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905" r:id="rId2"/>
    <p:sldId id="842" r:id="rId3"/>
    <p:sldId id="887" r:id="rId4"/>
    <p:sldId id="848" r:id="rId5"/>
    <p:sldId id="886" r:id="rId6"/>
    <p:sldId id="889" r:id="rId7"/>
    <p:sldId id="892" r:id="rId8"/>
    <p:sldId id="894" r:id="rId9"/>
    <p:sldId id="893" r:id="rId10"/>
    <p:sldId id="891" r:id="rId11"/>
    <p:sldId id="897" r:id="rId12"/>
    <p:sldId id="896" r:id="rId13"/>
    <p:sldId id="895" r:id="rId14"/>
    <p:sldId id="917" r:id="rId15"/>
    <p:sldId id="918" r:id="rId16"/>
    <p:sldId id="919" r:id="rId17"/>
    <p:sldId id="911" r:id="rId18"/>
    <p:sldId id="912" r:id="rId19"/>
    <p:sldId id="913" r:id="rId20"/>
    <p:sldId id="914" r:id="rId21"/>
    <p:sldId id="915" r:id="rId22"/>
    <p:sldId id="900" r:id="rId23"/>
    <p:sldId id="906" r:id="rId24"/>
    <p:sldId id="907" r:id="rId25"/>
    <p:sldId id="916" r:id="rId26"/>
    <p:sldId id="908" r:id="rId27"/>
    <p:sldId id="879" r:id="rId28"/>
    <p:sldId id="909" r:id="rId29"/>
    <p:sldId id="910" r:id="rId30"/>
    <p:sldId id="858" r:id="rId31"/>
  </p:sldIdLst>
  <p:sldSz cx="9144000" cy="6858000" type="screen4x3"/>
  <p:notesSz cx="6797675" cy="9926638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u="sng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u="sng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u="sng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u="sng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u="sng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74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atrin Berheide" initials="KB" lastIdx="1" clrIdx="0">
    <p:extLst>
      <p:ext uri="{19B8F6BF-5375-455C-9EA6-DF929625EA0E}">
        <p15:presenceInfo xmlns:p15="http://schemas.microsoft.com/office/powerpoint/2012/main" userId="Katrin Berheid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166"/>
    <a:srgbClr val="9BC5AD"/>
    <a:srgbClr val="067C4A"/>
    <a:srgbClr val="CCE1CE"/>
    <a:srgbClr val="33CC33"/>
    <a:srgbClr val="CCFFCC"/>
    <a:srgbClr val="FAC090"/>
    <a:srgbClr val="0066FF"/>
    <a:srgbClr val="0000FF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28" autoAdjust="0"/>
    <p:restoredTop sz="93077" autoAdjust="0"/>
  </p:normalViewPr>
  <p:slideViewPr>
    <p:cSldViewPr>
      <p:cViewPr varScale="1">
        <p:scale>
          <a:sx n="118" d="100"/>
          <a:sy n="118" d="100"/>
        </p:scale>
        <p:origin x="1326" y="102"/>
      </p:cViewPr>
      <p:guideLst>
        <p:guide orient="horz" pos="3974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2" d="100"/>
        <a:sy n="122" d="100"/>
      </p:scale>
      <p:origin x="0" y="0"/>
    </p:cViewPr>
  </p:sorterViewPr>
  <p:notesViewPr>
    <p:cSldViewPr>
      <p:cViewPr varScale="1">
        <p:scale>
          <a:sx n="74" d="100"/>
          <a:sy n="74" d="100"/>
        </p:scale>
        <p:origin x="-1164" y="-108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6189" cy="496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08" tIns="47952" rIns="95908" bIns="47952" numCol="1" anchor="t" anchorCtr="0" compatLnSpc="1">
            <a:prstTxWarp prst="textNoShape">
              <a:avLst/>
            </a:prstTxWarp>
          </a:bodyPr>
          <a:lstStyle>
            <a:lvl1pPr defTabSz="958765">
              <a:defRPr sz="1300" u="none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105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3075" y="0"/>
            <a:ext cx="2944600" cy="496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08" tIns="47952" rIns="95908" bIns="47952" numCol="1" anchor="t" anchorCtr="0" compatLnSpc="1">
            <a:prstTxWarp prst="textNoShape">
              <a:avLst/>
            </a:prstTxWarp>
          </a:bodyPr>
          <a:lstStyle>
            <a:lvl1pPr algn="r" defTabSz="958765">
              <a:defRPr sz="1300" u="none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105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29990"/>
            <a:ext cx="2946189" cy="4966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08" tIns="47952" rIns="95908" bIns="47952" numCol="1" anchor="b" anchorCtr="0" compatLnSpc="1">
            <a:prstTxWarp prst="textNoShape">
              <a:avLst/>
            </a:prstTxWarp>
          </a:bodyPr>
          <a:lstStyle>
            <a:lvl1pPr defTabSz="958765">
              <a:defRPr sz="1300" u="none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105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3075" y="9429990"/>
            <a:ext cx="2944600" cy="4966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08" tIns="47952" rIns="95908" bIns="47952" numCol="1" anchor="b" anchorCtr="0" compatLnSpc="1">
            <a:prstTxWarp prst="textNoShape">
              <a:avLst/>
            </a:prstTxWarp>
          </a:bodyPr>
          <a:lstStyle>
            <a:lvl1pPr algn="r" defTabSz="958765">
              <a:defRPr sz="1300" u="none"/>
            </a:lvl1pPr>
          </a:lstStyle>
          <a:p>
            <a:pPr>
              <a:defRPr/>
            </a:pPr>
            <a:fld id="{B9577112-7C1E-4011-9AD7-F6F56F7B31D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66141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6189" cy="496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08" tIns="47952" rIns="95908" bIns="47952" numCol="1" anchor="t" anchorCtr="0" compatLnSpc="1">
            <a:prstTxWarp prst="textNoShape">
              <a:avLst/>
            </a:prstTxWarp>
          </a:bodyPr>
          <a:lstStyle>
            <a:lvl1pPr defTabSz="958765">
              <a:defRPr sz="1300" u="none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3075" y="0"/>
            <a:ext cx="2944600" cy="496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08" tIns="47952" rIns="95908" bIns="47952" numCol="1" anchor="t" anchorCtr="0" compatLnSpc="1">
            <a:prstTxWarp prst="textNoShape">
              <a:avLst/>
            </a:prstTxWarp>
          </a:bodyPr>
          <a:lstStyle>
            <a:lvl1pPr algn="r" defTabSz="958765">
              <a:defRPr sz="1300" u="none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94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9163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887" y="4715788"/>
            <a:ext cx="4983903" cy="44666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08" tIns="47952" rIns="95908" bIns="4795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Klicken Sie, um die Formate des Vorlagentextes zu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9990"/>
            <a:ext cx="2946189" cy="4966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08" tIns="47952" rIns="95908" bIns="47952" numCol="1" anchor="b" anchorCtr="0" compatLnSpc="1">
            <a:prstTxWarp prst="textNoShape">
              <a:avLst/>
            </a:prstTxWarp>
          </a:bodyPr>
          <a:lstStyle>
            <a:lvl1pPr defTabSz="958765">
              <a:defRPr sz="1300" u="none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3075" y="9429990"/>
            <a:ext cx="2944600" cy="4966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908" tIns="47952" rIns="95908" bIns="47952" numCol="1" anchor="b" anchorCtr="0" compatLnSpc="1">
            <a:prstTxWarp prst="textNoShape">
              <a:avLst/>
            </a:prstTxWarp>
          </a:bodyPr>
          <a:lstStyle>
            <a:lvl1pPr algn="r" defTabSz="958765">
              <a:defRPr sz="1300" u="none"/>
            </a:lvl1pPr>
          </a:lstStyle>
          <a:p>
            <a:pPr>
              <a:defRPr/>
            </a:pPr>
            <a:fld id="{561738DA-6087-4B7E-BD05-19D1DB4107B8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064381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1738DA-6087-4B7E-BD05-19D1DB4107B8}" type="slidenum">
              <a:rPr lang="de-DE" smtClean="0"/>
              <a:pPr>
                <a:defRPr/>
              </a:pPr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969990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989138"/>
            <a:ext cx="7772400" cy="1143000"/>
          </a:xfrm>
        </p:spPr>
        <p:txBody>
          <a:bodyPr/>
          <a:lstStyle>
            <a:lvl1pPr algn="ctr">
              <a:defRPr sz="3700"/>
            </a:lvl1pPr>
          </a:lstStyle>
          <a:p>
            <a:pPr lvl="0"/>
            <a:r>
              <a:rPr lang="de-DE" noProof="0" smtClean="0"/>
              <a:t>Titel Präsentation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4290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600"/>
            </a:lvl1pPr>
          </a:lstStyle>
          <a:p>
            <a:pPr lvl="0"/>
            <a:r>
              <a:rPr lang="de-DE" noProof="0" smtClean="0"/>
              <a:t>Untertitel Präsentation</a:t>
            </a:r>
          </a:p>
        </p:txBody>
      </p:sp>
      <p:pic>
        <p:nvPicPr>
          <p:cNvPr id="6" name="Grafik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9935"/>
            <a:ext cx="8756076" cy="965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247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Rectangle 12" descr="hallo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8B1B47-0C53-4F84-BCDF-D321021DFB5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003800" y="6297613"/>
            <a:ext cx="34544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18000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u="none">
                <a:solidFill>
                  <a:srgbClr val="067C4A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de-DE" dirty="0" smtClean="0"/>
              <a:t>Präsentationstitel, Datum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83303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Rectangle 12" descr="hallo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F0A5E2-A732-4F51-998B-C8200BE1CDC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075497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844675"/>
            <a:ext cx="4076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86300" y="1844675"/>
            <a:ext cx="4076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12" descr="hallo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FF04EB-58B5-4122-82E8-1BB537E77EC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003800" y="6297613"/>
            <a:ext cx="34544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18000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u="none">
                <a:solidFill>
                  <a:srgbClr val="067C4A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de-DE" dirty="0" smtClean="0"/>
              <a:t>Präsentationstitel, Datum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450258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12" descr="hallo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BE775F-E44A-4BFE-8315-10AF761D5F7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5003800" y="6297613"/>
            <a:ext cx="34544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18000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u="none">
                <a:solidFill>
                  <a:srgbClr val="067C4A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de-DE" dirty="0" smtClean="0"/>
              <a:t>Präsentationstitel, Datum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934581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12" descr="hallo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60200D-4518-4FCA-BF6B-8AC2391782F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003800" y="6297613"/>
            <a:ext cx="34544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18000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u="none">
                <a:solidFill>
                  <a:srgbClr val="067C4A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de-DE" dirty="0" smtClean="0"/>
              <a:t>Präsentationstitel, Datum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763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 descr="hallo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1CCC77-89A2-4011-9095-47F37909EC7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003800" y="6297613"/>
            <a:ext cx="34544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18000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u="none">
                <a:solidFill>
                  <a:srgbClr val="067C4A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de-DE" dirty="0" smtClean="0"/>
              <a:t>Präsentationstitel, Datum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727576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12" descr="hallo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48BCB4-CD0C-4138-93EB-DCC5690010E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003800" y="6297613"/>
            <a:ext cx="34544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18000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u="none">
                <a:solidFill>
                  <a:srgbClr val="067C4A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de-DE" dirty="0" smtClean="0"/>
              <a:t>Präsentationstitel, Datum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24385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12" descr="hallo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4E8D05-4684-4DD0-8EFC-065D76485C9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003800" y="6297613"/>
            <a:ext cx="34544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18000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u="none">
                <a:solidFill>
                  <a:srgbClr val="067C4A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de-DE" dirty="0" smtClean="0"/>
              <a:t>Präsentationstitel, Datum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473276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12" descr="hallo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E249FC-8923-4492-A1F4-81A26B083FB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003800" y="6297613"/>
            <a:ext cx="34544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18000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u="none">
                <a:solidFill>
                  <a:srgbClr val="067C4A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de-DE" dirty="0" smtClean="0"/>
              <a:t>Präsentationstitel, Datum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008990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86550" y="1219200"/>
            <a:ext cx="2076450" cy="474027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1219200"/>
            <a:ext cx="6076950" cy="474027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12" descr="hallo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891172-E01D-4C39-8AC8-7F069D4BA14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003800" y="6297613"/>
            <a:ext cx="34544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18000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u="none">
                <a:solidFill>
                  <a:srgbClr val="067C4A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de-DE" dirty="0" smtClean="0"/>
              <a:t>Präsentationstitel, Datum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591099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el und 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219200"/>
            <a:ext cx="8305800" cy="533400"/>
          </a:xfrm>
        </p:spPr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Tabellenplatzhalter 2"/>
          <p:cNvSpPr>
            <a:spLocks noGrp="1"/>
          </p:cNvSpPr>
          <p:nvPr>
            <p:ph type="tbl" idx="1"/>
          </p:nvPr>
        </p:nvSpPr>
        <p:spPr>
          <a:xfrm>
            <a:off x="457200" y="1844675"/>
            <a:ext cx="8305800" cy="4114800"/>
          </a:xfrm>
        </p:spPr>
        <p:txBody>
          <a:bodyPr/>
          <a:lstStyle/>
          <a:p>
            <a:pPr lvl="0"/>
            <a:endParaRPr lang="de-DE" noProof="0" smtClean="0"/>
          </a:p>
        </p:txBody>
      </p:sp>
      <p:sp>
        <p:nvSpPr>
          <p:cNvPr id="4" name="Rectangle 12" descr="hallo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ECA04F-69A0-4694-A18C-D7DDA8FCF52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003800" y="6297613"/>
            <a:ext cx="34544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18000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u="none">
                <a:solidFill>
                  <a:srgbClr val="067C4A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de-DE" dirty="0" smtClean="0"/>
              <a:t>Präsentationstitel, Datum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653157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/>
          </p:nvPr>
        </p:nvSpPr>
        <p:spPr>
          <a:xfrm>
            <a:off x="457200" y="1219200"/>
            <a:ext cx="8305800" cy="4740275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3" name="Rectangle 12" descr="hallo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DB49AC-A94C-4907-897B-6B115CF2443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003800" y="6297613"/>
            <a:ext cx="34544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18000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u="none">
                <a:solidFill>
                  <a:srgbClr val="067C4A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de-DE" dirty="0" smtClean="0"/>
              <a:t>Präsentationstitel, Datum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065477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219200"/>
            <a:ext cx="8305800" cy="5334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457200" y="1844675"/>
            <a:ext cx="4076700" cy="41148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86300" y="1844675"/>
            <a:ext cx="4076700" cy="41148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12" descr="hallo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7B7FBE-B9A3-47AB-9F67-EAA0E8A42A9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003800" y="6297613"/>
            <a:ext cx="34544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18000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u="none">
                <a:solidFill>
                  <a:srgbClr val="067C4A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de-DE" dirty="0" smtClean="0"/>
              <a:t>Präsentationstitel, Datum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822705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el, Text und Dia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219200"/>
            <a:ext cx="8305800" cy="5334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457200" y="1844675"/>
            <a:ext cx="4076700" cy="41148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iagrammplatzhalter 3"/>
          <p:cNvSpPr>
            <a:spLocks noGrp="1"/>
          </p:cNvSpPr>
          <p:nvPr>
            <p:ph type="chart" sz="half" idx="2"/>
          </p:nvPr>
        </p:nvSpPr>
        <p:spPr>
          <a:xfrm>
            <a:off x="4686300" y="1844675"/>
            <a:ext cx="4076700" cy="4114800"/>
          </a:xfrm>
        </p:spPr>
        <p:txBody>
          <a:bodyPr/>
          <a:lstStyle/>
          <a:p>
            <a:pPr lvl="0"/>
            <a:endParaRPr lang="de-DE" noProof="0" smtClean="0"/>
          </a:p>
        </p:txBody>
      </p:sp>
      <p:sp>
        <p:nvSpPr>
          <p:cNvPr id="5" name="Rectangle 12" descr="hallo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FA2D8A-25EC-49FA-85FD-95B6EE2BADFD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003800" y="6297613"/>
            <a:ext cx="34544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18000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u="none">
                <a:solidFill>
                  <a:srgbClr val="067C4A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de-DE" dirty="0" smtClean="0"/>
              <a:t>Präsentationstitel, Datum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869692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/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9935"/>
            <a:ext cx="8756076" cy="965027"/>
          </a:xfrm>
          <a:prstGeom prst="rect">
            <a:avLst/>
          </a:prstGeom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19200"/>
            <a:ext cx="83058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Klicken Sie, um das Titelformat zu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44675"/>
            <a:ext cx="8305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dirty="0" smtClean="0"/>
              <a:t>Klicken Sie, um die Formate des Vorlagentextes zu bearbeiten</a:t>
            </a:r>
          </a:p>
          <a:p>
            <a:pPr lvl="1"/>
            <a:r>
              <a:rPr lang="de-DE" altLang="de-DE" dirty="0" smtClean="0"/>
              <a:t>Zweite Ebene</a:t>
            </a:r>
          </a:p>
          <a:p>
            <a:pPr lvl="2"/>
            <a:r>
              <a:rPr lang="de-DE" altLang="de-DE" dirty="0" smtClean="0"/>
              <a:t>Dritte Ebene</a:t>
            </a:r>
          </a:p>
        </p:txBody>
      </p:sp>
      <p:sp>
        <p:nvSpPr>
          <p:cNvPr id="1036" name="Rectangle 12" descr="hallo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58200" y="6297613"/>
            <a:ext cx="390525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u="none">
                <a:solidFill>
                  <a:srgbClr val="067C4A"/>
                </a:solidFill>
                <a:latin typeface="+mn-lt"/>
              </a:defRPr>
            </a:lvl1pPr>
          </a:lstStyle>
          <a:p>
            <a:pPr>
              <a:defRPr/>
            </a:pPr>
            <a:fld id="{B8FBCB9C-97D8-46C7-91EA-A6856439AEB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003800" y="6297613"/>
            <a:ext cx="34544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18000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u="none">
                <a:solidFill>
                  <a:srgbClr val="067C4A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de-DE" dirty="0" smtClean="0"/>
              <a:t>Präsentationstitel, Datum</a:t>
            </a:r>
            <a:endParaRPr lang="de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455" r:id="rId1"/>
    <p:sldLayoutId id="2147485441" r:id="rId2"/>
    <p:sldLayoutId id="2147485442" r:id="rId3"/>
    <p:sldLayoutId id="2147485443" r:id="rId4"/>
    <p:sldLayoutId id="2147485444" r:id="rId5"/>
    <p:sldLayoutId id="2147485445" r:id="rId6"/>
    <p:sldLayoutId id="2147485446" r:id="rId7"/>
    <p:sldLayoutId id="2147485447" r:id="rId8"/>
    <p:sldLayoutId id="2147485448" r:id="rId9"/>
    <p:sldLayoutId id="2147485449" r:id="rId10"/>
    <p:sldLayoutId id="2147485450" r:id="rId11"/>
    <p:sldLayoutId id="2147485451" r:id="rId12"/>
    <p:sldLayoutId id="2147485452" r:id="rId13"/>
    <p:sldLayoutId id="2147485453" r:id="rId14"/>
    <p:sldLayoutId id="2147485454" r:id="rId15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67C4A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67C4A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67C4A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67C4A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67C4A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rgbClr val="067C4A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rgbClr val="067C4A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rgbClr val="067C4A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rgbClr val="067C4A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lnSpc>
          <a:spcPct val="120000"/>
        </a:lnSpc>
        <a:spcBef>
          <a:spcPct val="70000"/>
        </a:spcBef>
        <a:spcAft>
          <a:spcPct val="0"/>
        </a:spcAft>
        <a:buClr>
          <a:srgbClr val="067C4A"/>
        </a:buClr>
        <a:buFont typeface="Wingdings" pitchFamily="2" charset="2"/>
        <a:buChar char="ü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0663" algn="l" rtl="0" eaLnBrk="0" fontAlgn="base" hangingPunct="0">
        <a:spcBef>
          <a:spcPct val="50000"/>
        </a:spcBef>
        <a:spcAft>
          <a:spcPct val="0"/>
        </a:spcAft>
        <a:buClr>
          <a:srgbClr val="067C4A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2pPr>
      <a:lvl3pPr marL="1150938" indent="-228600" algn="l" rtl="0" eaLnBrk="0" fontAlgn="base" hangingPunct="0">
        <a:spcBef>
          <a:spcPct val="50000"/>
        </a:spcBef>
        <a:spcAft>
          <a:spcPct val="0"/>
        </a:spcAft>
        <a:buClr>
          <a:srgbClr val="067C4A"/>
        </a:buClr>
        <a:buChar char="•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 New Roman" pitchFamily="18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intervisio.interrisk.de/live-archiv/3/?cID=687&amp;auth=a035d955" TargetMode="External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hyperlink" Target="https://www.youtube.com/watch?v=oskhO3HGfEY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hyperlink" Target="https://www.youtube.com/watch?v=oskhO3HGfEY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g"/><Relationship Id="rId4" Type="http://schemas.openxmlformats.org/officeDocument/2006/relationships/image" Target="../media/image34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info@interrisk.de" TargetMode="Externa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nhaltsplatzhalter 8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2736"/>
            <a:ext cx="9144000" cy="6437764"/>
          </a:xfrm>
        </p:spPr>
      </p:pic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28B1B47-0C53-4F84-BCDF-D321021DFB5E}" type="slidenum">
              <a:rPr lang="de-DE" smtClean="0"/>
              <a:pPr>
                <a:defRPr/>
              </a:pPr>
              <a:t>1</a:t>
            </a:fld>
            <a:endParaRPr lang="de-DE"/>
          </a:p>
        </p:txBody>
      </p:sp>
      <p:sp>
        <p:nvSpPr>
          <p:cNvPr id="10" name="Diagonal liegende Ecken des Rechtecks abrunden 9"/>
          <p:cNvSpPr/>
          <p:nvPr/>
        </p:nvSpPr>
        <p:spPr bwMode="auto">
          <a:xfrm>
            <a:off x="-324544" y="4581128"/>
            <a:ext cx="9001000" cy="1224136"/>
          </a:xfrm>
          <a:prstGeom prst="round2DiagRect">
            <a:avLst/>
          </a:prstGeom>
          <a:solidFill>
            <a:srgbClr val="FFFFFF">
              <a:alpha val="67059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457200" y="2132856"/>
            <a:ext cx="8305800" cy="6120680"/>
          </a:xfrm>
        </p:spPr>
        <p:txBody>
          <a:bodyPr/>
          <a:lstStyle/>
          <a:p>
            <a:pPr algn="ctr"/>
            <a:r>
              <a:rPr lang="de-DE" sz="4000" dirty="0" smtClean="0"/>
              <a:t>1:1 Assekuranzservice</a:t>
            </a:r>
            <a:r>
              <a:rPr lang="de-DE" sz="4000" dirty="0" smtClean="0"/>
              <a:t> </a:t>
            </a:r>
            <a:r>
              <a:rPr lang="de-DE" sz="4000" dirty="0" smtClean="0"/>
              <a:t>AG</a:t>
            </a:r>
            <a:endParaRPr lang="de-DE" sz="4000" dirty="0"/>
          </a:p>
        </p:txBody>
      </p:sp>
    </p:spTree>
    <p:extLst>
      <p:ext uri="{BB962C8B-B14F-4D97-AF65-F5344CB8AC3E}">
        <p14:creationId xmlns:p14="http://schemas.microsoft.com/office/powerpoint/2010/main" val="1568159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nhaltsplatzhalt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608" y="1052736"/>
            <a:ext cx="9349128" cy="6230906"/>
          </a:xfr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528" y="1268760"/>
            <a:ext cx="8305800" cy="2808312"/>
          </a:xfrm>
        </p:spPr>
        <p:txBody>
          <a:bodyPr/>
          <a:lstStyle/>
          <a:p>
            <a:r>
              <a:rPr lang="de-DE" sz="3200" dirty="0" smtClean="0"/>
              <a:t>Die Berufsunfähigkeitsversicherung</a:t>
            </a:r>
            <a:br>
              <a:rPr lang="de-DE" sz="3200" dirty="0" smtClean="0"/>
            </a:br>
            <a:r>
              <a:rPr lang="de-DE" sz="3200" dirty="0" smtClean="0"/>
              <a:t>der InterRisk</a:t>
            </a:r>
            <a:endParaRPr lang="de-DE" sz="32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28B1B47-0C53-4F84-BCDF-D321021DFB5E}" type="slidenum">
              <a:rPr lang="de-DE" smtClean="0"/>
              <a:pPr>
                <a:defRPr/>
              </a:pPr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42851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Auszeichnungen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28B1B47-0C53-4F84-BCDF-D321021DFB5E}" type="slidenum">
              <a:rPr lang="de-DE" smtClean="0"/>
              <a:pPr>
                <a:defRPr/>
              </a:pPr>
              <a:t>3</a:t>
            </a:fld>
            <a:endParaRPr lang="de-DE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5343" y="1741444"/>
            <a:ext cx="2366897" cy="2029176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5168" y="4225450"/>
            <a:ext cx="1944216" cy="1944216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8854" y="4081511"/>
            <a:ext cx="2824252" cy="1842310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7" y="1723391"/>
            <a:ext cx="1944215" cy="2478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13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1442" y="1386800"/>
            <a:ext cx="8305800" cy="199335"/>
          </a:xfrm>
        </p:spPr>
        <p:txBody>
          <a:bodyPr/>
          <a:lstStyle/>
          <a:p>
            <a:r>
              <a:rPr lang="de-DE" dirty="0" smtClean="0"/>
              <a:t>Die Konzepte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28B1B47-0C53-4F84-BCDF-D321021DFB5E}" type="slidenum">
              <a:rPr lang="de-DE" smtClean="0"/>
              <a:pPr>
                <a:defRPr/>
              </a:pPr>
              <a:t>4</a:t>
            </a:fld>
            <a:endParaRPr lang="de-DE"/>
          </a:p>
        </p:txBody>
      </p:sp>
      <p:grpSp>
        <p:nvGrpSpPr>
          <p:cNvPr id="7" name="Gruppieren 6"/>
          <p:cNvGrpSpPr/>
          <p:nvPr/>
        </p:nvGrpSpPr>
        <p:grpSpPr>
          <a:xfrm>
            <a:off x="683568" y="2276872"/>
            <a:ext cx="3024336" cy="1312220"/>
            <a:chOff x="588841" y="1734530"/>
            <a:chExt cx="3024336" cy="1312220"/>
          </a:xfrm>
        </p:grpSpPr>
        <p:sp>
          <p:nvSpPr>
            <p:cNvPr id="5" name="Diagonal liegende Ecken des Rechtecks abrunden 4"/>
            <p:cNvSpPr/>
            <p:nvPr/>
          </p:nvSpPr>
          <p:spPr bwMode="auto">
            <a:xfrm>
              <a:off x="588841" y="1734530"/>
              <a:ext cx="3024336" cy="1312220"/>
            </a:xfrm>
            <a:prstGeom prst="round2DiagRect">
              <a:avLst/>
            </a:prstGeom>
            <a:noFill/>
            <a:ln w="9525" cap="flat" cmpd="sng" algn="ctr">
              <a:solidFill>
                <a:srgbClr val="009166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400" b="0" i="0" u="sng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6" name="Textfeld 5"/>
            <p:cNvSpPr txBox="1"/>
            <p:nvPr/>
          </p:nvSpPr>
          <p:spPr>
            <a:xfrm>
              <a:off x="1014858" y="2100329"/>
              <a:ext cx="218324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2800" b="1" u="none" dirty="0" smtClean="0">
                  <a:solidFill>
                    <a:srgbClr val="009166"/>
                  </a:solidFill>
                  <a:latin typeface="+mn-lt"/>
                </a:rPr>
                <a:t>S-M.A.R.T.</a:t>
              </a:r>
              <a:endParaRPr lang="de-DE" sz="2800" b="1" u="none" dirty="0">
                <a:solidFill>
                  <a:srgbClr val="009166"/>
                </a:solidFill>
                <a:latin typeface="+mn-lt"/>
              </a:endParaRPr>
            </a:p>
          </p:txBody>
        </p:sp>
      </p:grpSp>
      <p:grpSp>
        <p:nvGrpSpPr>
          <p:cNvPr id="15" name="Gruppieren 14"/>
          <p:cNvGrpSpPr/>
          <p:nvPr/>
        </p:nvGrpSpPr>
        <p:grpSpPr>
          <a:xfrm>
            <a:off x="4594719" y="2276872"/>
            <a:ext cx="3024336" cy="1312220"/>
            <a:chOff x="588841" y="1734530"/>
            <a:chExt cx="3024336" cy="1312220"/>
          </a:xfrm>
        </p:grpSpPr>
        <p:sp>
          <p:nvSpPr>
            <p:cNvPr id="16" name="Diagonal liegende Ecken des Rechtecks abrunden 15"/>
            <p:cNvSpPr/>
            <p:nvPr/>
          </p:nvSpPr>
          <p:spPr bwMode="auto">
            <a:xfrm>
              <a:off x="588841" y="1734530"/>
              <a:ext cx="3024336" cy="1312220"/>
            </a:xfrm>
            <a:prstGeom prst="round2DiagRect">
              <a:avLst/>
            </a:prstGeom>
            <a:noFill/>
            <a:ln w="9525" cap="flat" cmpd="sng" algn="ctr">
              <a:solidFill>
                <a:srgbClr val="009166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400" b="0" i="0" u="sng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7" name="Textfeld 16"/>
            <p:cNvSpPr txBox="1"/>
            <p:nvPr/>
          </p:nvSpPr>
          <p:spPr>
            <a:xfrm>
              <a:off x="1009389" y="1925385"/>
              <a:ext cx="218324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2800" b="1" u="none" dirty="0" err="1" smtClean="0">
                  <a:solidFill>
                    <a:srgbClr val="009166"/>
                  </a:solidFill>
                  <a:latin typeface="+mn-lt"/>
                </a:rPr>
                <a:t>EcoPlan</a:t>
              </a:r>
              <a:r>
                <a:rPr lang="de-DE" sz="2800" b="1" u="none" dirty="0" smtClean="0">
                  <a:solidFill>
                    <a:srgbClr val="009166"/>
                  </a:solidFill>
                  <a:latin typeface="+mn-lt"/>
                </a:rPr>
                <a:t> im XL Konzept</a:t>
              </a:r>
              <a:endParaRPr lang="de-DE" sz="2800" b="1" u="none" dirty="0">
                <a:solidFill>
                  <a:srgbClr val="009166"/>
                </a:solidFill>
                <a:latin typeface="+mn-lt"/>
              </a:endParaRPr>
            </a:p>
          </p:txBody>
        </p:sp>
      </p:grpSp>
      <p:grpSp>
        <p:nvGrpSpPr>
          <p:cNvPr id="18" name="Gruppieren 17"/>
          <p:cNvGrpSpPr/>
          <p:nvPr/>
        </p:nvGrpSpPr>
        <p:grpSpPr>
          <a:xfrm>
            <a:off x="683568" y="4148575"/>
            <a:ext cx="3024336" cy="1312220"/>
            <a:chOff x="588841" y="1734530"/>
            <a:chExt cx="3024336" cy="1312220"/>
          </a:xfrm>
        </p:grpSpPr>
        <p:sp>
          <p:nvSpPr>
            <p:cNvPr id="19" name="Diagonal liegende Ecken des Rechtecks abrunden 18"/>
            <p:cNvSpPr/>
            <p:nvPr/>
          </p:nvSpPr>
          <p:spPr bwMode="auto">
            <a:xfrm>
              <a:off x="588841" y="1734530"/>
              <a:ext cx="3024336" cy="1312220"/>
            </a:xfrm>
            <a:prstGeom prst="round2DiagRect">
              <a:avLst/>
            </a:prstGeom>
            <a:noFill/>
            <a:ln w="9525" cap="flat" cmpd="sng" algn="ctr">
              <a:solidFill>
                <a:srgbClr val="009166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400" b="0" i="0" u="sng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20" name="Textfeld 19"/>
            <p:cNvSpPr txBox="1"/>
            <p:nvPr/>
          </p:nvSpPr>
          <p:spPr>
            <a:xfrm>
              <a:off x="1386538" y="2093914"/>
              <a:ext cx="142894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2800" b="1" u="none" dirty="0" smtClean="0">
                  <a:solidFill>
                    <a:srgbClr val="009166"/>
                  </a:solidFill>
                  <a:latin typeface="+mn-lt"/>
                </a:rPr>
                <a:t>XL</a:t>
              </a:r>
              <a:endParaRPr lang="de-DE" sz="2800" b="1" u="none" dirty="0">
                <a:solidFill>
                  <a:srgbClr val="009166"/>
                </a:solidFill>
                <a:latin typeface="+mn-lt"/>
              </a:endParaRPr>
            </a:p>
          </p:txBody>
        </p:sp>
      </p:grpSp>
      <p:grpSp>
        <p:nvGrpSpPr>
          <p:cNvPr id="21" name="Gruppieren 20"/>
          <p:cNvGrpSpPr/>
          <p:nvPr/>
        </p:nvGrpSpPr>
        <p:grpSpPr>
          <a:xfrm>
            <a:off x="4594719" y="4113459"/>
            <a:ext cx="3024336" cy="1312220"/>
            <a:chOff x="588841" y="1734530"/>
            <a:chExt cx="3024336" cy="1312220"/>
          </a:xfrm>
        </p:grpSpPr>
        <p:sp>
          <p:nvSpPr>
            <p:cNvPr id="22" name="Diagonal liegende Ecken des Rechtecks abrunden 21"/>
            <p:cNvSpPr/>
            <p:nvPr/>
          </p:nvSpPr>
          <p:spPr bwMode="auto">
            <a:xfrm>
              <a:off x="588841" y="1734530"/>
              <a:ext cx="3024336" cy="1312220"/>
            </a:xfrm>
            <a:prstGeom prst="round2DiagRect">
              <a:avLst/>
            </a:prstGeom>
            <a:noFill/>
            <a:ln w="9525" cap="flat" cmpd="sng" algn="ctr">
              <a:solidFill>
                <a:srgbClr val="009166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2400" b="0" i="0" u="sng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23" name="Textfeld 22"/>
            <p:cNvSpPr txBox="1"/>
            <p:nvPr/>
          </p:nvSpPr>
          <p:spPr>
            <a:xfrm>
              <a:off x="1386538" y="2093914"/>
              <a:ext cx="142894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2800" b="1" u="none" dirty="0" smtClean="0">
                  <a:solidFill>
                    <a:srgbClr val="009166"/>
                  </a:solidFill>
                  <a:latin typeface="+mn-lt"/>
                </a:rPr>
                <a:t>XXL</a:t>
              </a:r>
              <a:endParaRPr lang="de-DE" sz="2800" b="1" u="none" dirty="0">
                <a:solidFill>
                  <a:srgbClr val="009166"/>
                </a:solidFill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10248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Unsere Leistungsauslöser im Überblick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28B1B47-0C53-4F84-BCDF-D321021DFB5E}" type="slidenum">
              <a:rPr lang="de-DE" smtClean="0"/>
              <a:pPr>
                <a:defRPr/>
              </a:pPr>
              <a:t>5</a:t>
            </a:fld>
            <a:endParaRPr lang="de-DE"/>
          </a:p>
        </p:txBody>
      </p:sp>
      <p:grpSp>
        <p:nvGrpSpPr>
          <p:cNvPr id="6" name="Gruppieren 5"/>
          <p:cNvGrpSpPr/>
          <p:nvPr/>
        </p:nvGrpSpPr>
        <p:grpSpPr>
          <a:xfrm>
            <a:off x="611559" y="2564904"/>
            <a:ext cx="8237165" cy="3080083"/>
            <a:chOff x="-714006" y="917522"/>
            <a:chExt cx="10182550" cy="3663964"/>
          </a:xfrm>
        </p:grpSpPr>
        <p:sp>
          <p:nvSpPr>
            <p:cNvPr id="7" name="Rechteck 6"/>
            <p:cNvSpPr/>
            <p:nvPr/>
          </p:nvSpPr>
          <p:spPr>
            <a:xfrm>
              <a:off x="-714006" y="4077430"/>
              <a:ext cx="10182549" cy="504056"/>
            </a:xfrm>
            <a:prstGeom prst="rect">
              <a:avLst/>
            </a:prstGeom>
            <a:solidFill>
              <a:srgbClr val="47A1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de-DE" sz="1500" u="none" dirty="0" smtClean="0"/>
                <a:t>Leistung ab 50 % BU (inkl. Berücksichtigung Teilerwerbstätigkeit) </a:t>
              </a:r>
              <a:endParaRPr lang="de-DE" sz="1500" u="none" dirty="0"/>
            </a:p>
          </p:txBody>
        </p:sp>
        <p:sp>
          <p:nvSpPr>
            <p:cNvPr id="8" name="Rechteck 7"/>
            <p:cNvSpPr/>
            <p:nvPr/>
          </p:nvSpPr>
          <p:spPr>
            <a:xfrm>
              <a:off x="388559" y="3621863"/>
              <a:ext cx="9060174" cy="432048"/>
            </a:xfrm>
            <a:prstGeom prst="rect">
              <a:avLst/>
            </a:prstGeom>
            <a:solidFill>
              <a:srgbClr val="7EBDA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de-DE" sz="1500" u="none" dirty="0" smtClean="0"/>
                <a:t>Leistung bei AU bis zu 36 Monate </a:t>
              </a:r>
              <a:endParaRPr lang="de-DE" sz="1500" u="none" dirty="0"/>
            </a:p>
          </p:txBody>
        </p:sp>
        <p:sp>
          <p:nvSpPr>
            <p:cNvPr id="9" name="Rechteck 8"/>
            <p:cNvSpPr/>
            <p:nvPr/>
          </p:nvSpPr>
          <p:spPr>
            <a:xfrm>
              <a:off x="1475655" y="3169033"/>
              <a:ext cx="7992888" cy="427052"/>
            </a:xfrm>
            <a:prstGeom prst="rect">
              <a:avLst/>
            </a:prstGeom>
            <a:solidFill>
              <a:srgbClr val="47A1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de-DE" sz="1500" u="none" dirty="0" smtClean="0"/>
                <a:t>Schnelle Leistung bei Krebs bis zu 15 Monate</a:t>
              </a:r>
              <a:endParaRPr lang="de-DE" sz="1500" u="none" dirty="0"/>
            </a:p>
          </p:txBody>
        </p:sp>
        <p:sp>
          <p:nvSpPr>
            <p:cNvPr id="10" name="Rechteck 9"/>
            <p:cNvSpPr/>
            <p:nvPr/>
          </p:nvSpPr>
          <p:spPr>
            <a:xfrm>
              <a:off x="2123726" y="2709976"/>
              <a:ext cx="7344817" cy="432048"/>
            </a:xfrm>
            <a:prstGeom prst="rect">
              <a:avLst/>
            </a:prstGeom>
            <a:solidFill>
              <a:srgbClr val="7EBDA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de-DE" sz="1500" u="none" dirty="0" smtClean="0"/>
                <a:t>Schnelle Leistung bei Rollstuhlbedarf bis zu 15 Monate</a:t>
              </a:r>
              <a:endParaRPr lang="de-DE" sz="1500" u="none" dirty="0"/>
            </a:p>
          </p:txBody>
        </p:sp>
        <p:sp>
          <p:nvSpPr>
            <p:cNvPr id="11" name="Rechteck 10"/>
            <p:cNvSpPr/>
            <p:nvPr/>
          </p:nvSpPr>
          <p:spPr>
            <a:xfrm>
              <a:off x="2987824" y="2247044"/>
              <a:ext cx="6480720" cy="450549"/>
            </a:xfrm>
            <a:prstGeom prst="rect">
              <a:avLst/>
            </a:prstGeom>
            <a:solidFill>
              <a:srgbClr val="47A1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de-DE" sz="1500" u="none" dirty="0" smtClean="0"/>
                <a:t>Infektionsklausel für alle Berufe</a:t>
              </a:r>
              <a:endParaRPr lang="de-DE" sz="1500" u="none" dirty="0"/>
            </a:p>
          </p:txBody>
        </p:sp>
        <p:sp>
          <p:nvSpPr>
            <p:cNvPr id="12" name="Rechteck 11"/>
            <p:cNvSpPr/>
            <p:nvPr/>
          </p:nvSpPr>
          <p:spPr>
            <a:xfrm>
              <a:off x="3995936" y="1798997"/>
              <a:ext cx="5472607" cy="443051"/>
            </a:xfrm>
            <a:prstGeom prst="rect">
              <a:avLst/>
            </a:prstGeom>
            <a:solidFill>
              <a:srgbClr val="7EBDA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de-DE" sz="1500" u="none" dirty="0" smtClean="0"/>
                <a:t>Leistung ab 1. Pflegepunkt</a:t>
              </a:r>
              <a:endParaRPr lang="de-DE" sz="1500" u="none" dirty="0"/>
            </a:p>
          </p:txBody>
        </p:sp>
        <p:sp>
          <p:nvSpPr>
            <p:cNvPr id="13" name="Rechteck 12"/>
            <p:cNvSpPr/>
            <p:nvPr/>
          </p:nvSpPr>
          <p:spPr>
            <a:xfrm>
              <a:off x="4932040" y="1373699"/>
              <a:ext cx="4536504" cy="407919"/>
            </a:xfrm>
            <a:prstGeom prst="rect">
              <a:avLst/>
            </a:prstGeom>
            <a:solidFill>
              <a:srgbClr val="47A1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de-DE" sz="1500" u="none" dirty="0" smtClean="0"/>
                <a:t>Leistung bei Demenz</a:t>
              </a:r>
              <a:endParaRPr lang="de-DE" sz="1500" u="none" dirty="0"/>
            </a:p>
          </p:txBody>
        </p:sp>
        <p:sp>
          <p:nvSpPr>
            <p:cNvPr id="14" name="Rechteck 13"/>
            <p:cNvSpPr/>
            <p:nvPr/>
          </p:nvSpPr>
          <p:spPr>
            <a:xfrm>
              <a:off x="5868144" y="917522"/>
              <a:ext cx="3600400" cy="432048"/>
            </a:xfrm>
            <a:prstGeom prst="rect">
              <a:avLst/>
            </a:prstGeom>
            <a:solidFill>
              <a:srgbClr val="7EBDA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de-DE" sz="1500" u="none" dirty="0" smtClean="0"/>
                <a:t>Leistung bei Erwerbsminderung</a:t>
              </a:r>
              <a:endParaRPr lang="de-DE" sz="1500" u="none" dirty="0"/>
            </a:p>
          </p:txBody>
        </p:sp>
      </p:grpSp>
    </p:spTree>
    <p:extLst>
      <p:ext uri="{BB962C8B-B14F-4D97-AF65-F5344CB8AC3E}">
        <p14:creationId xmlns:p14="http://schemas.microsoft.com/office/powerpoint/2010/main" val="1770640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Highlights XL und XXL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844675"/>
            <a:ext cx="4186808" cy="4114800"/>
          </a:xfrm>
        </p:spPr>
        <p:txBody>
          <a:bodyPr/>
          <a:lstStyle/>
          <a:p>
            <a:r>
              <a:rPr lang="de-DE" dirty="0"/>
              <a:t>Verkehrsdelikte</a:t>
            </a:r>
            <a:r>
              <a:rPr lang="de-DE" b="1" dirty="0"/>
              <a:t> </a:t>
            </a:r>
            <a:r>
              <a:rPr lang="de-DE" dirty="0"/>
              <a:t>ohne Einschränkung mitversichert</a:t>
            </a:r>
          </a:p>
          <a:p>
            <a:r>
              <a:rPr lang="de-DE" dirty="0"/>
              <a:t>Verzicht auf Umorganisation bei </a:t>
            </a:r>
            <a:r>
              <a:rPr lang="de-DE" dirty="0" smtClean="0"/>
              <a:t>Selbstständigen </a:t>
            </a:r>
          </a:p>
          <a:p>
            <a:pPr lvl="1"/>
            <a:r>
              <a:rPr lang="de-DE" dirty="0" smtClean="0"/>
              <a:t>mit </a:t>
            </a:r>
            <a:r>
              <a:rPr lang="de-DE" dirty="0"/>
              <a:t>weniger als fünf </a:t>
            </a:r>
            <a:r>
              <a:rPr lang="de-DE" dirty="0" smtClean="0"/>
              <a:t>Mitarbeitern </a:t>
            </a:r>
          </a:p>
          <a:p>
            <a:pPr lvl="1"/>
            <a:r>
              <a:rPr lang="de-DE" dirty="0" smtClean="0"/>
              <a:t>wenn </a:t>
            </a:r>
            <a:r>
              <a:rPr lang="de-DE" dirty="0"/>
              <a:t>der </a:t>
            </a:r>
            <a:r>
              <a:rPr lang="de-DE" dirty="0" smtClean="0"/>
              <a:t>Selbständige </a:t>
            </a:r>
            <a:r>
              <a:rPr lang="de-DE" dirty="0"/>
              <a:t>Akademiker </a:t>
            </a:r>
            <a:r>
              <a:rPr lang="de-DE" dirty="0" smtClean="0"/>
              <a:t>mit mind</a:t>
            </a:r>
            <a:r>
              <a:rPr lang="de-DE" dirty="0"/>
              <a:t>. </a:t>
            </a:r>
            <a:r>
              <a:rPr lang="de-DE" dirty="0" smtClean="0"/>
              <a:t>90 % im Büro, mit planerischen oder  organisatorischen Tätigkeiten beschäftigt ist</a:t>
            </a:r>
            <a:endParaRPr lang="de-DE" dirty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28B1B47-0C53-4F84-BCDF-D321021DFB5E}" type="slidenum">
              <a:rPr lang="de-DE" smtClean="0"/>
              <a:pPr>
                <a:defRPr/>
              </a:pPr>
              <a:t>6</a:t>
            </a:fld>
            <a:endParaRPr lang="de-DE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89" r="38797"/>
          <a:stretch/>
        </p:blipFill>
        <p:spPr>
          <a:xfrm>
            <a:off x="4860032" y="1052736"/>
            <a:ext cx="4263020" cy="5805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864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Maximale Flexibilität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28B1B47-0C53-4F84-BCDF-D321021DFB5E}" type="slidenum">
              <a:rPr lang="de-DE" smtClean="0"/>
              <a:pPr>
                <a:defRPr/>
              </a:pPr>
              <a:t>7</a:t>
            </a:fld>
            <a:endParaRPr lang="de-DE"/>
          </a:p>
        </p:txBody>
      </p:sp>
      <p:grpSp>
        <p:nvGrpSpPr>
          <p:cNvPr id="6" name="Gruppieren 5"/>
          <p:cNvGrpSpPr/>
          <p:nvPr/>
        </p:nvGrpSpPr>
        <p:grpSpPr>
          <a:xfrm>
            <a:off x="89376" y="2708920"/>
            <a:ext cx="8763000" cy="2880320"/>
            <a:chOff x="-714006" y="917522"/>
            <a:chExt cx="10182550" cy="3597650"/>
          </a:xfrm>
        </p:grpSpPr>
        <p:sp>
          <p:nvSpPr>
            <p:cNvPr id="7" name="Rechteck 6"/>
            <p:cNvSpPr/>
            <p:nvPr/>
          </p:nvSpPr>
          <p:spPr>
            <a:xfrm>
              <a:off x="-714006" y="4011116"/>
              <a:ext cx="10182549" cy="504056"/>
            </a:xfrm>
            <a:prstGeom prst="rect">
              <a:avLst/>
            </a:prstGeom>
            <a:solidFill>
              <a:srgbClr val="47A1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de-DE" sz="1500" u="none" dirty="0"/>
                <a:t>Verlängerungsoption bei Erhöhung Regelrentenaltersgrenze über das 67. Lebensjahr</a:t>
              </a:r>
            </a:p>
          </p:txBody>
        </p:sp>
        <p:sp>
          <p:nvSpPr>
            <p:cNvPr id="8" name="Rechteck 7"/>
            <p:cNvSpPr/>
            <p:nvPr/>
          </p:nvSpPr>
          <p:spPr>
            <a:xfrm>
              <a:off x="408370" y="3579068"/>
              <a:ext cx="9060174" cy="432048"/>
            </a:xfrm>
            <a:prstGeom prst="rect">
              <a:avLst/>
            </a:prstGeom>
            <a:solidFill>
              <a:srgbClr val="7EBDA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de-DE" sz="1500" u="none" dirty="0"/>
                <a:t>Verlängerungsoption um max. 12 Jahre bis 67 </a:t>
              </a:r>
              <a:r>
                <a:rPr lang="de-DE" sz="1500" u="none" dirty="0" smtClean="0"/>
                <a:t>Jahre (nur XXL)</a:t>
              </a:r>
              <a:endParaRPr lang="de-DE" sz="1500" u="none" dirty="0"/>
            </a:p>
          </p:txBody>
        </p:sp>
        <p:sp>
          <p:nvSpPr>
            <p:cNvPr id="9" name="Rechteck 8"/>
            <p:cNvSpPr/>
            <p:nvPr/>
          </p:nvSpPr>
          <p:spPr>
            <a:xfrm>
              <a:off x="1475656" y="3147020"/>
              <a:ext cx="7992888" cy="427052"/>
            </a:xfrm>
            <a:prstGeom prst="rect">
              <a:avLst/>
            </a:prstGeom>
            <a:solidFill>
              <a:srgbClr val="47A1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de-DE" sz="1500" u="none" dirty="0"/>
                <a:t>In den ersten 5 Jahren Nachversicherung ohne </a:t>
              </a:r>
              <a:r>
                <a:rPr lang="de-DE" sz="1500" u="none" dirty="0" smtClean="0"/>
                <a:t>Ereignis </a:t>
              </a:r>
              <a:r>
                <a:rPr lang="de-DE" sz="1500" u="none" dirty="0"/>
                <a:t>ohne </a:t>
              </a:r>
              <a:r>
                <a:rPr lang="de-DE" sz="1500" u="none" dirty="0" smtClean="0"/>
                <a:t>Risikoprüfung</a:t>
              </a:r>
              <a:endParaRPr lang="de-DE" sz="1500" u="none" dirty="0"/>
            </a:p>
          </p:txBody>
        </p:sp>
        <p:sp>
          <p:nvSpPr>
            <p:cNvPr id="10" name="Rechteck 9"/>
            <p:cNvSpPr/>
            <p:nvPr/>
          </p:nvSpPr>
          <p:spPr>
            <a:xfrm>
              <a:off x="2123728" y="2697593"/>
              <a:ext cx="7344816" cy="432048"/>
            </a:xfrm>
            <a:prstGeom prst="rect">
              <a:avLst/>
            </a:prstGeom>
            <a:solidFill>
              <a:srgbClr val="7EBDA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de-DE" sz="1500" u="none" dirty="0"/>
                <a:t>18 </a:t>
              </a:r>
              <a:r>
                <a:rPr lang="de-DE" sz="1500" u="none" dirty="0" smtClean="0"/>
                <a:t>Nachversicherungsereignisse </a:t>
              </a:r>
              <a:r>
                <a:rPr lang="de-DE" sz="1500" u="none" dirty="0"/>
                <a:t>bis max. </a:t>
              </a:r>
              <a:r>
                <a:rPr lang="de-DE" sz="1500" u="none" dirty="0" smtClean="0"/>
                <a:t>36.000 € ohne Risikoprüfung</a:t>
              </a:r>
              <a:endParaRPr lang="de-DE" sz="1500" u="none" dirty="0"/>
            </a:p>
          </p:txBody>
        </p:sp>
        <p:sp>
          <p:nvSpPr>
            <p:cNvPr id="11" name="Rechteck 10"/>
            <p:cNvSpPr/>
            <p:nvPr/>
          </p:nvSpPr>
          <p:spPr>
            <a:xfrm>
              <a:off x="2987824" y="2247044"/>
              <a:ext cx="6480720" cy="450549"/>
            </a:xfrm>
            <a:prstGeom prst="rect">
              <a:avLst/>
            </a:prstGeom>
            <a:solidFill>
              <a:srgbClr val="47A1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de-DE" sz="1500" u="none" dirty="0" err="1" smtClean="0"/>
                <a:t>Nachtr</a:t>
              </a:r>
              <a:r>
                <a:rPr lang="de-DE" sz="1500" u="none" dirty="0" smtClean="0"/>
                <a:t>. Einschluss </a:t>
              </a:r>
              <a:r>
                <a:rPr lang="de-DE" sz="1500" u="none" dirty="0" err="1" smtClean="0"/>
                <a:t>Beitragsdyn</a:t>
              </a:r>
              <a:r>
                <a:rPr lang="de-DE" sz="1500" u="none" dirty="0" smtClean="0"/>
                <a:t>. Schüler, Azubis, Studenten</a:t>
              </a:r>
              <a:endParaRPr lang="de-DE" sz="1500" u="none" dirty="0"/>
            </a:p>
          </p:txBody>
        </p:sp>
        <p:sp>
          <p:nvSpPr>
            <p:cNvPr id="12" name="Rechteck 11"/>
            <p:cNvSpPr/>
            <p:nvPr/>
          </p:nvSpPr>
          <p:spPr>
            <a:xfrm>
              <a:off x="3995936" y="1798997"/>
              <a:ext cx="5472607" cy="443051"/>
            </a:xfrm>
            <a:prstGeom prst="rect">
              <a:avLst/>
            </a:prstGeom>
            <a:solidFill>
              <a:srgbClr val="7EBDA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r" eaLnBrk="0" hangingPunct="0">
                <a:spcBef>
                  <a:spcPts val="0"/>
                </a:spcBef>
                <a:buClr>
                  <a:srgbClr val="00734A"/>
                </a:buClr>
                <a:defRPr/>
              </a:pPr>
              <a:r>
                <a:rPr lang="de-DE" sz="1500" u="none" dirty="0"/>
                <a:t>Möglichkeiten zur Beitragsstundung/Freistellung</a:t>
              </a:r>
            </a:p>
          </p:txBody>
        </p:sp>
        <p:sp>
          <p:nvSpPr>
            <p:cNvPr id="13" name="Rechteck 12"/>
            <p:cNvSpPr/>
            <p:nvPr/>
          </p:nvSpPr>
          <p:spPr>
            <a:xfrm>
              <a:off x="4932040" y="1373699"/>
              <a:ext cx="4536504" cy="407919"/>
            </a:xfrm>
            <a:prstGeom prst="rect">
              <a:avLst/>
            </a:prstGeom>
            <a:solidFill>
              <a:srgbClr val="47A17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de-DE" sz="1500" u="none" dirty="0" smtClean="0"/>
                <a:t>Besserstellung Berufseinstufung</a:t>
              </a:r>
              <a:endParaRPr lang="de-DE" sz="1500" u="none" dirty="0"/>
            </a:p>
          </p:txBody>
        </p:sp>
        <p:sp>
          <p:nvSpPr>
            <p:cNvPr id="14" name="Rechteck 13"/>
            <p:cNvSpPr/>
            <p:nvPr/>
          </p:nvSpPr>
          <p:spPr>
            <a:xfrm>
              <a:off x="5868144" y="917522"/>
              <a:ext cx="3600400" cy="432048"/>
            </a:xfrm>
            <a:prstGeom prst="rect">
              <a:avLst/>
            </a:prstGeom>
            <a:solidFill>
              <a:srgbClr val="7EBDA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de-DE" sz="1500" u="none" dirty="0" smtClean="0"/>
                <a:t>Tarifwechseloption</a:t>
              </a:r>
              <a:endParaRPr lang="de-DE" sz="1500" u="none" dirty="0"/>
            </a:p>
          </p:txBody>
        </p:sp>
      </p:grpSp>
    </p:spTree>
    <p:extLst>
      <p:ext uri="{BB962C8B-B14F-4D97-AF65-F5344CB8AC3E}">
        <p14:creationId xmlns:p14="http://schemas.microsoft.com/office/powerpoint/2010/main" val="1093819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XL und XXL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844675"/>
            <a:ext cx="4186808" cy="4114800"/>
          </a:xfrm>
        </p:spPr>
        <p:txBody>
          <a:bodyPr/>
          <a:lstStyle/>
          <a:p>
            <a:r>
              <a:rPr lang="de-DE" dirty="0"/>
              <a:t>Beitragsdynamik beliebig oft aussetzbar</a:t>
            </a:r>
          </a:p>
          <a:p>
            <a:r>
              <a:rPr lang="de-DE" dirty="0"/>
              <a:t>Nachträglich </a:t>
            </a:r>
            <a:r>
              <a:rPr lang="de-DE" dirty="0" err="1"/>
              <a:t>einschließbar</a:t>
            </a:r>
            <a:r>
              <a:rPr lang="de-DE" dirty="0"/>
              <a:t> für Schüler, Azubis und Studenten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28B1B47-0C53-4F84-BCDF-D321021DFB5E}" type="slidenum">
              <a:rPr lang="de-DE" smtClean="0"/>
              <a:pPr>
                <a:defRPr/>
              </a:pPr>
              <a:t>8</a:t>
            </a:fld>
            <a:endParaRPr lang="de-DE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88" r="40898"/>
          <a:stretch/>
        </p:blipFill>
        <p:spPr>
          <a:xfrm>
            <a:off x="4716016" y="1052736"/>
            <a:ext cx="4464496" cy="5805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924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6" name="Inhaltsplatzhalter 5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6552" y="1033462"/>
            <a:ext cx="9984921" cy="5824538"/>
          </a:xfrm>
        </p:spPr>
      </p:pic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28B1B47-0C53-4F84-BCDF-D321021DFB5E}" type="slidenum">
              <a:rPr lang="de-DE" smtClean="0"/>
              <a:pPr>
                <a:defRPr/>
              </a:pPr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60122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u="sng" dirty="0">
                <a:solidFill>
                  <a:srgbClr val="00734A"/>
                </a:solidFill>
              </a:rPr>
              <a:t>BU-Leistungsprofil (Auszug)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28B1B47-0C53-4F84-BCDF-D321021DFB5E}" type="slidenum">
              <a:rPr lang="de-DE" smtClean="0"/>
              <a:pPr>
                <a:defRPr/>
              </a:pPr>
              <a:t>10</a:t>
            </a:fld>
            <a:endParaRPr lang="de-DE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916832"/>
            <a:ext cx="7500575" cy="4941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8395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Maximale Flexibilität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28B1B47-0C53-4F84-BCDF-D321021DFB5E}" type="slidenum">
              <a:rPr lang="de-DE" smtClean="0"/>
              <a:pPr>
                <a:defRPr/>
              </a:pPr>
              <a:t>11</a:t>
            </a:fld>
            <a:endParaRPr lang="de-DE"/>
          </a:p>
        </p:txBody>
      </p:sp>
      <p:sp>
        <p:nvSpPr>
          <p:cNvPr id="7" name="Abgerundetes Rechteck 6"/>
          <p:cNvSpPr/>
          <p:nvPr/>
        </p:nvSpPr>
        <p:spPr>
          <a:xfrm>
            <a:off x="81067" y="2420888"/>
            <a:ext cx="8712968" cy="3180510"/>
          </a:xfrm>
          <a:prstGeom prst="roundRect">
            <a:avLst/>
          </a:prstGeom>
          <a:solidFill>
            <a:srgbClr val="7EBD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sz="2000" b="1" u="sng" dirty="0"/>
          </a:p>
          <a:p>
            <a:endParaRPr lang="de-DE" sz="2000" dirty="0" smtClean="0"/>
          </a:p>
          <a:p>
            <a:endParaRPr lang="de-DE" sz="2000" dirty="0"/>
          </a:p>
          <a:p>
            <a:endParaRPr lang="de-DE" sz="2000" dirty="0" smtClean="0"/>
          </a:p>
          <a:p>
            <a:endParaRPr lang="de-DE" sz="2000" dirty="0"/>
          </a:p>
          <a:p>
            <a:endParaRPr lang="de-DE" sz="2000" dirty="0" smtClean="0"/>
          </a:p>
          <a:p>
            <a:endParaRPr lang="de-DE" sz="2000" dirty="0"/>
          </a:p>
          <a:p>
            <a:endParaRPr lang="de-DE" sz="2000" dirty="0"/>
          </a:p>
          <a:p>
            <a:pPr algn="ctr"/>
            <a:endParaRPr lang="de-DE" sz="2000" b="1" dirty="0"/>
          </a:p>
        </p:txBody>
      </p:sp>
      <p:sp>
        <p:nvSpPr>
          <p:cNvPr id="8" name="Textfeld 7"/>
          <p:cNvSpPr txBox="1"/>
          <p:nvPr/>
        </p:nvSpPr>
        <p:spPr>
          <a:xfrm>
            <a:off x="219327" y="4543441"/>
            <a:ext cx="219015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u="none" dirty="0" smtClean="0">
                <a:solidFill>
                  <a:schemeClr val="bg1"/>
                </a:solidFill>
                <a:latin typeface="+mn-lt"/>
              </a:rPr>
              <a:t>Abschluss BU mit 20 Jahren:</a:t>
            </a:r>
          </a:p>
          <a:p>
            <a:r>
              <a:rPr lang="de-DE" sz="1200" u="none" dirty="0" smtClean="0">
                <a:solidFill>
                  <a:schemeClr val="bg1"/>
                </a:solidFill>
                <a:latin typeface="+mn-lt"/>
              </a:rPr>
              <a:t>Student z.B. Maschinenbau </a:t>
            </a:r>
            <a:endParaRPr lang="de-DE" sz="1200" u="none" dirty="0">
              <a:solidFill>
                <a:schemeClr val="bg1"/>
              </a:solidFill>
              <a:latin typeface="+mn-lt"/>
            </a:endParaRPr>
          </a:p>
          <a:p>
            <a:r>
              <a:rPr lang="de-DE" sz="1200" u="none" dirty="0">
                <a:solidFill>
                  <a:schemeClr val="bg1"/>
                </a:solidFill>
                <a:latin typeface="+mn-lt"/>
              </a:rPr>
              <a:t>a</a:t>
            </a:r>
            <a:r>
              <a:rPr lang="de-DE" sz="1200" u="none" dirty="0" smtClean="0">
                <a:solidFill>
                  <a:schemeClr val="bg1"/>
                </a:solidFill>
                <a:latin typeface="+mn-lt"/>
              </a:rPr>
              <a:t>us Preisgründen im XL Tarif </a:t>
            </a:r>
          </a:p>
          <a:p>
            <a:r>
              <a:rPr lang="de-DE" sz="1200" u="none" dirty="0" smtClean="0">
                <a:solidFill>
                  <a:schemeClr val="bg1"/>
                </a:solidFill>
                <a:latin typeface="+mn-lt"/>
              </a:rPr>
              <a:t>nur 1.200 € bis 55 Jahre</a:t>
            </a:r>
          </a:p>
        </p:txBody>
      </p:sp>
      <p:cxnSp>
        <p:nvCxnSpPr>
          <p:cNvPr id="9" name="Gerader Verbinder 8"/>
          <p:cNvCxnSpPr/>
          <p:nvPr/>
        </p:nvCxnSpPr>
        <p:spPr>
          <a:xfrm flipV="1">
            <a:off x="1007642" y="3759364"/>
            <a:ext cx="0" cy="309468"/>
          </a:xfrm>
          <a:prstGeom prst="line">
            <a:avLst/>
          </a:prstGeom>
          <a:ln>
            <a:solidFill>
              <a:srgbClr val="007C47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0" name="Gerader Verbinder 9"/>
          <p:cNvCxnSpPr/>
          <p:nvPr/>
        </p:nvCxnSpPr>
        <p:spPr>
          <a:xfrm>
            <a:off x="2500951" y="4094278"/>
            <a:ext cx="0" cy="323226"/>
          </a:xfrm>
          <a:prstGeom prst="line">
            <a:avLst/>
          </a:prstGeom>
          <a:ln>
            <a:solidFill>
              <a:srgbClr val="007C47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11" name="Textfeld 10"/>
          <p:cNvSpPr txBox="1"/>
          <p:nvPr/>
        </p:nvSpPr>
        <p:spPr>
          <a:xfrm>
            <a:off x="2373446" y="4536331"/>
            <a:ext cx="254909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u="none" dirty="0" smtClean="0">
                <a:solidFill>
                  <a:schemeClr val="bg1"/>
                </a:solidFill>
                <a:latin typeface="+mn-lt"/>
              </a:rPr>
              <a:t>Mit 29 Jahren: Kunde möchte sich </a:t>
            </a:r>
          </a:p>
          <a:p>
            <a:r>
              <a:rPr lang="de-DE" sz="1200" u="none" dirty="0" smtClean="0">
                <a:solidFill>
                  <a:schemeClr val="bg1"/>
                </a:solidFill>
                <a:latin typeface="+mn-lt"/>
              </a:rPr>
              <a:t>doch bis 67 Jahren absichern</a:t>
            </a:r>
          </a:p>
          <a:p>
            <a:r>
              <a:rPr lang="de-DE" sz="1200" u="none" dirty="0" smtClean="0">
                <a:solidFill>
                  <a:schemeClr val="bg1"/>
                </a:solidFill>
                <a:latin typeface="+mn-lt"/>
              </a:rPr>
              <a:t>Verlängerungsoption wird genutzt, </a:t>
            </a:r>
          </a:p>
          <a:p>
            <a:r>
              <a:rPr lang="de-DE" sz="1200" u="none" dirty="0" smtClean="0">
                <a:solidFill>
                  <a:schemeClr val="bg1"/>
                </a:solidFill>
                <a:latin typeface="+mn-lt"/>
              </a:rPr>
              <a:t>2.100 € bis 67 Jahre versichert</a:t>
            </a:r>
          </a:p>
        </p:txBody>
      </p:sp>
      <p:cxnSp>
        <p:nvCxnSpPr>
          <p:cNvPr id="12" name="Gerader Verbinder 11"/>
          <p:cNvCxnSpPr/>
          <p:nvPr/>
        </p:nvCxnSpPr>
        <p:spPr>
          <a:xfrm>
            <a:off x="4253474" y="3811184"/>
            <a:ext cx="0" cy="324028"/>
          </a:xfrm>
          <a:prstGeom prst="line">
            <a:avLst/>
          </a:prstGeom>
          <a:ln>
            <a:solidFill>
              <a:srgbClr val="007C47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13" name="Textfeld 12"/>
          <p:cNvSpPr txBox="1"/>
          <p:nvPr/>
        </p:nvSpPr>
        <p:spPr>
          <a:xfrm>
            <a:off x="4088159" y="2869622"/>
            <a:ext cx="43458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u="none" dirty="0" smtClean="0">
                <a:solidFill>
                  <a:schemeClr val="bg1"/>
                </a:solidFill>
                <a:latin typeface="+mn-lt"/>
              </a:rPr>
              <a:t>Mit 39 Jahren:</a:t>
            </a:r>
          </a:p>
          <a:p>
            <a:r>
              <a:rPr lang="de-DE" sz="1200" u="none" dirty="0" smtClean="0">
                <a:solidFill>
                  <a:schemeClr val="bg1"/>
                </a:solidFill>
                <a:latin typeface="+mn-lt"/>
              </a:rPr>
              <a:t>Nachversicherung von 250 € wegen z.B. Heirat, </a:t>
            </a:r>
            <a:br>
              <a:rPr lang="de-DE" sz="1200" u="none" dirty="0" smtClean="0">
                <a:solidFill>
                  <a:schemeClr val="bg1"/>
                </a:solidFill>
                <a:latin typeface="+mn-lt"/>
              </a:rPr>
            </a:br>
            <a:r>
              <a:rPr lang="de-DE" sz="1200" u="none" dirty="0" smtClean="0">
                <a:solidFill>
                  <a:schemeClr val="bg1"/>
                </a:solidFill>
                <a:latin typeface="+mn-lt"/>
              </a:rPr>
              <a:t>Geburt eines Kindes oder Immobilienfinanzierung</a:t>
            </a:r>
          </a:p>
          <a:p>
            <a:r>
              <a:rPr lang="de-DE" sz="1200" u="none" dirty="0" smtClean="0">
                <a:solidFill>
                  <a:schemeClr val="bg1"/>
                </a:solidFill>
                <a:latin typeface="+mn-lt"/>
              </a:rPr>
              <a:t>Nun sind 2.350 € bis 67 Jahre abgesichert. </a:t>
            </a:r>
            <a:endParaRPr lang="de-DE" sz="1200" u="none" dirty="0">
              <a:solidFill>
                <a:schemeClr val="bg1"/>
              </a:solidFill>
              <a:latin typeface="+mn-lt"/>
            </a:endParaRPr>
          </a:p>
        </p:txBody>
      </p:sp>
      <p:cxnSp>
        <p:nvCxnSpPr>
          <p:cNvPr id="14" name="Gerader Verbinder 13"/>
          <p:cNvCxnSpPr/>
          <p:nvPr/>
        </p:nvCxnSpPr>
        <p:spPr>
          <a:xfrm>
            <a:off x="5419294" y="4094278"/>
            <a:ext cx="0" cy="323226"/>
          </a:xfrm>
          <a:prstGeom prst="line">
            <a:avLst/>
          </a:prstGeom>
          <a:ln>
            <a:solidFill>
              <a:srgbClr val="007C47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15" name="Textfeld 14"/>
          <p:cNvSpPr txBox="1"/>
          <p:nvPr/>
        </p:nvSpPr>
        <p:spPr>
          <a:xfrm>
            <a:off x="5288310" y="4535691"/>
            <a:ext cx="296427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u="none" dirty="0" smtClean="0">
                <a:solidFill>
                  <a:schemeClr val="bg1"/>
                </a:solidFill>
                <a:latin typeface="+mn-lt"/>
              </a:rPr>
              <a:t>Mit 45 Jahren:</a:t>
            </a:r>
          </a:p>
          <a:p>
            <a:r>
              <a:rPr lang="de-DE" sz="1200" u="none" dirty="0" smtClean="0">
                <a:solidFill>
                  <a:schemeClr val="bg1"/>
                </a:solidFill>
                <a:latin typeface="+mn-lt"/>
              </a:rPr>
              <a:t>Gesetzgeber erhöht Regelrenteneintritts-</a:t>
            </a:r>
            <a:br>
              <a:rPr lang="de-DE" sz="1200" u="none" dirty="0" smtClean="0">
                <a:solidFill>
                  <a:schemeClr val="bg1"/>
                </a:solidFill>
                <a:latin typeface="+mn-lt"/>
              </a:rPr>
            </a:br>
            <a:r>
              <a:rPr lang="de-DE" sz="1200" u="none" dirty="0" err="1" smtClean="0">
                <a:solidFill>
                  <a:schemeClr val="bg1"/>
                </a:solidFill>
                <a:latin typeface="+mn-lt"/>
              </a:rPr>
              <a:t>altersgrenze</a:t>
            </a:r>
            <a:r>
              <a:rPr lang="de-DE" sz="1200" u="none" dirty="0" smtClean="0">
                <a:solidFill>
                  <a:schemeClr val="bg1"/>
                </a:solidFill>
                <a:latin typeface="+mn-lt"/>
              </a:rPr>
              <a:t> auf 70 Jahre</a:t>
            </a:r>
          </a:p>
          <a:p>
            <a:r>
              <a:rPr lang="de-DE" sz="1200" u="none" dirty="0" smtClean="0">
                <a:solidFill>
                  <a:schemeClr val="bg1"/>
                </a:solidFill>
                <a:latin typeface="+mn-lt"/>
              </a:rPr>
              <a:t>Verlängerungsoption wird genutzt</a:t>
            </a:r>
          </a:p>
          <a:p>
            <a:r>
              <a:rPr lang="de-DE" sz="1200" u="none" dirty="0" smtClean="0">
                <a:solidFill>
                  <a:schemeClr val="bg1"/>
                </a:solidFill>
                <a:latin typeface="+mn-lt"/>
              </a:rPr>
              <a:t>Versichert sind 2.350 € bis 70 Jahre</a:t>
            </a:r>
            <a:endParaRPr lang="de-DE" sz="1200" u="none" dirty="0">
              <a:solidFill>
                <a:schemeClr val="bg1"/>
              </a:solidFill>
              <a:latin typeface="+mn-lt"/>
            </a:endParaRPr>
          </a:p>
        </p:txBody>
      </p:sp>
      <p:cxnSp>
        <p:nvCxnSpPr>
          <p:cNvPr id="16" name="Gerader Verbinder 15"/>
          <p:cNvCxnSpPr/>
          <p:nvPr/>
        </p:nvCxnSpPr>
        <p:spPr>
          <a:xfrm>
            <a:off x="326503" y="4094278"/>
            <a:ext cx="0" cy="323226"/>
          </a:xfrm>
          <a:prstGeom prst="line">
            <a:avLst/>
          </a:prstGeom>
          <a:ln>
            <a:solidFill>
              <a:srgbClr val="007C47"/>
            </a:solidFill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17" name="Pfeil nach rechts 16"/>
          <p:cNvSpPr/>
          <p:nvPr/>
        </p:nvSpPr>
        <p:spPr>
          <a:xfrm>
            <a:off x="326504" y="4044457"/>
            <a:ext cx="8222097" cy="124372"/>
          </a:xfrm>
          <a:prstGeom prst="rightArrow">
            <a:avLst/>
          </a:prstGeom>
          <a:solidFill>
            <a:schemeClr val="bg1"/>
          </a:solidFill>
          <a:ln>
            <a:solidFill>
              <a:srgbClr val="007C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18" name="Textfeld 17"/>
          <p:cNvSpPr txBox="1"/>
          <p:nvPr/>
        </p:nvSpPr>
        <p:spPr>
          <a:xfrm>
            <a:off x="878791" y="2869622"/>
            <a:ext cx="250581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u="none" dirty="0" smtClean="0">
                <a:solidFill>
                  <a:schemeClr val="bg1"/>
                </a:solidFill>
                <a:latin typeface="+mn-lt"/>
              </a:rPr>
              <a:t>Abschluss </a:t>
            </a:r>
            <a:r>
              <a:rPr lang="de-DE" sz="1200" u="none" dirty="0">
                <a:solidFill>
                  <a:schemeClr val="bg1"/>
                </a:solidFill>
                <a:latin typeface="+mn-lt"/>
              </a:rPr>
              <a:t>Studium mit 24 Jahren:</a:t>
            </a:r>
          </a:p>
          <a:p>
            <a:r>
              <a:rPr lang="de-DE" sz="1200" u="none" dirty="0">
                <a:solidFill>
                  <a:schemeClr val="bg1"/>
                </a:solidFill>
                <a:latin typeface="+mn-lt"/>
              </a:rPr>
              <a:t>Tarifwechsel in den XXL Tarif und</a:t>
            </a:r>
          </a:p>
          <a:p>
            <a:r>
              <a:rPr lang="de-DE" sz="1200" u="none" dirty="0">
                <a:solidFill>
                  <a:schemeClr val="bg1"/>
                </a:solidFill>
                <a:latin typeface="+mn-lt"/>
              </a:rPr>
              <a:t>Nachversicherung um </a:t>
            </a:r>
            <a:r>
              <a:rPr lang="de-DE" sz="1200" u="none" dirty="0" smtClean="0">
                <a:solidFill>
                  <a:schemeClr val="bg1"/>
                </a:solidFill>
                <a:latin typeface="+mn-lt"/>
              </a:rPr>
              <a:t>75 % </a:t>
            </a:r>
            <a:r>
              <a:rPr lang="de-DE" sz="1200" u="none" dirty="0">
                <a:solidFill>
                  <a:schemeClr val="bg1"/>
                </a:solidFill>
                <a:latin typeface="+mn-lt"/>
              </a:rPr>
              <a:t>auf </a:t>
            </a:r>
            <a:endParaRPr lang="de-DE" sz="1200" u="none" dirty="0" smtClean="0">
              <a:solidFill>
                <a:schemeClr val="bg1"/>
              </a:solidFill>
              <a:latin typeface="+mn-lt"/>
            </a:endParaRPr>
          </a:p>
          <a:p>
            <a:r>
              <a:rPr lang="de-DE" sz="1200" u="none" dirty="0" smtClean="0">
                <a:solidFill>
                  <a:schemeClr val="bg1"/>
                </a:solidFill>
                <a:latin typeface="+mn-lt"/>
              </a:rPr>
              <a:t>2.100 € </a:t>
            </a:r>
            <a:r>
              <a:rPr lang="de-DE" sz="1200" u="none" dirty="0">
                <a:solidFill>
                  <a:schemeClr val="bg1"/>
                </a:solidFill>
                <a:latin typeface="+mn-lt"/>
              </a:rPr>
              <a:t>bis 55 </a:t>
            </a:r>
            <a:r>
              <a:rPr lang="de-DE" sz="1200" u="none" dirty="0" smtClean="0">
                <a:solidFill>
                  <a:schemeClr val="bg1"/>
                </a:solidFill>
                <a:latin typeface="+mn-lt"/>
              </a:rPr>
              <a:t>Jahre </a:t>
            </a:r>
            <a:endParaRPr lang="de-DE" sz="1200" u="none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0" name="Ellipse 19"/>
          <p:cNvSpPr/>
          <p:nvPr/>
        </p:nvSpPr>
        <p:spPr>
          <a:xfrm>
            <a:off x="257080" y="4039546"/>
            <a:ext cx="122718" cy="111638"/>
          </a:xfrm>
          <a:prstGeom prst="ellipse">
            <a:avLst/>
          </a:prstGeom>
          <a:solidFill>
            <a:srgbClr val="FF0000"/>
          </a:solidFill>
          <a:ln>
            <a:solidFill>
              <a:srgbClr val="007C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u="none"/>
          </a:p>
        </p:txBody>
      </p:sp>
      <p:sp>
        <p:nvSpPr>
          <p:cNvPr id="21" name="Ellipse 20"/>
          <p:cNvSpPr/>
          <p:nvPr/>
        </p:nvSpPr>
        <p:spPr>
          <a:xfrm>
            <a:off x="946283" y="4050823"/>
            <a:ext cx="122718" cy="111638"/>
          </a:xfrm>
          <a:prstGeom prst="ellipse">
            <a:avLst/>
          </a:prstGeom>
          <a:solidFill>
            <a:srgbClr val="FF0000"/>
          </a:solidFill>
          <a:ln>
            <a:solidFill>
              <a:srgbClr val="007C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u="none"/>
          </a:p>
        </p:txBody>
      </p:sp>
      <p:sp>
        <p:nvSpPr>
          <p:cNvPr id="22" name="Ellipse 21"/>
          <p:cNvSpPr/>
          <p:nvPr/>
        </p:nvSpPr>
        <p:spPr>
          <a:xfrm>
            <a:off x="2439593" y="4050823"/>
            <a:ext cx="122718" cy="111638"/>
          </a:xfrm>
          <a:prstGeom prst="ellipse">
            <a:avLst/>
          </a:prstGeom>
          <a:solidFill>
            <a:srgbClr val="FF0000"/>
          </a:solidFill>
          <a:ln>
            <a:solidFill>
              <a:srgbClr val="007C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u="none"/>
          </a:p>
        </p:txBody>
      </p:sp>
      <p:sp>
        <p:nvSpPr>
          <p:cNvPr id="23" name="Ellipse 22"/>
          <p:cNvSpPr/>
          <p:nvPr/>
        </p:nvSpPr>
        <p:spPr>
          <a:xfrm>
            <a:off x="4192115" y="4050823"/>
            <a:ext cx="122718" cy="111638"/>
          </a:xfrm>
          <a:prstGeom prst="ellipse">
            <a:avLst/>
          </a:prstGeom>
          <a:solidFill>
            <a:srgbClr val="FF0000"/>
          </a:solidFill>
          <a:ln>
            <a:solidFill>
              <a:srgbClr val="007C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u="none"/>
          </a:p>
        </p:txBody>
      </p:sp>
      <p:sp>
        <p:nvSpPr>
          <p:cNvPr id="24" name="Ellipse 23"/>
          <p:cNvSpPr/>
          <p:nvPr/>
        </p:nvSpPr>
        <p:spPr>
          <a:xfrm>
            <a:off x="5357935" y="4061312"/>
            <a:ext cx="122718" cy="111638"/>
          </a:xfrm>
          <a:prstGeom prst="ellipse">
            <a:avLst/>
          </a:prstGeom>
          <a:solidFill>
            <a:srgbClr val="FF0000"/>
          </a:solidFill>
          <a:ln>
            <a:solidFill>
              <a:srgbClr val="007C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u="none"/>
          </a:p>
        </p:txBody>
      </p:sp>
      <p:sp>
        <p:nvSpPr>
          <p:cNvPr id="25" name="Ellipse 24"/>
          <p:cNvSpPr/>
          <p:nvPr/>
        </p:nvSpPr>
        <p:spPr>
          <a:xfrm>
            <a:off x="1492322" y="2581590"/>
            <a:ext cx="251626" cy="22001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u="none" dirty="0" smtClean="0">
                <a:solidFill>
                  <a:srgbClr val="007C47"/>
                </a:solidFill>
              </a:rPr>
              <a:t>2</a:t>
            </a:r>
            <a:endParaRPr lang="de-DE" sz="1600" u="none" dirty="0">
              <a:solidFill>
                <a:srgbClr val="007C47"/>
              </a:solidFill>
            </a:endParaRPr>
          </a:p>
        </p:txBody>
      </p:sp>
      <p:sp>
        <p:nvSpPr>
          <p:cNvPr id="26" name="Ellipse 25"/>
          <p:cNvSpPr/>
          <p:nvPr/>
        </p:nvSpPr>
        <p:spPr>
          <a:xfrm>
            <a:off x="513115" y="4309782"/>
            <a:ext cx="251626" cy="22001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u="none" dirty="0" smtClean="0">
                <a:solidFill>
                  <a:srgbClr val="007C47"/>
                </a:solidFill>
              </a:rPr>
              <a:t>1</a:t>
            </a:r>
            <a:endParaRPr lang="de-DE" sz="1600" u="none" dirty="0">
              <a:solidFill>
                <a:srgbClr val="007C47"/>
              </a:solidFill>
            </a:endParaRPr>
          </a:p>
        </p:txBody>
      </p:sp>
      <p:sp>
        <p:nvSpPr>
          <p:cNvPr id="27" name="Ellipse 26"/>
          <p:cNvSpPr/>
          <p:nvPr/>
        </p:nvSpPr>
        <p:spPr>
          <a:xfrm>
            <a:off x="2853777" y="4305789"/>
            <a:ext cx="251626" cy="22001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u="none" dirty="0" smtClean="0">
                <a:solidFill>
                  <a:srgbClr val="007C47"/>
                </a:solidFill>
              </a:rPr>
              <a:t>3</a:t>
            </a:r>
            <a:endParaRPr lang="de-DE" sz="1600" u="none" dirty="0">
              <a:solidFill>
                <a:srgbClr val="007C47"/>
              </a:solidFill>
            </a:endParaRPr>
          </a:p>
        </p:txBody>
      </p:sp>
      <p:sp>
        <p:nvSpPr>
          <p:cNvPr id="28" name="Ellipse 27"/>
          <p:cNvSpPr/>
          <p:nvPr/>
        </p:nvSpPr>
        <p:spPr>
          <a:xfrm>
            <a:off x="4365945" y="2581590"/>
            <a:ext cx="251626" cy="22001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u="none" dirty="0" smtClean="0">
                <a:solidFill>
                  <a:srgbClr val="007C47"/>
                </a:solidFill>
              </a:rPr>
              <a:t>4</a:t>
            </a:r>
            <a:endParaRPr lang="de-DE" sz="1600" u="none" dirty="0">
              <a:solidFill>
                <a:srgbClr val="007C47"/>
              </a:solidFill>
            </a:endParaRPr>
          </a:p>
        </p:txBody>
      </p:sp>
      <p:sp>
        <p:nvSpPr>
          <p:cNvPr id="29" name="Ellipse 28"/>
          <p:cNvSpPr/>
          <p:nvPr/>
        </p:nvSpPr>
        <p:spPr>
          <a:xfrm>
            <a:off x="5590081" y="4305789"/>
            <a:ext cx="251626" cy="22001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u="none" dirty="0" smtClean="0">
                <a:solidFill>
                  <a:srgbClr val="007C47"/>
                </a:solidFill>
              </a:rPr>
              <a:t>5</a:t>
            </a:r>
            <a:endParaRPr lang="de-DE" sz="1600" u="none" dirty="0">
              <a:solidFill>
                <a:srgbClr val="007C4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136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rgbClr val="00734A"/>
                </a:solidFill>
              </a:rPr>
              <a:t>XXL-Besonderheiten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844674"/>
            <a:ext cx="3682752" cy="4176613"/>
          </a:xfrm>
        </p:spPr>
        <p:txBody>
          <a:bodyPr/>
          <a:lstStyle/>
          <a:p>
            <a:pPr marL="285750" indent="-285750">
              <a:buClr>
                <a:srgbClr val="007C47"/>
              </a:buClr>
              <a:buFont typeface="Wingdings" panose="05000000000000000000" pitchFamily="2" charset="2"/>
              <a:buChar char="§"/>
            </a:pPr>
            <a:r>
              <a:rPr lang="de-DE" dirty="0" smtClean="0"/>
              <a:t>Assistance-Leistungen</a:t>
            </a:r>
            <a:endParaRPr lang="de-DE" dirty="0"/>
          </a:p>
          <a:p>
            <a:pPr marL="285750" indent="-285750">
              <a:buClr>
                <a:srgbClr val="007C47"/>
              </a:buClr>
              <a:buFont typeface="Wingdings" panose="05000000000000000000" pitchFamily="2" charset="2"/>
              <a:buChar char="§"/>
            </a:pPr>
            <a:r>
              <a:rPr lang="de-DE" dirty="0"/>
              <a:t>Sofortleistung bei schweren </a:t>
            </a:r>
            <a:r>
              <a:rPr lang="de-DE" dirty="0" smtClean="0"/>
              <a:t>Unfallverletzungen</a:t>
            </a:r>
            <a:endParaRPr lang="de-DE" dirty="0"/>
          </a:p>
          <a:p>
            <a:pPr marL="285750" indent="-285750">
              <a:buClr>
                <a:srgbClr val="007C47"/>
              </a:buClr>
              <a:buFont typeface="Wingdings" panose="05000000000000000000" pitchFamily="2" charset="2"/>
              <a:buChar char="§"/>
            </a:pPr>
            <a:r>
              <a:rPr lang="de-DE" dirty="0"/>
              <a:t>Zahlung bis zu 30.000 € bei schwerer Erkrankung eines Kindes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28B1B47-0C53-4F84-BCDF-D321021DFB5E}" type="slidenum">
              <a:rPr lang="de-DE" smtClean="0"/>
              <a:pPr>
                <a:defRPr/>
              </a:pPr>
              <a:t>12</a:t>
            </a:fld>
            <a:endParaRPr lang="de-DE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7" r="42348"/>
          <a:stretch/>
        </p:blipFill>
        <p:spPr>
          <a:xfrm>
            <a:off x="4644008" y="1052736"/>
            <a:ext cx="4608512" cy="5805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17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rgbClr val="00734A"/>
                </a:solidFill>
              </a:rPr>
              <a:t>XXL-Besonderheiten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844675"/>
            <a:ext cx="3682752" cy="4114800"/>
          </a:xfrm>
        </p:spPr>
        <p:txBody>
          <a:bodyPr/>
          <a:lstStyle/>
          <a:p>
            <a:pPr marL="285750" indent="-285750">
              <a:buClr>
                <a:srgbClr val="007C47"/>
              </a:buClr>
              <a:buFont typeface="Wingdings" panose="05000000000000000000" pitchFamily="2" charset="2"/>
              <a:buChar char="§"/>
            </a:pPr>
            <a:r>
              <a:rPr lang="de-DE" dirty="0" smtClean="0"/>
              <a:t>Kinder-Bonus</a:t>
            </a:r>
            <a:endParaRPr lang="de-DE" dirty="0"/>
          </a:p>
          <a:p>
            <a:pPr marL="285750" indent="-285750">
              <a:buClr>
                <a:srgbClr val="007C47"/>
              </a:buClr>
              <a:buFont typeface="Wingdings" panose="05000000000000000000" pitchFamily="2" charset="2"/>
              <a:buChar char="§"/>
            </a:pPr>
            <a:r>
              <a:rPr lang="de-DE" dirty="0"/>
              <a:t>Verlängerungsoption um max. 12 Jahre bis 67 </a:t>
            </a:r>
            <a:r>
              <a:rPr lang="de-DE" dirty="0" smtClean="0"/>
              <a:t>Jahre</a:t>
            </a:r>
            <a:endParaRPr lang="de-DE" dirty="0"/>
          </a:p>
          <a:p>
            <a:pPr marL="285750" indent="-285750">
              <a:buClr>
                <a:srgbClr val="007C47"/>
              </a:buClr>
              <a:buFont typeface="Wingdings" panose="05000000000000000000" pitchFamily="2" charset="2"/>
              <a:buChar char="§"/>
            </a:pPr>
            <a:r>
              <a:rPr lang="de-DE" dirty="0"/>
              <a:t>Verzicht § 163 VVG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28B1B47-0C53-4F84-BCDF-D321021DFB5E}" type="slidenum">
              <a:rPr lang="de-DE" smtClean="0"/>
              <a:pPr>
                <a:defRPr/>
              </a:pPr>
              <a:t>13</a:t>
            </a:fld>
            <a:endParaRPr lang="de-DE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51" r="26375"/>
          <a:stretch/>
        </p:blipFill>
        <p:spPr>
          <a:xfrm>
            <a:off x="4570729" y="1010304"/>
            <a:ext cx="4560087" cy="5847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643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solidFill>
                  <a:srgbClr val="00734A"/>
                </a:solidFill>
              </a:rPr>
              <a:t>Berufe mit Top-Preis-Leistung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844675"/>
            <a:ext cx="8305800" cy="1008261"/>
          </a:xfrm>
        </p:spPr>
        <p:txBody>
          <a:bodyPr/>
          <a:lstStyle/>
          <a:p>
            <a:pPr marL="0" indent="0">
              <a:lnSpc>
                <a:spcPct val="150000"/>
              </a:lnSpc>
              <a:spcBef>
                <a:spcPct val="20000"/>
              </a:spcBef>
              <a:buClr>
                <a:srgbClr val="00734A"/>
              </a:buClr>
              <a:buNone/>
            </a:pPr>
            <a:r>
              <a:rPr lang="de-DE" dirty="0"/>
              <a:t>Eintrittsalter 30 Jahre | 1.500 € bis 67 Jahre / Vergleich Tarife mit 5 Sternen und AU-Klausel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28B1B47-0C53-4F84-BCDF-D321021DFB5E}" type="slidenum">
              <a:rPr lang="de-DE" smtClean="0"/>
              <a:pPr>
                <a:defRPr/>
              </a:pPr>
              <a:t>14</a:t>
            </a:fld>
            <a:endParaRPr lang="de-DE"/>
          </a:p>
        </p:txBody>
      </p:sp>
      <p:graphicFrame>
        <p:nvGraphicFramePr>
          <p:cNvPr id="8" name="Tabelle 7"/>
          <p:cNvGraphicFramePr>
            <a:graphicFrameLocks noGrp="1"/>
          </p:cNvGraphicFramePr>
          <p:nvPr>
            <p:extLst/>
          </p:nvPr>
        </p:nvGraphicFramePr>
        <p:xfrm>
          <a:off x="304080" y="2852936"/>
          <a:ext cx="8514422" cy="3276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65750">
                  <a:extLst>
                    <a:ext uri="{9D8B030D-6E8A-4147-A177-3AD203B41FA5}">
                      <a16:colId xmlns:a16="http://schemas.microsoft.com/office/drawing/2014/main" val="413396155"/>
                    </a:ext>
                  </a:extLst>
                </a:gridCol>
                <a:gridCol w="2520280">
                  <a:extLst>
                    <a:ext uri="{9D8B030D-6E8A-4147-A177-3AD203B41FA5}">
                      <a16:colId xmlns:a16="http://schemas.microsoft.com/office/drawing/2014/main" val="1360637926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1398876795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1691360738"/>
                    </a:ext>
                  </a:extLst>
                </a:gridCol>
              </a:tblGrid>
              <a:tr h="2520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b="1" dirty="0">
                          <a:solidFill>
                            <a:schemeClr val="bg1"/>
                          </a:solidFill>
                          <a:effectLst/>
                        </a:rPr>
                        <a:t>Platz 1</a:t>
                      </a:r>
                      <a:endParaRPr lang="de-DE" sz="14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44" marR="44644" marT="0" marB="0" anchor="ctr">
                    <a:solidFill>
                      <a:srgbClr val="007C4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b="1">
                          <a:solidFill>
                            <a:schemeClr val="bg1"/>
                          </a:solidFill>
                          <a:effectLst/>
                        </a:rPr>
                        <a:t>Platz 2-3 </a:t>
                      </a:r>
                      <a:endParaRPr lang="de-DE" sz="1400" b="1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44" marR="44644" marT="0" marB="0" anchor="ctr">
                    <a:solidFill>
                      <a:srgbClr val="007C4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b="1">
                          <a:solidFill>
                            <a:schemeClr val="bg1"/>
                          </a:solidFill>
                          <a:effectLst/>
                        </a:rPr>
                        <a:t>Platz 4-5</a:t>
                      </a:r>
                      <a:endParaRPr lang="de-DE" sz="1400" b="1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44" marR="44644" marT="0" marB="0" anchor="ctr">
                    <a:solidFill>
                      <a:srgbClr val="007C4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b="1" dirty="0">
                          <a:solidFill>
                            <a:schemeClr val="bg1"/>
                          </a:solidFill>
                          <a:effectLst/>
                        </a:rPr>
                        <a:t>Platz 6-10</a:t>
                      </a:r>
                      <a:endParaRPr lang="de-DE" sz="14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44" marR="44644" marT="0" marB="0" anchor="ctr">
                    <a:solidFill>
                      <a:srgbClr val="007C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7266128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b="1" dirty="0">
                          <a:solidFill>
                            <a:schemeClr val="tx1"/>
                          </a:solidFill>
                          <a:effectLst/>
                        </a:rPr>
                        <a:t>Zahnarzt</a:t>
                      </a:r>
                      <a:endParaRPr lang="de-DE" sz="1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44" marR="44644" marT="0" marB="0" anchor="ctr">
                    <a:solidFill>
                      <a:srgbClr val="007C47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de-DE" sz="14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44" marR="44644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de-DE" sz="14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44" marR="44644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de-DE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44" marR="44644" marT="0" marB="0" anchor="ctr"/>
                </a:tc>
                <a:extLst>
                  <a:ext uri="{0D108BD9-81ED-4DB2-BD59-A6C34878D82A}">
                    <a16:rowId xmlns:a16="http://schemas.microsoft.com/office/drawing/2014/main" val="1575985861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b="1" dirty="0">
                          <a:solidFill>
                            <a:schemeClr val="tx1"/>
                          </a:solidFill>
                          <a:effectLst/>
                        </a:rPr>
                        <a:t>Allgemeinarzt (R)</a:t>
                      </a:r>
                      <a:endParaRPr lang="de-DE" sz="1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44" marR="44644" marT="0" marB="0" anchor="ctr">
                    <a:solidFill>
                      <a:srgbClr val="007C47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de-DE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44" marR="44644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b="0">
                          <a:solidFill>
                            <a:schemeClr val="tx1"/>
                          </a:solidFill>
                          <a:effectLst/>
                        </a:rPr>
                        <a:t>Allgemeinarzt (NR)</a:t>
                      </a:r>
                      <a:endParaRPr lang="de-DE" sz="14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44" marR="44644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de-DE" sz="14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44" marR="44644" marT="0" marB="0" anchor="ctr"/>
                </a:tc>
                <a:extLst>
                  <a:ext uri="{0D108BD9-81ED-4DB2-BD59-A6C34878D82A}">
                    <a16:rowId xmlns:a16="http://schemas.microsoft.com/office/drawing/2014/main" val="203480505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b="1" dirty="0">
                          <a:solidFill>
                            <a:schemeClr val="tx1"/>
                          </a:solidFill>
                          <a:effectLst/>
                        </a:rPr>
                        <a:t>Tierarzt (R) </a:t>
                      </a:r>
                      <a:endParaRPr lang="de-DE" sz="1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44" marR="44644" marT="0" marB="0" anchor="ctr">
                    <a:solidFill>
                      <a:srgbClr val="007C47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de-DE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44" marR="44644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b="0" dirty="0">
                          <a:solidFill>
                            <a:schemeClr val="tx1"/>
                          </a:solidFill>
                          <a:effectLst/>
                        </a:rPr>
                        <a:t>Tierarzt (NR)</a:t>
                      </a:r>
                      <a:endParaRPr lang="de-DE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44" marR="44644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de-DE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44" marR="44644" marT="0" marB="0" anchor="ctr"/>
                </a:tc>
                <a:extLst>
                  <a:ext uri="{0D108BD9-81ED-4DB2-BD59-A6C34878D82A}">
                    <a16:rowId xmlns:a16="http://schemas.microsoft.com/office/drawing/2014/main" val="2424727529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b="1" dirty="0">
                          <a:solidFill>
                            <a:schemeClr val="tx1"/>
                          </a:solidFill>
                          <a:effectLst/>
                        </a:rPr>
                        <a:t>Apotheker (R)</a:t>
                      </a:r>
                      <a:endParaRPr lang="de-DE" sz="1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44" marR="44644" marT="0" marB="0" anchor="ctr">
                    <a:solidFill>
                      <a:srgbClr val="007C47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de-DE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44" marR="44644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b="0" dirty="0">
                          <a:solidFill>
                            <a:schemeClr val="tx1"/>
                          </a:solidFill>
                          <a:effectLst/>
                        </a:rPr>
                        <a:t>Apotheker (NR)</a:t>
                      </a:r>
                      <a:endParaRPr lang="de-DE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44" marR="44644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de-DE" sz="14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44" marR="44644" marT="0" marB="0" anchor="ctr"/>
                </a:tc>
                <a:extLst>
                  <a:ext uri="{0D108BD9-81ED-4DB2-BD59-A6C34878D82A}">
                    <a16:rowId xmlns:a16="http://schemas.microsoft.com/office/drawing/2014/main" val="1891085720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b="1">
                          <a:solidFill>
                            <a:schemeClr val="tx1"/>
                          </a:solidFill>
                          <a:effectLst/>
                        </a:rPr>
                        <a:t>Psychologe (R) </a:t>
                      </a:r>
                      <a:endParaRPr lang="de-DE" sz="1400" b="1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44" marR="44644" marT="0" marB="0" anchor="ctr">
                    <a:solidFill>
                      <a:srgbClr val="007C47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de-DE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44" marR="44644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b="0">
                          <a:solidFill>
                            <a:schemeClr val="tx1"/>
                          </a:solidFill>
                          <a:effectLst/>
                        </a:rPr>
                        <a:t>Psychologe (NR)</a:t>
                      </a:r>
                      <a:endParaRPr lang="de-DE" sz="14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44" marR="44644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de-DE" sz="14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44" marR="44644" marT="0" marB="0" anchor="ctr"/>
                </a:tc>
                <a:extLst>
                  <a:ext uri="{0D108BD9-81ED-4DB2-BD59-A6C34878D82A}">
                    <a16:rowId xmlns:a16="http://schemas.microsoft.com/office/drawing/2014/main" val="3992726955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b="1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de-DE" sz="1400" b="1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44" marR="44644" marT="0" marB="0" anchor="ctr">
                    <a:solidFill>
                      <a:srgbClr val="007C47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b="0" dirty="0">
                          <a:solidFill>
                            <a:schemeClr val="tx1"/>
                          </a:solidFill>
                          <a:effectLst/>
                        </a:rPr>
                        <a:t>Projektingenieur (R)</a:t>
                      </a:r>
                      <a:endParaRPr lang="de-DE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44" marR="44644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de-DE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44" marR="44644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b="0">
                          <a:solidFill>
                            <a:schemeClr val="tx1"/>
                          </a:solidFill>
                          <a:effectLst/>
                        </a:rPr>
                        <a:t>Projektingenieur (NR)</a:t>
                      </a:r>
                      <a:endParaRPr lang="de-DE" sz="14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44" marR="44644" marT="0" marB="0" anchor="ctr"/>
                </a:tc>
                <a:extLst>
                  <a:ext uri="{0D108BD9-81ED-4DB2-BD59-A6C34878D82A}">
                    <a16:rowId xmlns:a16="http://schemas.microsoft.com/office/drawing/2014/main" val="3660506384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b="1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de-DE" sz="1400" b="1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44" marR="44644" marT="0" marB="0" anchor="ctr">
                    <a:solidFill>
                      <a:srgbClr val="007C47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b="0" dirty="0">
                          <a:solidFill>
                            <a:schemeClr val="tx1"/>
                          </a:solidFill>
                          <a:effectLst/>
                        </a:rPr>
                        <a:t>Informatiker (R)</a:t>
                      </a:r>
                      <a:endParaRPr lang="de-DE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44" marR="44644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de-DE" sz="14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44" marR="44644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b="0" dirty="0">
                          <a:solidFill>
                            <a:schemeClr val="tx1"/>
                          </a:solidFill>
                          <a:effectLst/>
                        </a:rPr>
                        <a:t>Informatiker (NR)</a:t>
                      </a:r>
                      <a:endParaRPr lang="de-DE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44" marR="44644" marT="0" marB="0" anchor="ctr"/>
                </a:tc>
                <a:extLst>
                  <a:ext uri="{0D108BD9-81ED-4DB2-BD59-A6C34878D82A}">
                    <a16:rowId xmlns:a16="http://schemas.microsoft.com/office/drawing/2014/main" val="181663138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b="1" dirty="0">
                          <a:solidFill>
                            <a:schemeClr val="tx1"/>
                          </a:solidFill>
                          <a:effectLst/>
                        </a:rPr>
                        <a:t>Jurist (R)</a:t>
                      </a:r>
                      <a:endParaRPr lang="de-DE" sz="1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44" marR="44644" marT="0" marB="0" anchor="ctr">
                    <a:solidFill>
                      <a:srgbClr val="007C47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de-DE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44" marR="44644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b="0">
                          <a:solidFill>
                            <a:schemeClr val="tx1"/>
                          </a:solidFill>
                          <a:effectLst/>
                        </a:rPr>
                        <a:t>Jurist (NR)</a:t>
                      </a:r>
                      <a:endParaRPr lang="de-DE" sz="14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44" marR="44644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de-DE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44" marR="44644" marT="0" marB="0" anchor="ctr"/>
                </a:tc>
                <a:extLst>
                  <a:ext uri="{0D108BD9-81ED-4DB2-BD59-A6C34878D82A}">
                    <a16:rowId xmlns:a16="http://schemas.microsoft.com/office/drawing/2014/main" val="1961928830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b="1" dirty="0">
                          <a:solidFill>
                            <a:schemeClr val="tx1"/>
                          </a:solidFill>
                          <a:effectLst/>
                        </a:rPr>
                        <a:t>Verwaltungsangestellter (R)</a:t>
                      </a:r>
                      <a:endParaRPr lang="de-DE" sz="1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44" marR="44644" marT="0" marB="0" anchor="ctr">
                    <a:solidFill>
                      <a:srgbClr val="007C47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b="0" dirty="0">
                          <a:solidFill>
                            <a:schemeClr val="tx1"/>
                          </a:solidFill>
                          <a:effectLst/>
                        </a:rPr>
                        <a:t>Verwaltungsangestellter (NR)</a:t>
                      </a:r>
                      <a:endParaRPr lang="de-DE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44" marR="44644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de-DE" sz="14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44" marR="44644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de-DE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44" marR="44644" marT="0" marB="0" anchor="ctr"/>
                </a:tc>
                <a:extLst>
                  <a:ext uri="{0D108BD9-81ED-4DB2-BD59-A6C34878D82A}">
                    <a16:rowId xmlns:a16="http://schemas.microsoft.com/office/drawing/2014/main" val="664724578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b="1" dirty="0">
                          <a:solidFill>
                            <a:schemeClr val="tx1"/>
                          </a:solidFill>
                          <a:effectLst/>
                        </a:rPr>
                        <a:t>Finanzbuchhalter (R) </a:t>
                      </a:r>
                      <a:endParaRPr lang="de-DE" sz="1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44" marR="44644" marT="0" marB="0" anchor="ctr">
                    <a:solidFill>
                      <a:srgbClr val="007C47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b="0" dirty="0">
                          <a:solidFill>
                            <a:schemeClr val="tx1"/>
                          </a:solidFill>
                          <a:effectLst/>
                        </a:rPr>
                        <a:t>Finanzbuchhalter (NR) </a:t>
                      </a:r>
                      <a:endParaRPr lang="de-DE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44" marR="44644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de-DE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44" marR="44644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de-DE" sz="14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44" marR="44644" marT="0" marB="0" anchor="ctr"/>
                </a:tc>
                <a:extLst>
                  <a:ext uri="{0D108BD9-81ED-4DB2-BD59-A6C34878D82A}">
                    <a16:rowId xmlns:a16="http://schemas.microsoft.com/office/drawing/2014/main" val="1119193389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de-DE" sz="1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44" marR="44644" marT="0" marB="0" anchor="ctr">
                    <a:solidFill>
                      <a:srgbClr val="007C47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b="0" dirty="0">
                          <a:solidFill>
                            <a:schemeClr val="tx1"/>
                          </a:solidFill>
                          <a:effectLst/>
                        </a:rPr>
                        <a:t>Call-Center-Agent</a:t>
                      </a:r>
                      <a:endParaRPr lang="de-DE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44" marR="44644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de-DE" sz="14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44" marR="44644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de-DE" sz="14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44" marR="44644" marT="0" marB="0" anchor="ctr"/>
                </a:tc>
                <a:extLst>
                  <a:ext uri="{0D108BD9-81ED-4DB2-BD59-A6C34878D82A}">
                    <a16:rowId xmlns:a16="http://schemas.microsoft.com/office/drawing/2014/main" val="2374565376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b="1" dirty="0">
                          <a:solidFill>
                            <a:schemeClr val="tx1"/>
                          </a:solidFill>
                          <a:effectLst/>
                        </a:rPr>
                        <a:t>Berufsberater</a:t>
                      </a:r>
                      <a:endParaRPr lang="de-DE" sz="1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44" marR="44644" marT="0" marB="0" anchor="ctr">
                    <a:solidFill>
                      <a:srgbClr val="007C47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de-DE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44" marR="44644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de-DE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44" marR="44644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de-DE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44" marR="44644" marT="0" marB="0" anchor="ctr"/>
                </a:tc>
                <a:extLst>
                  <a:ext uri="{0D108BD9-81ED-4DB2-BD59-A6C34878D82A}">
                    <a16:rowId xmlns:a16="http://schemas.microsoft.com/office/drawing/2014/main" val="23933574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7915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u="sng" dirty="0">
                <a:solidFill>
                  <a:srgbClr val="00734A"/>
                </a:solidFill>
              </a:rPr>
              <a:t>Berufe mit Top-Preis-Leistung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844675"/>
            <a:ext cx="8305800" cy="792237"/>
          </a:xfrm>
        </p:spPr>
        <p:txBody>
          <a:bodyPr/>
          <a:lstStyle/>
          <a:p>
            <a:pPr marL="0" indent="0">
              <a:buNone/>
            </a:pPr>
            <a:r>
              <a:rPr lang="de-DE" dirty="0"/>
              <a:t>Eintrittsalter 30 Jahre | 1.500 € bis 67 Jahre / Vergleich Tarife mit 5 Sternen und AU-Klausel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28B1B47-0C53-4F84-BCDF-D321021DFB5E}" type="slidenum">
              <a:rPr lang="de-DE" smtClean="0"/>
              <a:pPr>
                <a:defRPr/>
              </a:pPr>
              <a:t>15</a:t>
            </a:fld>
            <a:endParaRPr lang="de-DE"/>
          </a:p>
        </p:txBody>
      </p:sp>
      <p:graphicFrame>
        <p:nvGraphicFramePr>
          <p:cNvPr id="6" name="Tabelle 5"/>
          <p:cNvGraphicFramePr>
            <a:graphicFrameLocks noGrp="1"/>
          </p:cNvGraphicFramePr>
          <p:nvPr>
            <p:extLst/>
          </p:nvPr>
        </p:nvGraphicFramePr>
        <p:xfrm>
          <a:off x="207764" y="2852936"/>
          <a:ext cx="8640961" cy="3024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63174">
                  <a:extLst>
                    <a:ext uri="{9D8B030D-6E8A-4147-A177-3AD203B41FA5}">
                      <a16:colId xmlns:a16="http://schemas.microsoft.com/office/drawing/2014/main" val="413396155"/>
                    </a:ext>
                  </a:extLst>
                </a:gridCol>
                <a:gridCol w="1709234">
                  <a:extLst>
                    <a:ext uri="{9D8B030D-6E8A-4147-A177-3AD203B41FA5}">
                      <a16:colId xmlns:a16="http://schemas.microsoft.com/office/drawing/2014/main" val="1360637926"/>
                    </a:ext>
                  </a:extLst>
                </a:gridCol>
                <a:gridCol w="2357341">
                  <a:extLst>
                    <a:ext uri="{9D8B030D-6E8A-4147-A177-3AD203B41FA5}">
                      <a16:colId xmlns:a16="http://schemas.microsoft.com/office/drawing/2014/main" val="1398876795"/>
                    </a:ext>
                  </a:extLst>
                </a:gridCol>
                <a:gridCol w="2611212">
                  <a:extLst>
                    <a:ext uri="{9D8B030D-6E8A-4147-A177-3AD203B41FA5}">
                      <a16:colId xmlns:a16="http://schemas.microsoft.com/office/drawing/2014/main" val="1691360738"/>
                    </a:ext>
                  </a:extLst>
                </a:gridCol>
              </a:tblGrid>
              <a:tr h="2520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b="1" dirty="0">
                          <a:solidFill>
                            <a:schemeClr val="bg1"/>
                          </a:solidFill>
                          <a:effectLst/>
                        </a:rPr>
                        <a:t>Platz 1</a:t>
                      </a:r>
                      <a:endParaRPr lang="de-DE" sz="14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44" marR="44644" marT="0" marB="0">
                    <a:solidFill>
                      <a:srgbClr val="007C4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b="1">
                          <a:solidFill>
                            <a:schemeClr val="bg1"/>
                          </a:solidFill>
                          <a:effectLst/>
                        </a:rPr>
                        <a:t>Platz 2-3 </a:t>
                      </a:r>
                      <a:endParaRPr lang="de-DE" sz="1400" b="1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44" marR="44644" marT="0" marB="0">
                    <a:solidFill>
                      <a:srgbClr val="007C4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b="1">
                          <a:solidFill>
                            <a:schemeClr val="bg1"/>
                          </a:solidFill>
                          <a:effectLst/>
                        </a:rPr>
                        <a:t>Platz 4-5</a:t>
                      </a:r>
                      <a:endParaRPr lang="de-DE" sz="1400" b="1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44" marR="44644" marT="0" marB="0">
                    <a:solidFill>
                      <a:srgbClr val="007C4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b="1" dirty="0">
                          <a:solidFill>
                            <a:schemeClr val="bg1"/>
                          </a:solidFill>
                          <a:effectLst/>
                        </a:rPr>
                        <a:t>Platz 6-10</a:t>
                      </a:r>
                      <a:endParaRPr lang="de-DE" sz="14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44" marR="44644" marT="0" marB="0">
                    <a:solidFill>
                      <a:srgbClr val="007C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7266128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b="1" dirty="0">
                          <a:solidFill>
                            <a:schemeClr val="tx1"/>
                          </a:solidFill>
                          <a:effectLst/>
                        </a:rPr>
                        <a:t>Fließbandarbeiter (R)</a:t>
                      </a:r>
                      <a:endParaRPr lang="de-DE" sz="1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44" marR="44644" marT="0" marB="0">
                    <a:solidFill>
                      <a:srgbClr val="007C47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de-DE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44" marR="446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b="0">
                          <a:solidFill>
                            <a:schemeClr val="tx1"/>
                          </a:solidFill>
                          <a:effectLst/>
                        </a:rPr>
                        <a:t>Fließbandarbeiter (NR)</a:t>
                      </a:r>
                      <a:endParaRPr lang="de-DE" sz="14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44" marR="446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de-DE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44" marR="44644" marT="0" marB="0"/>
                </a:tc>
                <a:extLst>
                  <a:ext uri="{0D108BD9-81ED-4DB2-BD59-A6C34878D82A}">
                    <a16:rowId xmlns:a16="http://schemas.microsoft.com/office/drawing/2014/main" val="270978000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b="1" dirty="0">
                          <a:solidFill>
                            <a:schemeClr val="tx1"/>
                          </a:solidFill>
                          <a:effectLst/>
                        </a:rPr>
                        <a:t>Fahrlehrer</a:t>
                      </a:r>
                      <a:endParaRPr lang="de-DE" sz="1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44" marR="44644" marT="0" marB="0">
                    <a:solidFill>
                      <a:srgbClr val="007C47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de-DE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44" marR="446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de-DE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44" marR="446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de-DE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44" marR="44644" marT="0" marB="0"/>
                </a:tc>
                <a:extLst>
                  <a:ext uri="{0D108BD9-81ED-4DB2-BD59-A6C34878D82A}">
                    <a16:rowId xmlns:a16="http://schemas.microsoft.com/office/drawing/2014/main" val="143947905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b="1" dirty="0">
                          <a:solidFill>
                            <a:schemeClr val="tx1"/>
                          </a:solidFill>
                          <a:effectLst/>
                        </a:rPr>
                        <a:t>Kraftwerker (R) </a:t>
                      </a:r>
                      <a:endParaRPr lang="de-DE" sz="1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44" marR="44644" marT="0" marB="0">
                    <a:solidFill>
                      <a:srgbClr val="007C47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b="0">
                          <a:solidFill>
                            <a:schemeClr val="tx1"/>
                          </a:solidFill>
                          <a:effectLst/>
                        </a:rPr>
                        <a:t>Kraftwerker (NR)</a:t>
                      </a:r>
                      <a:endParaRPr lang="de-DE" sz="14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44" marR="446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de-DE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44" marR="446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de-DE" sz="14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44" marR="44644" marT="0" marB="0"/>
                </a:tc>
                <a:extLst>
                  <a:ext uri="{0D108BD9-81ED-4DB2-BD59-A6C34878D82A}">
                    <a16:rowId xmlns:a16="http://schemas.microsoft.com/office/drawing/2014/main" val="59169201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b="1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de-DE" sz="1400" b="1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44" marR="44644" marT="0" marB="0">
                    <a:solidFill>
                      <a:srgbClr val="007C47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b="0">
                          <a:solidFill>
                            <a:schemeClr val="tx1"/>
                          </a:solidFill>
                          <a:effectLst/>
                        </a:rPr>
                        <a:t>Chemiefacharbeiter</a:t>
                      </a:r>
                      <a:endParaRPr lang="de-DE" sz="14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44" marR="446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de-DE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44" marR="446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de-DE" sz="14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44" marR="44644" marT="0" marB="0"/>
                </a:tc>
                <a:extLst>
                  <a:ext uri="{0D108BD9-81ED-4DB2-BD59-A6C34878D82A}">
                    <a16:rowId xmlns:a16="http://schemas.microsoft.com/office/drawing/2014/main" val="111554647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b="1" dirty="0">
                          <a:solidFill>
                            <a:schemeClr val="tx1"/>
                          </a:solidFill>
                          <a:effectLst/>
                        </a:rPr>
                        <a:t>Maurer (R)</a:t>
                      </a:r>
                      <a:endParaRPr lang="de-DE" sz="1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44" marR="44644" marT="0" marB="0">
                    <a:solidFill>
                      <a:srgbClr val="007C47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b="0">
                          <a:solidFill>
                            <a:schemeClr val="tx1"/>
                          </a:solidFill>
                          <a:effectLst/>
                        </a:rPr>
                        <a:t>Maurer (NR)</a:t>
                      </a:r>
                      <a:endParaRPr lang="de-DE" sz="14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44" marR="446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de-DE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44" marR="446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de-DE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44" marR="44644" marT="0" marB="0"/>
                </a:tc>
                <a:extLst>
                  <a:ext uri="{0D108BD9-81ED-4DB2-BD59-A6C34878D82A}">
                    <a16:rowId xmlns:a16="http://schemas.microsoft.com/office/drawing/2014/main" val="2986362912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b="1" dirty="0">
                          <a:solidFill>
                            <a:schemeClr val="tx1"/>
                          </a:solidFill>
                          <a:effectLst/>
                        </a:rPr>
                        <a:t>Schornsteinfeger</a:t>
                      </a:r>
                      <a:endParaRPr lang="de-DE" sz="1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44" marR="44644" marT="0" marB="0">
                    <a:solidFill>
                      <a:srgbClr val="007C47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de-DE" sz="14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44" marR="446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de-DE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44" marR="446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de-DE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44" marR="44644" marT="0" marB="0"/>
                </a:tc>
                <a:extLst>
                  <a:ext uri="{0D108BD9-81ED-4DB2-BD59-A6C34878D82A}">
                    <a16:rowId xmlns:a16="http://schemas.microsoft.com/office/drawing/2014/main" val="2167031210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b="1" dirty="0">
                          <a:solidFill>
                            <a:schemeClr val="tx1"/>
                          </a:solidFill>
                          <a:effectLst/>
                        </a:rPr>
                        <a:t>Bauleiter</a:t>
                      </a:r>
                      <a:endParaRPr lang="de-DE" sz="1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44" marR="44644" marT="0" marB="0">
                    <a:solidFill>
                      <a:srgbClr val="007C47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de-DE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44" marR="446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de-DE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44" marR="446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de-DE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44" marR="44644" marT="0" marB="0"/>
                </a:tc>
                <a:extLst>
                  <a:ext uri="{0D108BD9-81ED-4DB2-BD59-A6C34878D82A}">
                    <a16:rowId xmlns:a16="http://schemas.microsoft.com/office/drawing/2014/main" val="1445503440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b="1" dirty="0">
                          <a:solidFill>
                            <a:schemeClr val="tx1"/>
                          </a:solidFill>
                          <a:effectLst/>
                        </a:rPr>
                        <a:t>Bauunternehmer</a:t>
                      </a:r>
                      <a:endParaRPr lang="de-DE" sz="1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44" marR="44644" marT="0" marB="0">
                    <a:solidFill>
                      <a:srgbClr val="007C47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de-DE" sz="14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44" marR="446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de-DE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44" marR="446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de-DE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44" marR="44644" marT="0" marB="0"/>
                </a:tc>
                <a:extLst>
                  <a:ext uri="{0D108BD9-81ED-4DB2-BD59-A6C34878D82A}">
                    <a16:rowId xmlns:a16="http://schemas.microsoft.com/office/drawing/2014/main" val="1072150538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de-DE" sz="1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44" marR="44644" marT="0" marB="0">
                    <a:solidFill>
                      <a:srgbClr val="007C47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b="0">
                          <a:solidFill>
                            <a:schemeClr val="tx1"/>
                          </a:solidFill>
                          <a:effectLst/>
                        </a:rPr>
                        <a:t>Geschäftsführer (R)</a:t>
                      </a:r>
                      <a:endParaRPr lang="de-DE" sz="14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44" marR="446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b="0" dirty="0">
                          <a:solidFill>
                            <a:schemeClr val="tx1"/>
                          </a:solidFill>
                          <a:effectLst/>
                        </a:rPr>
                        <a:t>Geschäftsführer (NR)</a:t>
                      </a:r>
                      <a:endParaRPr lang="de-DE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44" marR="446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de-DE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44" marR="44644" marT="0" marB="0"/>
                </a:tc>
                <a:extLst>
                  <a:ext uri="{0D108BD9-81ED-4DB2-BD59-A6C34878D82A}">
                    <a16:rowId xmlns:a16="http://schemas.microsoft.com/office/drawing/2014/main" val="301466828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b="1" dirty="0">
                          <a:solidFill>
                            <a:schemeClr val="tx1"/>
                          </a:solidFill>
                          <a:effectLst/>
                        </a:rPr>
                        <a:t>Erzieher (R)</a:t>
                      </a:r>
                      <a:endParaRPr lang="de-DE" sz="1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44" marR="44644" marT="0" marB="0">
                    <a:solidFill>
                      <a:srgbClr val="007C47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b="0">
                          <a:solidFill>
                            <a:schemeClr val="tx1"/>
                          </a:solidFill>
                          <a:effectLst/>
                        </a:rPr>
                        <a:t>Erzieher (NR)</a:t>
                      </a:r>
                      <a:endParaRPr lang="de-DE" sz="14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44" marR="446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de-DE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44" marR="446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b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de-DE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44" marR="44644" marT="0" marB="0"/>
                </a:tc>
                <a:extLst>
                  <a:ext uri="{0D108BD9-81ED-4DB2-BD59-A6C34878D82A}">
                    <a16:rowId xmlns:a16="http://schemas.microsoft.com/office/drawing/2014/main" val="3781869020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de-DE" sz="1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44" marR="44644" marT="0" marB="0">
                    <a:solidFill>
                      <a:srgbClr val="007C47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b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de-DE" sz="14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44" marR="446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b="0">
                          <a:solidFill>
                            <a:schemeClr val="tx1"/>
                          </a:solidFill>
                          <a:effectLst/>
                        </a:rPr>
                        <a:t>Kinderkrankenschwester (R) </a:t>
                      </a:r>
                      <a:endParaRPr lang="de-DE" sz="1400" b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44" marR="44644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de-DE" sz="1400" b="0" dirty="0">
                          <a:solidFill>
                            <a:schemeClr val="tx1"/>
                          </a:solidFill>
                          <a:effectLst/>
                        </a:rPr>
                        <a:t>Kinderkrankenschwester (NR)</a:t>
                      </a:r>
                      <a:endParaRPr lang="de-DE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644" marR="44644" marT="0" marB="0"/>
                </a:tc>
                <a:extLst>
                  <a:ext uri="{0D108BD9-81ED-4DB2-BD59-A6C34878D82A}">
                    <a16:rowId xmlns:a16="http://schemas.microsoft.com/office/drawing/2014/main" val="26927082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278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Bef>
                <a:spcPct val="20000"/>
              </a:spcBef>
            </a:pPr>
            <a:r>
              <a:rPr lang="de-DE" dirty="0">
                <a:solidFill>
                  <a:srgbClr val="00734A"/>
                </a:solidFill>
              </a:rPr>
              <a:t>Beispiele: Berufe mit TOP-Preis-Leistung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ct val="20000"/>
              </a:spcBef>
              <a:buClr>
                <a:srgbClr val="00734A"/>
              </a:buClr>
              <a:buNone/>
            </a:pPr>
            <a:r>
              <a:rPr lang="de-DE" sz="2000" b="1" dirty="0">
                <a:solidFill>
                  <a:srgbClr val="00734A"/>
                </a:solidFill>
              </a:rPr>
              <a:t>Berechnungsbeispiel: </a:t>
            </a:r>
            <a:r>
              <a:rPr lang="de-DE" sz="2000" b="1" u="sng" dirty="0">
                <a:solidFill>
                  <a:srgbClr val="00734A"/>
                </a:solidFill>
              </a:rPr>
              <a:t/>
            </a:r>
            <a:br>
              <a:rPr lang="de-DE" sz="2000" b="1" u="sng" dirty="0">
                <a:solidFill>
                  <a:srgbClr val="00734A"/>
                </a:solidFill>
              </a:rPr>
            </a:br>
            <a:r>
              <a:rPr lang="de-DE" dirty="0"/>
              <a:t>Student/in Soziale Arbeit/Sozialpädagogik | Eintrittsalter 20 Jahre | </a:t>
            </a:r>
            <a:br>
              <a:rPr lang="de-DE" dirty="0"/>
            </a:br>
            <a:r>
              <a:rPr lang="de-DE" dirty="0" err="1"/>
              <a:t>Endalter</a:t>
            </a:r>
            <a:r>
              <a:rPr lang="de-DE" dirty="0"/>
              <a:t>: 67 Jahre | 1.000 Euro monatliche Rente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28B1B47-0C53-4F84-BCDF-D321021DFB5E}" type="slidenum">
              <a:rPr lang="de-DE" smtClean="0"/>
              <a:pPr>
                <a:defRPr/>
              </a:pPr>
              <a:t>16</a:t>
            </a:fld>
            <a:endParaRPr lang="de-DE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3027120"/>
            <a:ext cx="4211574" cy="280831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Abgerundetes Rechteck 6"/>
          <p:cNvSpPr/>
          <p:nvPr/>
        </p:nvSpPr>
        <p:spPr>
          <a:xfrm>
            <a:off x="538968" y="3027120"/>
            <a:ext cx="2880320" cy="2880320"/>
          </a:xfrm>
          <a:prstGeom prst="roundRect">
            <a:avLst/>
          </a:prstGeom>
          <a:solidFill>
            <a:srgbClr val="7EBD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b="1" u="none" dirty="0"/>
          </a:p>
          <a:p>
            <a:pPr algn="ctr"/>
            <a:r>
              <a:rPr lang="de-DE" sz="2000" u="none" dirty="0"/>
              <a:t>XL </a:t>
            </a:r>
            <a:r>
              <a:rPr lang="de-DE" sz="2000" u="none" dirty="0" smtClean="0"/>
              <a:t>39,66 </a:t>
            </a:r>
            <a:r>
              <a:rPr lang="de-DE" sz="2000" u="none" dirty="0"/>
              <a:t>€</a:t>
            </a:r>
          </a:p>
          <a:p>
            <a:pPr algn="ctr"/>
            <a:r>
              <a:rPr lang="de-DE" sz="2000" u="none" dirty="0" smtClean="0"/>
              <a:t>monatlich</a:t>
            </a:r>
            <a:endParaRPr lang="de-DE" sz="2000" u="none" dirty="0"/>
          </a:p>
          <a:p>
            <a:pPr algn="ctr"/>
            <a:endParaRPr lang="de-DE" sz="2000" u="none" dirty="0"/>
          </a:p>
          <a:p>
            <a:pPr algn="ctr"/>
            <a:r>
              <a:rPr lang="de-DE" sz="2000" u="none" dirty="0"/>
              <a:t>XXL </a:t>
            </a:r>
            <a:r>
              <a:rPr lang="de-DE" sz="2000" u="none" dirty="0" smtClean="0"/>
              <a:t>45,68 €</a:t>
            </a:r>
            <a:br>
              <a:rPr lang="de-DE" sz="2000" u="none" dirty="0" smtClean="0"/>
            </a:br>
            <a:r>
              <a:rPr lang="de-DE" sz="2000" u="none" dirty="0" smtClean="0"/>
              <a:t>monatlich</a:t>
            </a:r>
            <a:endParaRPr lang="de-DE" sz="2000" u="none" dirty="0"/>
          </a:p>
          <a:p>
            <a:pPr algn="ctr"/>
            <a:endParaRPr lang="de-DE" sz="2000" b="1" u="none" dirty="0"/>
          </a:p>
        </p:txBody>
      </p:sp>
      <p:sp>
        <p:nvSpPr>
          <p:cNvPr id="8" name="Textfeld 7"/>
          <p:cNvSpPr txBox="1"/>
          <p:nvPr/>
        </p:nvSpPr>
        <p:spPr>
          <a:xfrm>
            <a:off x="682983" y="5908601"/>
            <a:ext cx="92142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u="none" dirty="0" smtClean="0">
                <a:latin typeface="+mn-lt"/>
              </a:rPr>
              <a:t>*Weitere im Marktvergleich interessante Studienfächer: Erziehungswissenschaften, Ergotherapie, Logopädie, Hebammenkunde, Pflegewissenschaft, </a:t>
            </a:r>
            <a:br>
              <a:rPr lang="de-DE" sz="900" u="none" dirty="0" smtClean="0">
                <a:latin typeface="+mn-lt"/>
              </a:rPr>
            </a:br>
            <a:r>
              <a:rPr lang="de-DE" sz="900" u="none" dirty="0" smtClean="0">
                <a:latin typeface="+mn-lt"/>
              </a:rPr>
              <a:t>Forstwirtschaft, Wirtschaftswissenschaften, Rechtswissenschaften, Humanmedizin, Psychologie, Informatik, </a:t>
            </a:r>
            <a:r>
              <a:rPr lang="de-DE" sz="900" u="none" dirty="0">
                <a:latin typeface="+mn-lt"/>
              </a:rPr>
              <a:t>M</a:t>
            </a:r>
            <a:r>
              <a:rPr lang="de-DE" sz="900" u="none" dirty="0" smtClean="0">
                <a:latin typeface="+mn-lt"/>
              </a:rPr>
              <a:t>athematik, Ingenieurswissenschaften</a:t>
            </a:r>
            <a:endParaRPr lang="de-DE" sz="900" u="none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45326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Berufsunfähigkeitsversicherung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28B1B47-0C53-4F84-BCDF-D321021DFB5E}" type="slidenum">
              <a:rPr lang="de-DE" smtClean="0"/>
              <a:pPr>
                <a:defRPr/>
              </a:pPr>
              <a:t>17</a:t>
            </a:fld>
            <a:endParaRPr lang="de-DE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876262">
            <a:off x="765040" y="2254390"/>
            <a:ext cx="2440659" cy="3461791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496879">
            <a:off x="1481445" y="2178269"/>
            <a:ext cx="2453879" cy="3461791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091442">
            <a:off x="2173732" y="2119764"/>
            <a:ext cx="2443251" cy="3474845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6097" y="2119562"/>
            <a:ext cx="2455634" cy="3475248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378215">
            <a:off x="3475643" y="2243926"/>
            <a:ext cx="2457385" cy="3487146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857710">
            <a:off x="4104016" y="2481234"/>
            <a:ext cx="2439423" cy="3480450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13" name="Grafik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587657">
            <a:off x="4653843" y="2866604"/>
            <a:ext cx="2438372" cy="3461791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40377">
            <a:off x="5286697" y="3240923"/>
            <a:ext cx="2444528" cy="3461791"/>
          </a:xfrm>
          <a:prstGeom prst="rect">
            <a:avLst/>
          </a:prstGeom>
          <a:ln w="63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07234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 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28B1B47-0C53-4F84-BCDF-D321021DFB5E}" type="slidenum">
              <a:rPr lang="de-DE" smtClean="0"/>
              <a:pPr>
                <a:defRPr/>
              </a:pPr>
              <a:t>18</a:t>
            </a:fld>
            <a:endParaRPr lang="de-DE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876262">
            <a:off x="765040" y="2254390"/>
            <a:ext cx="2440659" cy="3461791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496879">
            <a:off x="1481445" y="2178269"/>
            <a:ext cx="2453879" cy="3461791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091442">
            <a:off x="2173732" y="2119764"/>
            <a:ext cx="2443251" cy="3474845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6097" y="2119562"/>
            <a:ext cx="2455634" cy="3475248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378215">
            <a:off x="3475643" y="2243926"/>
            <a:ext cx="2457385" cy="3487146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857710">
            <a:off x="4104016" y="2481234"/>
            <a:ext cx="2439423" cy="3480450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587657">
            <a:off x="4653843" y="2866604"/>
            <a:ext cx="2438372" cy="3461791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13" name="Grafik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38492" y="133450"/>
            <a:ext cx="4637763" cy="6567717"/>
          </a:xfrm>
          <a:prstGeom prst="rect">
            <a:avLst/>
          </a:prstGeom>
          <a:ln w="63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989221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Lösungen für Schüler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Bei Schülern wird der konkrete Schulalltag berücksichtigt, max. 1.500 Euro (ohne </a:t>
            </a:r>
            <a:r>
              <a:rPr lang="de-DE" dirty="0" smtClean="0"/>
              <a:t>Beitragsdynamik</a:t>
            </a:r>
            <a:r>
              <a:rPr lang="de-DE" dirty="0"/>
              <a:t>) </a:t>
            </a:r>
            <a:endParaRPr lang="de-DE" dirty="0" smtClean="0"/>
          </a:p>
          <a:p>
            <a:r>
              <a:rPr lang="de-DE" dirty="0" smtClean="0"/>
              <a:t> bis 1.000 € mtl. Rente max. Beitragsdynamik 5 % </a:t>
            </a:r>
          </a:p>
          <a:p>
            <a:r>
              <a:rPr lang="de-DE" dirty="0" smtClean="0"/>
              <a:t>Leistungsdynamik in allen</a:t>
            </a:r>
            <a:br>
              <a:rPr lang="de-DE" dirty="0" smtClean="0"/>
            </a:br>
            <a:r>
              <a:rPr lang="de-DE" dirty="0" smtClean="0"/>
              <a:t>Fällen bis 3 %</a:t>
            </a:r>
          </a:p>
          <a:p>
            <a:r>
              <a:rPr lang="de-DE" dirty="0" smtClean="0"/>
              <a:t>Schüler bleibt nach </a:t>
            </a:r>
            <a:br>
              <a:rPr lang="de-DE" dirty="0" smtClean="0"/>
            </a:br>
            <a:r>
              <a:rPr lang="de-DE" dirty="0" smtClean="0"/>
              <a:t>Abschluss der Schule </a:t>
            </a:r>
            <a:br>
              <a:rPr lang="de-DE" dirty="0" smtClean="0"/>
            </a:br>
            <a:r>
              <a:rPr lang="de-DE" dirty="0" smtClean="0"/>
              <a:t>in der Berufsklasse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28B1B47-0C53-4F84-BCDF-D321021DFB5E}" type="slidenum">
              <a:rPr lang="de-DE" smtClean="0"/>
              <a:pPr>
                <a:defRPr/>
              </a:pPr>
              <a:t>19</a:t>
            </a:fld>
            <a:endParaRPr lang="de-DE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9511" y="3258520"/>
            <a:ext cx="5374489" cy="3698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461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0347" y="3733552"/>
            <a:ext cx="2964168" cy="2964168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Beispielrechnung für Schüler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Schüler 17 Jahre alt, 1.000 € mtl. Rente (optional 5 % Beitragsdynamik, </a:t>
            </a:r>
            <a:br>
              <a:rPr lang="de-DE" dirty="0" smtClean="0"/>
            </a:br>
            <a:r>
              <a:rPr lang="de-DE" dirty="0" smtClean="0"/>
              <a:t>3 % Leistungsdynamik möglich) Versicherung und Leistungsendalter 67, Tarif XL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 smtClean="0"/>
          </a:p>
          <a:p>
            <a:r>
              <a:rPr lang="de-DE" dirty="0" smtClean="0"/>
              <a:t>Wechseloption innerhalb der ersten 10 Jahre ohne Gesundheitsprüfung in den XXL Tarif 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28B1B47-0C53-4F84-BCDF-D321021DFB5E}" type="slidenum">
              <a:rPr lang="de-DE" smtClean="0"/>
              <a:pPr>
                <a:defRPr/>
              </a:pPr>
              <a:t>20</a:t>
            </a:fld>
            <a:endParaRPr lang="de-DE"/>
          </a:p>
        </p:txBody>
      </p:sp>
      <p:graphicFrame>
        <p:nvGraphicFramePr>
          <p:cNvPr id="7" name="Tabelle 6"/>
          <p:cNvGraphicFramePr>
            <a:graphicFrameLocks noGrp="1"/>
          </p:cNvGraphicFramePr>
          <p:nvPr>
            <p:extLst/>
          </p:nvPr>
        </p:nvGraphicFramePr>
        <p:xfrm>
          <a:off x="899592" y="2996952"/>
          <a:ext cx="5256584" cy="736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2288">
                  <a:extLst>
                    <a:ext uri="{9D8B030D-6E8A-4147-A177-3AD203B41FA5}">
                      <a16:colId xmlns:a16="http://schemas.microsoft.com/office/drawing/2014/main" val="3776408508"/>
                    </a:ext>
                  </a:extLst>
                </a:gridCol>
                <a:gridCol w="2664296">
                  <a:extLst>
                    <a:ext uri="{9D8B030D-6E8A-4147-A177-3AD203B41FA5}">
                      <a16:colId xmlns:a16="http://schemas.microsoft.com/office/drawing/2014/main" val="1431394172"/>
                    </a:ext>
                  </a:extLst>
                </a:gridCol>
              </a:tblGrid>
              <a:tr h="219278"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Nettobeitrag (</a:t>
                      </a:r>
                      <a:r>
                        <a:rPr lang="de-DE" dirty="0" err="1" smtClean="0"/>
                        <a:t>Monatl</a:t>
                      </a:r>
                      <a:r>
                        <a:rPr lang="de-DE" dirty="0" smtClean="0"/>
                        <a:t>.)</a:t>
                      </a:r>
                      <a:endParaRPr lang="de-DE" dirty="0"/>
                    </a:p>
                  </a:txBody>
                  <a:tcPr>
                    <a:solidFill>
                      <a:srgbClr val="0091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Bruttobeitrag (</a:t>
                      </a:r>
                      <a:r>
                        <a:rPr lang="de-DE" dirty="0" err="1" smtClean="0"/>
                        <a:t>Monatl</a:t>
                      </a:r>
                      <a:r>
                        <a:rPr lang="de-DE" dirty="0" smtClean="0"/>
                        <a:t>.)</a:t>
                      </a:r>
                      <a:endParaRPr lang="de-DE" dirty="0"/>
                    </a:p>
                  </a:txBody>
                  <a:tcPr>
                    <a:solidFill>
                      <a:srgbClr val="0091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9418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38,70 Euro</a:t>
                      </a:r>
                      <a:endParaRPr lang="de-DE" dirty="0"/>
                    </a:p>
                  </a:txBody>
                  <a:tcPr>
                    <a:solidFill>
                      <a:srgbClr val="9BC5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51,60 Euro</a:t>
                      </a:r>
                      <a:endParaRPr lang="de-DE" dirty="0"/>
                    </a:p>
                  </a:txBody>
                  <a:tcPr>
                    <a:solidFill>
                      <a:srgbClr val="9BC5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0220527"/>
                  </a:ext>
                </a:extLst>
              </a:tr>
            </a:tbl>
          </a:graphicData>
        </a:graphic>
      </p:graphicFrame>
      <p:graphicFrame>
        <p:nvGraphicFramePr>
          <p:cNvPr id="8" name="Tabelle 7"/>
          <p:cNvGraphicFramePr>
            <a:graphicFrameLocks noGrp="1"/>
          </p:cNvGraphicFramePr>
          <p:nvPr>
            <p:extLst/>
          </p:nvPr>
        </p:nvGraphicFramePr>
        <p:xfrm>
          <a:off x="898715" y="4885829"/>
          <a:ext cx="5256584" cy="736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2288">
                  <a:extLst>
                    <a:ext uri="{9D8B030D-6E8A-4147-A177-3AD203B41FA5}">
                      <a16:colId xmlns:a16="http://schemas.microsoft.com/office/drawing/2014/main" val="3776408508"/>
                    </a:ext>
                  </a:extLst>
                </a:gridCol>
                <a:gridCol w="2664296">
                  <a:extLst>
                    <a:ext uri="{9D8B030D-6E8A-4147-A177-3AD203B41FA5}">
                      <a16:colId xmlns:a16="http://schemas.microsoft.com/office/drawing/2014/main" val="1431394172"/>
                    </a:ext>
                  </a:extLst>
                </a:gridCol>
              </a:tblGrid>
              <a:tr h="219278"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Nettobeitrag (</a:t>
                      </a:r>
                      <a:r>
                        <a:rPr lang="de-DE" dirty="0" err="1" smtClean="0"/>
                        <a:t>Monatl</a:t>
                      </a:r>
                      <a:r>
                        <a:rPr lang="de-DE" dirty="0" smtClean="0"/>
                        <a:t>.)</a:t>
                      </a:r>
                      <a:endParaRPr lang="de-DE" dirty="0"/>
                    </a:p>
                  </a:txBody>
                  <a:tcPr>
                    <a:solidFill>
                      <a:srgbClr val="0091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Bruttobeitrag (</a:t>
                      </a:r>
                      <a:r>
                        <a:rPr lang="de-DE" dirty="0" err="1" smtClean="0"/>
                        <a:t>Monatl</a:t>
                      </a:r>
                      <a:r>
                        <a:rPr lang="de-DE" dirty="0" smtClean="0"/>
                        <a:t>.)</a:t>
                      </a:r>
                      <a:endParaRPr lang="de-DE" dirty="0"/>
                    </a:p>
                  </a:txBody>
                  <a:tcPr>
                    <a:solidFill>
                      <a:srgbClr val="0091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9418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44,57</a:t>
                      </a:r>
                      <a:r>
                        <a:rPr lang="de-DE" baseline="0" dirty="0" smtClean="0"/>
                        <a:t> </a:t>
                      </a:r>
                      <a:r>
                        <a:rPr lang="de-DE" dirty="0" smtClean="0"/>
                        <a:t>Euro</a:t>
                      </a:r>
                      <a:endParaRPr lang="de-DE" dirty="0"/>
                    </a:p>
                  </a:txBody>
                  <a:tcPr>
                    <a:solidFill>
                      <a:srgbClr val="9BC5A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58,92 Euro</a:t>
                      </a:r>
                      <a:endParaRPr lang="de-DE" dirty="0"/>
                    </a:p>
                  </a:txBody>
                  <a:tcPr>
                    <a:solidFill>
                      <a:srgbClr val="9BC5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02205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0354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28B1B47-0C53-4F84-BCDF-D321021DFB5E}" type="slidenum">
              <a:rPr lang="de-DE" smtClean="0"/>
              <a:pPr>
                <a:defRPr/>
              </a:pPr>
              <a:t>21</a:t>
            </a:fld>
            <a:endParaRPr lang="de-DE"/>
          </a:p>
        </p:txBody>
      </p:sp>
      <p:sp>
        <p:nvSpPr>
          <p:cNvPr id="5" name="Titel 1"/>
          <p:cNvSpPr>
            <a:spLocks noGrp="1"/>
          </p:cNvSpPr>
          <p:nvPr>
            <p:ph type="title"/>
          </p:nvPr>
        </p:nvSpPr>
        <p:spPr>
          <a:xfrm>
            <a:off x="457200" y="1219200"/>
            <a:ext cx="8305800" cy="533400"/>
          </a:xfrm>
        </p:spPr>
        <p:txBody>
          <a:bodyPr/>
          <a:lstStyle/>
          <a:p>
            <a:r>
              <a:rPr lang="de-DE" altLang="de-DE" dirty="0" smtClean="0"/>
              <a:t> </a:t>
            </a:r>
          </a:p>
        </p:txBody>
      </p:sp>
      <p:sp>
        <p:nvSpPr>
          <p:cNvPr id="9" name="Textfeld 5"/>
          <p:cNvSpPr txBox="1">
            <a:spLocks noChangeArrowheads="1"/>
          </p:cNvSpPr>
          <p:nvPr/>
        </p:nvSpPr>
        <p:spPr bwMode="auto">
          <a:xfrm>
            <a:off x="472306" y="2060848"/>
            <a:ext cx="8280400" cy="754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120000"/>
              </a:lnSpc>
              <a:spcBef>
                <a:spcPct val="70000"/>
              </a:spcBef>
              <a:buClr>
                <a:srgbClr val="067C4A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50000"/>
              </a:spcBef>
              <a:buClr>
                <a:srgbClr val="067C4A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50000"/>
              </a:spcBef>
              <a:buClr>
                <a:srgbClr val="067C4A"/>
              </a:buClr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de-DE" altLang="de-DE" sz="1900" b="1" dirty="0" smtClean="0">
              <a:solidFill>
                <a:srgbClr val="067C4A"/>
              </a:solidFill>
              <a:latin typeface="Frutiger 45 Light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de-DE" altLang="de-DE" dirty="0" smtClean="0">
                <a:latin typeface="Times New Roman" panose="02020603050405020304" pitchFamily="18" charset="0"/>
              </a:rPr>
              <a:t> </a:t>
            </a:r>
            <a:endParaRPr lang="de-DE" altLang="de-DE" dirty="0">
              <a:latin typeface="Times New Roman" panose="02020603050405020304" pitchFamily="18" charset="0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538" y="1219200"/>
            <a:ext cx="8416260" cy="4137926"/>
          </a:xfrm>
          <a:prstGeom prst="rect">
            <a:avLst/>
          </a:prstGeom>
        </p:spPr>
      </p:pic>
      <p:sp>
        <p:nvSpPr>
          <p:cNvPr id="2" name="Rechteck 1"/>
          <p:cNvSpPr/>
          <p:nvPr/>
        </p:nvSpPr>
        <p:spPr>
          <a:xfrm>
            <a:off x="324538" y="5438774"/>
            <a:ext cx="84162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800" u="none" dirty="0">
                <a:latin typeface="+mn-lt"/>
              </a:rPr>
              <a:t>Wechseloption innerhalb der ersten 10 Jahre ohne Gesundheitsprüfung in den XXL Tarif</a:t>
            </a:r>
          </a:p>
        </p:txBody>
      </p:sp>
    </p:spTree>
    <p:extLst>
      <p:ext uri="{BB962C8B-B14F-4D97-AF65-F5344CB8AC3E}">
        <p14:creationId xmlns:p14="http://schemas.microsoft.com/office/powerpoint/2010/main" val="2764629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6633" y="1052735"/>
            <a:ext cx="9340633" cy="6225245"/>
          </a:xfrm>
          <a:prstGeom prst="rect">
            <a:avLst/>
          </a:prstGeom>
        </p:spPr>
      </p:pic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23528" y="3983162"/>
            <a:ext cx="4978896" cy="2314451"/>
          </a:xfrm>
        </p:spPr>
        <p:txBody>
          <a:bodyPr/>
          <a:lstStyle/>
          <a:p>
            <a:pPr marL="0" indent="0">
              <a:buNone/>
            </a:pPr>
            <a:r>
              <a:rPr lang="de-DE" b="1" dirty="0">
                <a:solidFill>
                  <a:schemeClr val="bg1"/>
                </a:solidFill>
              </a:rPr>
              <a:t>Weniger Antragsfragen </a:t>
            </a:r>
            <a:r>
              <a:rPr lang="de-DE" b="1" dirty="0" smtClean="0">
                <a:solidFill>
                  <a:schemeClr val="bg1"/>
                </a:solidFill>
              </a:rPr>
              <a:t>seit </a:t>
            </a:r>
            <a:r>
              <a:rPr lang="de-DE" b="1" dirty="0">
                <a:solidFill>
                  <a:schemeClr val="bg1"/>
                </a:solidFill>
              </a:rPr>
              <a:t>09.2022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28B1B47-0C53-4F84-BCDF-D321021DFB5E}" type="slidenum">
              <a:rPr lang="de-DE" smtClean="0"/>
              <a:pPr>
                <a:defRPr/>
              </a:pPr>
              <a:t>22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09417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1052736"/>
            <a:ext cx="5080000" cy="3810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395416" y="1219199"/>
            <a:ext cx="4367584" cy="1489721"/>
          </a:xfrm>
        </p:spPr>
        <p:txBody>
          <a:bodyPr/>
          <a:lstStyle/>
          <a:p>
            <a:r>
              <a:rPr lang="de-DE" dirty="0">
                <a:solidFill>
                  <a:srgbClr val="00734A"/>
                </a:solidFill>
              </a:rPr>
              <a:t>Besserstellungsmöglichkeiten auch bei der Risikoprüfung: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139952" y="2875383"/>
            <a:ext cx="4623048" cy="3084091"/>
          </a:xfrm>
        </p:spPr>
        <p:txBody>
          <a:bodyPr/>
          <a:lstStyle/>
          <a:p>
            <a:pPr>
              <a:buClr>
                <a:srgbClr val="007C47"/>
              </a:buClr>
            </a:pPr>
            <a:r>
              <a:rPr lang="de-DE" dirty="0"/>
              <a:t>Bestimmte medizinische </a:t>
            </a:r>
            <a:r>
              <a:rPr lang="de-DE" dirty="0" smtClean="0"/>
              <a:t>Ausschlussklauseln </a:t>
            </a:r>
            <a:r>
              <a:rPr lang="de-DE" dirty="0"/>
              <a:t>schon bei Abschluss </a:t>
            </a:r>
            <a:r>
              <a:rPr lang="de-DE" dirty="0" smtClean="0"/>
              <a:t>der </a:t>
            </a:r>
            <a:r>
              <a:rPr lang="de-DE" dirty="0"/>
              <a:t>Versicherung mit Prüfoption versehen</a:t>
            </a:r>
          </a:p>
          <a:p>
            <a:pPr>
              <a:buClr>
                <a:srgbClr val="007C47"/>
              </a:buClr>
            </a:pPr>
            <a:r>
              <a:rPr lang="de-DE" dirty="0"/>
              <a:t>Auch Risikozuschläge sind bei uns überprüfbar z. B. Zuschlag </a:t>
            </a:r>
            <a:r>
              <a:rPr lang="de-DE" dirty="0" smtClean="0"/>
              <a:t>wegen </a:t>
            </a:r>
            <a:r>
              <a:rPr lang="de-DE" dirty="0"/>
              <a:t>BMI: Hier muss ärztlich bestätigt werden, dass das Gewicht </a:t>
            </a:r>
            <a:r>
              <a:rPr lang="de-DE" dirty="0" smtClean="0"/>
              <a:t>ein </a:t>
            </a:r>
            <a:r>
              <a:rPr lang="de-DE" dirty="0"/>
              <a:t>Jahr gehalten wurde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28B1B47-0C53-4F84-BCDF-D321021DFB5E}" type="slidenum">
              <a:rPr lang="de-DE" smtClean="0"/>
              <a:pPr>
                <a:defRPr/>
              </a:pPr>
              <a:t>23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02748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Fachbereich Antragsprüfung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915816" y="1844675"/>
            <a:ext cx="5847184" cy="4114800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de-DE" sz="2000" b="1" dirty="0" err="1"/>
              <a:t>InterVisio</a:t>
            </a:r>
            <a:r>
              <a:rPr lang="de-DE" sz="2000" b="1" dirty="0"/>
              <a:t> live: „Individuelle Prüfung bei BU/Risikoleben: Annahme-Chance trotz Vorerkrankungen</a:t>
            </a:r>
            <a:r>
              <a:rPr lang="de-DE" sz="2000" b="1" dirty="0" smtClean="0"/>
              <a:t>“</a:t>
            </a:r>
            <a:endParaRPr lang="de-DE" dirty="0"/>
          </a:p>
          <a:p>
            <a:pPr marL="0" indent="0">
              <a:buNone/>
              <a:defRPr/>
            </a:pPr>
            <a:r>
              <a:rPr lang="de-DE" sz="1600" dirty="0"/>
              <a:t>Für Kunden mit Vorerkrankungen bleibt beim Abschluss von Risikolebens- oder Berufsunfähigkeitsversicherungen die Ungewissheit, ob der Versicherungsschutz wie beantragt auch zustande kommt. Bei der InterRisk hingegen bestehen durch die individuelle Prüfung eines jeden Einzelfalls beste Annahme-Chancen</a:t>
            </a:r>
            <a:r>
              <a:rPr lang="de-DE" sz="1600" dirty="0" smtClean="0"/>
              <a:t>.</a:t>
            </a:r>
            <a:endParaRPr lang="de-DE" sz="1600" dirty="0"/>
          </a:p>
          <a:p>
            <a:endParaRPr lang="de-DE" dirty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28B1B47-0C53-4F84-BCDF-D321021DFB5E}" type="slidenum">
              <a:rPr lang="de-DE" smtClean="0"/>
              <a:pPr>
                <a:defRPr/>
              </a:pPr>
              <a:t>24</a:t>
            </a:fld>
            <a:endParaRPr lang="de-DE"/>
          </a:p>
        </p:txBody>
      </p:sp>
      <p:pic>
        <p:nvPicPr>
          <p:cNvPr id="6" name="Grafi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060848"/>
            <a:ext cx="1440866" cy="216077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hteck 6"/>
          <p:cNvSpPr/>
          <p:nvPr/>
        </p:nvSpPr>
        <p:spPr>
          <a:xfrm>
            <a:off x="359025" y="5344393"/>
            <a:ext cx="878497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  <a:defRPr/>
            </a:pPr>
            <a:r>
              <a:rPr lang="de-DE" sz="1800" b="1" dirty="0">
                <a:latin typeface="+mn-lt"/>
                <a:hlinkClick r:id="rId3"/>
              </a:rPr>
              <a:t>https://intervisio.interrisk.de/live-archiv/3/?cID=687&amp;auth=a035d955</a:t>
            </a:r>
            <a:endParaRPr lang="de-DE" sz="1800" b="1" dirty="0">
              <a:latin typeface="+mn-lt"/>
            </a:endParaRPr>
          </a:p>
          <a:p>
            <a:pPr marL="0" indent="0">
              <a:buNone/>
              <a:defRPr/>
            </a:pPr>
            <a:r>
              <a:rPr lang="de-DE" sz="1800" u="none" dirty="0" smtClean="0">
                <a:latin typeface="+mn-lt"/>
              </a:rPr>
              <a:t/>
            </a:r>
            <a:br>
              <a:rPr lang="de-DE" sz="1800" u="none" dirty="0" smtClean="0">
                <a:latin typeface="+mn-lt"/>
              </a:rPr>
            </a:br>
            <a:r>
              <a:rPr lang="de-DE" sz="1800" u="none" dirty="0" smtClean="0">
                <a:latin typeface="+mn-lt"/>
              </a:rPr>
              <a:t>Partnerbereich </a:t>
            </a:r>
            <a:r>
              <a:rPr lang="de-DE" sz="1800" u="none" dirty="0">
                <a:latin typeface="+mn-lt"/>
              </a:rPr>
              <a:t>/ Mediathek / Lebensversicherung</a:t>
            </a:r>
          </a:p>
        </p:txBody>
      </p:sp>
    </p:spTree>
    <p:extLst>
      <p:ext uri="{BB962C8B-B14F-4D97-AF65-F5344CB8AC3E}">
        <p14:creationId xmlns:p14="http://schemas.microsoft.com/office/powerpoint/2010/main" val="3208661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Untersuchungsgrenzen Risikoprüfung</a:t>
            </a:r>
            <a:endParaRPr lang="de-DE" dirty="0"/>
          </a:p>
        </p:txBody>
      </p:sp>
      <p:pic>
        <p:nvPicPr>
          <p:cNvPr id="6" name="Inhaltsplatzhalt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2276872"/>
            <a:ext cx="9011490" cy="2502642"/>
          </a:xfrm>
          <a:prstGeom prst="rect">
            <a:avLst/>
          </a:prstGeom>
        </p:spPr>
      </p:pic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28B1B47-0C53-4F84-BCDF-D321021DFB5E}" type="slidenum">
              <a:rPr lang="de-DE" smtClean="0"/>
              <a:pPr>
                <a:defRPr/>
              </a:pPr>
              <a:t>25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66606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M-Check – die Alternative zum Arztbesuch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19100" y="6152244"/>
            <a:ext cx="8305800" cy="1052737"/>
          </a:xfrm>
        </p:spPr>
        <p:txBody>
          <a:bodyPr/>
          <a:lstStyle/>
          <a:p>
            <a:pPr marL="0" indent="0">
              <a:buNone/>
            </a:pPr>
            <a:r>
              <a:rPr lang="de-DE" dirty="0"/>
              <a:t>https://www.youtube.com/watch?v=oskhO3HGfEY</a:t>
            </a:r>
          </a:p>
          <a:p>
            <a:pPr marL="0" indent="0">
              <a:buNone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28B1B47-0C53-4F84-BCDF-D321021DFB5E}" type="slidenum">
              <a:rPr lang="de-DE" smtClean="0"/>
              <a:pPr>
                <a:defRPr/>
              </a:pPr>
              <a:t>26</a:t>
            </a:fld>
            <a:endParaRPr lang="de-DE"/>
          </a:p>
        </p:txBody>
      </p:sp>
      <p:pic>
        <p:nvPicPr>
          <p:cNvPr id="6" name="Grafik 5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081" y="1801170"/>
            <a:ext cx="7638556" cy="4302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142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M-Check Verfahren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2282" y="1908711"/>
            <a:ext cx="8305800" cy="4114800"/>
          </a:xfrm>
        </p:spPr>
        <p:txBody>
          <a:bodyPr/>
          <a:lstStyle/>
          <a:p>
            <a:pPr lvl="0"/>
            <a:r>
              <a:rPr lang="de-DE" altLang="de-DE" dirty="0"/>
              <a:t>Gesundheitsprüfung ganz flexibel </a:t>
            </a:r>
            <a:br>
              <a:rPr lang="de-DE" altLang="de-DE" dirty="0"/>
            </a:br>
            <a:r>
              <a:rPr lang="de-DE" altLang="de-DE" dirty="0"/>
              <a:t>am jeweiligen Wunschort</a:t>
            </a:r>
          </a:p>
          <a:p>
            <a:pPr lvl="0"/>
            <a:r>
              <a:rPr lang="de-DE" altLang="de-DE" dirty="0"/>
              <a:t>Die Beantwortung der Gesundheits-</a:t>
            </a:r>
            <a:br>
              <a:rPr lang="de-DE" altLang="de-DE" dirty="0"/>
            </a:br>
            <a:r>
              <a:rPr lang="de-DE" altLang="de-DE" dirty="0"/>
              <a:t>fragen im Antrag ist nicht mehr </a:t>
            </a:r>
            <a:br>
              <a:rPr lang="de-DE" altLang="de-DE" dirty="0"/>
            </a:br>
            <a:r>
              <a:rPr lang="de-DE" altLang="de-DE" dirty="0"/>
              <a:t>erforderlich</a:t>
            </a:r>
          </a:p>
          <a:p>
            <a:pPr lvl="0"/>
            <a:r>
              <a:rPr lang="de-DE" altLang="de-DE" dirty="0"/>
              <a:t>Kein umständlicher Weg zum Arzt – keine langen Wartezeiten</a:t>
            </a:r>
          </a:p>
          <a:p>
            <a:pPr lvl="0"/>
            <a:r>
              <a:rPr lang="de-DE" altLang="de-DE" dirty="0"/>
              <a:t>Weniger Rückfragen, schnellere Bearbeitung und </a:t>
            </a:r>
            <a:r>
              <a:rPr lang="de-DE" altLang="de-DE" dirty="0" err="1"/>
              <a:t>Policierung</a:t>
            </a:r>
            <a:endParaRPr lang="de-DE" altLang="de-DE" dirty="0"/>
          </a:p>
          <a:p>
            <a:pPr lvl="0"/>
            <a:r>
              <a:rPr lang="de-DE" altLang="de-DE" dirty="0"/>
              <a:t>Vollständiger Bericht zum Gesundheitsstatus in nur 7 Tagen</a:t>
            </a:r>
          </a:p>
          <a:p>
            <a:pPr lvl="0"/>
            <a:r>
              <a:rPr lang="de-DE" altLang="de-DE" dirty="0" err="1"/>
              <a:t>Medicals</a:t>
            </a:r>
            <a:r>
              <a:rPr lang="de-DE" altLang="de-DE" dirty="0"/>
              <a:t> </a:t>
            </a:r>
            <a:r>
              <a:rPr lang="de-DE" altLang="de-DE" dirty="0" err="1"/>
              <a:t>Direct</a:t>
            </a:r>
            <a:r>
              <a:rPr lang="de-DE" altLang="de-DE" dirty="0"/>
              <a:t> speichert keine </a:t>
            </a:r>
            <a:r>
              <a:rPr lang="de-DE" altLang="de-DE" dirty="0" smtClean="0"/>
              <a:t>Gesundheitsdaten</a:t>
            </a:r>
          </a:p>
          <a:p>
            <a:pPr lvl="0"/>
            <a:r>
              <a:rPr lang="de-DE" altLang="de-DE" dirty="0" smtClean="0"/>
              <a:t>Weitere Infos unter </a:t>
            </a:r>
            <a:r>
              <a:rPr lang="de-DE" altLang="de-DE" b="1" dirty="0" smtClean="0"/>
              <a:t>www.interrisk.de/mcheck</a:t>
            </a:r>
            <a:endParaRPr lang="de-DE" altLang="de-DE" b="1" dirty="0"/>
          </a:p>
          <a:p>
            <a:pPr marL="0" lvl="0" indent="0">
              <a:buNone/>
            </a:pPr>
            <a:r>
              <a:rPr lang="de-DE" altLang="de-DE" dirty="0"/>
              <a:t/>
            </a:r>
            <a:br>
              <a:rPr lang="de-DE" altLang="de-DE" dirty="0"/>
            </a:br>
            <a:r>
              <a:rPr lang="de-DE" altLang="de-DE" dirty="0"/>
              <a:t/>
            </a:r>
            <a:br>
              <a:rPr lang="de-DE" altLang="de-DE" dirty="0"/>
            </a:br>
            <a:endParaRPr lang="de-DE" alt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28B1B47-0C53-4F84-BCDF-D321021DFB5E}" type="slidenum">
              <a:rPr lang="de-DE" smtClean="0"/>
              <a:pPr>
                <a:defRPr/>
              </a:pPr>
              <a:t>27</a:t>
            </a:fld>
            <a:endParaRPr lang="de-DE"/>
          </a:p>
        </p:txBody>
      </p:sp>
      <p:pic>
        <p:nvPicPr>
          <p:cNvPr id="1026" name="Picture 2" descr="Risikoleben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052736"/>
            <a:ext cx="3995936" cy="226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feld 6"/>
          <p:cNvSpPr txBox="1"/>
          <p:nvPr/>
        </p:nvSpPr>
        <p:spPr>
          <a:xfrm>
            <a:off x="5004048" y="3300908"/>
            <a:ext cx="36672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altLang="de-DE" sz="1400" u="none" dirty="0" err="1" smtClean="0">
                <a:latin typeface="+mn-lt"/>
                <a:hlinkClick r:id="rId2"/>
              </a:rPr>
              <a:t>Erklärvideo</a:t>
            </a:r>
            <a:r>
              <a:rPr lang="de-DE" altLang="de-DE" sz="1400" u="none" dirty="0" smtClean="0">
                <a:latin typeface="+mn-lt"/>
                <a:hlinkClick r:id="rId2"/>
              </a:rPr>
              <a:t> M-Check Verfahren auf </a:t>
            </a:r>
            <a:r>
              <a:rPr lang="de-DE" altLang="de-DE" sz="1400" u="none" dirty="0" err="1" smtClean="0">
                <a:latin typeface="+mn-lt"/>
                <a:hlinkClick r:id="rId2"/>
              </a:rPr>
              <a:t>Youtube</a:t>
            </a:r>
            <a:endParaRPr lang="de-DE" sz="1400" u="none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3551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Vertriebliche Unterstützung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28B1B47-0C53-4F84-BCDF-D321021DFB5E}" type="slidenum">
              <a:rPr lang="de-DE" smtClean="0"/>
              <a:pPr>
                <a:defRPr/>
              </a:pPr>
              <a:t>28</a:t>
            </a:fld>
            <a:endParaRPr lang="de-DE"/>
          </a:p>
        </p:txBody>
      </p:sp>
      <p:grpSp>
        <p:nvGrpSpPr>
          <p:cNvPr id="15" name="Gruppieren 14"/>
          <p:cNvGrpSpPr/>
          <p:nvPr/>
        </p:nvGrpSpPr>
        <p:grpSpPr>
          <a:xfrm>
            <a:off x="576121" y="2034746"/>
            <a:ext cx="4162962" cy="1916749"/>
            <a:chOff x="576121" y="2034746"/>
            <a:chExt cx="4162962" cy="1916749"/>
          </a:xfrm>
        </p:grpSpPr>
        <p:pic>
          <p:nvPicPr>
            <p:cNvPr id="6" name="Grafik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6121" y="2034746"/>
              <a:ext cx="1916749" cy="1916749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10" name="Textfeld 9"/>
            <p:cNvSpPr txBox="1"/>
            <p:nvPr/>
          </p:nvSpPr>
          <p:spPr>
            <a:xfrm>
              <a:off x="2753743" y="2179123"/>
              <a:ext cx="198534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800" u="none" dirty="0" smtClean="0">
                  <a:latin typeface="+mn-lt"/>
                </a:rPr>
                <a:t>Michael </a:t>
              </a:r>
              <a:br>
                <a:rPr lang="de-DE" sz="1800" u="none" dirty="0" smtClean="0">
                  <a:latin typeface="+mn-lt"/>
                </a:rPr>
              </a:br>
              <a:r>
                <a:rPr lang="de-DE" sz="1800" u="none" dirty="0" err="1" smtClean="0">
                  <a:latin typeface="+mn-lt"/>
                </a:rPr>
                <a:t>Siering</a:t>
              </a:r>
              <a:endParaRPr lang="de-DE" sz="1800" u="none" dirty="0">
                <a:latin typeface="+mn-lt"/>
              </a:endParaRPr>
            </a:p>
          </p:txBody>
        </p:sp>
      </p:grpSp>
      <p:grpSp>
        <p:nvGrpSpPr>
          <p:cNvPr id="14" name="Gruppieren 13"/>
          <p:cNvGrpSpPr/>
          <p:nvPr/>
        </p:nvGrpSpPr>
        <p:grpSpPr>
          <a:xfrm>
            <a:off x="4958716" y="2034746"/>
            <a:ext cx="3576295" cy="1933571"/>
            <a:chOff x="4958716" y="2034746"/>
            <a:chExt cx="3576295" cy="1933571"/>
          </a:xfrm>
        </p:grpSpPr>
        <p:pic>
          <p:nvPicPr>
            <p:cNvPr id="9" name="Grafik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58716" y="2034746"/>
              <a:ext cx="1933571" cy="1933571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11" name="Textfeld 10"/>
            <p:cNvSpPr txBox="1"/>
            <p:nvPr/>
          </p:nvSpPr>
          <p:spPr>
            <a:xfrm>
              <a:off x="7145861" y="2201777"/>
              <a:ext cx="138915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800" u="none" dirty="0" smtClean="0">
                  <a:latin typeface="+mn-lt"/>
                </a:rPr>
                <a:t>Lisa </a:t>
              </a:r>
              <a:br>
                <a:rPr lang="de-DE" sz="1800" u="none" dirty="0" smtClean="0">
                  <a:latin typeface="+mn-lt"/>
                </a:rPr>
              </a:br>
              <a:r>
                <a:rPr lang="de-DE" sz="1800" u="none" dirty="0" err="1" smtClean="0">
                  <a:latin typeface="+mn-lt"/>
                </a:rPr>
                <a:t>Lohre</a:t>
              </a:r>
              <a:endParaRPr lang="de-DE" sz="1800" u="none" dirty="0">
                <a:latin typeface="+mn-lt"/>
              </a:endParaRPr>
            </a:p>
          </p:txBody>
        </p:sp>
      </p:grpSp>
      <p:grpSp>
        <p:nvGrpSpPr>
          <p:cNvPr id="16" name="Gruppieren 15"/>
          <p:cNvGrpSpPr/>
          <p:nvPr/>
        </p:nvGrpSpPr>
        <p:grpSpPr>
          <a:xfrm>
            <a:off x="571916" y="4380864"/>
            <a:ext cx="4110573" cy="1916749"/>
            <a:chOff x="571916" y="4380864"/>
            <a:chExt cx="4110573" cy="1916749"/>
          </a:xfrm>
        </p:grpSpPr>
        <p:pic>
          <p:nvPicPr>
            <p:cNvPr id="8" name="Grafik 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1916" y="4380864"/>
              <a:ext cx="1916749" cy="1916749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12" name="Textfeld 11"/>
            <p:cNvSpPr txBox="1"/>
            <p:nvPr/>
          </p:nvSpPr>
          <p:spPr>
            <a:xfrm>
              <a:off x="2773344" y="4385131"/>
              <a:ext cx="190914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800" u="none" dirty="0" smtClean="0">
                  <a:latin typeface="+mn-lt"/>
                </a:rPr>
                <a:t>Sascha </a:t>
              </a:r>
              <a:br>
                <a:rPr lang="de-DE" sz="1800" u="none" dirty="0" smtClean="0">
                  <a:latin typeface="+mn-lt"/>
                </a:rPr>
              </a:br>
              <a:r>
                <a:rPr lang="de-DE" sz="1800" u="none" dirty="0" err="1" smtClean="0">
                  <a:latin typeface="+mn-lt"/>
                </a:rPr>
                <a:t>Baudis</a:t>
              </a:r>
              <a:endParaRPr lang="de-DE" sz="1800" u="none" dirty="0">
                <a:latin typeface="+mn-lt"/>
              </a:endParaRPr>
            </a:p>
          </p:txBody>
        </p:sp>
      </p:grpSp>
      <p:grpSp>
        <p:nvGrpSpPr>
          <p:cNvPr id="17" name="Gruppieren 16"/>
          <p:cNvGrpSpPr/>
          <p:nvPr/>
        </p:nvGrpSpPr>
        <p:grpSpPr>
          <a:xfrm>
            <a:off x="4953575" y="4380863"/>
            <a:ext cx="4644734" cy="1916749"/>
            <a:chOff x="4953575" y="4380863"/>
            <a:chExt cx="4644734" cy="1916749"/>
          </a:xfrm>
        </p:grpSpPr>
        <p:pic>
          <p:nvPicPr>
            <p:cNvPr id="7" name="Grafik 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53575" y="4380863"/>
              <a:ext cx="1916749" cy="1916749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13" name="Textfeld 12"/>
            <p:cNvSpPr txBox="1"/>
            <p:nvPr/>
          </p:nvSpPr>
          <p:spPr>
            <a:xfrm>
              <a:off x="7154464" y="4402350"/>
              <a:ext cx="244384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sz="1800" u="none" dirty="0" smtClean="0">
                  <a:latin typeface="+mn-lt"/>
                </a:rPr>
                <a:t>Simona </a:t>
              </a:r>
              <a:br>
                <a:rPr lang="de-DE" sz="1800" u="none" dirty="0" smtClean="0">
                  <a:latin typeface="+mn-lt"/>
                </a:rPr>
              </a:br>
              <a:r>
                <a:rPr lang="de-DE" sz="1800" u="none" dirty="0" smtClean="0">
                  <a:latin typeface="+mn-lt"/>
                </a:rPr>
                <a:t>Eschweiler</a:t>
              </a:r>
              <a:endParaRPr lang="de-DE" sz="1800" u="none" dirty="0"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072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28B1B47-0C53-4F84-BCDF-D321021DFB5E}" type="slidenum">
              <a:rPr lang="de-DE" smtClean="0"/>
              <a:pPr>
                <a:defRPr/>
              </a:pPr>
              <a:t>29</a:t>
            </a:fld>
            <a:endParaRPr lang="de-DE"/>
          </a:p>
        </p:txBody>
      </p:sp>
      <p:sp>
        <p:nvSpPr>
          <p:cNvPr id="6" name="Titel 1"/>
          <p:cNvSpPr txBox="1">
            <a:spLocks/>
          </p:cNvSpPr>
          <p:nvPr/>
        </p:nvSpPr>
        <p:spPr bwMode="auto">
          <a:xfrm>
            <a:off x="857938" y="1727565"/>
            <a:ext cx="7795524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67C4A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67C4A"/>
                </a:solidFill>
                <a:latin typeface="Arial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67C4A"/>
                </a:solidFill>
                <a:latin typeface="Arial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67C4A"/>
                </a:solidFill>
                <a:latin typeface="Arial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67C4A"/>
                </a:solidFill>
                <a:latin typeface="Arial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67C4A"/>
                </a:solidFill>
                <a:latin typeface="Arial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67C4A"/>
                </a:solidFill>
                <a:latin typeface="Arial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67C4A"/>
                </a:solidFill>
                <a:latin typeface="Arial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67C4A"/>
                </a:solidFill>
                <a:latin typeface="Arial" pitchFamily="34" charset="0"/>
              </a:defRPr>
            </a:lvl9pPr>
          </a:lstStyle>
          <a:p>
            <a:r>
              <a:rPr lang="de-DE" u="none" kern="0" dirty="0" smtClean="0">
                <a:solidFill>
                  <a:srgbClr val="007C47"/>
                </a:solidFill>
              </a:rPr>
              <a:t>Wir sind gerne für Sie da!</a:t>
            </a:r>
            <a:endParaRPr lang="de-DE" altLang="de-DE" u="none" kern="0" dirty="0" smtClean="0">
              <a:solidFill>
                <a:srgbClr val="007C47"/>
              </a:solidFill>
            </a:endParaRP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8306"/>
          <a:stretch/>
        </p:blipFill>
        <p:spPr>
          <a:xfrm>
            <a:off x="971600" y="2636912"/>
            <a:ext cx="620203" cy="2673143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038" y="2132856"/>
            <a:ext cx="3124962" cy="2898648"/>
          </a:xfrm>
          <a:prstGeom prst="rect">
            <a:avLst/>
          </a:prstGeom>
        </p:spPr>
      </p:pic>
      <p:sp>
        <p:nvSpPr>
          <p:cNvPr id="3" name="Textfeld 2"/>
          <p:cNvSpPr txBox="1"/>
          <p:nvPr/>
        </p:nvSpPr>
        <p:spPr>
          <a:xfrm>
            <a:off x="1591804" y="2852936"/>
            <a:ext cx="331236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u="none" dirty="0" smtClean="0">
                <a:latin typeface="+mn-lt"/>
              </a:rPr>
              <a:t>0049 (0)611 2787-381</a:t>
            </a:r>
            <a:br>
              <a:rPr lang="de-DE" u="none" dirty="0" smtClean="0">
                <a:latin typeface="+mn-lt"/>
              </a:rPr>
            </a:br>
            <a:r>
              <a:rPr lang="de-DE" sz="1200" u="none" dirty="0" smtClean="0">
                <a:latin typeface="+mn-lt"/>
              </a:rPr>
              <a:t/>
            </a:r>
            <a:br>
              <a:rPr lang="de-DE" sz="1200" u="none" dirty="0" smtClean="0">
                <a:latin typeface="+mn-lt"/>
              </a:rPr>
            </a:br>
            <a:r>
              <a:rPr lang="de-DE" sz="1200" u="none" dirty="0" smtClean="0">
                <a:latin typeface="+mn-lt"/>
              </a:rPr>
              <a:t/>
            </a:r>
            <a:br>
              <a:rPr lang="de-DE" sz="1200" u="none" dirty="0" smtClean="0">
                <a:latin typeface="+mn-lt"/>
              </a:rPr>
            </a:br>
            <a:endParaRPr lang="de-DE" sz="1200" u="none" dirty="0" smtClean="0">
              <a:latin typeface="+mn-lt"/>
            </a:endParaRPr>
          </a:p>
          <a:p>
            <a:r>
              <a:rPr lang="de-DE" u="none" dirty="0" smtClean="0">
                <a:latin typeface="+mn-lt"/>
                <a:hlinkClick r:id="rId4"/>
              </a:rPr>
              <a:t>info@interrisk.de</a:t>
            </a:r>
            <a:endParaRPr lang="de-DE" u="none" dirty="0" smtClean="0">
              <a:latin typeface="+mn-lt"/>
            </a:endParaRPr>
          </a:p>
          <a:p>
            <a:r>
              <a:rPr lang="de-DE" sz="1200" u="none" dirty="0" smtClean="0">
                <a:latin typeface="+mn-lt"/>
              </a:rPr>
              <a:t/>
            </a:r>
            <a:br>
              <a:rPr lang="de-DE" sz="1200" u="none" dirty="0" smtClean="0">
                <a:latin typeface="+mn-lt"/>
              </a:rPr>
            </a:br>
            <a:r>
              <a:rPr lang="de-DE" sz="1200" u="none" dirty="0" smtClean="0">
                <a:latin typeface="+mn-lt"/>
              </a:rPr>
              <a:t/>
            </a:r>
            <a:br>
              <a:rPr lang="de-DE" sz="1200" u="none" dirty="0" smtClean="0">
                <a:latin typeface="+mn-lt"/>
              </a:rPr>
            </a:br>
            <a:endParaRPr lang="de-DE" sz="1200" u="none" dirty="0">
              <a:latin typeface="+mn-lt"/>
            </a:endParaRPr>
          </a:p>
          <a:p>
            <a:r>
              <a:rPr lang="de-DE" u="none" dirty="0" smtClean="0">
                <a:latin typeface="+mn-lt"/>
              </a:rPr>
              <a:t>www.interrisk.de </a:t>
            </a:r>
            <a:endParaRPr lang="de-DE" u="none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57467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513" y="2780928"/>
            <a:ext cx="8568952" cy="1512168"/>
          </a:xfrm>
        </p:spPr>
        <p:txBody>
          <a:bodyPr/>
          <a:lstStyle/>
          <a:p>
            <a:pPr algn="ctr"/>
            <a:r>
              <a:rPr lang="de-DE" sz="3600" dirty="0" smtClean="0"/>
              <a:t>Vielen Dank für </a:t>
            </a:r>
            <a:br>
              <a:rPr lang="de-DE" sz="3600" dirty="0" smtClean="0"/>
            </a:br>
            <a:r>
              <a:rPr lang="de-DE" sz="3600" dirty="0" smtClean="0"/>
              <a:t>Ihre Aufmerksamkeit!</a:t>
            </a:r>
            <a:endParaRPr lang="de-DE" sz="36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28B1B47-0C53-4F84-BCDF-D321021DFB5E}" type="slidenum">
              <a:rPr lang="de-DE" smtClean="0"/>
              <a:pPr>
                <a:defRPr/>
              </a:pPr>
              <a:t>30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34330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ndarddesign">
  <a:themeElements>
    <a:clrScheme name="">
      <a:dk1>
        <a:srgbClr val="000000"/>
      </a:dk1>
      <a:lt1>
        <a:srgbClr val="FFFFFF"/>
      </a:lt1>
      <a:dk2>
        <a:srgbClr val="1DA839"/>
      </a:dk2>
      <a:lt2>
        <a:srgbClr val="808080"/>
      </a:lt2>
      <a:accent1>
        <a:srgbClr val="1DA83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BD1AE"/>
      </a:accent5>
      <a:accent6>
        <a:srgbClr val="2D2DB9"/>
      </a:accent6>
      <a:hlink>
        <a:srgbClr val="1DA839"/>
      </a:hlink>
      <a:folHlink>
        <a:srgbClr val="1DA839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1035</Words>
  <Application>Microsoft Office PowerPoint</Application>
  <PresentationFormat>Bildschirmpräsentation (4:3)</PresentationFormat>
  <Paragraphs>275</Paragraphs>
  <Slides>30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30</vt:i4>
      </vt:variant>
    </vt:vector>
  </HeadingPairs>
  <TitlesOfParts>
    <vt:vector size="36" baseType="lpstr">
      <vt:lpstr>Arial</vt:lpstr>
      <vt:lpstr>Calibri</vt:lpstr>
      <vt:lpstr>Frutiger 45 Light</vt:lpstr>
      <vt:lpstr>Times New Roman</vt:lpstr>
      <vt:lpstr>Wingdings</vt:lpstr>
      <vt:lpstr>Standarddesign</vt:lpstr>
      <vt:lpstr>1:1 Assekuranzservice AG</vt:lpstr>
      <vt:lpstr>Die Berufsunfähigkeitsversicherung der InterRisk</vt:lpstr>
      <vt:lpstr>Auszeichnungen</vt:lpstr>
      <vt:lpstr>Die Konzepte</vt:lpstr>
      <vt:lpstr>Unsere Leistungsauslöser im Überblick</vt:lpstr>
      <vt:lpstr>Highlights XL und XXL</vt:lpstr>
      <vt:lpstr>Maximale Flexibilität</vt:lpstr>
      <vt:lpstr>XL und XXL</vt:lpstr>
      <vt:lpstr>PowerPoint-Präsentation</vt:lpstr>
      <vt:lpstr>BU-Leistungsprofil (Auszug)</vt:lpstr>
      <vt:lpstr>Maximale Flexibilität</vt:lpstr>
      <vt:lpstr>XXL-Besonderheiten</vt:lpstr>
      <vt:lpstr>XXL-Besonderheiten</vt:lpstr>
      <vt:lpstr>Berufe mit Top-Preis-Leistung</vt:lpstr>
      <vt:lpstr>Berufe mit Top-Preis-Leistung</vt:lpstr>
      <vt:lpstr>Beispiele: Berufe mit TOP-Preis-Leistung</vt:lpstr>
      <vt:lpstr>Berufsunfähigkeitsversicherung</vt:lpstr>
      <vt:lpstr> </vt:lpstr>
      <vt:lpstr>Lösungen für Schüler</vt:lpstr>
      <vt:lpstr>Beispielrechnung für Schüler</vt:lpstr>
      <vt:lpstr> </vt:lpstr>
      <vt:lpstr>PowerPoint-Präsentation</vt:lpstr>
      <vt:lpstr>Besserstellungsmöglichkeiten auch bei der Risikoprüfung:</vt:lpstr>
      <vt:lpstr>Fachbereich Antragsprüfung</vt:lpstr>
      <vt:lpstr>Untersuchungsgrenzen Risikoprüfung</vt:lpstr>
      <vt:lpstr>M-Check – die Alternative zum Arztbesuch</vt:lpstr>
      <vt:lpstr>M-Check Verfahren</vt:lpstr>
      <vt:lpstr>Vertriebliche Unterstützung</vt:lpstr>
      <vt:lpstr>PowerPoint-Präsentation</vt:lpstr>
      <vt:lpstr>Vielen Dank für  Ihre Aufmerksamkeit!</vt:lpstr>
    </vt:vector>
  </TitlesOfParts>
  <Company>InterRisk Versicherungen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Klemm</dc:creator>
  <cp:lastModifiedBy>Vertriebsaussendienst - VB Suedost</cp:lastModifiedBy>
  <cp:revision>2149</cp:revision>
  <cp:lastPrinted>2020-03-25T10:59:55Z</cp:lastPrinted>
  <dcterms:created xsi:type="dcterms:W3CDTF">2004-11-05T14:41:57Z</dcterms:created>
  <dcterms:modified xsi:type="dcterms:W3CDTF">2023-09-15T06:17:33Z</dcterms:modified>
</cp:coreProperties>
</file>