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66" r:id="rId2"/>
  </p:sldMasterIdLst>
  <p:notesMasterIdLst>
    <p:notesMasterId r:id="rId24"/>
  </p:notesMasterIdLst>
  <p:handoutMasterIdLst>
    <p:handoutMasterId r:id="rId25"/>
  </p:handoutMasterIdLst>
  <p:sldIdLst>
    <p:sldId id="390" r:id="rId3"/>
    <p:sldId id="373" r:id="rId4"/>
    <p:sldId id="433" r:id="rId5"/>
    <p:sldId id="402" r:id="rId6"/>
    <p:sldId id="434" r:id="rId7"/>
    <p:sldId id="435" r:id="rId8"/>
    <p:sldId id="436" r:id="rId9"/>
    <p:sldId id="437" r:id="rId10"/>
    <p:sldId id="377" r:id="rId11"/>
    <p:sldId id="378" r:id="rId12"/>
    <p:sldId id="439" r:id="rId13"/>
    <p:sldId id="403" r:id="rId14"/>
    <p:sldId id="440" r:id="rId15"/>
    <p:sldId id="441" r:id="rId16"/>
    <p:sldId id="404" r:id="rId17"/>
    <p:sldId id="438" r:id="rId18"/>
    <p:sldId id="405" r:id="rId19"/>
    <p:sldId id="406" r:id="rId20"/>
    <p:sldId id="382" r:id="rId21"/>
    <p:sldId id="384" r:id="rId22"/>
    <p:sldId id="432" r:id="rId23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Nuernberger Office" panose="020B0503020203060203" pitchFamily="34" charset="0"/>
      <p:regular r:id="rId30"/>
      <p:bold r:id="rId31"/>
      <p:italic r:id="rId32"/>
      <p:boldItalic r:id="rId33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orient="horz" pos="3952" userDrawn="1">
          <p15:clr>
            <a:srgbClr val="A4A3A4"/>
          </p15:clr>
        </p15:guide>
        <p15:guide id="4" pos="2502" userDrawn="1">
          <p15:clr>
            <a:srgbClr val="A4A3A4"/>
          </p15:clr>
        </p15:guide>
        <p15:guide id="5" pos="8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BF1"/>
    <a:srgbClr val="FFFFFF"/>
    <a:srgbClr val="FC9B88"/>
    <a:srgbClr val="AFDC7E"/>
    <a:srgbClr val="F2F2F2"/>
    <a:srgbClr val="F3FAFF"/>
    <a:srgbClr val="DDF2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8" autoAdjust="0"/>
    <p:restoredTop sz="95332" autoAdjust="0"/>
  </p:normalViewPr>
  <p:slideViewPr>
    <p:cSldViewPr snapToGrid="0" showGuides="1">
      <p:cViewPr varScale="1">
        <p:scale>
          <a:sx n="119" d="100"/>
          <a:sy n="119" d="100"/>
        </p:scale>
        <p:origin x="132" y="294"/>
      </p:cViewPr>
      <p:guideLst>
        <p:guide orient="horz" pos="1003"/>
        <p:guide pos="438"/>
        <p:guide orient="horz" pos="3952"/>
        <p:guide pos="2502"/>
        <p:guide pos="82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>
        <p:scale>
          <a:sx n="100" d="100"/>
          <a:sy n="100" d="100"/>
        </p:scale>
        <p:origin x="1698" y="-201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BudgetSelect privat 600
max. 600 EUR Leistung insgesamt über alle u.g. Leistungen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Tabelle1!$A$2:$A$9</c:f>
              <c:strCache>
                <c:ptCount val="8"/>
                <c:pt idx="0">
                  <c:v>Sehhilfe</c:v>
                </c:pt>
                <c:pt idx="1">
                  <c:v>Alternative Medizin</c:v>
                </c:pt>
                <c:pt idx="2">
                  <c:v>Vorsorgeuntersuchungen</c:v>
                </c:pt>
                <c:pt idx="3">
                  <c:v>Schutzimpfungen</c:v>
                </c:pt>
                <c:pt idx="4">
                  <c:v>Arznei-, Verband-, Heil- und Hilfsmittel</c:v>
                </c:pt>
                <c:pt idx="5">
                  <c:v>Professionelle Zahnreinigung</c:v>
                </c:pt>
                <c:pt idx="6">
                  <c:v>Bleaching</c:v>
                </c:pt>
                <c:pt idx="7">
                  <c:v>Zahnbehandlung</c:v>
                </c:pt>
              </c:strCache>
            </c:str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300</c:v>
                </c:pt>
                <c:pt idx="1">
                  <c:v>600</c:v>
                </c:pt>
                <c:pt idx="2">
                  <c:v>600</c:v>
                </c:pt>
                <c:pt idx="3">
                  <c:v>600</c:v>
                </c:pt>
                <c:pt idx="4">
                  <c:v>600</c:v>
                </c:pt>
                <c:pt idx="5">
                  <c:v>600</c:v>
                </c:pt>
                <c:pt idx="6">
                  <c:v>600</c:v>
                </c:pt>
                <c:pt idx="7">
                  <c:v>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C0-48E4-9CB4-05D04E8FE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517865232"/>
        <c:axId val="517865888"/>
      </c:barChart>
      <c:catAx>
        <c:axId val="51786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7865888"/>
        <c:crosses val="autoZero"/>
        <c:auto val="1"/>
        <c:lblAlgn val="ctr"/>
        <c:lblOffset val="0"/>
        <c:noMultiLvlLbl val="0"/>
      </c:catAx>
      <c:valAx>
        <c:axId val="517865888"/>
        <c:scaling>
          <c:orientation val="minMax"/>
          <c:max val="6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786523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Nuernberger Office" panose="020B0503020203060203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A63EC2-59C7-4AD8-B3AB-39C5A82D8065}" type="datetimeFigureOut">
              <a:rPr lang="de-DE" smtClean="0">
                <a:latin typeface="Nuernberger Office" panose="020B0503020203060203" pitchFamily="34" charset="0"/>
              </a:rPr>
              <a:t>05.10.2022</a:t>
            </a:fld>
            <a:endParaRPr lang="de-DE">
              <a:latin typeface="Nuernberger Office" panose="020B0503020203060203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>
              <a:latin typeface="Nuernberger Office" panose="020B0503020203060203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84970-BA49-440E-A41B-6778104C83CF}" type="slidenum">
              <a:rPr lang="de-DE" smtClean="0">
                <a:latin typeface="Nuernberger Office" panose="020B0503020203060203" pitchFamily="34" charset="0"/>
              </a:rPr>
              <a:t>‹Nr.›</a:t>
            </a:fld>
            <a:endParaRPr lang="de-DE">
              <a:latin typeface="Nuernberger Office" panose="020B050302020306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282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79424" y="0"/>
            <a:ext cx="4677768" cy="47625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100">
                <a:solidFill>
                  <a:srgbClr val="000000"/>
                </a:solidFill>
                <a:latin typeface="Nuernberger Office" panose="020B050302020306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301207" y="0"/>
            <a:ext cx="1082131" cy="47625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100">
                <a:solidFill>
                  <a:srgbClr val="000000"/>
                </a:solidFill>
                <a:latin typeface="Nuernberger Office" panose="020B0503020203060203" pitchFamily="34" charset="0"/>
              </a:defRPr>
            </a:lvl1pPr>
          </a:lstStyle>
          <a:p>
            <a:fld id="{E938E829-0C6F-4C27-A411-B970D1EC7767}" type="datetimeFigureOut">
              <a:rPr lang="de-DE" smtClean="0"/>
              <a:pPr/>
              <a:t>05.10.2022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469826"/>
            <a:ext cx="5903913" cy="3320951"/>
          </a:xfrm>
          <a:prstGeom prst="rect">
            <a:avLst/>
          </a:prstGeom>
          <a:noFill/>
          <a:ln w="9525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479425" y="4219027"/>
            <a:ext cx="5903913" cy="4437685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479424" y="8656713"/>
            <a:ext cx="4677768" cy="487288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900">
                <a:solidFill>
                  <a:srgbClr val="000000"/>
                </a:solidFill>
                <a:latin typeface="Nuernberger Office" panose="020B050302020306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301207" y="8656713"/>
            <a:ext cx="1082131" cy="487288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900">
                <a:solidFill>
                  <a:srgbClr val="000000"/>
                </a:solidFill>
                <a:latin typeface="Nuernberger Office" panose="020B0503020203060203" pitchFamily="34" charset="0"/>
              </a:defRPr>
            </a:lvl1pPr>
          </a:lstStyle>
          <a:p>
            <a:fld id="{6EDAB272-F966-41A3-95D2-E9AE2B720D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1419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buFont typeface="Arial" panose="020B0604020202020204" pitchFamily="34" charset="0"/>
      <a:buNone/>
      <a:defRPr sz="1100" b="0" kern="1200">
        <a:solidFill>
          <a:srgbClr val="000000"/>
        </a:solidFill>
        <a:latin typeface="Nuernberger Office" panose="020B0503020203060203" pitchFamily="34" charset="0"/>
        <a:ea typeface="+mn-ea"/>
        <a:cs typeface="+mn-cs"/>
      </a:defRPr>
    </a:lvl1pPr>
    <a:lvl2pPr marL="177800" indent="-177800" algn="l" defTabSz="914400" rtl="0" eaLnBrk="1" latinLnBrk="0" hangingPunct="1">
      <a:buFont typeface="Arial" panose="020B0604020202020204" pitchFamily="34" charset="0"/>
      <a:buChar char="•"/>
      <a:defRPr sz="1100" b="0" kern="1200">
        <a:solidFill>
          <a:srgbClr val="000000"/>
        </a:solidFill>
        <a:latin typeface="Nuernberger Office" panose="020B0503020203060203" pitchFamily="34" charset="0"/>
        <a:ea typeface="+mn-ea"/>
        <a:cs typeface="+mn-cs"/>
      </a:defRPr>
    </a:lvl2pPr>
    <a:lvl3pPr marL="361950" indent="-179388" algn="l" defTabSz="914400" rtl="0" eaLnBrk="1" latinLnBrk="0" hangingPunct="1">
      <a:buFont typeface="Calibri" panose="020F0502020204030204" pitchFamily="34" charset="0"/>
      <a:buChar char="‐"/>
      <a:defRPr sz="1100" kern="1200">
        <a:solidFill>
          <a:srgbClr val="000000"/>
        </a:solidFill>
        <a:latin typeface="Nuernberger Office" panose="020B0503020203060203" pitchFamily="34" charset="0"/>
        <a:ea typeface="+mn-ea"/>
        <a:cs typeface="+mn-cs"/>
      </a:defRPr>
    </a:lvl3pPr>
    <a:lvl4pPr marL="361950" indent="0" algn="l" defTabSz="914400" rtl="0" eaLnBrk="1" latinLnBrk="0" hangingPunct="1">
      <a:buFont typeface="Calibri" panose="020F0502020204030204" pitchFamily="34" charset="0"/>
      <a:buNone/>
      <a:defRPr sz="1100" b="1" kern="1200">
        <a:solidFill>
          <a:srgbClr val="000000"/>
        </a:solidFill>
        <a:latin typeface="Nuernberger Office" panose="020B0503020203060203" pitchFamily="34" charset="0"/>
        <a:ea typeface="+mn-ea"/>
        <a:cs typeface="+mn-cs"/>
      </a:defRPr>
    </a:lvl4pPr>
    <a:lvl5pPr marL="361950" indent="0" algn="l" defTabSz="914400" rtl="0" eaLnBrk="1" latinLnBrk="0" hangingPunct="1">
      <a:buFont typeface="Calibri" panose="020F0502020204030204" pitchFamily="34" charset="0"/>
      <a:buNone/>
      <a:defRPr sz="1100" kern="1200">
        <a:solidFill>
          <a:srgbClr val="000000"/>
        </a:solidFill>
        <a:latin typeface="Nuernberger Office" panose="020B050302020306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 mod="1">
    <p:ext uri="{620B2872-D7B9-4A21-9093-7833F8D536E1}">
      <p15:sldGuideLst xmlns:p15="http://schemas.microsoft.com/office/powerpoint/2012/main">
        <p15:guide id="1" pos="302" userDrawn="1">
          <p15:clr>
            <a:srgbClr val="F26B43"/>
          </p15:clr>
        </p15:guide>
        <p15:guide id="2" pos="4021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79425" y="469900"/>
            <a:ext cx="5903913" cy="33210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AB272-F966-41A3-95D2-E9AE2B720D0C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0833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black">
          <a:xfrm>
            <a:off x="695324" y="1592262"/>
            <a:ext cx="10801351" cy="2225161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black">
          <a:xfrm>
            <a:off x="695325" y="4005064"/>
            <a:ext cx="10801349" cy="22687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677071" y="556531"/>
            <a:ext cx="2844000" cy="67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74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2A40-FA97-49C7-AFAA-9C6574640DBB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568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5" y="1520788"/>
            <a:ext cx="5329238" cy="475301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C7628-CD13-4BA4-8068-909BA70AA535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Inhaltsplatzhalter 2"/>
          <p:cNvSpPr>
            <a:spLocks noGrp="1"/>
          </p:cNvSpPr>
          <p:nvPr>
            <p:ph idx="13"/>
          </p:nvPr>
        </p:nvSpPr>
        <p:spPr>
          <a:xfrm>
            <a:off x="6167438" y="1520788"/>
            <a:ext cx="5329237" cy="4753012"/>
          </a:xfrm>
        </p:spPr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794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5" y="1520788"/>
            <a:ext cx="6696075" cy="475301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215F-0551-482B-A404-BC406F7AD0AC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7535863" y="1592263"/>
            <a:ext cx="3960737" cy="4681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85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5" y="1520788"/>
            <a:ext cx="6696075" cy="475301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D48E-406C-436E-A322-E7ECFE587D6A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7535863" y="1592263"/>
            <a:ext cx="3960737" cy="2268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0" name="Bildplatzhalter 8"/>
          <p:cNvSpPr>
            <a:spLocks noGrp="1"/>
          </p:cNvSpPr>
          <p:nvPr>
            <p:ph type="pic" sz="quarter" idx="14"/>
          </p:nvPr>
        </p:nvSpPr>
        <p:spPr>
          <a:xfrm>
            <a:off x="7535863" y="4005064"/>
            <a:ext cx="3960737" cy="2268736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602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5" y="1520788"/>
            <a:ext cx="6696075" cy="475301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241C5-8BB1-4BF0-A5E5-B9767A79C775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7535863" y="1592263"/>
            <a:ext cx="3960737" cy="2268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0" name="Bildplatzhalter 8"/>
          <p:cNvSpPr>
            <a:spLocks noGrp="1"/>
          </p:cNvSpPr>
          <p:nvPr>
            <p:ph type="pic" sz="quarter" idx="14"/>
          </p:nvPr>
        </p:nvSpPr>
        <p:spPr>
          <a:xfrm>
            <a:off x="7535863" y="4005064"/>
            <a:ext cx="1908000" cy="2268736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1" name="Bildplatzhalter 8"/>
          <p:cNvSpPr>
            <a:spLocks noGrp="1"/>
          </p:cNvSpPr>
          <p:nvPr>
            <p:ph type="pic" sz="quarter" idx="15"/>
          </p:nvPr>
        </p:nvSpPr>
        <p:spPr>
          <a:xfrm>
            <a:off x="9588600" y="4005064"/>
            <a:ext cx="1908000" cy="2268736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555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(bre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6" y="1520788"/>
            <a:ext cx="5329238" cy="475301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AF06-D459-49BC-869B-20015A674C24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6167439" y="1592263"/>
            <a:ext cx="5329162" cy="4681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972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BC80-CA92-414B-BB0B-C64A36227ACC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695401" y="1592263"/>
            <a:ext cx="5329162" cy="4681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8" name="Bildplatzhalter 8"/>
          <p:cNvSpPr>
            <a:spLocks noGrp="1"/>
          </p:cNvSpPr>
          <p:nvPr>
            <p:ph type="pic" sz="quarter" idx="14"/>
          </p:nvPr>
        </p:nvSpPr>
        <p:spPr>
          <a:xfrm>
            <a:off x="6167437" y="1592263"/>
            <a:ext cx="5329237" cy="4681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533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8DBF-DB2B-431D-BC85-C249A62E3660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695400" y="1592263"/>
            <a:ext cx="10801199" cy="4681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404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9474C-6983-4B78-BFBA-23E61D0F4B5F}" type="datetime1">
              <a:rPr lang="de-DE" smtClean="0"/>
              <a:t>05.10.2022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257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95325" y="3157922"/>
            <a:ext cx="8077200" cy="847142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Name des Kapitels 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7B31-AE29-436D-981D-18B03AD41E8A}" type="datetime1">
              <a:rPr lang="de-DE" smtClean="0"/>
              <a:t>05.10.2022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291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8775" indent="-358775">
              <a:spcAft>
                <a:spcPts val="600"/>
              </a:spcAft>
              <a:buFont typeface="+mj-lt"/>
              <a:buAutoNum type="arabicPeriod"/>
              <a:defRPr b="0"/>
            </a:lvl1pPr>
            <a:lvl2pPr marL="628650" indent="-184150">
              <a:buFont typeface="Arial" panose="020B0604020202020204" pitchFamily="34" charset="0"/>
              <a:buChar char="•"/>
              <a:defRPr/>
            </a:lvl2pPr>
            <a:lvl3pPr marL="809625" indent="-177800">
              <a:buFont typeface="Calibri" panose="020F0502020204030204" pitchFamily="34" charset="0"/>
              <a:buChar char="‐"/>
              <a:defRPr/>
            </a:lvl3pPr>
            <a:lvl4pPr marL="990600" indent="-177800">
              <a:defRPr/>
            </a:lvl4pPr>
            <a:lvl5pPr marL="1162050" indent="-177800">
              <a:defRPr/>
            </a:lvl5pPr>
            <a:lvl6pPr marL="984250" indent="0">
              <a:defRPr/>
            </a:lvl6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981A-6B1F-44D4-8D01-385FA5647261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38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black">
          <a:xfrm>
            <a:off x="695324" y="1592262"/>
            <a:ext cx="10801351" cy="2225161"/>
          </a:xfrm>
        </p:spPr>
        <p:txBody>
          <a:bodyPr anchor="b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black">
          <a:xfrm>
            <a:off x="695325" y="4005064"/>
            <a:ext cx="10801349" cy="2268736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677071" y="556531"/>
            <a:ext cx="2844000" cy="67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24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374A6-9EFF-48BE-A2B1-0BAAC8676BC9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 PMM - DKM 2022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677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5" y="1520788"/>
            <a:ext cx="5329238" cy="475301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3CA8-3C4C-49BD-B890-D59E4640A8ED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 PMM - DKM 2022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Inhaltsplatzhalter 2"/>
          <p:cNvSpPr>
            <a:spLocks noGrp="1"/>
          </p:cNvSpPr>
          <p:nvPr>
            <p:ph idx="13"/>
          </p:nvPr>
        </p:nvSpPr>
        <p:spPr>
          <a:xfrm>
            <a:off x="6167438" y="1520788"/>
            <a:ext cx="5329237" cy="4753012"/>
          </a:xfrm>
        </p:spPr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410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5" y="1520788"/>
            <a:ext cx="6696075" cy="475301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48417-4626-4D63-9021-BBD4555F67AE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 PMM - DKM 2022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7535863" y="1592263"/>
            <a:ext cx="3960737" cy="4681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957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5" y="1520788"/>
            <a:ext cx="6696075" cy="475301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CA9E-10EE-431C-AF86-A5B2723CEA14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 PMM - DKM 2022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7535863" y="1592263"/>
            <a:ext cx="3960737" cy="2268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0" name="Bildplatzhalter 8"/>
          <p:cNvSpPr>
            <a:spLocks noGrp="1"/>
          </p:cNvSpPr>
          <p:nvPr>
            <p:ph type="pic" sz="quarter" idx="14"/>
          </p:nvPr>
        </p:nvSpPr>
        <p:spPr>
          <a:xfrm>
            <a:off x="7535863" y="4005064"/>
            <a:ext cx="3960737" cy="2268736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443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5" y="1520788"/>
            <a:ext cx="6696075" cy="475301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1FC6C-DD34-484D-8B49-95C7CB17EFBB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 PMM - DKM 2022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7535863" y="1592263"/>
            <a:ext cx="3960737" cy="2268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0" name="Bildplatzhalter 8"/>
          <p:cNvSpPr>
            <a:spLocks noGrp="1"/>
          </p:cNvSpPr>
          <p:nvPr>
            <p:ph type="pic" sz="quarter" idx="14"/>
          </p:nvPr>
        </p:nvSpPr>
        <p:spPr>
          <a:xfrm>
            <a:off x="7535863" y="4005064"/>
            <a:ext cx="1908000" cy="2268736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1" name="Bildplatzhalter 8"/>
          <p:cNvSpPr>
            <a:spLocks noGrp="1"/>
          </p:cNvSpPr>
          <p:nvPr>
            <p:ph type="pic" sz="quarter" idx="15"/>
          </p:nvPr>
        </p:nvSpPr>
        <p:spPr>
          <a:xfrm>
            <a:off x="9588600" y="4005064"/>
            <a:ext cx="1908000" cy="2268736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947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(bre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6" y="1520788"/>
            <a:ext cx="5329238" cy="475301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55AE3-1619-47F5-BFE8-C16F10471817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 PMM - DKM 2022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6167439" y="1592263"/>
            <a:ext cx="5329162" cy="4681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61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796A-608B-420E-A0E6-318462130052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 PMM - DKM 2022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695401" y="1592263"/>
            <a:ext cx="5329162" cy="4681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8" name="Bildplatzhalter 8"/>
          <p:cNvSpPr>
            <a:spLocks noGrp="1"/>
          </p:cNvSpPr>
          <p:nvPr>
            <p:ph type="pic" sz="quarter" idx="14"/>
          </p:nvPr>
        </p:nvSpPr>
        <p:spPr>
          <a:xfrm>
            <a:off x="6167437" y="1592263"/>
            <a:ext cx="5329237" cy="4681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180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BF4F6-6C15-445E-9219-727A5D744E25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 PMM - DKM 2022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695400" y="1592263"/>
            <a:ext cx="10801199" cy="4681537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07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7B8ED-BE66-49BA-B8CA-B7DCD8DC41C5}" type="datetime1">
              <a:rPr lang="de-DE" smtClean="0"/>
              <a:t>05.10.2022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 PMM - DKM 2022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046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95325" y="3157922"/>
            <a:ext cx="8077200" cy="847142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Name des Kapitels 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2A8B-6B09-42DF-AF82-D95F6A73CF45}" type="datetime1">
              <a:rPr lang="de-DE" smtClean="0"/>
              <a:t>05.10.2022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 PMM - DKM 2022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798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8775" indent="-358775">
              <a:spcAft>
                <a:spcPts val="600"/>
              </a:spcAft>
              <a:buFont typeface="+mj-lt"/>
              <a:buAutoNum type="arabicPeriod"/>
              <a:defRPr b="0"/>
            </a:lvl1pPr>
            <a:lvl2pPr marL="628650" indent="-184150">
              <a:buFont typeface="Arial" panose="020B0604020202020204" pitchFamily="34" charset="0"/>
              <a:buChar char="•"/>
              <a:defRPr/>
            </a:lvl2pPr>
            <a:lvl3pPr marL="809625" indent="-177800">
              <a:buFont typeface="Calibri" panose="020F0502020204030204" pitchFamily="34" charset="0"/>
              <a:buChar char="‐"/>
              <a:defRPr/>
            </a:lvl3pPr>
            <a:lvl4pPr marL="990600" indent="-177800">
              <a:defRPr/>
            </a:lvl4pPr>
            <a:lvl5pPr marL="1162050" indent="-177800">
              <a:defRPr/>
            </a:lvl5pPr>
            <a:lvl6pPr marL="984250" indent="0">
              <a:defRPr/>
            </a:lvl6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1A7F4-8987-4CF8-B5E5-BEE3501894E4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 PMM - DKM 2022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655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95325" y="457622"/>
            <a:ext cx="8064500" cy="8471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5325" y="1520788"/>
            <a:ext cx="8064500" cy="47530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</a:t>
            </a:r>
            <a:r>
              <a:rPr lang="de-DE" dirty="0" smtClean="0"/>
              <a:t>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  <a:p>
            <a:pPr lvl="5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95325" y="6457777"/>
            <a:ext cx="612143" cy="175579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  <a:latin typeface="Nuernberger Office" panose="020B0503020203060203" pitchFamily="34" charset="0"/>
              </a:defRPr>
            </a:lvl1pPr>
          </a:lstStyle>
          <a:p>
            <a:fld id="{5DE578E2-AC7C-48FA-B3FE-F7AE529A1E21}" type="datetime1">
              <a:rPr lang="de-DE" smtClean="0"/>
              <a:t>05.10.2022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75544" y="6457777"/>
            <a:ext cx="9544992" cy="175579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  <a:latin typeface="Nuernberger Office" panose="020B0503020203060203" pitchFamily="34" charset="0"/>
              </a:defRPr>
            </a:lvl1pPr>
          </a:lstStyle>
          <a:p>
            <a:r>
              <a:rPr lang="de-DE" smtClean="0"/>
              <a:t>KVP-PMM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064552" y="6457777"/>
            <a:ext cx="432048" cy="175579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r">
              <a:defRPr sz="900">
                <a:solidFill>
                  <a:schemeClr val="tx1"/>
                </a:solidFill>
                <a:latin typeface="Nuernberger Office" panose="020B0503020203060203" pitchFamily="34" charset="0"/>
              </a:defRPr>
            </a:lvl1pPr>
          </a:lstStyle>
          <a:p>
            <a:fld id="{20D85733-5338-466E-A0A6-B3110317F9F7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845146" y="449639"/>
            <a:ext cx="1656000" cy="39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6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7" r:id="rId4"/>
    <p:sldLayoutId id="2147483656" r:id="rId5"/>
    <p:sldLayoutId id="2147483658" r:id="rId6"/>
    <p:sldLayoutId id="2147483659" r:id="rId7"/>
    <p:sldLayoutId id="2147483660" r:id="rId8"/>
    <p:sldLayoutId id="2147483661" r:id="rId9"/>
    <p:sldLayoutId id="2147483654" r:id="rId10"/>
    <p:sldLayoutId id="2147483665" r:id="rId11"/>
    <p:sldLayoutId id="2147483664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Nuernberger Office" panose="020B0503020203060203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Nuernberger Office" panose="020B0503020203060203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None/>
        <a:defRPr sz="1800" kern="1200">
          <a:solidFill>
            <a:schemeClr val="tx1"/>
          </a:solidFill>
          <a:latin typeface="Nuernberger Office" panose="020B0503020203060203" pitchFamily="34" charset="0"/>
          <a:ea typeface="+mn-ea"/>
          <a:cs typeface="+mn-cs"/>
        </a:defRPr>
      </a:lvl2pPr>
      <a:lvl3pPr marL="266700" indent="-2667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uernberger Office" panose="020B0503020203060203" pitchFamily="34" charset="0"/>
          <a:ea typeface="+mn-ea"/>
          <a:cs typeface="+mn-cs"/>
        </a:defRPr>
      </a:lvl3pPr>
      <a:lvl4pPr marL="447675" indent="-180975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‐"/>
        <a:defRPr sz="1800" kern="1200">
          <a:solidFill>
            <a:schemeClr val="tx1"/>
          </a:solidFill>
          <a:latin typeface="Nuernberger Office" panose="020B0503020203060203" pitchFamily="34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400" b="1" kern="1200">
          <a:solidFill>
            <a:schemeClr val="tx1"/>
          </a:solidFill>
          <a:latin typeface="Nuernberger Office" panose="020B0503020203060203" pitchFamily="34" charset="0"/>
          <a:ea typeface="+mn-ea"/>
          <a:cs typeface="+mn-cs"/>
        </a:defRPr>
      </a:lvl5pPr>
      <a:lvl6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Symbol" panose="05050102010706020507" pitchFamily="18" charset="2"/>
        <a:buNone/>
        <a:tabLst/>
        <a:defRPr sz="1400" kern="1200">
          <a:solidFill>
            <a:schemeClr val="tx1"/>
          </a:solidFill>
          <a:latin typeface="Nuernberger Office" panose="020B0503020203060203" pitchFamily="34" charset="0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03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 userDrawn="1">
          <p15:clr>
            <a:srgbClr val="F26B43"/>
          </p15:clr>
        </p15:guide>
        <p15:guide id="4" orient="horz" pos="3952" userDrawn="1">
          <p15:clr>
            <a:srgbClr val="F26B43"/>
          </p15:clr>
        </p15:guide>
        <p15:guide id="5" pos="1209" userDrawn="1">
          <p15:clr>
            <a:srgbClr val="F26B43"/>
          </p15:clr>
        </p15:guide>
        <p15:guide id="6" pos="1300" userDrawn="1">
          <p15:clr>
            <a:srgbClr val="F26B43"/>
          </p15:clr>
        </p15:guide>
        <p15:guide id="7" pos="6380" userDrawn="1">
          <p15:clr>
            <a:srgbClr val="F26B43"/>
          </p15:clr>
        </p15:guide>
        <p15:guide id="8" pos="6471" userDrawn="1">
          <p15:clr>
            <a:srgbClr val="F26B43"/>
          </p15:clr>
        </p15:guide>
        <p15:guide id="9" pos="5609" userDrawn="1">
          <p15:clr>
            <a:srgbClr val="F26B43"/>
          </p15:clr>
        </p15:guide>
        <p15:guide id="10" pos="5518" userDrawn="1">
          <p15:clr>
            <a:srgbClr val="F26B43"/>
          </p15:clr>
        </p15:guide>
        <p15:guide id="11" pos="2071" userDrawn="1">
          <p15:clr>
            <a:srgbClr val="F26B43"/>
          </p15:clr>
        </p15:guide>
        <p15:guide id="12" pos="2162" userDrawn="1">
          <p15:clr>
            <a:srgbClr val="F26B43"/>
          </p15:clr>
        </p15:guide>
        <p15:guide id="13" pos="2933" userDrawn="1">
          <p15:clr>
            <a:srgbClr val="F26B43"/>
          </p15:clr>
        </p15:guide>
        <p15:guide id="14" pos="3024" userDrawn="1">
          <p15:clr>
            <a:srgbClr val="F26B43"/>
          </p15:clr>
        </p15:guide>
        <p15:guide id="15" pos="3795" userDrawn="1">
          <p15:clr>
            <a:srgbClr val="F26B43"/>
          </p15:clr>
        </p15:guide>
        <p15:guide id="16" pos="3885" userDrawn="1">
          <p15:clr>
            <a:srgbClr val="F26B43"/>
          </p15:clr>
        </p15:guide>
        <p15:guide id="17" pos="4656" userDrawn="1">
          <p15:clr>
            <a:srgbClr val="F26B43"/>
          </p15:clr>
        </p15:guide>
        <p15:guide id="18" pos="474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95325" y="457622"/>
            <a:ext cx="8064500" cy="8471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5325" y="1520788"/>
            <a:ext cx="8064500" cy="47530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95325" y="6457777"/>
            <a:ext cx="612143" cy="175579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19D8DB8A-0BD5-4DBE-AC6E-A91919C4874A}" type="datetime1">
              <a:rPr lang="de-DE" smtClean="0"/>
              <a:t>05.10.2022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75544" y="6457777"/>
            <a:ext cx="9544992" cy="175579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KVP PMM - DKM 2022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064552" y="6457777"/>
            <a:ext cx="432048" cy="175579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0D85733-5338-466E-A0A6-B3110317F9F7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845146" y="449639"/>
            <a:ext cx="1656000" cy="39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9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266700" indent="-2667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447675" indent="-180975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‐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450850" indent="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None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45085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03">
          <p15:clr>
            <a:srgbClr val="F26B43"/>
          </p15:clr>
        </p15:guide>
        <p15:guide id="2" pos="438">
          <p15:clr>
            <a:srgbClr val="F26B43"/>
          </p15:clr>
        </p15:guide>
        <p15:guide id="3" pos="7242">
          <p15:clr>
            <a:srgbClr val="F26B43"/>
          </p15:clr>
        </p15:guide>
        <p15:guide id="4" orient="horz" pos="3952">
          <p15:clr>
            <a:srgbClr val="F26B43"/>
          </p15:clr>
        </p15:guide>
        <p15:guide id="5" pos="1209">
          <p15:clr>
            <a:srgbClr val="F26B43"/>
          </p15:clr>
        </p15:guide>
        <p15:guide id="6" pos="1300">
          <p15:clr>
            <a:srgbClr val="F26B43"/>
          </p15:clr>
        </p15:guide>
        <p15:guide id="7" pos="6380">
          <p15:clr>
            <a:srgbClr val="F26B43"/>
          </p15:clr>
        </p15:guide>
        <p15:guide id="8" pos="6471">
          <p15:clr>
            <a:srgbClr val="F26B43"/>
          </p15:clr>
        </p15:guide>
        <p15:guide id="9" pos="5609">
          <p15:clr>
            <a:srgbClr val="F26B43"/>
          </p15:clr>
        </p15:guide>
        <p15:guide id="10" pos="5518">
          <p15:clr>
            <a:srgbClr val="F26B43"/>
          </p15:clr>
        </p15:guide>
        <p15:guide id="11" pos="2071">
          <p15:clr>
            <a:srgbClr val="F26B43"/>
          </p15:clr>
        </p15:guide>
        <p15:guide id="12" pos="2162">
          <p15:clr>
            <a:srgbClr val="F26B43"/>
          </p15:clr>
        </p15:guide>
        <p15:guide id="13" pos="2933">
          <p15:clr>
            <a:srgbClr val="F26B43"/>
          </p15:clr>
        </p15:guide>
        <p15:guide id="14" pos="3024">
          <p15:clr>
            <a:srgbClr val="F26B43"/>
          </p15:clr>
        </p15:guide>
        <p15:guide id="15" pos="3795">
          <p15:clr>
            <a:srgbClr val="F26B43"/>
          </p15:clr>
        </p15:guide>
        <p15:guide id="16" pos="3885">
          <p15:clr>
            <a:srgbClr val="F26B43"/>
          </p15:clr>
        </p15:guide>
        <p15:guide id="17" pos="4656">
          <p15:clr>
            <a:srgbClr val="F26B43"/>
          </p15:clr>
        </p15:guide>
        <p15:guide id="18" pos="474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Neuer Budgettarif </a:t>
            </a:r>
            <a:br>
              <a:rPr lang="de-DE" dirty="0" smtClean="0"/>
            </a:br>
            <a:r>
              <a:rPr lang="de-DE" dirty="0" smtClean="0"/>
              <a:t>in der Zusatzversicherung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Mario Isleb – Marktmanagement Kranken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18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Neuheit im Markt: Die NKV führt auch in der Zusatzversicherung einen Budgettarif ein.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5" y="1556525"/>
            <a:ext cx="5360034" cy="4753012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de-DE" dirty="0" smtClean="0"/>
              <a:t>BudgetSelect privat 600</a:t>
            </a:r>
          </a:p>
          <a:p>
            <a:pPr marL="269875" indent="-2698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Umfangreiche Leistungen</a:t>
            </a:r>
          </a:p>
          <a:p>
            <a:pPr marL="269875" indent="-2698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Keine versteckten Selbstbehalte</a:t>
            </a:r>
          </a:p>
          <a:p>
            <a:pPr marL="269875" indent="-2698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Sehr gutes Preis-Leistungs-Verhältnis</a:t>
            </a:r>
            <a:endParaRPr lang="de-DE" dirty="0" smtClean="0"/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de-DE" dirty="0" smtClean="0"/>
              <a:t>… sehen Sie selbst.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62EDC-9160-4508-859B-815C2DE172BB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2</a:t>
            </a:fld>
            <a:endParaRPr lang="de-DE"/>
          </a:p>
        </p:txBody>
      </p:sp>
      <p:pic>
        <p:nvPicPr>
          <p:cNvPr id="30" name="Bildplatzhalter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5" r="120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333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>
          <a:xfrm>
            <a:off x="703273" y="1592263"/>
            <a:ext cx="6617547" cy="4679408"/>
          </a:xfrm>
          <a:prstGeom prst="rect">
            <a:avLst/>
          </a:prstGeom>
          <a:solidFill>
            <a:schemeClr val="accent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err="1" smtClean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972" y="541689"/>
            <a:ext cx="8960181" cy="847142"/>
          </a:xfrm>
        </p:spPr>
        <p:txBody>
          <a:bodyPr/>
          <a:lstStyle/>
          <a:p>
            <a:r>
              <a:rPr lang="de-DE" dirty="0" smtClean="0"/>
              <a:t>Unser </a:t>
            </a:r>
            <a:r>
              <a:rPr lang="de-DE" dirty="0" err="1" smtClean="0"/>
              <a:t>BudgetSelect</a:t>
            </a:r>
            <a:r>
              <a:rPr lang="de-DE" dirty="0" smtClean="0"/>
              <a:t> privat 600 – super Leistungen, super Beitrag.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1F8D-290D-4E8A-BA42-4847134741C0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3</a:t>
            </a:fld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757" y="4737959"/>
            <a:ext cx="2052001" cy="1368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67" y="3264759"/>
            <a:ext cx="2054130" cy="13680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"/>
          <a:stretch/>
        </p:blipFill>
        <p:spPr>
          <a:xfrm>
            <a:off x="4697330" y="3264759"/>
            <a:ext cx="2057014" cy="1368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345" y="1791559"/>
            <a:ext cx="2052000" cy="136800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288" y="1791559"/>
            <a:ext cx="2052001" cy="1368000"/>
          </a:xfrm>
          <a:prstGeom prst="rect">
            <a:avLst/>
          </a:prstGeom>
        </p:spPr>
      </p:pic>
      <p:sp>
        <p:nvSpPr>
          <p:cNvPr id="19" name="Rechteck 18"/>
          <p:cNvSpPr/>
          <p:nvPr/>
        </p:nvSpPr>
        <p:spPr>
          <a:xfrm>
            <a:off x="1313097" y="1791559"/>
            <a:ext cx="2664000" cy="504183"/>
          </a:xfrm>
          <a:prstGeom prst="rect">
            <a:avLst/>
          </a:prstGeom>
          <a:solidFill>
            <a:srgbClr val="E0EBF1">
              <a:alpha val="50196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tlCol="0" anchor="t" anchorCtr="0"/>
          <a:lstStyle/>
          <a:p>
            <a:pPr>
              <a:lnSpc>
                <a:spcPct val="95000"/>
              </a:lnSpc>
            </a:pPr>
            <a:r>
              <a:rPr lang="de-DE" sz="1400" b="1" dirty="0" smtClean="0">
                <a:solidFill>
                  <a:schemeClr val="tx1"/>
                </a:solidFill>
              </a:rPr>
              <a:t>Brille und mehr</a:t>
            </a:r>
          </a:p>
          <a:p>
            <a:pPr>
              <a:lnSpc>
                <a:spcPct val="95000"/>
              </a:lnSpc>
            </a:pPr>
            <a:endParaRPr lang="de-DE" sz="1400" b="1" dirty="0">
              <a:solidFill>
                <a:schemeClr val="tx1"/>
              </a:solidFill>
            </a:endParaRPr>
          </a:p>
          <a:p>
            <a:pPr>
              <a:lnSpc>
                <a:spcPct val="95000"/>
              </a:lnSpc>
            </a:pPr>
            <a:endParaRPr lang="de-DE" sz="1400" b="1" dirty="0" smtClean="0">
              <a:solidFill>
                <a:schemeClr val="tx1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4090345" y="1791559"/>
            <a:ext cx="2664000" cy="504183"/>
          </a:xfrm>
          <a:prstGeom prst="rect">
            <a:avLst/>
          </a:prstGeom>
          <a:solidFill>
            <a:srgbClr val="E0EBF1">
              <a:alpha val="50196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tlCol="0" anchor="t" anchorCtr="0"/>
          <a:lstStyle/>
          <a:p>
            <a:pPr>
              <a:lnSpc>
                <a:spcPct val="95000"/>
              </a:lnSpc>
            </a:pPr>
            <a:r>
              <a:rPr lang="de-DE" sz="1400" b="1" dirty="0" smtClean="0">
                <a:solidFill>
                  <a:schemeClr val="tx1"/>
                </a:solidFill>
              </a:rPr>
              <a:t>Alternative </a:t>
            </a:r>
            <a:br>
              <a:rPr lang="de-DE" sz="1400" b="1" dirty="0" smtClean="0">
                <a:solidFill>
                  <a:schemeClr val="tx1"/>
                </a:solidFill>
              </a:rPr>
            </a:br>
            <a:r>
              <a:rPr lang="de-DE" sz="1400" b="1" dirty="0" smtClean="0">
                <a:solidFill>
                  <a:schemeClr val="tx1"/>
                </a:solidFill>
              </a:rPr>
              <a:t>Medizin</a:t>
            </a:r>
          </a:p>
          <a:p>
            <a:pPr>
              <a:lnSpc>
                <a:spcPct val="95000"/>
              </a:lnSpc>
            </a:pPr>
            <a:endParaRPr lang="de-DE" sz="1400" b="1" dirty="0" smtClean="0">
              <a:solidFill>
                <a:schemeClr val="tx1"/>
              </a:solidFill>
            </a:endParaRPr>
          </a:p>
          <a:p>
            <a:pPr>
              <a:lnSpc>
                <a:spcPct val="95000"/>
              </a:lnSpc>
            </a:pPr>
            <a:endParaRPr lang="de-DE" sz="1400" b="1" dirty="0" smtClean="0">
              <a:solidFill>
                <a:schemeClr val="tx1"/>
              </a:solidFill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1313097" y="3264759"/>
            <a:ext cx="2664000" cy="504183"/>
          </a:xfrm>
          <a:prstGeom prst="rect">
            <a:avLst/>
          </a:prstGeom>
          <a:solidFill>
            <a:srgbClr val="E0EBF1">
              <a:alpha val="50196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tlCol="0" anchor="t" anchorCtr="0"/>
          <a:lstStyle/>
          <a:p>
            <a:pPr>
              <a:lnSpc>
                <a:spcPct val="95000"/>
              </a:lnSpc>
            </a:pPr>
            <a:r>
              <a:rPr lang="de-DE" sz="1400" b="1" dirty="0" smtClean="0">
                <a:solidFill>
                  <a:schemeClr val="tx1"/>
                </a:solidFill>
              </a:rPr>
              <a:t>Arznei-, Verband-, </a:t>
            </a:r>
            <a:br>
              <a:rPr lang="de-DE" sz="1400" b="1" dirty="0" smtClean="0">
                <a:solidFill>
                  <a:schemeClr val="tx1"/>
                </a:solidFill>
              </a:rPr>
            </a:br>
            <a:r>
              <a:rPr lang="de-DE" sz="1400" b="1" dirty="0" smtClean="0">
                <a:solidFill>
                  <a:schemeClr val="tx1"/>
                </a:solidFill>
              </a:rPr>
              <a:t>Heil- und Hilfsmittel</a:t>
            </a:r>
          </a:p>
          <a:p>
            <a:pPr>
              <a:lnSpc>
                <a:spcPct val="95000"/>
              </a:lnSpc>
            </a:pPr>
            <a:endParaRPr lang="de-DE" sz="1400" b="1" dirty="0">
              <a:solidFill>
                <a:schemeClr val="tx1"/>
              </a:solidFill>
            </a:endParaRPr>
          </a:p>
          <a:p>
            <a:pPr>
              <a:lnSpc>
                <a:spcPct val="95000"/>
              </a:lnSpc>
            </a:pPr>
            <a:endParaRPr lang="de-DE" sz="1400" dirty="0" smtClean="0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4090344" y="3264759"/>
            <a:ext cx="2664000" cy="504183"/>
          </a:xfrm>
          <a:prstGeom prst="rect">
            <a:avLst/>
          </a:prstGeom>
          <a:solidFill>
            <a:srgbClr val="E0EBF1">
              <a:alpha val="50196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tlCol="0" anchor="t" anchorCtr="0"/>
          <a:lstStyle/>
          <a:p>
            <a:pPr>
              <a:lnSpc>
                <a:spcPct val="95000"/>
              </a:lnSpc>
            </a:pPr>
            <a:r>
              <a:rPr lang="de-DE" sz="1400" b="1" dirty="0" smtClean="0">
                <a:solidFill>
                  <a:schemeClr val="tx1"/>
                </a:solidFill>
              </a:rPr>
              <a:t>Vorsorge und </a:t>
            </a:r>
            <a:br>
              <a:rPr lang="de-DE" sz="1400" b="1" dirty="0" smtClean="0">
                <a:solidFill>
                  <a:schemeClr val="tx1"/>
                </a:solidFill>
              </a:rPr>
            </a:br>
            <a:r>
              <a:rPr lang="de-DE" sz="1400" b="1" dirty="0" smtClean="0">
                <a:solidFill>
                  <a:schemeClr val="tx1"/>
                </a:solidFill>
              </a:rPr>
              <a:t>Schutzimpfungen</a:t>
            </a:r>
          </a:p>
          <a:p>
            <a:pPr>
              <a:lnSpc>
                <a:spcPct val="95000"/>
              </a:lnSpc>
            </a:pPr>
            <a:endParaRPr lang="de-DE" sz="1400" b="1" dirty="0">
              <a:solidFill>
                <a:schemeClr val="tx1"/>
              </a:solidFill>
            </a:endParaRPr>
          </a:p>
          <a:p>
            <a:pPr>
              <a:lnSpc>
                <a:spcPct val="95000"/>
              </a:lnSpc>
            </a:pPr>
            <a:endParaRPr lang="de-DE" sz="1400" b="1" dirty="0" smtClean="0">
              <a:solidFill>
                <a:schemeClr val="tx1"/>
              </a:solidFill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2680161" y="4765118"/>
            <a:ext cx="2664000" cy="504183"/>
          </a:xfrm>
          <a:prstGeom prst="rect">
            <a:avLst/>
          </a:prstGeom>
          <a:solidFill>
            <a:srgbClr val="E0EBF1">
              <a:alpha val="50196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tlCol="0" anchor="t" anchorCtr="0"/>
          <a:lstStyle/>
          <a:p>
            <a:pPr>
              <a:lnSpc>
                <a:spcPct val="95000"/>
              </a:lnSpc>
            </a:pPr>
            <a:r>
              <a:rPr lang="de-DE" sz="1400" b="1" dirty="0" smtClean="0">
                <a:solidFill>
                  <a:schemeClr val="tx1"/>
                </a:solidFill>
              </a:rPr>
              <a:t>Zahnbehandlung</a:t>
            </a:r>
          </a:p>
          <a:p>
            <a:pPr>
              <a:lnSpc>
                <a:spcPct val="95000"/>
              </a:lnSpc>
            </a:pPr>
            <a:endParaRPr lang="de-DE" sz="1400" b="1" dirty="0">
              <a:solidFill>
                <a:schemeClr val="tx1"/>
              </a:solidFill>
            </a:endParaRPr>
          </a:p>
          <a:p>
            <a:pPr>
              <a:lnSpc>
                <a:spcPct val="95000"/>
              </a:lnSpc>
            </a:pPr>
            <a:endParaRPr lang="de-DE" sz="1400" b="1" dirty="0" smtClean="0">
              <a:solidFill>
                <a:schemeClr val="tx1"/>
              </a:solidFill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6869011" y="2378016"/>
            <a:ext cx="39946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 </a:t>
            </a:r>
          </a:p>
          <a:p>
            <a:r>
              <a:rPr lang="de-DE" dirty="0" smtClean="0"/>
              <a:t>E </a:t>
            </a:r>
          </a:p>
          <a:p>
            <a:r>
              <a:rPr lang="de-DE" dirty="0" smtClean="0"/>
              <a:t>L </a:t>
            </a:r>
          </a:p>
          <a:p>
            <a:r>
              <a:rPr lang="de-DE" dirty="0" smtClean="0"/>
              <a:t>E </a:t>
            </a:r>
          </a:p>
          <a:p>
            <a:r>
              <a:rPr lang="de-DE" dirty="0" smtClean="0"/>
              <a:t>C </a:t>
            </a:r>
          </a:p>
          <a:p>
            <a:r>
              <a:rPr lang="de-DE" dirty="0" smtClean="0"/>
              <a:t>T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770202" y="2984594"/>
            <a:ext cx="35298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B</a:t>
            </a:r>
          </a:p>
          <a:p>
            <a:pPr algn="ctr"/>
            <a:r>
              <a:rPr lang="de-DE" dirty="0" smtClean="0"/>
              <a:t>U</a:t>
            </a:r>
          </a:p>
          <a:p>
            <a:pPr algn="ctr"/>
            <a:r>
              <a:rPr lang="de-DE" dirty="0" smtClean="0"/>
              <a:t>D</a:t>
            </a:r>
          </a:p>
          <a:p>
            <a:pPr algn="ctr"/>
            <a:r>
              <a:rPr lang="de-DE" dirty="0" smtClean="0"/>
              <a:t>G</a:t>
            </a:r>
          </a:p>
          <a:p>
            <a:pPr algn="ctr"/>
            <a:r>
              <a:rPr lang="de-DE" dirty="0" smtClean="0"/>
              <a:t>E</a:t>
            </a:r>
          </a:p>
          <a:p>
            <a:pPr algn="ctr"/>
            <a:r>
              <a:rPr lang="de-DE" dirty="0"/>
              <a:t>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80890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BudgetSelect privat 600 (Tarif Budget) </a:t>
            </a:r>
            <a:br>
              <a:rPr lang="de-DE" dirty="0" smtClean="0"/>
            </a:br>
            <a:r>
              <a:rPr lang="de-DE" dirty="0" smtClean="0"/>
              <a:t>in der Zusatzversicherung!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B7E6-018E-4C38-8178-71A6DED3860E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KVP-PMM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4</a:t>
            </a:fld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01212" y="1592263"/>
            <a:ext cx="6617547" cy="4684905"/>
          </a:xfrm>
          <a:prstGeom prst="rect">
            <a:avLst/>
          </a:prstGeom>
          <a:solidFill>
            <a:schemeClr val="accent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err="1" smtClean="0">
              <a:solidFill>
                <a:schemeClr val="tx1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1301710" y="1970950"/>
            <a:ext cx="2664000" cy="13680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Ins="72000" rtlCol="0" anchor="t" anchorCtr="0"/>
          <a:lstStyle/>
          <a:p>
            <a:r>
              <a:rPr lang="de-DE" sz="1400" b="1" dirty="0">
                <a:solidFill>
                  <a:schemeClr val="tx1"/>
                </a:solidFill>
              </a:rPr>
              <a:t>Brille und mehr</a:t>
            </a:r>
          </a:p>
          <a:p>
            <a:r>
              <a:rPr lang="de-DE" sz="1400" dirty="0">
                <a:solidFill>
                  <a:schemeClr val="tx1"/>
                </a:solidFill>
              </a:rPr>
              <a:t>Hälftiges Budget für Sehhilfen (300 EUR p</a:t>
            </a:r>
            <a:r>
              <a:rPr lang="de-DE" sz="1400" dirty="0" smtClean="0">
                <a:solidFill>
                  <a:schemeClr val="tx1"/>
                </a:solidFill>
              </a:rPr>
              <a:t>. a</a:t>
            </a:r>
            <a:r>
              <a:rPr lang="de-DE" sz="1400" dirty="0">
                <a:solidFill>
                  <a:schemeClr val="tx1"/>
                </a:solidFill>
              </a:rPr>
              <a:t>.) </a:t>
            </a:r>
          </a:p>
          <a:p>
            <a:r>
              <a:rPr lang="de-DE" sz="1400" dirty="0">
                <a:solidFill>
                  <a:schemeClr val="tx1"/>
                </a:solidFill>
              </a:rPr>
              <a:t>Laserbehandlung (LASIK/LASEK)</a:t>
            </a:r>
          </a:p>
          <a:p>
            <a:r>
              <a:rPr lang="de-DE" sz="1400" dirty="0" err="1">
                <a:solidFill>
                  <a:schemeClr val="tx1"/>
                </a:solidFill>
              </a:rPr>
              <a:t>Refraktiver</a:t>
            </a:r>
            <a:r>
              <a:rPr lang="de-DE" sz="1400" dirty="0">
                <a:solidFill>
                  <a:schemeClr val="tx1"/>
                </a:solidFill>
              </a:rPr>
              <a:t> Linsenaustausch</a:t>
            </a:r>
          </a:p>
        </p:txBody>
      </p:sp>
      <p:sp>
        <p:nvSpPr>
          <p:cNvPr id="18" name="Rechteck 17"/>
          <p:cNvSpPr/>
          <p:nvPr/>
        </p:nvSpPr>
        <p:spPr>
          <a:xfrm>
            <a:off x="4078958" y="1970950"/>
            <a:ext cx="2664000" cy="13680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Alternative Medizin</a:t>
            </a:r>
          </a:p>
          <a:p>
            <a:r>
              <a:rPr lang="de-DE" sz="1400" dirty="0" smtClean="0">
                <a:solidFill>
                  <a:schemeClr val="tx1"/>
                </a:solidFill>
              </a:rPr>
              <a:t>Behandlung beim Heilpraktiker, Arzt (Naturheilverfahren nach Hufelandverzeichnis), Osteopathen</a:t>
            </a:r>
          </a:p>
        </p:txBody>
      </p:sp>
      <p:sp>
        <p:nvSpPr>
          <p:cNvPr id="20" name="Rechteck 19"/>
          <p:cNvSpPr/>
          <p:nvPr/>
        </p:nvSpPr>
        <p:spPr>
          <a:xfrm>
            <a:off x="1301710" y="3388392"/>
            <a:ext cx="2664000" cy="13680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Arznei-, Verband-, Heil- und Hilfsmittel </a:t>
            </a:r>
            <a:r>
              <a:rPr lang="de-DE" sz="1400" dirty="0" smtClean="0">
                <a:solidFill>
                  <a:schemeClr val="tx1"/>
                </a:solidFill>
              </a:rPr>
              <a:t>inkl. Privatrezepte, empfohlene Arzneimittel und Zuzahlungen (auch im Krankenhaus)</a:t>
            </a:r>
          </a:p>
        </p:txBody>
      </p:sp>
      <p:sp>
        <p:nvSpPr>
          <p:cNvPr id="21" name="Rechteck 20"/>
          <p:cNvSpPr/>
          <p:nvPr/>
        </p:nvSpPr>
        <p:spPr>
          <a:xfrm>
            <a:off x="4078957" y="3388392"/>
            <a:ext cx="2664000" cy="13680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Vorsorge und Schutzimpfungen</a:t>
            </a:r>
          </a:p>
          <a:p>
            <a:r>
              <a:rPr lang="de-DE" sz="1400" dirty="0" smtClean="0">
                <a:solidFill>
                  <a:schemeClr val="tx1"/>
                </a:solidFill>
              </a:rPr>
              <a:t>Altersunabhängige Vorsorge sowie Reiseschutzimpfungen</a:t>
            </a:r>
          </a:p>
        </p:txBody>
      </p:sp>
      <p:sp>
        <p:nvSpPr>
          <p:cNvPr id="25" name="Rechteck 24"/>
          <p:cNvSpPr/>
          <p:nvPr/>
        </p:nvSpPr>
        <p:spPr>
          <a:xfrm>
            <a:off x="2690037" y="4811408"/>
            <a:ext cx="2664000" cy="13680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Zahnbehandlung</a:t>
            </a:r>
          </a:p>
          <a:p>
            <a:r>
              <a:rPr lang="de-DE" sz="1400" dirty="0">
                <a:solidFill>
                  <a:schemeClr val="tx1"/>
                </a:solidFill>
              </a:rPr>
              <a:t>Wurzel- und </a:t>
            </a:r>
            <a:r>
              <a:rPr lang="de-DE" sz="1400" dirty="0" smtClean="0">
                <a:solidFill>
                  <a:schemeClr val="tx1"/>
                </a:solidFill>
              </a:rPr>
              <a:t/>
            </a:r>
            <a:br>
              <a:rPr lang="de-DE" sz="1400" dirty="0" smtClean="0">
                <a:solidFill>
                  <a:schemeClr val="tx1"/>
                </a:solidFill>
              </a:rPr>
            </a:br>
            <a:r>
              <a:rPr lang="de-DE" sz="1400" dirty="0" smtClean="0">
                <a:solidFill>
                  <a:schemeClr val="tx1"/>
                </a:solidFill>
              </a:rPr>
              <a:t>Parodontosebehandlung,</a:t>
            </a:r>
            <a:br>
              <a:rPr lang="de-DE" sz="1400" dirty="0" smtClean="0">
                <a:solidFill>
                  <a:schemeClr val="tx1"/>
                </a:solidFill>
              </a:rPr>
            </a:br>
            <a:r>
              <a:rPr lang="de-DE" sz="1400" dirty="0" smtClean="0">
                <a:solidFill>
                  <a:schemeClr val="tx1"/>
                </a:solidFill>
              </a:rPr>
              <a:t>Zahnprophylaxe und Bleaching</a:t>
            </a: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2376088" y="1580168"/>
            <a:ext cx="326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600 EUR p. a.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6869011" y="2984594"/>
            <a:ext cx="39946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 </a:t>
            </a:r>
          </a:p>
          <a:p>
            <a:r>
              <a:rPr lang="de-DE" dirty="0" smtClean="0"/>
              <a:t>E </a:t>
            </a:r>
          </a:p>
          <a:p>
            <a:r>
              <a:rPr lang="de-DE" dirty="0" smtClean="0"/>
              <a:t>L </a:t>
            </a:r>
          </a:p>
          <a:p>
            <a:r>
              <a:rPr lang="de-DE" dirty="0" smtClean="0"/>
              <a:t>E </a:t>
            </a:r>
          </a:p>
          <a:p>
            <a:r>
              <a:rPr lang="de-DE" dirty="0" smtClean="0"/>
              <a:t>C </a:t>
            </a:r>
          </a:p>
          <a:p>
            <a:r>
              <a:rPr lang="de-DE" dirty="0" smtClean="0"/>
              <a:t>T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770202" y="2984594"/>
            <a:ext cx="35298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B</a:t>
            </a:r>
          </a:p>
          <a:p>
            <a:pPr algn="ctr"/>
            <a:r>
              <a:rPr lang="de-DE" dirty="0" smtClean="0"/>
              <a:t>U</a:t>
            </a:r>
          </a:p>
          <a:p>
            <a:pPr algn="ctr"/>
            <a:r>
              <a:rPr lang="de-DE" dirty="0" smtClean="0"/>
              <a:t>D</a:t>
            </a:r>
          </a:p>
          <a:p>
            <a:pPr algn="ctr"/>
            <a:r>
              <a:rPr lang="de-DE" dirty="0" smtClean="0"/>
              <a:t>G</a:t>
            </a:r>
          </a:p>
          <a:p>
            <a:pPr algn="ctr"/>
            <a:r>
              <a:rPr lang="de-DE" dirty="0" smtClean="0"/>
              <a:t>E</a:t>
            </a:r>
          </a:p>
          <a:p>
            <a:pPr algn="ctr"/>
            <a:r>
              <a:rPr lang="de-DE" dirty="0"/>
              <a:t>T</a:t>
            </a:r>
            <a:endParaRPr lang="de-DE" dirty="0" smtClean="0"/>
          </a:p>
        </p:txBody>
      </p:sp>
      <p:sp>
        <p:nvSpPr>
          <p:cNvPr id="37" name="Chevron 36"/>
          <p:cNvSpPr/>
          <p:nvPr/>
        </p:nvSpPr>
        <p:spPr>
          <a:xfrm>
            <a:off x="7456436" y="1592263"/>
            <a:ext cx="800902" cy="4681537"/>
          </a:xfrm>
          <a:prstGeom prst="chevron">
            <a:avLst>
              <a:gd name="adj" fmla="val 77368"/>
            </a:avLst>
          </a:prstGeom>
          <a:solidFill>
            <a:srgbClr val="E0EBF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err="1" smtClean="0">
              <a:solidFill>
                <a:schemeClr val="tx1"/>
              </a:solidFill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8427646" y="1835828"/>
            <a:ext cx="30142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400" dirty="0"/>
          </a:p>
          <a:p>
            <a:r>
              <a:rPr lang="de-DE" sz="1400" b="1" dirty="0"/>
              <a:t>Beiträge Tarif </a:t>
            </a:r>
            <a:r>
              <a:rPr lang="de-DE" sz="1400" b="1" dirty="0" smtClean="0"/>
              <a:t>Budget</a:t>
            </a:r>
          </a:p>
          <a:p>
            <a:r>
              <a:rPr lang="de-DE" sz="1400" dirty="0" smtClean="0"/>
              <a:t>Alter    </a:t>
            </a:r>
            <a:r>
              <a:rPr lang="de-DE" sz="1400" dirty="0"/>
              <a:t>0 – 15   </a:t>
            </a:r>
            <a:r>
              <a:rPr lang="de-DE" sz="1400" dirty="0" smtClean="0"/>
              <a:t>11,40 </a:t>
            </a:r>
            <a:r>
              <a:rPr lang="de-DE" sz="1400" dirty="0"/>
              <a:t>EUR mtl.</a:t>
            </a:r>
          </a:p>
          <a:p>
            <a:r>
              <a:rPr lang="de-DE" sz="1400" dirty="0"/>
              <a:t>Alter 16 – 50   </a:t>
            </a:r>
            <a:r>
              <a:rPr lang="de-DE" sz="1400" dirty="0" smtClean="0"/>
              <a:t>21,60 </a:t>
            </a:r>
            <a:r>
              <a:rPr lang="de-DE" sz="1400" dirty="0"/>
              <a:t>EUR mtl.</a:t>
            </a:r>
          </a:p>
          <a:p>
            <a:r>
              <a:rPr lang="de-DE" sz="1400" dirty="0"/>
              <a:t>Ab Alter    51   </a:t>
            </a:r>
            <a:r>
              <a:rPr lang="de-DE" sz="1400" dirty="0" smtClean="0"/>
              <a:t>27,90 </a:t>
            </a:r>
            <a:r>
              <a:rPr lang="de-DE" sz="1400" dirty="0"/>
              <a:t>EUR mtl.</a:t>
            </a:r>
          </a:p>
          <a:p>
            <a:endParaRPr lang="de-DE" sz="1400" b="1" dirty="0"/>
          </a:p>
          <a:p>
            <a:r>
              <a:rPr lang="de-DE" sz="1400" b="1" dirty="0"/>
              <a:t>Leistung p. a. </a:t>
            </a:r>
            <a:r>
              <a:rPr lang="de-DE" sz="1400" dirty="0"/>
              <a:t>(Kalenderjahr = Versicherungsjahr)</a:t>
            </a:r>
          </a:p>
          <a:p>
            <a:endParaRPr lang="de-DE" sz="1400" dirty="0"/>
          </a:p>
          <a:p>
            <a:r>
              <a:rPr lang="de-DE" sz="1400" b="1" dirty="0"/>
              <a:t>Volles Budget </a:t>
            </a:r>
            <a:r>
              <a:rPr lang="de-DE" sz="1400" dirty="0"/>
              <a:t>auch bei unterjährigem Beginn</a:t>
            </a:r>
          </a:p>
          <a:p>
            <a:endParaRPr lang="de-DE" sz="1400" dirty="0"/>
          </a:p>
          <a:p>
            <a:r>
              <a:rPr lang="de-DE" sz="1400" b="1" dirty="0"/>
              <a:t>Sofortleistung!</a:t>
            </a:r>
          </a:p>
          <a:p>
            <a:endParaRPr lang="de-DE" sz="1400" dirty="0"/>
          </a:p>
          <a:p>
            <a:r>
              <a:rPr lang="de-DE" sz="1400" dirty="0"/>
              <a:t>Leistung </a:t>
            </a:r>
            <a:r>
              <a:rPr lang="de-DE" sz="1400" b="1" dirty="0"/>
              <a:t>über Höchstsätze</a:t>
            </a:r>
          </a:p>
          <a:p>
            <a:endParaRPr lang="de-DE" sz="1400" b="1" dirty="0"/>
          </a:p>
          <a:p>
            <a:r>
              <a:rPr lang="de-DE" sz="1400" b="1" dirty="0"/>
              <a:t>Gesundheitsprüfung analog AMed</a:t>
            </a:r>
          </a:p>
          <a:p>
            <a:endParaRPr lang="de-DE" sz="1400" dirty="0"/>
          </a:p>
        </p:txBody>
      </p:sp>
      <p:sp>
        <p:nvSpPr>
          <p:cNvPr id="3" name="Textfeld 2"/>
          <p:cNvSpPr txBox="1"/>
          <p:nvPr/>
        </p:nvSpPr>
        <p:spPr>
          <a:xfrm>
            <a:off x="8395015" y="6040908"/>
            <a:ext cx="17860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Beiträge Stand 06.2022</a:t>
            </a:r>
          </a:p>
        </p:txBody>
      </p:sp>
    </p:spTree>
    <p:extLst>
      <p:ext uri="{BB962C8B-B14F-4D97-AF65-F5344CB8AC3E}">
        <p14:creationId xmlns:p14="http://schemas.microsoft.com/office/powerpoint/2010/main" val="331220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4" y="457622"/>
            <a:ext cx="8982829" cy="847142"/>
          </a:xfrm>
        </p:spPr>
        <p:txBody>
          <a:bodyPr/>
          <a:lstStyle/>
          <a:p>
            <a:r>
              <a:rPr lang="de-DE" dirty="0" err="1"/>
              <a:t>BudgetSelect</a:t>
            </a:r>
            <a:r>
              <a:rPr lang="de-DE" dirty="0"/>
              <a:t> </a:t>
            </a:r>
            <a:r>
              <a:rPr lang="de-DE" dirty="0" smtClean="0"/>
              <a:t>privat 600 – ein </a:t>
            </a:r>
            <a:r>
              <a:rPr lang="de-DE" dirty="0"/>
              <a:t>zweiter Blick lohnt sich</a:t>
            </a:r>
            <a:r>
              <a:rPr lang="de-DE" dirty="0" smtClean="0"/>
              <a:t>.</a:t>
            </a:r>
            <a:br>
              <a:rPr lang="de-DE" dirty="0" smtClean="0"/>
            </a:br>
            <a:r>
              <a:rPr lang="de-DE" dirty="0" smtClean="0"/>
              <a:t>So viel Leistung passt nicht auf eine Seite.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AF06-D459-49BC-869B-20015A674C24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5</a:t>
            </a:fld>
            <a:endParaRPr lang="de-DE"/>
          </a:p>
        </p:txBody>
      </p:sp>
      <p:graphicFrame>
        <p:nvGraphicFramePr>
          <p:cNvPr id="7" name="Inhaltsplatzhalt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6515146"/>
              </p:ext>
            </p:extLst>
          </p:nvPr>
        </p:nvGraphicFramePr>
        <p:xfrm>
          <a:off x="689882" y="1595211"/>
          <a:ext cx="5334681" cy="1036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34681">
                  <a:extLst>
                    <a:ext uri="{9D8B030D-6E8A-4147-A177-3AD203B41FA5}">
                      <a16:colId xmlns:a16="http://schemas.microsoft.com/office/drawing/2014/main" val="20309701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>
                          <a:solidFill>
                            <a:schemeClr val="tx1"/>
                          </a:solidFill>
                        </a:rPr>
                        <a:t>Brille und mehr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901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/>
                        <a:t>Bis zu </a:t>
                      </a:r>
                      <a:r>
                        <a:rPr lang="de-DE" sz="1400" b="1" dirty="0" smtClean="0"/>
                        <a:t>300 EUR jährlich für Brillen und Kontaktlinsen </a:t>
                      </a:r>
                      <a:endParaRPr lang="de-DE" sz="1400" b="0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/>
                        <a:t>Neben Laserbehandlungen auch </a:t>
                      </a:r>
                      <a:r>
                        <a:rPr lang="de-DE" sz="1400" b="1" dirty="0" smtClean="0"/>
                        <a:t>neuartige Behandlungen </a:t>
                      </a:r>
                      <a:r>
                        <a:rPr lang="de-DE" sz="1400" b="0" dirty="0" smtClean="0"/>
                        <a:t>wie der </a:t>
                      </a:r>
                      <a:r>
                        <a:rPr lang="de-DE" sz="1400" b="0" dirty="0" err="1" smtClean="0"/>
                        <a:t>refraktive</a:t>
                      </a:r>
                      <a:r>
                        <a:rPr lang="de-DE" sz="1400" b="0" dirty="0" smtClean="0"/>
                        <a:t> Linsenaustausch</a:t>
                      </a:r>
                      <a:endParaRPr lang="de-D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830373"/>
                  </a:ext>
                </a:extLst>
              </a:tr>
            </a:tbl>
          </a:graphicData>
        </a:graphic>
      </p:graphicFrame>
      <p:graphicFrame>
        <p:nvGraphicFramePr>
          <p:cNvPr id="10" name="Inhaltsplatzhalter 7"/>
          <p:cNvGraphicFramePr>
            <a:graphicFrameLocks/>
          </p:cNvGraphicFramePr>
          <p:nvPr>
            <p:extLst/>
          </p:nvPr>
        </p:nvGraphicFramePr>
        <p:xfrm>
          <a:off x="689882" y="2922858"/>
          <a:ext cx="5334681" cy="13004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34681">
                  <a:extLst>
                    <a:ext uri="{9D8B030D-6E8A-4147-A177-3AD203B41FA5}">
                      <a16:colId xmlns:a16="http://schemas.microsoft.com/office/drawing/2014/main" val="20309701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solidFill>
                            <a:schemeClr val="tx1"/>
                          </a:solidFill>
                        </a:rPr>
                        <a:t>Alternative Medizin</a:t>
                      </a:r>
                      <a:endParaRPr lang="de-DE" sz="14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6501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2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/>
                        <a:t>Behandlung bei Heilpraktiker, Arzt oder </a:t>
                      </a:r>
                      <a:r>
                        <a:rPr lang="de-DE" sz="1400" b="1" dirty="0" smtClean="0"/>
                        <a:t>Osteopath</a:t>
                      </a:r>
                    </a:p>
                    <a:p>
                      <a:pPr marL="285750" indent="-285750">
                        <a:spcAft>
                          <a:spcPts val="2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/>
                        <a:t>Z. B. Homöopathie, Akupunktur, Akupressur, Osteopathie, Sauerstofftherapie oder Traditionelle Chinesische Medizin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/>
                        <a:t>Leistungen aus </a:t>
                      </a:r>
                      <a:r>
                        <a:rPr lang="de-DE" sz="1400" b="1" dirty="0" smtClean="0"/>
                        <a:t>Hufelandverzeichnis</a:t>
                      </a:r>
                      <a:r>
                        <a:rPr lang="de-DE" sz="1400" b="0" dirty="0" smtClean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870504"/>
                  </a:ext>
                </a:extLst>
              </a:tr>
            </a:tbl>
          </a:graphicData>
        </a:graphic>
      </p:graphicFrame>
      <p:graphicFrame>
        <p:nvGraphicFramePr>
          <p:cNvPr id="12" name="Inhaltsplatzhalter 7"/>
          <p:cNvGraphicFramePr>
            <a:graphicFrameLocks/>
          </p:cNvGraphicFramePr>
          <p:nvPr>
            <p:extLst/>
          </p:nvPr>
        </p:nvGraphicFramePr>
        <p:xfrm>
          <a:off x="6167640" y="1595211"/>
          <a:ext cx="5334681" cy="2631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34681">
                  <a:extLst>
                    <a:ext uri="{9D8B030D-6E8A-4147-A177-3AD203B41FA5}">
                      <a16:colId xmlns:a16="http://schemas.microsoft.com/office/drawing/2014/main" val="20309701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solidFill>
                            <a:schemeClr val="tx1"/>
                          </a:solidFill>
                        </a:rPr>
                        <a:t>Arznei-, Verband-, Heil- und Hilfsmittel</a:t>
                      </a:r>
                      <a:endParaRPr lang="de-DE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357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2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/>
                        <a:t>Zuzahlungen für Arznei-, Verband-, Heil- und Hilfsmittel </a:t>
                      </a:r>
                    </a:p>
                    <a:p>
                      <a:pPr marL="285750" indent="-285750">
                        <a:spcAft>
                          <a:spcPts val="2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/>
                        <a:t>Aber auch </a:t>
                      </a:r>
                      <a:r>
                        <a:rPr lang="de-DE" sz="1400" b="1" dirty="0" smtClean="0"/>
                        <a:t>Privatrezepte</a:t>
                      </a:r>
                      <a:r>
                        <a:rPr lang="de-DE" sz="1400" b="0" dirty="0" smtClean="0"/>
                        <a:t> werden im Rahmen des Budgets erstattet (Verordnung von Arzt oder Heilpraktiker notwendig)</a:t>
                      </a:r>
                    </a:p>
                    <a:p>
                      <a:pPr marL="285750" indent="-285750">
                        <a:spcAft>
                          <a:spcPts val="2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/>
                        <a:t>Sowie </a:t>
                      </a:r>
                      <a:r>
                        <a:rPr lang="de-DE" sz="1400" b="1" dirty="0" smtClean="0"/>
                        <a:t>empfohlene, nicht verschreibungspflichtige Arzneimittel </a:t>
                      </a:r>
                      <a:r>
                        <a:rPr lang="de-DE" sz="1400" b="0" dirty="0" smtClean="0"/>
                        <a:t>(aus der Apotheke bezogen)</a:t>
                      </a:r>
                    </a:p>
                    <a:p>
                      <a:pPr marL="285750" indent="-285750">
                        <a:spcAft>
                          <a:spcPts val="2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/>
                        <a:t>Zu Heilmittel gehören z. B. medizinische Bäder, Massagen, Logopädie, Ergotherapie etc.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/>
                        <a:t>Zu Hilfsmittel gehören z. B. Hörgeräte, Krankenfahrstühle, Bandagen, orthopädische Schuhe, Einlagen und Kompressionsstrümpfe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04436"/>
                  </a:ext>
                </a:extLst>
              </a:tr>
            </a:tbl>
          </a:graphicData>
        </a:graphic>
      </p:graphicFrame>
      <p:pic>
        <p:nvPicPr>
          <p:cNvPr id="16" name="Grafik 1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82" y="4367552"/>
            <a:ext cx="2863371" cy="1908913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174" y="4367552"/>
            <a:ext cx="2863370" cy="1908913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465" y="4367552"/>
            <a:ext cx="2866342" cy="190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9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BudgetSelect</a:t>
            </a:r>
            <a:r>
              <a:rPr lang="de-DE" dirty="0"/>
              <a:t> privat 600 – </a:t>
            </a:r>
            <a:r>
              <a:rPr lang="de-DE" dirty="0" smtClean="0"/>
              <a:t>ein </a:t>
            </a:r>
            <a:r>
              <a:rPr lang="de-DE" dirty="0"/>
              <a:t>zweiter Blick lohnt sich</a:t>
            </a:r>
            <a:r>
              <a:rPr lang="de-DE" dirty="0" smtClean="0"/>
              <a:t>.</a:t>
            </a:r>
            <a:br>
              <a:rPr lang="de-DE" dirty="0" smtClean="0"/>
            </a:br>
            <a:r>
              <a:rPr lang="de-DE" dirty="0" smtClean="0"/>
              <a:t>So viel Leistung passt nicht auf eine Seite.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AF06-D459-49BC-869B-20015A674C24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6</a:t>
            </a:fld>
            <a:endParaRPr lang="de-DE"/>
          </a:p>
        </p:txBody>
      </p:sp>
      <p:graphicFrame>
        <p:nvGraphicFramePr>
          <p:cNvPr id="11" name="Inhaltsplatzhalter 7"/>
          <p:cNvGraphicFramePr>
            <a:graphicFrameLocks/>
          </p:cNvGraphicFramePr>
          <p:nvPr>
            <p:extLst/>
          </p:nvPr>
        </p:nvGraphicFramePr>
        <p:xfrm>
          <a:off x="6174552" y="1586000"/>
          <a:ext cx="5334681" cy="1594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34681">
                  <a:extLst>
                    <a:ext uri="{9D8B030D-6E8A-4147-A177-3AD203B41FA5}">
                      <a16:colId xmlns:a16="http://schemas.microsoft.com/office/drawing/2014/main" val="28496993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solidFill>
                            <a:schemeClr val="tx1"/>
                          </a:solidFill>
                        </a:rPr>
                        <a:t>Zahnbehandlung</a:t>
                      </a:r>
                      <a:endParaRPr lang="de-DE" sz="1400" dirty="0">
                        <a:solidFill>
                          <a:schemeClr val="tx1"/>
                        </a:solidFill>
                      </a:endParaRPr>
                    </a:p>
                  </a:txBody>
                  <a:tcPr marT="25200" marB="2520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357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/>
                        <a:t>Wurzel- und Parodontosebehandlung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/>
                        <a:t>Professionelle Zahnreinigung inkl. Fissurenversiegelung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/>
                        <a:t>Zahnaufhellende Maßnahmen, z. B. </a:t>
                      </a:r>
                      <a:r>
                        <a:rPr lang="de-DE" sz="1400" b="0" dirty="0" err="1" smtClean="0"/>
                        <a:t>Bleaching</a:t>
                      </a:r>
                      <a:r>
                        <a:rPr lang="de-DE" sz="1400" b="0" dirty="0" smtClean="0"/>
                        <a:t>, wenn sie in einer Zahnarztpraxis durchgeführt oder zahnärztlich begleitet werden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de-DE" sz="1400" b="1" dirty="0" smtClean="0"/>
                        <a:t>Das Besondere: keine weitere Begrenzung innerhalb des Budgets für prof. Zahnreinigung oder Bleaching</a:t>
                      </a:r>
                    </a:p>
                  </a:txBody>
                  <a:tcPr marT="25200" marB="25200"/>
                </a:tc>
                <a:extLst>
                  <a:ext uri="{0D108BD9-81ED-4DB2-BD59-A6C34878D82A}">
                    <a16:rowId xmlns:a16="http://schemas.microsoft.com/office/drawing/2014/main" val="3949404436"/>
                  </a:ext>
                </a:extLst>
              </a:tr>
            </a:tbl>
          </a:graphicData>
        </a:graphic>
      </p:graphicFrame>
      <p:graphicFrame>
        <p:nvGraphicFramePr>
          <p:cNvPr id="13" name="Tabelle 12"/>
          <p:cNvGraphicFramePr>
            <a:graphicFrameLocks noGrp="1"/>
          </p:cNvGraphicFramePr>
          <p:nvPr>
            <p:extLst/>
          </p:nvPr>
        </p:nvGraphicFramePr>
        <p:xfrm>
          <a:off x="694524" y="1586000"/>
          <a:ext cx="5334681" cy="2234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34681">
                  <a:extLst>
                    <a:ext uri="{9D8B030D-6E8A-4147-A177-3AD203B41FA5}">
                      <a16:colId xmlns:a16="http://schemas.microsoft.com/office/drawing/2014/main" val="23442429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solidFill>
                            <a:schemeClr val="tx1"/>
                          </a:solidFill>
                        </a:rPr>
                        <a:t>Vorsorge und Schutzimpfungen</a:t>
                      </a:r>
                      <a:endParaRPr lang="de-DE" sz="1400" dirty="0">
                        <a:solidFill>
                          <a:schemeClr val="tx1"/>
                        </a:solidFill>
                      </a:endParaRPr>
                    </a:p>
                  </a:txBody>
                  <a:tcPr marT="25200" marB="2520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6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de-DE" sz="1400" b="1" dirty="0" smtClean="0">
                          <a:solidFill>
                            <a:srgbClr val="003460"/>
                          </a:solidFill>
                        </a:rPr>
                        <a:t>Altersunabhängige</a:t>
                      </a:r>
                      <a:r>
                        <a:rPr lang="de-DE" sz="1400" b="0" dirty="0" smtClean="0">
                          <a:solidFill>
                            <a:srgbClr val="003460"/>
                          </a:solidFill>
                        </a:rPr>
                        <a:t> Vorsorgeuntersuchungen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>
                          <a:solidFill>
                            <a:srgbClr val="003460"/>
                          </a:solidFill>
                        </a:rPr>
                        <a:t>Z. B. Gesundheits-Check, ergänzende Krebsvorsorge, erweiterte Schwangerschaftsvorsorge, Schlaganfallvorsorge, Ultraschalluntersuchungen (Organe)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>
                          <a:solidFill>
                            <a:srgbClr val="003460"/>
                          </a:solidFill>
                        </a:rPr>
                        <a:t>Inkl. bestimmter individueller Gesundheitsleistungen (IGeL-Leistungen)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de-DE" sz="1400" b="0" dirty="0" smtClean="0">
                          <a:solidFill>
                            <a:srgbClr val="003460"/>
                          </a:solidFill>
                        </a:rPr>
                        <a:t>Schutzimpfungen </a:t>
                      </a:r>
                      <a:r>
                        <a:rPr lang="de-DE" sz="1400" b="0" dirty="0" smtClean="0"/>
                        <a:t>inkl. Impfstoff (z. B. FSME, Hepatitis, Tollwut, Typhus, Gelbfieber, Malaria-Prophylaxe bzw. andere </a:t>
                      </a:r>
                      <a:r>
                        <a:rPr lang="de-DE" sz="1400" b="1" dirty="0" smtClean="0"/>
                        <a:t>Reiseschutzimpfungen)</a:t>
                      </a:r>
                      <a:endParaRPr lang="de-DE" sz="1400" b="1" dirty="0"/>
                    </a:p>
                  </a:txBody>
                  <a:tcPr marT="25200" marB="25200"/>
                </a:tc>
                <a:extLst>
                  <a:ext uri="{0D108BD9-81ED-4DB2-BD59-A6C34878D82A}">
                    <a16:rowId xmlns:a16="http://schemas.microsoft.com/office/drawing/2014/main" val="2245471234"/>
                  </a:ext>
                </a:extLst>
              </a:tr>
            </a:tbl>
          </a:graphicData>
        </a:graphic>
      </p:graphicFrame>
      <p:graphicFrame>
        <p:nvGraphicFramePr>
          <p:cNvPr id="14" name="Tabelle 13"/>
          <p:cNvGraphicFramePr>
            <a:graphicFrameLocks noGrp="1"/>
          </p:cNvGraphicFramePr>
          <p:nvPr>
            <p:extLst/>
          </p:nvPr>
        </p:nvGraphicFramePr>
        <p:xfrm>
          <a:off x="694013" y="3855345"/>
          <a:ext cx="5334681" cy="527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34681">
                  <a:extLst>
                    <a:ext uri="{9D8B030D-6E8A-4147-A177-3AD203B41FA5}">
                      <a16:colId xmlns:a16="http://schemas.microsoft.com/office/drawing/2014/main" val="2344242906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solidFill>
                            <a:schemeClr val="tx1"/>
                          </a:solidFill>
                        </a:rPr>
                        <a:t>Zuzahlungen</a:t>
                      </a:r>
                      <a:endParaRPr lang="de-DE" sz="1400" dirty="0">
                        <a:solidFill>
                          <a:schemeClr val="tx1"/>
                        </a:solidFill>
                      </a:endParaRPr>
                    </a:p>
                  </a:txBody>
                  <a:tcPr marT="25200" marB="25200"/>
                </a:tc>
                <a:extLst>
                  <a:ext uri="{0D108BD9-81ED-4DB2-BD59-A6C34878D82A}">
                    <a16:rowId xmlns:a16="http://schemas.microsoft.com/office/drawing/2014/main" val="318869012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de-DE" sz="1400" b="0" dirty="0" smtClean="0">
                          <a:solidFill>
                            <a:srgbClr val="003460"/>
                          </a:solidFill>
                        </a:rPr>
                        <a:t>Ambulante und </a:t>
                      </a:r>
                      <a:r>
                        <a:rPr lang="de-DE" sz="1400" b="1" dirty="0" smtClean="0">
                          <a:solidFill>
                            <a:srgbClr val="003460"/>
                          </a:solidFill>
                        </a:rPr>
                        <a:t>stationäre Zuzahlungen</a:t>
                      </a:r>
                      <a:endParaRPr lang="de-DE" sz="1400" b="1" dirty="0"/>
                    </a:p>
                  </a:txBody>
                  <a:tcPr marT="25200" marB="25200"/>
                </a:tc>
                <a:extLst>
                  <a:ext uri="{0D108BD9-81ED-4DB2-BD59-A6C34878D82A}">
                    <a16:rowId xmlns:a16="http://schemas.microsoft.com/office/drawing/2014/main" val="3891651555"/>
                  </a:ext>
                </a:extLst>
              </a:tr>
            </a:tbl>
          </a:graphicData>
        </a:graphic>
      </p:graphicFrame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"/>
          <a:stretch/>
        </p:blipFill>
        <p:spPr>
          <a:xfrm>
            <a:off x="704394" y="4456610"/>
            <a:ext cx="2732446" cy="181719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813" y="4456610"/>
            <a:ext cx="2725787" cy="181719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573" y="4456610"/>
            <a:ext cx="2725786" cy="181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7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Budget kann flexibel über alle Leistungen ausgeschöpft werden. (Fast) überall 100 %!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0A19-141F-4D4F-941F-1EDA212F4884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7</a:t>
            </a:fld>
            <a:endParaRPr lang="de-DE"/>
          </a:p>
        </p:txBody>
      </p:sp>
      <p:graphicFrame>
        <p:nvGraphicFramePr>
          <p:cNvPr id="16" name="Inhaltsplatzhalter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3612948"/>
              </p:ext>
            </p:extLst>
          </p:nvPr>
        </p:nvGraphicFramePr>
        <p:xfrm>
          <a:off x="604699" y="1629842"/>
          <a:ext cx="9845588" cy="4474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feld 16"/>
          <p:cNvSpPr txBox="1"/>
          <p:nvPr/>
        </p:nvSpPr>
        <p:spPr>
          <a:xfrm>
            <a:off x="591946" y="1731137"/>
            <a:ext cx="5164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EUR</a:t>
            </a:r>
          </a:p>
        </p:txBody>
      </p:sp>
    </p:spTree>
    <p:extLst>
      <p:ext uri="{BB962C8B-B14F-4D97-AF65-F5344CB8AC3E}">
        <p14:creationId xmlns:p14="http://schemas.microsoft.com/office/powerpoint/2010/main" val="132167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Budget kann flexibel über alle Leistungen ausgeschöpft werden.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Leistungsbeispiele zum </a:t>
            </a:r>
            <a:r>
              <a:rPr lang="de-DE" dirty="0" err="1" smtClean="0"/>
              <a:t>BudgetSelect</a:t>
            </a:r>
            <a:r>
              <a:rPr lang="de-DE" dirty="0" smtClean="0"/>
              <a:t> privat 600:</a:t>
            </a:r>
          </a:p>
          <a:p>
            <a:endParaRPr lang="de-DE" sz="1200" dirty="0"/>
          </a:p>
          <a:p>
            <a:pPr>
              <a:spcAft>
                <a:spcPts val="400"/>
              </a:spcAft>
            </a:pPr>
            <a:r>
              <a:rPr lang="de-DE" dirty="0" smtClean="0"/>
              <a:t>Jahr 2022</a:t>
            </a:r>
          </a:p>
          <a:p>
            <a:pPr>
              <a:spcAft>
                <a:spcPts val="400"/>
              </a:spcAft>
            </a:pPr>
            <a:r>
              <a:rPr lang="de-DE" b="0" dirty="0" smtClean="0"/>
              <a:t>Osteopathie	200 EUR</a:t>
            </a:r>
          </a:p>
          <a:p>
            <a:pPr>
              <a:spcAft>
                <a:spcPts val="400"/>
              </a:spcAft>
            </a:pPr>
            <a:r>
              <a:rPr lang="de-DE" b="0" dirty="0" smtClean="0"/>
              <a:t>Brille		300 EUR</a:t>
            </a:r>
          </a:p>
          <a:p>
            <a:pPr>
              <a:spcAft>
                <a:spcPts val="400"/>
              </a:spcAft>
            </a:pPr>
            <a:r>
              <a:rPr lang="de-DE" b="0" dirty="0" smtClean="0"/>
              <a:t>Zahnreinigung	100 EUR</a:t>
            </a:r>
          </a:p>
          <a:p>
            <a:r>
              <a:rPr lang="de-DE" dirty="0" smtClean="0">
                <a:sym typeface="Wingdings" panose="05000000000000000000" pitchFamily="2" charset="2"/>
              </a:rPr>
              <a:t> 600 EUR Erstattung – voll ausgeschöpft</a:t>
            </a:r>
            <a:endParaRPr lang="de-DE" dirty="0" smtClean="0"/>
          </a:p>
          <a:p>
            <a:endParaRPr lang="de-DE" sz="1200" dirty="0"/>
          </a:p>
          <a:p>
            <a:pPr>
              <a:spcAft>
                <a:spcPts val="400"/>
              </a:spcAft>
            </a:pPr>
            <a:r>
              <a:rPr lang="de-DE" dirty="0" smtClean="0"/>
              <a:t>Jahr 2023</a:t>
            </a:r>
          </a:p>
          <a:p>
            <a:pPr>
              <a:spcAft>
                <a:spcPts val="400"/>
              </a:spcAft>
            </a:pPr>
            <a:r>
              <a:rPr lang="de-DE" b="0" dirty="0" smtClean="0"/>
              <a:t>Vorsorge		100 EUR</a:t>
            </a:r>
          </a:p>
          <a:p>
            <a:pPr>
              <a:spcAft>
                <a:spcPts val="400"/>
              </a:spcAft>
            </a:pPr>
            <a:r>
              <a:rPr lang="de-DE" b="0" dirty="0" smtClean="0"/>
              <a:t>Physiotherapie	200 EUR</a:t>
            </a:r>
          </a:p>
          <a:p>
            <a:pPr>
              <a:spcAft>
                <a:spcPts val="400"/>
              </a:spcAft>
            </a:pPr>
            <a:r>
              <a:rPr lang="de-DE" b="0" dirty="0" smtClean="0"/>
              <a:t>Zahnreinigung	150 EUR</a:t>
            </a:r>
          </a:p>
          <a:p>
            <a:pPr>
              <a:spcAft>
                <a:spcPts val="400"/>
              </a:spcAft>
            </a:pPr>
            <a:r>
              <a:rPr lang="de-DE" b="0" dirty="0" smtClean="0"/>
              <a:t>Arzneimittel	   50 EUR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500 EUR Erstattung </a:t>
            </a:r>
            <a:r>
              <a:rPr lang="de-DE" dirty="0">
                <a:sym typeface="Wingdings" panose="05000000000000000000" pitchFamily="2" charset="2"/>
              </a:rPr>
              <a:t>–</a:t>
            </a:r>
            <a:r>
              <a:rPr lang="de-DE" dirty="0" smtClean="0">
                <a:sym typeface="Wingdings" panose="05000000000000000000" pitchFamily="2" charset="2"/>
              </a:rPr>
              <a:t> fast ausgeschöpft </a:t>
            </a:r>
          </a:p>
          <a:p>
            <a:endParaRPr lang="de-DE" sz="1200" dirty="0" smtClean="0">
              <a:sym typeface="Wingdings" panose="05000000000000000000" pitchFamily="2" charset="2"/>
            </a:endParaRPr>
          </a:p>
          <a:p>
            <a:r>
              <a:rPr lang="de-DE" dirty="0">
                <a:sym typeface="Wingdings" panose="05000000000000000000" pitchFamily="2" charset="2"/>
              </a:rPr>
              <a:t>A</a:t>
            </a:r>
            <a:r>
              <a:rPr lang="de-DE" dirty="0" smtClean="0">
                <a:sym typeface="Wingdings" panose="05000000000000000000" pitchFamily="2" charset="2"/>
              </a:rPr>
              <a:t>b 2024 wieder volle 600 EUR Leistung </a:t>
            </a:r>
            <a:endParaRPr lang="de-DE" dirty="0"/>
          </a:p>
          <a:p>
            <a:r>
              <a:rPr lang="de-DE" dirty="0" smtClean="0"/>
              <a:t>…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3A672-009F-4E75-B0E7-527298660AEC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8</a:t>
            </a:fld>
            <a:endParaRPr lang="de-DE"/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5" r="120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2074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Vorteile für Kunden: absolute Flexibilität.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75" indent="-269875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Budget kann frei eingesetzt werden.</a:t>
            </a:r>
            <a:endParaRPr lang="de-DE" b="0" dirty="0"/>
          </a:p>
          <a:p>
            <a:pPr marL="269875" indent="-269875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Einfacher Tarif</a:t>
            </a:r>
            <a:endParaRPr lang="de-DE" b="0" dirty="0"/>
          </a:p>
          <a:p>
            <a:pPr marL="269875" indent="-269875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Keine versteckten Selbstbehalte</a:t>
            </a:r>
            <a:endParaRPr lang="de-DE" b="0" dirty="0"/>
          </a:p>
          <a:p>
            <a:pPr marL="269875" indent="-269875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Umfangreiche Leistungen</a:t>
            </a:r>
            <a:endParaRPr lang="de-DE" b="0" dirty="0"/>
          </a:p>
          <a:p>
            <a:pPr marL="269875" indent="-269875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Hohe Leistung für Sehhilfen </a:t>
            </a:r>
            <a:endParaRPr lang="de-DE" b="0" dirty="0"/>
          </a:p>
          <a:p>
            <a:pPr marL="269875" indent="-2698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Sofortleistung</a:t>
            </a:r>
            <a:endParaRPr lang="de-DE" b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B4DE-43B7-48DA-B51C-82D3F5A5CAE8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9</a:t>
            </a:fld>
            <a:endParaRPr lang="de-DE"/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5" r="120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5140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Vorteile für Vermittler: USP am Markt, </a:t>
            </a:r>
            <a:br>
              <a:rPr lang="de-DE" dirty="0" smtClean="0"/>
            </a:br>
            <a:r>
              <a:rPr lang="de-DE" dirty="0" smtClean="0"/>
              <a:t>einfach und der ideale Einstieg ins Verkaufsgespräch.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75" indent="-269875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Absolut einfach – für Kunde und Vermittler</a:t>
            </a:r>
            <a:endParaRPr lang="de-DE" b="0" dirty="0"/>
          </a:p>
          <a:p>
            <a:pPr marL="269875" indent="-269875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Der einfache Einstieg in die KV-Zusatz</a:t>
            </a:r>
            <a:endParaRPr lang="de-DE" b="0" dirty="0"/>
          </a:p>
          <a:p>
            <a:pPr marL="269875" indent="-269875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Der einfache Einstieg ins Verkaufsgespräch</a:t>
            </a:r>
            <a:endParaRPr lang="de-DE" b="0" dirty="0"/>
          </a:p>
          <a:p>
            <a:pPr marL="269875" indent="-269875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Einzigartig am Markt über diese umfangreichen Leistungen</a:t>
            </a:r>
            <a:endParaRPr lang="de-DE" b="0" dirty="0"/>
          </a:p>
          <a:p>
            <a:pPr marL="269875" indent="-2698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Die Kundenbedürfnisse mit dem Tarif „vorfühlen“</a:t>
            </a:r>
            <a:endParaRPr lang="de-DE" b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5EC23-E836-4212-94FB-7855BFA34B80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10</a:t>
            </a:fld>
            <a:endParaRPr lang="de-DE"/>
          </a:p>
        </p:txBody>
      </p:sp>
      <p:pic>
        <p:nvPicPr>
          <p:cNvPr id="9" name="Bildplatzhalter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3" r="817"/>
          <a:stretch/>
        </p:blipFill>
        <p:spPr/>
      </p:pic>
    </p:spTree>
    <p:extLst>
      <p:ext uri="{BB962C8B-B14F-4D97-AF65-F5344CB8AC3E}">
        <p14:creationId xmlns:p14="http://schemas.microsoft.com/office/powerpoint/2010/main" val="279023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Check24-Platzierung – Vorbelegung „sehr gut“.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5F465-9563-4903-8238-D573EAF64D54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11</a:t>
            </a:fld>
            <a:endParaRPr lang="de-DE"/>
          </a:p>
        </p:txBody>
      </p:sp>
      <p:sp>
        <p:nvSpPr>
          <p:cNvPr id="9" name="Richtungspfeil 8"/>
          <p:cNvSpPr/>
          <p:nvPr/>
        </p:nvSpPr>
        <p:spPr>
          <a:xfrm flipH="1">
            <a:off x="8840787" y="3638180"/>
            <a:ext cx="2446546" cy="1521912"/>
          </a:xfrm>
          <a:prstGeom prst="homePlate">
            <a:avLst/>
          </a:prstGeom>
          <a:solidFill>
            <a:schemeClr val="accent4">
              <a:lumMod val="9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Platz 1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NKV </a:t>
            </a:r>
            <a:r>
              <a:rPr lang="de-DE" dirty="0" smtClean="0">
                <a:solidFill>
                  <a:schemeClr val="tx1"/>
                </a:solidFill>
              </a:rPr>
              <a:t>21,60 </a:t>
            </a:r>
            <a:r>
              <a:rPr lang="de-DE" dirty="0">
                <a:solidFill>
                  <a:schemeClr val="tx1"/>
                </a:solidFill>
              </a:rPr>
              <a:t>EUR</a:t>
            </a:r>
          </a:p>
          <a:p>
            <a:pPr algn="ctr"/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Note </a:t>
            </a:r>
            <a:r>
              <a:rPr lang="de-DE" dirty="0" smtClean="0">
                <a:solidFill>
                  <a:schemeClr val="tx1"/>
                </a:solidFill>
              </a:rPr>
              <a:t>1,4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111249"/>
            <a:ext cx="8085137" cy="5053861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2127250" y="1911350"/>
            <a:ext cx="1352550" cy="13144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err="1" smtClean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562349" y="3837260"/>
            <a:ext cx="5278437" cy="114749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55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973" y="541689"/>
            <a:ext cx="8064500" cy="847142"/>
          </a:xfrm>
        </p:spPr>
        <p:txBody>
          <a:bodyPr/>
          <a:lstStyle/>
          <a:p>
            <a:r>
              <a:rPr lang="de-DE" dirty="0" smtClean="0"/>
              <a:t>BudgetSelect privat 600 auch kombinierbar </a:t>
            </a:r>
            <a:br>
              <a:rPr lang="de-DE" dirty="0" smtClean="0"/>
            </a:br>
            <a:r>
              <a:rPr lang="de-DE" dirty="0" smtClean="0"/>
              <a:t>mit unseren Zahnzusatztarifen.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6D717-C629-4F63-975E-5016F34173BE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12</a:t>
            </a:fld>
            <a:endParaRPr lang="de-DE"/>
          </a:p>
        </p:txBody>
      </p:sp>
      <p:sp>
        <p:nvSpPr>
          <p:cNvPr id="8" name="Flussdiagramm: Prozess 7"/>
          <p:cNvSpPr/>
          <p:nvPr/>
        </p:nvSpPr>
        <p:spPr>
          <a:xfrm>
            <a:off x="4135001" y="4626186"/>
            <a:ext cx="3241152" cy="1943351"/>
          </a:xfrm>
          <a:prstGeom prst="flowChartProcess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err="1" smtClean="0">
              <a:solidFill>
                <a:schemeClr val="tx1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701212" y="1592263"/>
            <a:ext cx="6617547" cy="4684905"/>
          </a:xfrm>
          <a:prstGeom prst="rect">
            <a:avLst/>
          </a:prstGeom>
          <a:solidFill>
            <a:schemeClr val="accent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err="1" smtClean="0">
              <a:solidFill>
                <a:schemeClr val="tx1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1301710" y="1970950"/>
            <a:ext cx="2664000" cy="13680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Ins="72000" rtlCol="0" anchor="t" anchorCtr="0"/>
          <a:lstStyle/>
          <a:p>
            <a:r>
              <a:rPr lang="de-DE" sz="1400" b="1" dirty="0">
                <a:solidFill>
                  <a:schemeClr val="tx1"/>
                </a:solidFill>
              </a:rPr>
              <a:t>Brille und mehr</a:t>
            </a:r>
          </a:p>
          <a:p>
            <a:r>
              <a:rPr lang="de-DE" sz="1400" dirty="0">
                <a:solidFill>
                  <a:schemeClr val="tx1"/>
                </a:solidFill>
              </a:rPr>
              <a:t>Hälftiges Budget für Sehhilfen (300 EUR p</a:t>
            </a:r>
            <a:r>
              <a:rPr lang="de-DE" sz="1400" dirty="0" smtClean="0">
                <a:solidFill>
                  <a:schemeClr val="tx1"/>
                </a:solidFill>
              </a:rPr>
              <a:t>. a</a:t>
            </a:r>
            <a:r>
              <a:rPr lang="de-DE" sz="1400" dirty="0">
                <a:solidFill>
                  <a:schemeClr val="tx1"/>
                </a:solidFill>
              </a:rPr>
              <a:t>.) </a:t>
            </a:r>
          </a:p>
          <a:p>
            <a:r>
              <a:rPr lang="de-DE" sz="1400" dirty="0">
                <a:solidFill>
                  <a:schemeClr val="tx1"/>
                </a:solidFill>
              </a:rPr>
              <a:t>Laserbehandlung (LASIK/LASEK)</a:t>
            </a:r>
          </a:p>
          <a:p>
            <a:r>
              <a:rPr lang="de-DE" sz="1400" dirty="0" err="1">
                <a:solidFill>
                  <a:schemeClr val="tx1"/>
                </a:solidFill>
              </a:rPr>
              <a:t>Refraktiver</a:t>
            </a:r>
            <a:r>
              <a:rPr lang="de-DE" sz="1400" dirty="0">
                <a:solidFill>
                  <a:schemeClr val="tx1"/>
                </a:solidFill>
              </a:rPr>
              <a:t> Linsenaustausch</a:t>
            </a:r>
          </a:p>
        </p:txBody>
      </p:sp>
      <p:sp>
        <p:nvSpPr>
          <p:cNvPr id="22" name="Rechteck 21"/>
          <p:cNvSpPr/>
          <p:nvPr/>
        </p:nvSpPr>
        <p:spPr>
          <a:xfrm>
            <a:off x="4078958" y="1970950"/>
            <a:ext cx="2664000" cy="13680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Alternative Medizin</a:t>
            </a:r>
          </a:p>
          <a:p>
            <a:r>
              <a:rPr lang="de-DE" sz="1400" dirty="0" smtClean="0">
                <a:solidFill>
                  <a:schemeClr val="tx1"/>
                </a:solidFill>
              </a:rPr>
              <a:t>Behandlung beim Heilpraktiker, Arzt (Naturheilverfahren nach Hufelandverzeichnis), Osteopathen</a:t>
            </a:r>
          </a:p>
        </p:txBody>
      </p:sp>
      <p:sp>
        <p:nvSpPr>
          <p:cNvPr id="23" name="Rechteck 22"/>
          <p:cNvSpPr/>
          <p:nvPr/>
        </p:nvSpPr>
        <p:spPr>
          <a:xfrm>
            <a:off x="1301710" y="3388392"/>
            <a:ext cx="2664000" cy="13680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Arznei-, Verband-, Heil- und Hilfsmittel </a:t>
            </a:r>
            <a:r>
              <a:rPr lang="de-DE" sz="1400" dirty="0" smtClean="0">
                <a:solidFill>
                  <a:schemeClr val="tx1"/>
                </a:solidFill>
              </a:rPr>
              <a:t>inkl. Privatrezepte, empfohlene Arzneimittel und Zuzahlungen (auch im Krankenhaus)</a:t>
            </a:r>
          </a:p>
        </p:txBody>
      </p:sp>
      <p:sp>
        <p:nvSpPr>
          <p:cNvPr id="24" name="Rechteck 23"/>
          <p:cNvSpPr/>
          <p:nvPr/>
        </p:nvSpPr>
        <p:spPr>
          <a:xfrm>
            <a:off x="4078957" y="3388392"/>
            <a:ext cx="2664000" cy="13680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Vorsorge und Schutzimpfungen</a:t>
            </a:r>
          </a:p>
          <a:p>
            <a:r>
              <a:rPr lang="de-DE" sz="1400" dirty="0" smtClean="0">
                <a:solidFill>
                  <a:schemeClr val="tx1"/>
                </a:solidFill>
              </a:rPr>
              <a:t>Altersunabhängige Vorsorge sowie Reiseschutzimpfungen</a:t>
            </a:r>
          </a:p>
        </p:txBody>
      </p:sp>
      <p:sp>
        <p:nvSpPr>
          <p:cNvPr id="31" name="Rechteck 30"/>
          <p:cNvSpPr/>
          <p:nvPr/>
        </p:nvSpPr>
        <p:spPr>
          <a:xfrm>
            <a:off x="1301710" y="4811408"/>
            <a:ext cx="2664000" cy="13680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r>
              <a:rPr lang="de-DE" sz="1400" b="1" dirty="0" smtClean="0">
                <a:solidFill>
                  <a:schemeClr val="tx1"/>
                </a:solidFill>
              </a:rPr>
              <a:t>Zahnbehandlung</a:t>
            </a:r>
          </a:p>
          <a:p>
            <a:r>
              <a:rPr lang="de-DE" sz="1400" dirty="0">
                <a:solidFill>
                  <a:schemeClr val="tx1"/>
                </a:solidFill>
              </a:rPr>
              <a:t>Wurzel- und </a:t>
            </a:r>
            <a:r>
              <a:rPr lang="de-DE" sz="1400" dirty="0" smtClean="0">
                <a:solidFill>
                  <a:schemeClr val="tx1"/>
                </a:solidFill>
              </a:rPr>
              <a:t/>
            </a:r>
            <a:br>
              <a:rPr lang="de-DE" sz="1400" dirty="0" smtClean="0">
                <a:solidFill>
                  <a:schemeClr val="tx1"/>
                </a:solidFill>
              </a:rPr>
            </a:br>
            <a:r>
              <a:rPr lang="de-DE" sz="1400" dirty="0" smtClean="0">
                <a:solidFill>
                  <a:schemeClr val="tx1"/>
                </a:solidFill>
              </a:rPr>
              <a:t>Parodontosebehandlung,</a:t>
            </a:r>
            <a:br>
              <a:rPr lang="de-DE" sz="1400" dirty="0" smtClean="0">
                <a:solidFill>
                  <a:schemeClr val="tx1"/>
                </a:solidFill>
              </a:rPr>
            </a:br>
            <a:r>
              <a:rPr lang="de-DE" sz="1400" dirty="0" smtClean="0">
                <a:solidFill>
                  <a:schemeClr val="tx1"/>
                </a:solidFill>
              </a:rPr>
              <a:t>Zahnprophylaxe und Bleaching</a:t>
            </a: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2376088" y="1580168"/>
            <a:ext cx="326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600 EUR p. a.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6869011" y="2984594"/>
            <a:ext cx="39946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 </a:t>
            </a:r>
          </a:p>
          <a:p>
            <a:r>
              <a:rPr lang="de-DE" dirty="0" smtClean="0"/>
              <a:t>E </a:t>
            </a:r>
          </a:p>
          <a:p>
            <a:r>
              <a:rPr lang="de-DE" dirty="0" smtClean="0"/>
              <a:t>L </a:t>
            </a:r>
          </a:p>
          <a:p>
            <a:r>
              <a:rPr lang="de-DE" dirty="0" smtClean="0"/>
              <a:t>E </a:t>
            </a:r>
          </a:p>
          <a:p>
            <a:r>
              <a:rPr lang="de-DE" dirty="0" smtClean="0"/>
              <a:t>C </a:t>
            </a:r>
          </a:p>
          <a:p>
            <a:r>
              <a:rPr lang="de-DE" dirty="0" smtClean="0"/>
              <a:t>T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770202" y="2984594"/>
            <a:ext cx="35298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B</a:t>
            </a:r>
          </a:p>
          <a:p>
            <a:pPr algn="ctr"/>
            <a:r>
              <a:rPr lang="de-DE" dirty="0" smtClean="0"/>
              <a:t>U</a:t>
            </a:r>
          </a:p>
          <a:p>
            <a:pPr algn="ctr"/>
            <a:r>
              <a:rPr lang="de-DE" dirty="0" smtClean="0"/>
              <a:t>D</a:t>
            </a:r>
          </a:p>
          <a:p>
            <a:pPr algn="ctr"/>
            <a:r>
              <a:rPr lang="de-DE" dirty="0" smtClean="0"/>
              <a:t>G</a:t>
            </a:r>
          </a:p>
          <a:p>
            <a:pPr algn="ctr"/>
            <a:r>
              <a:rPr lang="de-DE" dirty="0" smtClean="0"/>
              <a:t>E</a:t>
            </a:r>
          </a:p>
          <a:p>
            <a:pPr algn="ctr"/>
            <a:r>
              <a:rPr lang="de-DE" dirty="0"/>
              <a:t>T</a:t>
            </a:r>
            <a:endParaRPr lang="de-DE" dirty="0" smtClean="0"/>
          </a:p>
        </p:txBody>
      </p:sp>
      <p:sp>
        <p:nvSpPr>
          <p:cNvPr id="39" name="Chevron 38"/>
          <p:cNvSpPr/>
          <p:nvPr/>
        </p:nvSpPr>
        <p:spPr>
          <a:xfrm>
            <a:off x="7456436" y="1592263"/>
            <a:ext cx="800902" cy="4681537"/>
          </a:xfrm>
          <a:prstGeom prst="chevron">
            <a:avLst>
              <a:gd name="adj" fmla="val 77368"/>
            </a:avLst>
          </a:prstGeom>
          <a:solidFill>
            <a:srgbClr val="E0EBF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err="1" smtClean="0">
              <a:solidFill>
                <a:schemeClr val="tx1"/>
              </a:solidFill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8427646" y="2593651"/>
            <a:ext cx="30690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400" dirty="0"/>
          </a:p>
          <a:p>
            <a:r>
              <a:rPr lang="de-DE" sz="1400" b="1" dirty="0"/>
              <a:t>Es gilt:</a:t>
            </a:r>
          </a:p>
          <a:p>
            <a:r>
              <a:rPr lang="de-DE" sz="1400" dirty="0"/>
              <a:t>Leistungen werden zuerst über Tarife Z80/Z90/Z100 abgerechnet.</a:t>
            </a:r>
          </a:p>
          <a:p>
            <a:endParaRPr lang="de-DE" sz="1400" dirty="0"/>
          </a:p>
          <a:p>
            <a:r>
              <a:rPr lang="de-DE" sz="1400" dirty="0"/>
              <a:t>Wenn Rechnung PZR oder Bleaching über die Summengrenzen von Z80/90/100 ist, wird der offene Betrag über den Budgettarif erstattet </a:t>
            </a:r>
            <a:r>
              <a:rPr lang="de-DE" sz="1400" dirty="0" smtClean="0"/>
              <a:t>(</a:t>
            </a:r>
            <a:r>
              <a:rPr lang="de-DE" sz="1400" dirty="0"/>
              <a:t>wenn Tarife in einem Vertrag und Budget noch ausreichend</a:t>
            </a:r>
            <a:r>
              <a:rPr lang="de-DE" sz="1400" dirty="0" smtClean="0"/>
              <a:t>).</a:t>
            </a:r>
            <a:endParaRPr lang="de-DE" sz="1400" dirty="0"/>
          </a:p>
          <a:p>
            <a:endParaRPr lang="de-DE" sz="1400" dirty="0"/>
          </a:p>
        </p:txBody>
      </p:sp>
      <p:sp>
        <p:nvSpPr>
          <p:cNvPr id="41" name="Rechteck 40"/>
          <p:cNvSpPr/>
          <p:nvPr/>
        </p:nvSpPr>
        <p:spPr>
          <a:xfrm>
            <a:off x="4078957" y="4814076"/>
            <a:ext cx="3239802" cy="1459724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 anchorCtr="0"/>
          <a:lstStyle/>
          <a:p>
            <a:r>
              <a:rPr lang="de-DE" sz="1400" b="1" dirty="0">
                <a:solidFill>
                  <a:schemeClr val="bg1"/>
                </a:solidFill>
              </a:rPr>
              <a:t>Zahnzusatztarife Z80/90/100</a:t>
            </a:r>
          </a:p>
          <a:p>
            <a:r>
              <a:rPr lang="de-DE" sz="1400" dirty="0" smtClean="0">
                <a:solidFill>
                  <a:schemeClr val="bg1"/>
                </a:solidFill>
              </a:rPr>
              <a:t>80 %/90 %/100 % </a:t>
            </a:r>
            <a:r>
              <a:rPr lang="de-DE" sz="1400" dirty="0">
                <a:solidFill>
                  <a:schemeClr val="bg1"/>
                </a:solidFill>
              </a:rPr>
              <a:t>für Zahnersatz und Zahnbehandlung</a:t>
            </a:r>
          </a:p>
        </p:txBody>
      </p:sp>
      <p:sp>
        <p:nvSpPr>
          <p:cNvPr id="42" name="Plus 41"/>
          <p:cNvSpPr/>
          <p:nvPr/>
        </p:nvSpPr>
        <p:spPr>
          <a:xfrm>
            <a:off x="3767734" y="4456740"/>
            <a:ext cx="611292" cy="593488"/>
          </a:xfrm>
          <a:prstGeom prst="mathPlus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65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e 6"/>
          <p:cNvGraphicFramePr>
            <a:graphicFrameLocks noGrp="1"/>
          </p:cNvGraphicFramePr>
          <p:nvPr>
            <p:extLst/>
          </p:nvPr>
        </p:nvGraphicFramePr>
        <p:xfrm>
          <a:off x="695327" y="1275426"/>
          <a:ext cx="10801273" cy="5062244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578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60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87107">
                  <a:extLst>
                    <a:ext uri="{9D8B030D-6E8A-4147-A177-3AD203B41FA5}">
                      <a16:colId xmlns:a16="http://schemas.microsoft.com/office/drawing/2014/main" val="488899699"/>
                    </a:ext>
                  </a:extLst>
                </a:gridCol>
                <a:gridCol w="2779605">
                  <a:extLst>
                    <a:ext uri="{9D8B030D-6E8A-4147-A177-3AD203B41FA5}">
                      <a16:colId xmlns:a16="http://schemas.microsoft.com/office/drawing/2014/main" val="2751983518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de-DE" sz="1200" kern="1200" dirty="0" smtClean="0"/>
                        <a:t>Leistung/Tarif</a:t>
                      </a:r>
                      <a:endParaRPr lang="de-DE" sz="12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Komfort 80 (Z80)</a:t>
                      </a:r>
                      <a:endParaRPr lang="de-DE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Komfort 90 (Z90)</a:t>
                      </a:r>
                      <a:endParaRPr lang="de-DE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Komfort 100 (Z100)</a:t>
                      </a:r>
                      <a:endParaRPr lang="de-DE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Zahnersatz z.</a:t>
                      </a:r>
                      <a:r>
                        <a:rPr lang="de-DE" sz="1200" baseline="0" dirty="0" smtClean="0"/>
                        <a:t> B. Kronen, Brücken, Inlays, Implantate, </a:t>
                      </a:r>
                      <a:r>
                        <a:rPr lang="de-DE" sz="1200" baseline="0" dirty="0" err="1" smtClean="0"/>
                        <a:t>Veneers</a:t>
                      </a:r>
                      <a:r>
                        <a:rPr lang="de-DE" sz="1200" baseline="0" dirty="0" smtClean="0"/>
                        <a:t> etc.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80%</a:t>
                      </a:r>
                      <a:endParaRPr lang="de-DE" sz="1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90%</a:t>
                      </a:r>
                      <a:endParaRPr lang="de-DE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100%</a:t>
                      </a:r>
                      <a:endParaRPr lang="de-DE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Füllungen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80% </a:t>
                      </a:r>
                      <a:endParaRPr lang="de-DE" sz="12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90% 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100%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891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Zahnprophylaxe</a:t>
                      </a:r>
                      <a:endParaRPr lang="de-D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100 EUR pro Versicherungsjahr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150</a:t>
                      </a:r>
                      <a:r>
                        <a:rPr lang="de-DE" sz="1200" baseline="0" dirty="0" smtClean="0"/>
                        <a:t> EUR pro Versicherungsjahr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200 EUR pro Versicherungsjahr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888">
                <a:tc>
                  <a:txBody>
                    <a:bodyPr/>
                    <a:lstStyle/>
                    <a:p>
                      <a:r>
                        <a:rPr lang="de-DE" sz="1200" dirty="0" err="1" smtClean="0"/>
                        <a:t>Knirscherschiene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80% </a:t>
                      </a:r>
                      <a:endParaRPr lang="de-DE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90%</a:t>
                      </a:r>
                      <a:endParaRPr lang="de-DE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100%</a:t>
                      </a:r>
                      <a:endParaRPr lang="de-DE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KFO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&lt;18 Jahre: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dirty="0" smtClean="0"/>
                        <a:t>80% bis max. 1.600 EUR für die gesamte Behandlung </a:t>
                      </a:r>
                    </a:p>
                    <a:p>
                      <a:r>
                        <a:rPr lang="de-DE" sz="1200" dirty="0" smtClean="0"/>
                        <a:t>&gt;18 Jahre: Leistung nur bei Unfall bis max. 1.600 EUR für die gesamte Behandlung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&lt;18 Jahre: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dirty="0" smtClean="0"/>
                        <a:t>90% bis max. 1.800 EUR für die gesamte Behandlung </a:t>
                      </a:r>
                    </a:p>
                    <a:p>
                      <a:r>
                        <a:rPr lang="de-DE" sz="1200" dirty="0" smtClean="0"/>
                        <a:t>&gt;18 Jahre: Leistung nur bei Unfall bis max. 1.800 EUR für</a:t>
                      </a:r>
                      <a:r>
                        <a:rPr lang="de-DE" sz="1200" baseline="0" dirty="0" smtClean="0"/>
                        <a:t> die gesamte Behandlung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&lt;18 Jahre: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dirty="0" smtClean="0"/>
                        <a:t>100% bis max. 2.000 EUR für die gesamte Behandlung </a:t>
                      </a:r>
                    </a:p>
                    <a:p>
                      <a:r>
                        <a:rPr lang="de-DE" sz="1200" dirty="0" smtClean="0"/>
                        <a:t>&gt;18 Jahre: Leistung nur bei Unfall bis max. 2.000 EUR für die gesamte Behandlung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Wurzel-</a:t>
                      </a:r>
                      <a:r>
                        <a:rPr lang="de-DE" sz="1200" baseline="0" dirty="0" smtClean="0"/>
                        <a:t> und </a:t>
                      </a:r>
                      <a:r>
                        <a:rPr lang="de-DE" sz="1200" baseline="0" dirty="0" err="1" smtClean="0"/>
                        <a:t>Parodontosebehandlung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80%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90%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100%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Schmerzstillende Behandlungen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 smtClean="0">
                          <a:solidFill>
                            <a:schemeClr val="tx1"/>
                          </a:solidFill>
                        </a:rPr>
                        <a:t>max. 100 EUR  im VJ für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Akupunktur, Hypnose, Vollnarkose, Lachgassedierung und Dämmerschlaf in einer zahnärztlichen Praxis in Zusammenhang mit einer med. notwendigen Maßnahme.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 smtClean="0">
                          <a:solidFill>
                            <a:schemeClr val="tx1"/>
                          </a:solidFill>
                        </a:rPr>
                        <a:t>max. 150 EUR  im VJ für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Akupunktur, Hypnose, Vollnarkose, Lachgassedierung und Dämmerschlaf in einer zahnärztlichen Praxis in Zusammenhang mit einer med. notwendigen Maßnahme.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 smtClean="0">
                          <a:solidFill>
                            <a:schemeClr val="tx1"/>
                          </a:solidFill>
                        </a:rPr>
                        <a:t>max. 200 EUR  im VJ für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Akupunktur, Hypnose, Vollnarkose, Lachgassedierung und Dämmerschlaf in einer zahnärztlichen Praxis in Zusammenhang mit einer med. notwendigen Maßnahme.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82141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Zahnaufhellende Behandlungen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max. 100</a:t>
                      </a:r>
                      <a:r>
                        <a:rPr lang="de-DE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EUR innerhalb zweier KJ</a:t>
                      </a:r>
                    </a:p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(z. B. </a:t>
                      </a:r>
                      <a:r>
                        <a:rPr lang="de-DE" sz="1200" dirty="0" err="1" smtClean="0">
                          <a:solidFill>
                            <a:schemeClr val="tx1"/>
                          </a:solidFill>
                        </a:rPr>
                        <a:t>Bleaching</a:t>
                      </a:r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 - in einer zahnärztlichen Praxis bzw. zahnärztlich begleitet und überwacht, unabhängig vom Vorliegen einer med. Notwendigkeit)</a:t>
                      </a:r>
                      <a:endParaRPr lang="de-DE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max. 150 EUR innerhalb zweier KJ</a:t>
                      </a:r>
                    </a:p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(z. B. </a:t>
                      </a:r>
                      <a:r>
                        <a:rPr lang="de-DE" sz="1200" dirty="0" err="1" smtClean="0">
                          <a:solidFill>
                            <a:schemeClr val="tx1"/>
                          </a:solidFill>
                        </a:rPr>
                        <a:t>Bleaching</a:t>
                      </a:r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 - in einer zahnärztlichen Praxis bzw. zahnärztlich begleitet und überwacht, unabhängig vom Vorliegen einer med. Notwendigkeit)</a:t>
                      </a:r>
                      <a:endParaRPr lang="de-DE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max. 200 EUR innerhalb zweier KJ</a:t>
                      </a:r>
                    </a:p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(z. B. </a:t>
                      </a:r>
                      <a:r>
                        <a:rPr lang="de-DE" sz="1200" dirty="0" err="1" smtClean="0">
                          <a:solidFill>
                            <a:schemeClr val="tx1"/>
                          </a:solidFill>
                        </a:rPr>
                        <a:t>Bleaching</a:t>
                      </a:r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 - in einer zahnärztlichen Praxis bzw. zahnärztlich begleitet und überwacht, unabhängig vom Vorliegen einer med. Notwendigkeit)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211332"/>
                  </a:ext>
                </a:extLst>
              </a:tr>
            </a:tbl>
          </a:graphicData>
        </a:graphic>
      </p:graphicFrame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695327" y="457625"/>
            <a:ext cx="8064500" cy="390525"/>
          </a:xfrm>
        </p:spPr>
        <p:txBody>
          <a:bodyPr/>
          <a:lstStyle/>
          <a:p>
            <a:r>
              <a:rPr lang="de-DE" sz="2700" dirty="0">
                <a:latin typeface="Nuernberger Office" panose="020B0503020203060203" pitchFamily="34" charset="0"/>
              </a:rPr>
              <a:t>Leistungen im Überblick - Zahnzusatztarife </a:t>
            </a:r>
            <a:br>
              <a:rPr lang="de-DE" sz="2700" dirty="0">
                <a:latin typeface="Nuernberger Office" panose="020B0503020203060203" pitchFamily="34" charset="0"/>
              </a:rPr>
            </a:br>
            <a:endParaRPr lang="de-DE" sz="2700" dirty="0">
              <a:solidFill>
                <a:schemeClr val="bg2">
                  <a:lumMod val="75000"/>
                </a:schemeClr>
              </a:solidFill>
              <a:latin typeface="Nuernberger Office" panose="020B0503020203060203" pitchFamily="34" charset="0"/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D85733-5338-466E-A0A6-B3110317F9F7}" type="slidenum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00327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00327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E01AD2-6659-4D6D-BAF7-D324A0F87F54}" type="datetime1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00327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05.10.2022</a:t>
            </a:fld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00327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00327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KVP PMM - DKM 2022</a:t>
            </a:r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00327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70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e 6"/>
          <p:cNvGraphicFramePr>
            <a:graphicFrameLocks noGrp="1"/>
          </p:cNvGraphicFramePr>
          <p:nvPr>
            <p:extLst/>
          </p:nvPr>
        </p:nvGraphicFramePr>
        <p:xfrm>
          <a:off x="695327" y="1285331"/>
          <a:ext cx="10801273" cy="283464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59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880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701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8440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Leistung/Tarif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Komfort 80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Komfort 90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Komfort 100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158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Gebührenordnung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Über den Höchstsätzen</a:t>
                      </a:r>
                      <a:endParaRPr lang="de-DE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735609"/>
                  </a:ext>
                </a:extLst>
              </a:tr>
              <a:tr h="250158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Ausland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Weltweit</a:t>
                      </a:r>
                      <a:endParaRPr lang="de-DE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877571"/>
                  </a:ext>
                </a:extLst>
              </a:tr>
              <a:tr h="250158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Summengrenzen in EUR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800 im 1.</a:t>
                      </a:r>
                      <a:r>
                        <a:rPr lang="de-DE" sz="1200" baseline="0" dirty="0" smtClean="0"/>
                        <a:t> VJ</a:t>
                      </a:r>
                    </a:p>
                    <a:p>
                      <a:r>
                        <a:rPr lang="de-DE" sz="1200" baseline="0" dirty="0" smtClean="0"/>
                        <a:t>1.600 in den ersten beiden VJ</a:t>
                      </a:r>
                    </a:p>
                    <a:p>
                      <a:r>
                        <a:rPr lang="de-DE" sz="1200" baseline="0" dirty="0" smtClean="0"/>
                        <a:t>2.400 in den ersten drei VJ</a:t>
                      </a:r>
                    </a:p>
                    <a:p>
                      <a:r>
                        <a:rPr lang="de-DE" sz="1200" baseline="0" dirty="0" smtClean="0"/>
                        <a:t>3.200 in den ersten vier VJ</a:t>
                      </a:r>
                    </a:p>
                    <a:p>
                      <a:r>
                        <a:rPr lang="de-DE" sz="1200" baseline="0" dirty="0" smtClean="0"/>
                        <a:t>Ab 5. VJ unbegrenzt</a:t>
                      </a:r>
                      <a:endParaRPr lang="de-DE" sz="1200" i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900 im 1.</a:t>
                      </a:r>
                      <a:r>
                        <a:rPr lang="de-DE" sz="1200" baseline="0" dirty="0" smtClean="0"/>
                        <a:t> VJ</a:t>
                      </a:r>
                    </a:p>
                    <a:p>
                      <a:r>
                        <a:rPr lang="de-DE" sz="1200" baseline="0" dirty="0" smtClean="0"/>
                        <a:t>1.800 in den ersten beiden VJ</a:t>
                      </a:r>
                    </a:p>
                    <a:p>
                      <a:r>
                        <a:rPr lang="de-DE" sz="1200" baseline="0" dirty="0" smtClean="0"/>
                        <a:t>2.700 in den ersten drei VJ</a:t>
                      </a:r>
                    </a:p>
                    <a:p>
                      <a:r>
                        <a:rPr lang="de-DE" sz="1200" baseline="0" dirty="0" smtClean="0"/>
                        <a:t>3.600 in den ersten vier VJ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aseline="0" dirty="0" smtClean="0"/>
                        <a:t>Ab 5. VJ unbegrenzt</a:t>
                      </a:r>
                      <a:endParaRPr lang="de-DE" sz="1200" i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1.000 im 1.</a:t>
                      </a:r>
                      <a:r>
                        <a:rPr lang="de-DE" sz="1200" baseline="0" dirty="0" smtClean="0"/>
                        <a:t> VJ</a:t>
                      </a:r>
                    </a:p>
                    <a:p>
                      <a:r>
                        <a:rPr lang="de-DE" sz="1200" baseline="0" dirty="0" smtClean="0"/>
                        <a:t>2.000 in den ersten beiden VJ</a:t>
                      </a:r>
                    </a:p>
                    <a:p>
                      <a:r>
                        <a:rPr lang="de-DE" sz="1200" baseline="0" dirty="0" smtClean="0"/>
                        <a:t>3.000 in den ersten drei VJ</a:t>
                      </a:r>
                    </a:p>
                    <a:p>
                      <a:r>
                        <a:rPr lang="de-DE" sz="1200" baseline="0" dirty="0" smtClean="0"/>
                        <a:t>4.000 in den ersten vier VJ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aseline="0" dirty="0" smtClean="0"/>
                        <a:t>Ab 5. VJ unbegrenzt</a:t>
                      </a:r>
                      <a:endParaRPr lang="de-DE" sz="1200" i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948757"/>
                  </a:ext>
                </a:extLst>
              </a:tr>
              <a:tr h="250158"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Wartezeiten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200" i="0" baseline="0" dirty="0" smtClean="0">
                          <a:solidFill>
                            <a:schemeClr val="tx1"/>
                          </a:solidFill>
                        </a:rPr>
                        <a:t>Keine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i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i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978299"/>
                  </a:ext>
                </a:extLst>
              </a:tr>
              <a:tr h="250158"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Gesundheitsprüfung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200" i="0" baseline="0" dirty="0" smtClean="0">
                          <a:solidFill>
                            <a:schemeClr val="tx1"/>
                          </a:solidFill>
                        </a:rPr>
                        <a:t>Keine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639011"/>
                  </a:ext>
                </a:extLst>
              </a:tr>
              <a:tr h="250158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Kündigungsfrist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 smtClean="0">
                          <a:solidFill>
                            <a:schemeClr val="tx1"/>
                          </a:solidFill>
                        </a:rPr>
                        <a:t>Monatliches Kündigungsrecht zum Ende des nächsten</a:t>
                      </a:r>
                      <a:r>
                        <a:rPr lang="de-DE" sz="1200" b="0" baseline="0" dirty="0" smtClean="0">
                          <a:solidFill>
                            <a:schemeClr val="tx1"/>
                          </a:solidFill>
                        </a:rPr>
                        <a:t> Monats  -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baseline="0" dirty="0" smtClean="0">
                          <a:solidFill>
                            <a:schemeClr val="tx1"/>
                          </a:solidFill>
                        </a:rPr>
                        <a:t>Mindestvertragslaufzeit 1 Jahr </a:t>
                      </a:r>
                      <a:endParaRPr lang="de-DE" sz="1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116507"/>
                  </a:ext>
                </a:extLst>
              </a:tr>
            </a:tbl>
          </a:graphicData>
        </a:graphic>
      </p:graphicFrame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695327" y="457625"/>
            <a:ext cx="8064500" cy="847143"/>
          </a:xfrm>
        </p:spPr>
        <p:txBody>
          <a:bodyPr/>
          <a:lstStyle/>
          <a:p>
            <a:r>
              <a:rPr lang="de-DE" sz="2700" dirty="0">
                <a:latin typeface="Nuernberger Office" panose="020B0503020203060203" pitchFamily="34" charset="0"/>
              </a:rPr>
              <a:t>Leistungen im Überblick - </a:t>
            </a:r>
            <a:r>
              <a:rPr lang="de-DE" sz="2700" dirty="0" smtClean="0">
                <a:latin typeface="Nuernberger Office" panose="020B0503020203060203" pitchFamily="34" charset="0"/>
              </a:rPr>
              <a:t>Zahnzusatztarife</a:t>
            </a:r>
            <a:endParaRPr lang="de-DE" sz="2700" dirty="0">
              <a:latin typeface="Nuernberger Office" panose="020B0503020203060203" pitchFamily="34" charset="0"/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D85733-5338-466E-A0A6-B3110317F9F7}" type="slidenum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00327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00327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695324" y="4316360"/>
            <a:ext cx="3617854" cy="1957439"/>
          </a:xfrm>
        </p:spPr>
        <p:txBody>
          <a:bodyPr/>
          <a:lstStyle/>
          <a:p>
            <a:r>
              <a:rPr lang="de-DE" sz="1200" dirty="0" smtClean="0"/>
              <a:t>AVB Ausschluss</a:t>
            </a:r>
          </a:p>
          <a:p>
            <a:r>
              <a:rPr lang="de-DE" sz="1200" b="0" dirty="0"/>
              <a:t>Der Tarif leistet nicht für </a:t>
            </a:r>
            <a:r>
              <a:rPr lang="de-DE" sz="1200" dirty="0"/>
              <a:t>ärztliche bzw. kieferorthopädische Behandlungen</a:t>
            </a:r>
            <a:r>
              <a:rPr lang="de-DE" sz="1200" b="0" dirty="0"/>
              <a:t>, die bereits bei Vertragsabschluss begonnen haben oder angeraten waren</a:t>
            </a:r>
            <a:r>
              <a:rPr lang="de-DE" sz="1200" b="0" dirty="0" smtClean="0"/>
              <a:t>.</a:t>
            </a:r>
          </a:p>
          <a:p>
            <a:endParaRPr lang="de-DE" sz="400" b="0" dirty="0" smtClean="0"/>
          </a:p>
          <a:p>
            <a:r>
              <a:rPr lang="de-DE" sz="1200" b="0" dirty="0" smtClean="0"/>
              <a:t>Außerdem </a:t>
            </a:r>
            <a:r>
              <a:rPr lang="de-DE" sz="1200" b="0" dirty="0"/>
              <a:t>leistet der Tarif nicht für die erstmalige Versorgung von bereits vor Vertragsabschluss </a:t>
            </a:r>
            <a:r>
              <a:rPr lang="de-DE" sz="1200" dirty="0"/>
              <a:t>fehlenden oder nicht dauerhaft ersetzten Zähnen </a:t>
            </a:r>
            <a:r>
              <a:rPr lang="de-DE" sz="1200" b="0" dirty="0"/>
              <a:t>(Weisheits- oder Milchzähne gelten nicht als fehlende Zähne).</a:t>
            </a:r>
          </a:p>
          <a:p>
            <a:r>
              <a:rPr lang="de-DE" sz="1200" dirty="0"/>
              <a:t> </a:t>
            </a:r>
          </a:p>
          <a:p>
            <a:endParaRPr lang="de-DE" sz="1200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/>
          </p:nvPr>
        </p:nvGraphicFramePr>
        <p:xfrm>
          <a:off x="4485296" y="4264907"/>
          <a:ext cx="2233660" cy="184404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10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5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686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Z80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4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>
                          <a:effectLst/>
                        </a:rPr>
                        <a:t>Alter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1" u="none" dirty="0">
                          <a:effectLst/>
                        </a:rPr>
                        <a:t>Beitrag</a:t>
                      </a:r>
                      <a:endParaRPr lang="de-DE" sz="1100" b="1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0-20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2786072641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21-30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15,50 €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 smtClean="0">
                          <a:effectLst/>
                        </a:rPr>
                        <a:t>31-40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22,00</a:t>
                      </a:r>
                      <a:r>
                        <a:rPr lang="de-DE" sz="1100" u="none" baseline="0" dirty="0" smtClean="0">
                          <a:effectLst/>
                        </a:rPr>
                        <a:t>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7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 smtClean="0">
                          <a:effectLst/>
                        </a:rPr>
                        <a:t>41-45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28,00 €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 smtClean="0">
                          <a:effectLst/>
                        </a:rPr>
                        <a:t>46-50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33,00 €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 smtClean="0">
                          <a:effectLst/>
                        </a:rPr>
                        <a:t>51-55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39,00 €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 smtClean="0">
                          <a:effectLst/>
                        </a:rPr>
                        <a:t>56-60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44,50 €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61-70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53,50 €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ab </a:t>
                      </a:r>
                      <a:r>
                        <a:rPr lang="de-DE" sz="1100" b="0" u="none" dirty="0" smtClean="0">
                          <a:effectLst/>
                        </a:rPr>
                        <a:t>71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58,50 €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0" name="Tabelle 9"/>
          <p:cNvGraphicFramePr>
            <a:graphicFrameLocks noGrp="1"/>
          </p:cNvGraphicFramePr>
          <p:nvPr>
            <p:extLst/>
          </p:nvPr>
        </p:nvGraphicFramePr>
        <p:xfrm>
          <a:off x="6891074" y="4255075"/>
          <a:ext cx="2223106" cy="184404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077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927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Z90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u="none" dirty="0">
                        <a:effectLst/>
                        <a:latin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2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>
                          <a:effectLst/>
                        </a:rPr>
                        <a:t>Alter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1" u="none" dirty="0">
                          <a:effectLst/>
                        </a:rPr>
                        <a:t>Beitrag</a:t>
                      </a:r>
                      <a:endParaRPr lang="de-DE" sz="1100" b="1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2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0-20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983912889"/>
                  </a:ext>
                </a:extLst>
              </a:tr>
              <a:tr h="1492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21-30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19,50</a:t>
                      </a:r>
                      <a:r>
                        <a:rPr lang="de-DE" sz="1100" u="none" baseline="0" dirty="0" smtClean="0">
                          <a:effectLst/>
                        </a:rPr>
                        <a:t>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2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 smtClean="0">
                          <a:effectLst/>
                        </a:rPr>
                        <a:t>31-40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28,00 €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2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 smtClean="0">
                          <a:effectLst/>
                        </a:rPr>
                        <a:t>41-45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35,50 €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92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 smtClean="0">
                          <a:effectLst/>
                        </a:rPr>
                        <a:t>46-50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42,00 €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2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51-55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49,00 €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92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56-60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56,00 €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92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61-70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67,00 €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92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ab </a:t>
                      </a:r>
                      <a:r>
                        <a:rPr lang="de-DE" sz="1100" b="0" u="none" dirty="0" smtClean="0">
                          <a:effectLst/>
                        </a:rPr>
                        <a:t>71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73,50 €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Tabelle 10"/>
          <p:cNvGraphicFramePr>
            <a:graphicFrameLocks noGrp="1"/>
          </p:cNvGraphicFramePr>
          <p:nvPr>
            <p:extLst/>
          </p:nvPr>
        </p:nvGraphicFramePr>
        <p:xfrm>
          <a:off x="9259315" y="4255075"/>
          <a:ext cx="2230318" cy="184404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107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686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Z100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u="none" dirty="0">
                        <a:effectLst/>
                        <a:latin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>
                          <a:effectLst/>
                        </a:rPr>
                        <a:t>Alter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1" u="none" dirty="0">
                          <a:effectLst/>
                        </a:rPr>
                        <a:t>Beitrag</a:t>
                      </a:r>
                      <a:endParaRPr lang="de-DE" sz="1100" b="1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0-20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18,50 €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484805609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21-30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23,50 €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31-40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33,00 €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41-45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42,50 €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46-50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50,00 €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51-55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58,50 €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56-60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67,00 €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61-70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80,50 €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b="0" u="none" dirty="0">
                          <a:effectLst/>
                        </a:rPr>
                        <a:t>ab </a:t>
                      </a:r>
                      <a:r>
                        <a:rPr lang="de-DE" sz="1100" b="0" u="none" dirty="0" smtClean="0">
                          <a:effectLst/>
                        </a:rPr>
                        <a:t>71</a:t>
                      </a:r>
                      <a:endParaRPr lang="de-DE" sz="1100" b="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u="none" dirty="0" smtClean="0">
                          <a:effectLst/>
                        </a:rPr>
                        <a:t>88,00 €</a:t>
                      </a:r>
                      <a:endParaRPr lang="de-DE" sz="1100" u="none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73" marR="40773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C65ED0-3400-443D-9842-78EDDAA6EBAE}" type="datetime1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00327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05.10.2022</a:t>
            </a:fld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00327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00327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KVP PMM - DKM 2022</a:t>
            </a:r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00327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91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Aktuelle Gesundheitsprüfung.		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e-DE" b="0" dirty="0"/>
              <a:t>Sind Sie chronisch krank und wurden Sie wegen dieser Erkrankung </a:t>
            </a:r>
            <a:r>
              <a:rPr lang="de-DE" dirty="0"/>
              <a:t>mindestens </a:t>
            </a:r>
            <a:r>
              <a:rPr lang="de-DE" dirty="0" smtClean="0"/>
              <a:t>5 Mal </a:t>
            </a:r>
            <a:r>
              <a:rPr lang="de-DE" dirty="0"/>
              <a:t>in den letzten 24 Monaten behandelt </a:t>
            </a:r>
            <a:r>
              <a:rPr lang="de-DE" b="0" dirty="0"/>
              <a:t>(in Form von Medikamenten </a:t>
            </a:r>
            <a:r>
              <a:rPr lang="de-DE" b="0" dirty="0" smtClean="0"/>
              <a:t/>
            </a:r>
            <a:br>
              <a:rPr lang="de-DE" b="0" dirty="0" smtClean="0"/>
            </a:br>
            <a:r>
              <a:rPr lang="de-DE" b="0" dirty="0" smtClean="0"/>
              <a:t>oder </a:t>
            </a:r>
            <a:r>
              <a:rPr lang="de-DE" b="0" dirty="0"/>
              <a:t>durch einen Arzt, Heilpraktiker, Masseur, </a:t>
            </a:r>
            <a:r>
              <a:rPr lang="de-DE" b="0" dirty="0" smtClean="0"/>
              <a:t>Krankengymnasten </a:t>
            </a:r>
            <a:r>
              <a:rPr lang="de-DE" b="0" dirty="0"/>
              <a:t>oder im Krankenhaus) oder sind wegen dieser Erkrankung Behandlungen geplant </a:t>
            </a:r>
            <a:r>
              <a:rPr lang="de-DE" b="0" dirty="0" smtClean="0"/>
              <a:t/>
            </a:r>
            <a:br>
              <a:rPr lang="de-DE" b="0" dirty="0" smtClean="0"/>
            </a:br>
            <a:r>
              <a:rPr lang="de-DE" b="0" dirty="0" smtClean="0"/>
              <a:t>oder </a:t>
            </a:r>
            <a:r>
              <a:rPr lang="de-DE" b="0" dirty="0"/>
              <a:t>angeraten?</a:t>
            </a:r>
          </a:p>
          <a:p>
            <a:pPr>
              <a:spcAft>
                <a:spcPts val="600"/>
              </a:spcAft>
            </a:pPr>
            <a:r>
              <a:rPr lang="de-DE" b="0" dirty="0"/>
              <a:t>Chronische Erkrankung bedeutet, dass eine Krankheit nicht nur lange andauert, sondern auch schwer oder gar nicht geheilt werden kann. </a:t>
            </a:r>
            <a:endParaRPr lang="de-DE" b="0" dirty="0" smtClean="0"/>
          </a:p>
          <a:p>
            <a:pPr>
              <a:spcAft>
                <a:spcPts val="600"/>
              </a:spcAft>
            </a:pPr>
            <a:r>
              <a:rPr lang="de-DE" b="0" dirty="0" smtClean="0"/>
              <a:t>Patienten </a:t>
            </a:r>
            <a:r>
              <a:rPr lang="de-DE" b="0" dirty="0"/>
              <a:t>mit chronischen Erkrankungen sind laufend auf medizinische Behandlung oder Betreuung angewiesen.</a:t>
            </a:r>
          </a:p>
          <a:p>
            <a:pPr>
              <a:spcAft>
                <a:spcPts val="600"/>
              </a:spcAft>
            </a:pPr>
            <a:endParaRPr lang="de-DE" b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00D14-7F95-4271-A4BC-4D41EF6A607E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15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3"/>
          </p:nvPr>
        </p:nvSpPr>
        <p:spPr>
          <a:xfrm>
            <a:off x="6363222" y="1520788"/>
            <a:ext cx="5133453" cy="475301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DE" b="0" dirty="0"/>
              <a:t>Häufig vorkommende chronische Krankheiten sind beispielsweise (nicht abschließend!):</a:t>
            </a:r>
          </a:p>
          <a:p>
            <a:pPr marL="269875" indent="-2698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b="0" dirty="0"/>
              <a:t>Asthma</a:t>
            </a:r>
          </a:p>
          <a:p>
            <a:pPr marL="269875" indent="-2698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b="0" dirty="0"/>
              <a:t>Demenz</a:t>
            </a:r>
          </a:p>
          <a:p>
            <a:pPr marL="269875" indent="-2698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b="0" dirty="0"/>
              <a:t>Krebs</a:t>
            </a:r>
          </a:p>
          <a:p>
            <a:pPr marL="269875" indent="-2698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b="0" dirty="0"/>
              <a:t>Bluthochdruck</a:t>
            </a:r>
          </a:p>
          <a:p>
            <a:pPr marL="269875" indent="-2698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b="0" dirty="0"/>
              <a:t>Chronische Lungen- oder Darmerkrankungen </a:t>
            </a:r>
          </a:p>
          <a:p>
            <a:pPr marL="269875" indent="-2698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b="0" dirty="0"/>
              <a:t>Multiple Sklerose</a:t>
            </a:r>
          </a:p>
          <a:p>
            <a:pPr marL="269875" indent="-2698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b="0" dirty="0"/>
              <a:t>Rheuma</a:t>
            </a:r>
          </a:p>
          <a:p>
            <a:pPr marL="269875" indent="-2698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b="0" dirty="0"/>
              <a:t>Diabetes</a:t>
            </a:r>
          </a:p>
          <a:p>
            <a:pPr marL="269875" indent="-269875">
              <a:buFont typeface="Arial" panose="020B0604020202020204" pitchFamily="34" charset="0"/>
              <a:buChar char="•"/>
            </a:pPr>
            <a:r>
              <a:rPr lang="de-DE" b="0" dirty="0"/>
              <a:t>Suchterkrankungen</a:t>
            </a:r>
          </a:p>
          <a:p>
            <a:pPr marL="269875" indent="-269875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131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5" y="457622"/>
            <a:ext cx="7991475" cy="847142"/>
          </a:xfrm>
        </p:spPr>
        <p:txBody>
          <a:bodyPr/>
          <a:lstStyle/>
          <a:p>
            <a:r>
              <a:rPr lang="de-DE" dirty="0" smtClean="0"/>
              <a:t>Hilfe im </a:t>
            </a:r>
            <a:r>
              <a:rPr lang="de-DE" dirty="0"/>
              <a:t>Vertriebsportal – </a:t>
            </a:r>
            <a:r>
              <a:rPr lang="de-DE" dirty="0" smtClean="0"/>
              <a:t>gleich wissen, </a:t>
            </a:r>
            <a:br>
              <a:rPr lang="de-DE" dirty="0" smtClean="0"/>
            </a:br>
            <a:r>
              <a:rPr lang="de-DE" dirty="0" smtClean="0"/>
              <a:t>ob ein Abschluss möglich ist</a:t>
            </a:r>
            <a:r>
              <a:rPr lang="de-DE" dirty="0"/>
              <a:t>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50308-EE27-4941-9D77-280EBBCF203A}" type="datetime1">
              <a:rPr lang="de-DE" smtClean="0">
                <a:solidFill>
                  <a:srgbClr val="003273"/>
                </a:solidFill>
              </a:rPr>
              <a:t>05.10.2022</a:t>
            </a:fld>
            <a:endParaRPr lang="de-DE" dirty="0">
              <a:solidFill>
                <a:srgbClr val="003273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003273"/>
                </a:solidFill>
              </a:rPr>
              <a:t>KVP - Produktvorstellung Tarif AM300</a:t>
            </a:r>
            <a:endParaRPr lang="de-DE" dirty="0">
              <a:solidFill>
                <a:srgbClr val="003273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>
                <a:solidFill>
                  <a:srgbClr val="003273"/>
                </a:solidFill>
              </a:rPr>
              <a:pPr/>
              <a:t>16</a:t>
            </a:fld>
            <a:endParaRPr lang="de-DE" dirty="0">
              <a:solidFill>
                <a:srgbClr val="003273"/>
              </a:solidFill>
            </a:endParaRPr>
          </a:p>
        </p:txBody>
      </p:sp>
      <p:sp>
        <p:nvSpPr>
          <p:cNvPr id="13" name="Inhaltsplatzhalter 2"/>
          <p:cNvSpPr>
            <a:spLocks noGrp="1"/>
          </p:cNvSpPr>
          <p:nvPr>
            <p:ph idx="4294967295"/>
          </p:nvPr>
        </p:nvSpPr>
        <p:spPr>
          <a:xfrm>
            <a:off x="0" y="1520825"/>
            <a:ext cx="8064500" cy="4752975"/>
          </a:xfrm>
        </p:spPr>
        <p:txBody>
          <a:bodyPr/>
          <a:lstStyle/>
          <a:p>
            <a:r>
              <a:rPr lang="de-DE" dirty="0" smtClean="0">
                <a:solidFill>
                  <a:srgbClr val="003273"/>
                </a:solidFill>
              </a:rPr>
              <a:t>                   </a:t>
            </a:r>
            <a:endParaRPr lang="de-DE" b="0" dirty="0">
              <a:solidFill>
                <a:srgbClr val="FF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95892" y="1483663"/>
            <a:ext cx="10468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Nuernberger Office" panose="020B0503020203060203" pitchFamily="34" charset="0"/>
              </a:rPr>
              <a:t>Weg: Vertriebsportal/Produkte/</a:t>
            </a:r>
            <a:r>
              <a:rPr lang="de-DE" sz="1400" b="1" dirty="0" err="1" smtClean="0">
                <a:latin typeface="Nuernberger Office" panose="020B0503020203060203" pitchFamily="34" charset="0"/>
              </a:rPr>
              <a:t>DOKnet</a:t>
            </a:r>
            <a:r>
              <a:rPr lang="de-DE" sz="1400" b="1" dirty="0" smtClean="0">
                <a:latin typeface="Nuernberger Office" panose="020B0503020203060203" pitchFamily="34" charset="0"/>
              </a:rPr>
              <a:t>/Privat/Kranken/Zusatzversicherung/</a:t>
            </a:r>
            <a:br>
              <a:rPr lang="de-DE" sz="1400" b="1" dirty="0" smtClean="0">
                <a:latin typeface="Nuernberger Office" panose="020B0503020203060203" pitchFamily="34" charset="0"/>
              </a:rPr>
            </a:br>
            <a:r>
              <a:rPr lang="de-DE" sz="1400" b="1" dirty="0" smtClean="0">
                <a:latin typeface="Nuernberger Office" panose="020B0503020203060203" pitchFamily="34" charset="0"/>
              </a:rPr>
              <a:t>Allgemein/Erkrankungs-Check Ambulante Zusatztarife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08864" y="2098499"/>
            <a:ext cx="471475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b="1" dirty="0" smtClean="0">
                <a:latin typeface="Nuernberger Office" panose="020B0503020203060203" pitchFamily="34" charset="0"/>
              </a:rPr>
              <a:t>Gesundheitsfrage im Detail, auf die sich die FAQ beziehen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/>
          <a:srcRect t="5677"/>
          <a:stretch/>
        </p:blipFill>
        <p:spPr>
          <a:xfrm>
            <a:off x="695325" y="2479418"/>
            <a:ext cx="5942516" cy="3706091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154" y="1598848"/>
            <a:ext cx="4278446" cy="4586661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07883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Annahmerichtlinien.	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75" indent="-2698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Gesundheitsprüfung analog AM300, AMed</a:t>
            </a:r>
            <a:endParaRPr lang="de-DE" b="0" dirty="0"/>
          </a:p>
          <a:p>
            <a:pPr marL="269875" indent="-2698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2 Jahre Mindestvertragslaufzeit und jährliches Kündigungsrecht (3 Monate zum Ende des KJ)</a:t>
            </a:r>
            <a:endParaRPr lang="de-DE" b="0" dirty="0"/>
          </a:p>
          <a:p>
            <a:pPr marL="269875" indent="-2698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Tarifwechsel von Bestandskunden in der Zusatzversicherung in Budgettarif immer zum 01.01. möglich</a:t>
            </a:r>
            <a:endParaRPr lang="de-DE" b="0" dirty="0"/>
          </a:p>
          <a:p>
            <a:pPr marL="269875" indent="-2698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Wechsel von PEG, AMed, AM300 ohne Gesundheitsprüfung </a:t>
            </a:r>
            <a:endParaRPr lang="de-DE" b="0" dirty="0"/>
          </a:p>
          <a:p>
            <a:pPr marL="269875" indent="-2698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Sofortleistung – keine Summengrenzen in den ersten Jahren </a:t>
            </a:r>
          </a:p>
          <a:p>
            <a:pPr marL="269875" indent="-26987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Keine Wartezeiten</a:t>
            </a:r>
            <a:endParaRPr lang="de-DE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b="0" dirty="0"/>
          </a:p>
          <a:p>
            <a:endParaRPr lang="de-DE" b="0" dirty="0"/>
          </a:p>
          <a:p>
            <a:endParaRPr lang="de-DE" b="0" dirty="0">
              <a:solidFill>
                <a:srgbClr val="FF0000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C9284-9968-4B0B-9A44-C674CB89BC54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17</a:t>
            </a:fld>
            <a:endParaRPr lang="de-DE"/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" r="22044"/>
          <a:stretch/>
        </p:blipFill>
        <p:spPr/>
      </p:pic>
    </p:spTree>
    <p:extLst>
      <p:ext uri="{BB962C8B-B14F-4D97-AF65-F5344CB8AC3E}">
        <p14:creationId xmlns:p14="http://schemas.microsoft.com/office/powerpoint/2010/main" val="84137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Kombinationsmöglichkeiten.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0BEF-0F66-4629-BCE3-1FFC719998EC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18</a:t>
            </a:fld>
            <a:endParaRPr lang="de-DE"/>
          </a:p>
        </p:txBody>
      </p:sp>
      <p:pic>
        <p:nvPicPr>
          <p:cNvPr id="11" name="Bildplatzhalter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4" r="14464"/>
          <a:stretch>
            <a:fillRect/>
          </a:stretch>
        </p:blipFill>
        <p:spPr/>
      </p:pic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515213"/>
              </p:ext>
            </p:extLst>
          </p:nvPr>
        </p:nvGraphicFramePr>
        <p:xfrm>
          <a:off x="696175" y="1592263"/>
          <a:ext cx="3708000" cy="46828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484000">
                  <a:extLst>
                    <a:ext uri="{9D8B030D-6E8A-4147-A177-3AD203B41FA5}">
                      <a16:colId xmlns:a16="http://schemas.microsoft.com/office/drawing/2014/main" val="3470764587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14255475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Tarif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Budget</a:t>
                      </a:r>
                      <a:endParaRPr lang="de-DE" sz="1400" dirty="0"/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7268965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SG1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059669"/>
                          </a:solidFill>
                          <a:latin typeface="Nuernberger Office" panose="020B0503020203060203" pitchFamily="34" charset="0"/>
                        </a:rPr>
                        <a:t>✔</a:t>
                      </a:r>
                      <a:endParaRPr lang="de-DE" sz="1400" dirty="0">
                        <a:solidFill>
                          <a:srgbClr val="059669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2424693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SG2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>
                          <a:solidFill>
                            <a:srgbClr val="059669"/>
                          </a:solidFill>
                          <a:latin typeface="Nuernberger Office" panose="020B0503020203060203" pitchFamily="34" charset="0"/>
                        </a:rPr>
                        <a:t>✔</a:t>
                      </a:r>
                      <a:endParaRPr lang="de-DE" sz="1400" dirty="0">
                        <a:solidFill>
                          <a:srgbClr val="059669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487709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SG2R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>
                          <a:solidFill>
                            <a:srgbClr val="059669"/>
                          </a:solidFill>
                          <a:latin typeface="Nuernberger Office" panose="020B0503020203060203" pitchFamily="34" charset="0"/>
                        </a:rPr>
                        <a:t>✔</a:t>
                      </a:r>
                      <a:endParaRPr lang="de-DE" sz="1400" dirty="0" smtClean="0">
                        <a:solidFill>
                          <a:srgbClr val="059669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2268349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SZU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>
                          <a:solidFill>
                            <a:srgbClr val="059669"/>
                          </a:solidFill>
                          <a:latin typeface="Nuernberger Office" panose="020B0503020203060203" pitchFamily="34" charset="0"/>
                        </a:rPr>
                        <a:t>✔</a:t>
                      </a:r>
                      <a:endParaRPr lang="de-DE" sz="1400" dirty="0" smtClean="0">
                        <a:solidFill>
                          <a:srgbClr val="059669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14867895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Z80/Z90/Z100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>
                          <a:solidFill>
                            <a:srgbClr val="059669"/>
                          </a:solidFill>
                          <a:latin typeface="Nuernberger Office" panose="020B0503020203060203" pitchFamily="34" charset="0"/>
                        </a:rPr>
                        <a:t>✔</a:t>
                      </a:r>
                      <a:endParaRPr lang="de-DE" sz="1400" dirty="0" smtClean="0">
                        <a:solidFill>
                          <a:srgbClr val="059669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498089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ZR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>
                          <a:solidFill>
                            <a:srgbClr val="059669"/>
                          </a:solidFill>
                          <a:latin typeface="Nuernberger Office" panose="020B0503020203060203" pitchFamily="34" charset="0"/>
                        </a:rPr>
                        <a:t>✔</a:t>
                      </a:r>
                      <a:endParaRPr lang="de-DE" sz="1400" dirty="0" smtClean="0">
                        <a:solidFill>
                          <a:srgbClr val="059669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3285083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ZEP80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059669"/>
                          </a:solidFill>
                          <a:latin typeface="Nuernberger Office" panose="020B0503020203060203" pitchFamily="34" charset="0"/>
                        </a:rPr>
                        <a:t>✔</a:t>
                      </a:r>
                      <a:endParaRPr lang="de-DE" sz="1400" dirty="0">
                        <a:solidFill>
                          <a:srgbClr val="059669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2392323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ZV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FF0000"/>
                          </a:solidFill>
                          <a:latin typeface="Nuernberger Office" panose="020B0503020203060203" pitchFamily="34" charset="0"/>
                        </a:rPr>
                        <a:t>✗</a:t>
                      </a:r>
                      <a:endParaRPr lang="de-DE" sz="1400" dirty="0">
                        <a:solidFill>
                          <a:srgbClr val="FF0000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15761778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AMed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>
                          <a:solidFill>
                            <a:srgbClr val="FF0000"/>
                          </a:solidFill>
                          <a:latin typeface="Nuernberger Office" panose="020B0503020203060203" pitchFamily="34" charset="0"/>
                        </a:rPr>
                        <a:t>✗</a:t>
                      </a:r>
                      <a:endParaRPr lang="de-DE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1906846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AM300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FF0000"/>
                          </a:solidFill>
                          <a:latin typeface="Nuernberger Office" panose="020B0503020203060203" pitchFamily="34" charset="0"/>
                        </a:rPr>
                        <a:t>✗</a:t>
                      </a:r>
                      <a:endParaRPr lang="de-DE" sz="1400" dirty="0">
                        <a:solidFill>
                          <a:srgbClr val="FF0000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617933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/>
                        <a:t>inForm</a:t>
                      </a:r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FF0000"/>
                          </a:solidFill>
                          <a:latin typeface="Nuernberger Office" panose="020B0503020203060203" pitchFamily="34" charset="0"/>
                        </a:rPr>
                        <a:t>✗</a:t>
                      </a:r>
                      <a:endParaRPr lang="de-DE" sz="1400" dirty="0">
                        <a:solidFill>
                          <a:srgbClr val="FF0000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3561230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/>
                        <a:t>PEG</a:t>
                      </a:r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FF0000"/>
                          </a:solidFill>
                          <a:latin typeface="Nuernberger Office" panose="020B0503020203060203" pitchFamily="34" charset="0"/>
                        </a:rPr>
                        <a:t>✗</a:t>
                      </a:r>
                      <a:endParaRPr lang="de-DE" sz="1400" dirty="0">
                        <a:solidFill>
                          <a:srgbClr val="FF0000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8600024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err="1" smtClean="0"/>
                        <a:t>SuH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FF0000"/>
                          </a:solidFill>
                          <a:latin typeface="Nuernberger Office" panose="020B0503020203060203" pitchFamily="34" charset="0"/>
                        </a:rPr>
                        <a:t>✗</a:t>
                      </a:r>
                      <a:endParaRPr lang="de-DE" sz="1400" dirty="0">
                        <a:solidFill>
                          <a:srgbClr val="FF0000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3961611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VORS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FF0000"/>
                          </a:solidFill>
                          <a:latin typeface="Nuernberger Office" panose="020B0503020203060203" pitchFamily="34" charset="0"/>
                        </a:rPr>
                        <a:t>✗</a:t>
                      </a:r>
                      <a:endParaRPr lang="de-DE" sz="1400" dirty="0">
                        <a:solidFill>
                          <a:srgbClr val="FF0000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16637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KHT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>
                          <a:solidFill>
                            <a:srgbClr val="059669"/>
                          </a:solidFill>
                          <a:latin typeface="Nuernberger Office" panose="020B0503020203060203" pitchFamily="34" charset="0"/>
                        </a:rPr>
                        <a:t>✔</a:t>
                      </a:r>
                      <a:endParaRPr lang="de-DE" sz="1400" dirty="0" smtClean="0">
                        <a:solidFill>
                          <a:srgbClr val="059669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38891564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PAS/PASR/PS/PASS</a:t>
                      </a:r>
                      <a:endParaRPr lang="de-DE" sz="1400" b="1" dirty="0"/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059669"/>
                          </a:solidFill>
                          <a:latin typeface="Nuernberger Office" panose="020B0503020203060203" pitchFamily="34" charset="0"/>
                        </a:rPr>
                        <a:t>✔</a:t>
                      </a:r>
                      <a:endParaRPr lang="de-DE" sz="1400" dirty="0">
                        <a:solidFill>
                          <a:srgbClr val="059669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16944442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/>
                        <a:t>NPV</a:t>
                      </a:r>
                    </a:p>
                  </a:txBody>
                  <a:tcPr marT="21600" marB="252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>
                          <a:solidFill>
                            <a:srgbClr val="059669"/>
                          </a:solidFill>
                          <a:latin typeface="Nuernberger Office" panose="020B0503020203060203" pitchFamily="34" charset="0"/>
                        </a:rPr>
                        <a:t>✔</a:t>
                      </a:r>
                      <a:endParaRPr lang="de-DE" sz="1400" dirty="0" smtClean="0">
                        <a:solidFill>
                          <a:srgbClr val="059669"/>
                        </a:solidFill>
                      </a:endParaRPr>
                    </a:p>
                  </a:txBody>
                  <a:tcPr marT="21600" marB="25200"/>
                </a:tc>
                <a:extLst>
                  <a:ext uri="{0D108BD9-81ED-4DB2-BD59-A6C34878D82A}">
                    <a16:rowId xmlns:a16="http://schemas.microsoft.com/office/drawing/2014/main" val="983621997"/>
                  </a:ext>
                </a:extLst>
              </a:tr>
            </a:tbl>
          </a:graphicData>
        </a:graphic>
      </p:graphicFrame>
      <p:sp>
        <p:nvSpPr>
          <p:cNvPr id="12" name="Textfeld 11"/>
          <p:cNvSpPr txBox="1"/>
          <p:nvPr/>
        </p:nvSpPr>
        <p:spPr>
          <a:xfrm>
            <a:off x="9976981" y="4797468"/>
            <a:ext cx="1156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Budget-tarife</a:t>
            </a:r>
          </a:p>
        </p:txBody>
      </p:sp>
    </p:spTree>
    <p:extLst>
      <p:ext uri="{BB962C8B-B14F-4D97-AF65-F5344CB8AC3E}">
        <p14:creationId xmlns:p14="http://schemas.microsoft.com/office/powerpoint/2010/main" val="30884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Übersicht aller ambulanten Tarife.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23984008"/>
              </p:ext>
            </p:extLst>
          </p:nvPr>
        </p:nvGraphicFramePr>
        <p:xfrm>
          <a:off x="688823" y="1586000"/>
          <a:ext cx="10818000" cy="4846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66000">
                  <a:extLst>
                    <a:ext uri="{9D8B030D-6E8A-4147-A177-3AD203B41FA5}">
                      <a16:colId xmlns:a16="http://schemas.microsoft.com/office/drawing/2014/main" val="585808572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4270719364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763124041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427006234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44834118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294257060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1370211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de-DE" sz="1100" dirty="0" smtClean="0">
                          <a:solidFill>
                            <a:schemeClr val="tx1"/>
                          </a:solidFill>
                        </a:rPr>
                        <a:t>Leistung/Tarif</a:t>
                      </a:r>
                      <a:endParaRPr lang="de-DE" sz="11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25200" marB="25200" anchor="ctr"/>
                </a:tc>
                <a:tc>
                  <a:txBody>
                    <a:bodyPr/>
                    <a:lstStyle/>
                    <a:p>
                      <a:r>
                        <a:rPr lang="de-DE" sz="1100" dirty="0" smtClean="0">
                          <a:solidFill>
                            <a:schemeClr val="tx1"/>
                          </a:solidFill>
                        </a:rPr>
                        <a:t>Budget</a:t>
                      </a:r>
                      <a:endParaRPr lang="de-DE" sz="11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25200" marB="25200"/>
                </a:tc>
                <a:tc>
                  <a:txBody>
                    <a:bodyPr/>
                    <a:lstStyle/>
                    <a:p>
                      <a:r>
                        <a:rPr lang="de-DE" sz="1100" dirty="0" smtClean="0">
                          <a:solidFill>
                            <a:schemeClr val="tx1"/>
                          </a:solidFill>
                        </a:rPr>
                        <a:t>AM300</a:t>
                      </a:r>
                      <a:endParaRPr lang="de-DE" sz="11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25200" marB="25200"/>
                </a:tc>
                <a:tc>
                  <a:txBody>
                    <a:bodyPr/>
                    <a:lstStyle/>
                    <a:p>
                      <a:r>
                        <a:rPr lang="de-DE" sz="1100" dirty="0" smtClean="0">
                          <a:solidFill>
                            <a:schemeClr val="tx1"/>
                          </a:solidFill>
                        </a:rPr>
                        <a:t>AMed</a:t>
                      </a:r>
                      <a:endParaRPr lang="de-DE" sz="11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25200" marB="25200"/>
                </a:tc>
                <a:tc>
                  <a:txBody>
                    <a:bodyPr/>
                    <a:lstStyle/>
                    <a:p>
                      <a:r>
                        <a:rPr lang="de-DE" sz="1100" dirty="0" smtClean="0">
                          <a:solidFill>
                            <a:schemeClr val="tx1"/>
                          </a:solidFill>
                        </a:rPr>
                        <a:t>VORS</a:t>
                      </a:r>
                      <a:endParaRPr lang="de-DE" sz="11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25200" marB="25200"/>
                </a:tc>
                <a:tc>
                  <a:txBody>
                    <a:bodyPr/>
                    <a:lstStyle/>
                    <a:p>
                      <a:r>
                        <a:rPr lang="de-DE" sz="1100" dirty="0" smtClean="0">
                          <a:solidFill>
                            <a:schemeClr val="tx1"/>
                          </a:solidFill>
                        </a:rPr>
                        <a:t>SuH</a:t>
                      </a:r>
                      <a:endParaRPr lang="de-DE" sz="11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25200" marB="25200"/>
                </a:tc>
                <a:tc>
                  <a:txBody>
                    <a:bodyPr/>
                    <a:lstStyle/>
                    <a:p>
                      <a:r>
                        <a:rPr lang="de-DE" sz="1100" dirty="0" smtClean="0">
                          <a:solidFill>
                            <a:schemeClr val="tx1"/>
                          </a:solidFill>
                        </a:rPr>
                        <a:t>PEG</a:t>
                      </a:r>
                      <a:endParaRPr lang="de-DE" sz="11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25200" marB="25200"/>
                </a:tc>
                <a:extLst>
                  <a:ext uri="{0D108BD9-81ED-4DB2-BD59-A6C34878D82A}">
                    <a16:rowId xmlns:a16="http://schemas.microsoft.com/office/drawing/2014/main" val="34990871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Sehhilfen (hälftiges Budget innerhalb des gesamten Budgets)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300 EUR p. a.</a:t>
                      </a:r>
                    </a:p>
                  </a:txBody>
                  <a:tcPr marL="72000" marR="72000" marT="21600" marB="2160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300 alle 24 Mo.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80 % bis 300 EUR alle 2 KJ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extLst>
                  <a:ext uri="{0D108BD9-81ED-4DB2-BD59-A6C34878D82A}">
                    <a16:rowId xmlns:a16="http://schemas.microsoft.com/office/drawing/2014/main" val="951713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LASIK/LASEK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 rowSpan="9"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600 EUR p.a.</a:t>
                      </a:r>
                      <a:endParaRPr lang="de-DE" sz="1100" dirty="0"/>
                    </a:p>
                  </a:txBody>
                  <a:tcPr marL="72000" marR="72000" marT="21600" marB="2160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1.500</a:t>
                      </a:r>
                      <a:r>
                        <a:rPr lang="de-DE" sz="1100" baseline="0" dirty="0" smtClean="0"/>
                        <a:t> EUR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extLst>
                  <a:ext uri="{0D108BD9-81ED-4DB2-BD59-A6C34878D82A}">
                    <a16:rowId xmlns:a16="http://schemas.microsoft.com/office/drawing/2014/main" val="260918221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Linsenaustausch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 v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extLst>
                  <a:ext uri="{0D108BD9-81ED-4DB2-BD59-A6C34878D82A}">
                    <a16:rowId xmlns:a16="http://schemas.microsoft.com/office/drawing/2014/main" val="2714735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Hörgeräte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1.600</a:t>
                      </a:r>
                      <a:r>
                        <a:rPr lang="de-DE" sz="1100" baseline="0" dirty="0" smtClean="0"/>
                        <a:t> EUR alle 36 Monate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extLst>
                  <a:ext uri="{0D108BD9-81ED-4DB2-BD59-A6C34878D82A}">
                    <a16:rowId xmlns:a16="http://schemas.microsoft.com/office/drawing/2014/main" val="4174521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Zuzahlungen (ambulant und stationär)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80 %</a:t>
                      </a:r>
                      <a:r>
                        <a:rPr lang="de-DE" sz="1100" baseline="0" dirty="0" smtClean="0"/>
                        <a:t> bis 300 EUR im KJ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endParaRPr lang="de-DE" sz="110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40 EUR ambulante Zuzahlung</a:t>
                      </a:r>
                    </a:p>
                    <a:p>
                      <a:pPr algn="ctr"/>
                      <a:r>
                        <a:rPr lang="de-DE" sz="1100" dirty="0" smtClean="0"/>
                        <a:t>100 %</a:t>
                      </a:r>
                      <a:r>
                        <a:rPr lang="de-DE" sz="1100" baseline="0" dirty="0" smtClean="0"/>
                        <a:t> stationäre Zuzahlung</a:t>
                      </a:r>
                      <a:endParaRPr lang="de-DE" sz="1100" dirty="0" smtClean="0"/>
                    </a:p>
                  </a:txBody>
                  <a:tcPr marL="72000" marR="72000" marT="21600" marB="21600" anchor="ctr"/>
                </a:tc>
                <a:extLst>
                  <a:ext uri="{0D108BD9-81ED-4DB2-BD59-A6C34878D82A}">
                    <a16:rowId xmlns:a16="http://schemas.microsoft.com/office/drawing/2014/main" val="619576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Alternative</a:t>
                      </a:r>
                      <a:r>
                        <a:rPr lang="de-DE" sz="1100" baseline="0" dirty="0" smtClean="0"/>
                        <a:t> Medizin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 v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80 % bis 300 EUR im KJ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80 % bis 800 EUR alle</a:t>
                      </a:r>
                      <a:r>
                        <a:rPr lang="de-DE" sz="1100" baseline="0" dirty="0" smtClean="0"/>
                        <a:t> 12 Monate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80 % bis 400 EUR (nur Heilpraktiker)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extLst>
                  <a:ext uri="{0D108BD9-81ED-4DB2-BD59-A6C34878D82A}">
                    <a16:rowId xmlns:a16="http://schemas.microsoft.com/office/drawing/2014/main" val="31793974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Arznei-,</a:t>
                      </a:r>
                      <a:r>
                        <a:rPr lang="de-DE" sz="1100" baseline="0" dirty="0" smtClean="0"/>
                        <a:t> Verband-, Heilmittel im Rahmen der Alternativen Medizin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 v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9353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baseline="0" dirty="0" smtClean="0"/>
                        <a:t>Auch für andere ambulante Behandlungen sowie Hilfsmittel und Privatrezepte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 v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extLst>
                  <a:ext uri="{0D108BD9-81ED-4DB2-BD59-A6C34878D82A}">
                    <a16:rowId xmlns:a16="http://schemas.microsoft.com/office/drawing/2014/main" val="1996142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Vorsorge- und Schutzimpfungen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 v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80 % bis 300 EUR</a:t>
                      </a:r>
                      <a:r>
                        <a:rPr lang="de-DE" sz="1100" baseline="0" dirty="0" smtClean="0"/>
                        <a:t> im KJ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400 EUR</a:t>
                      </a:r>
                      <a:r>
                        <a:rPr lang="de-DE" sz="1100" baseline="0" dirty="0" smtClean="0"/>
                        <a:t> alle 12 Monate für Vorsorge</a:t>
                      </a:r>
                    </a:p>
                    <a:p>
                      <a:pPr algn="ctr"/>
                      <a:r>
                        <a:rPr lang="de-DE" sz="1100" dirty="0" smtClean="0"/>
                        <a:t>200 EUR alle 24 Monate für Schutzimpfungen 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extLst>
                  <a:ext uri="{0D108BD9-81ED-4DB2-BD59-A6C34878D82A}">
                    <a16:rowId xmlns:a16="http://schemas.microsoft.com/office/drawing/2014/main" val="4109752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Wurzel-, Parodontosebehandlung</a:t>
                      </a:r>
                      <a:r>
                        <a:rPr lang="de-DE" sz="1100" baseline="0" dirty="0" smtClean="0"/>
                        <a:t> sowie PZR und Bleaching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 v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extLst>
                  <a:ext uri="{0D108BD9-81ED-4DB2-BD59-A6C34878D82A}">
                    <a16:rowId xmlns:a16="http://schemas.microsoft.com/office/drawing/2014/main" val="39609468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Zahnersatz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50 %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extLst>
                  <a:ext uri="{0D108BD9-81ED-4DB2-BD59-A6C34878D82A}">
                    <a16:rowId xmlns:a16="http://schemas.microsoft.com/office/drawing/2014/main" val="6198182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Auslandsreise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-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Inklusive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extLst>
                  <a:ext uri="{0D108BD9-81ED-4DB2-BD59-A6C34878D82A}">
                    <a16:rowId xmlns:a16="http://schemas.microsoft.com/office/drawing/2014/main" val="8431635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Summengrenzen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Nein 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Nein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Ja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Ja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Ja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Ja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extLst>
                  <a:ext uri="{0D108BD9-81ED-4DB2-BD59-A6C34878D82A}">
                    <a16:rowId xmlns:a16="http://schemas.microsoft.com/office/drawing/2014/main" val="998276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100" dirty="0" smtClean="0"/>
                        <a:t>Mtl. Beitrag EA 35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21,60 EUR 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8,20 EUR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15,40 EUR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8,39 EUR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10,95 EUR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 smtClean="0"/>
                        <a:t>24,41 EUR</a:t>
                      </a:r>
                      <a:endParaRPr lang="de-DE" sz="1100" dirty="0"/>
                    </a:p>
                  </a:txBody>
                  <a:tcPr marL="72000" marR="72000" marT="21600" marB="21600" anchor="ctr"/>
                </a:tc>
                <a:extLst>
                  <a:ext uri="{0D108BD9-81ED-4DB2-BD59-A6C34878D82A}">
                    <a16:rowId xmlns:a16="http://schemas.microsoft.com/office/drawing/2014/main" val="2223583043"/>
                  </a:ext>
                </a:extLst>
              </a:tr>
            </a:tbl>
          </a:graphicData>
        </a:graphic>
      </p:graphicFrame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BA2A-E369-4C17-B92D-F78C055624CA}" type="datetime1">
              <a:rPr lang="de-DE" smtClean="0"/>
              <a:t>05.10.2022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40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Nutzen Sie diese </a:t>
            </a:r>
            <a:r>
              <a:rPr lang="de-DE" dirty="0" smtClean="0"/>
              <a:t>einzigarten Neuheiten </a:t>
            </a:r>
            <a:r>
              <a:rPr lang="de-DE" dirty="0"/>
              <a:t>für Ihren Verkauf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in </a:t>
            </a:r>
            <a:r>
              <a:rPr lang="de-DE" dirty="0"/>
              <a:t>der Zusatzversicherung und bKV.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b="0" dirty="0"/>
              <a:t>Starkes </a:t>
            </a:r>
            <a:r>
              <a:rPr lang="de-DE" b="0" dirty="0" smtClean="0"/>
              <a:t>Preis-Leistungs-Verhältnis</a:t>
            </a:r>
            <a:endParaRPr lang="de-DE" b="0" dirty="0"/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Einzigartig</a:t>
            </a:r>
            <a:endParaRPr lang="de-DE" b="0" dirty="0"/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Einfach</a:t>
            </a:r>
            <a:endParaRPr lang="de-DE" b="0" dirty="0"/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b="0" dirty="0" smtClean="0"/>
              <a:t>Flexibel</a:t>
            </a:r>
            <a:endParaRPr lang="de-DE" dirty="0"/>
          </a:p>
          <a:p>
            <a:pPr>
              <a:spcAft>
                <a:spcPts val="2400"/>
              </a:spcAft>
            </a:pPr>
            <a:r>
              <a:rPr lang="de-DE" dirty="0" smtClean="0"/>
              <a:t>... </a:t>
            </a:r>
            <a:r>
              <a:rPr lang="de-DE" dirty="0"/>
              <a:t>v</a:t>
            </a:r>
            <a:r>
              <a:rPr lang="de-DE" dirty="0" smtClean="0"/>
              <a:t>iel </a:t>
            </a:r>
            <a:r>
              <a:rPr lang="de-DE" dirty="0"/>
              <a:t>Erfolg!</a:t>
            </a:r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23D8-E39F-4470-8D0C-A75C486F8F2B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KVP-PMM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20</a:t>
            </a:fld>
            <a:endParaRPr lang="de-DE"/>
          </a:p>
        </p:txBody>
      </p:sp>
      <p:pic>
        <p:nvPicPr>
          <p:cNvPr id="10" name="Bildplatzhalter 9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5" r="120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712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Impressum.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Aft>
                <a:spcPts val="600"/>
              </a:spcAft>
            </a:pPr>
            <a:r>
              <a:rPr lang="de-DE" sz="1400" dirty="0"/>
              <a:t>Haftungsbeschränkung</a:t>
            </a:r>
          </a:p>
          <a:p>
            <a:pPr lvl="0">
              <a:spcAft>
                <a:spcPts val="600"/>
              </a:spcAft>
            </a:pPr>
            <a:r>
              <a:rPr lang="de-DE" sz="1400" b="0" dirty="0"/>
              <a:t>Die Inhalte dieser Präsentation wurden mit größtmöglicher Sorgfalt und nach bestem Gewissen erstellt. Dennoch übernimmt die NÜRNBERGER keine Gewähr für die Aktualität, Vollständigkeit und Richtigkeit </a:t>
            </a:r>
            <a:r>
              <a:rPr lang="de-DE" sz="1400" b="0" dirty="0" smtClean="0"/>
              <a:t/>
            </a:r>
            <a:br>
              <a:rPr lang="de-DE" sz="1400" b="0" dirty="0" smtClean="0"/>
            </a:br>
            <a:r>
              <a:rPr lang="de-DE" sz="1400" b="0" dirty="0" smtClean="0"/>
              <a:t>der </a:t>
            </a:r>
            <a:r>
              <a:rPr lang="de-DE" sz="1400" b="0" dirty="0"/>
              <a:t>bereitgestellten Informationen. Die NÜRNBERGER haftet nicht für Schäden, die daraus resultieren, </a:t>
            </a:r>
            <a:r>
              <a:rPr lang="de-DE" sz="1400" b="0" dirty="0" smtClean="0"/>
              <a:t/>
            </a:r>
            <a:br>
              <a:rPr lang="de-DE" sz="1400" b="0" dirty="0" smtClean="0"/>
            </a:br>
            <a:r>
              <a:rPr lang="de-DE" sz="1400" b="0" dirty="0" smtClean="0"/>
              <a:t>dass </a:t>
            </a:r>
            <a:r>
              <a:rPr lang="de-DE" sz="1400" b="0" dirty="0"/>
              <a:t>auf die Vollständigkeit, Aktualität und Richtigkeit der Inhalte dieser Präsentation vertraut wurde. </a:t>
            </a:r>
            <a:r>
              <a:rPr lang="de-DE" sz="1400" b="0" dirty="0" smtClean="0"/>
              <a:t/>
            </a:r>
            <a:br>
              <a:rPr lang="de-DE" sz="1400" b="0" dirty="0" smtClean="0"/>
            </a:br>
            <a:r>
              <a:rPr lang="de-DE" sz="1400" b="0" dirty="0" smtClean="0"/>
              <a:t>Die </a:t>
            </a:r>
            <a:r>
              <a:rPr lang="de-DE" sz="1400" b="0" dirty="0"/>
              <a:t>NÜRNBERGER behält sich das Recht vor, jederzeit Änderungen, Ergänzungen oder Löschungen der </a:t>
            </a:r>
            <a:r>
              <a:rPr lang="de-DE" sz="1400" b="0" dirty="0" smtClean="0"/>
              <a:t/>
            </a:r>
            <a:br>
              <a:rPr lang="de-DE" sz="1400" b="0" dirty="0" smtClean="0"/>
            </a:br>
            <a:r>
              <a:rPr lang="de-DE" sz="1400" b="0" dirty="0" smtClean="0"/>
              <a:t>Inhalte </a:t>
            </a:r>
            <a:r>
              <a:rPr lang="de-DE" sz="1400" b="0" dirty="0"/>
              <a:t>dieses Foliensatzes vorzunehmen.</a:t>
            </a:r>
          </a:p>
          <a:p>
            <a:pPr lvl="0">
              <a:spcAft>
                <a:spcPts val="600"/>
              </a:spcAft>
            </a:pPr>
            <a:r>
              <a:rPr lang="de-DE" sz="1400" dirty="0"/>
              <a:t>Urheberrecht</a:t>
            </a:r>
          </a:p>
          <a:p>
            <a:pPr lvl="0">
              <a:spcAft>
                <a:spcPts val="600"/>
              </a:spcAft>
            </a:pPr>
            <a:r>
              <a:rPr lang="de-DE" sz="1400" b="0" dirty="0" smtClean="0"/>
              <a:t>Die </a:t>
            </a:r>
            <a:r>
              <a:rPr lang="de-DE" sz="1400" b="0" dirty="0"/>
              <a:t>in dieser Präsentation veröffentlichten Inhalte, Werke und bereitgestellten Informationen sind urheberrechtlich geschützt. Jede Art der Vervielfältigung, Bearbeitung, Verarbeitung, </a:t>
            </a:r>
            <a:r>
              <a:rPr lang="de-DE" sz="1400" b="0" dirty="0" smtClean="0"/>
              <a:t>Einspeicherung </a:t>
            </a:r>
            <a:br>
              <a:rPr lang="de-DE" sz="1400" b="0" dirty="0" smtClean="0"/>
            </a:br>
            <a:r>
              <a:rPr lang="de-DE" sz="1400" b="0" dirty="0" smtClean="0"/>
              <a:t>und jede </a:t>
            </a:r>
            <a:r>
              <a:rPr lang="de-DE" sz="1400" b="0" dirty="0"/>
              <a:t>Art der Verwertung außerhalb der Grenzen des Urheberrechts bedarf der vorherigen schriftlichen Zustimmung der NÜRNBERGER. Das </a:t>
            </a:r>
            <a:r>
              <a:rPr lang="de-DE" sz="1400" b="0" dirty="0" smtClean="0"/>
              <a:t>unerlaubte </a:t>
            </a:r>
            <a:r>
              <a:rPr lang="de-DE" sz="1400" b="0" dirty="0"/>
              <a:t>Kopieren der bereitgestellten Informationen ist nicht </a:t>
            </a:r>
            <a:r>
              <a:rPr lang="de-DE" sz="1400" b="0" dirty="0" smtClean="0"/>
              <a:t/>
            </a:r>
            <a:br>
              <a:rPr lang="de-DE" sz="1400" b="0" dirty="0" smtClean="0"/>
            </a:br>
            <a:r>
              <a:rPr lang="de-DE" sz="1400" b="0" dirty="0" smtClean="0"/>
              <a:t>gestattet.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400" b="0" dirty="0">
                <a:cs typeface="Arial" panose="020B0604020202020204" pitchFamily="34" charset="0"/>
              </a:rPr>
              <a:t>Personen- und Funktionsbezeichnungen stehen für alle Geschlechter gleichermaßen.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de-DE" sz="1400" b="0" dirty="0"/>
              <a:t>Die Foliensätze sind nur für den internen Gebrauch und nicht für den Informationsaustausch mit Versicherungsnehmern bestimmt.</a:t>
            </a:r>
          </a:p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de-DE" altLang="de-DE" sz="1400" b="0" dirty="0"/>
              <a:t>Herausgeber: </a:t>
            </a:r>
            <a:r>
              <a:rPr lang="en-US" altLang="de-DE" sz="1400" b="0" dirty="0"/>
              <a:t>NÜRNBERGER </a:t>
            </a:r>
            <a:r>
              <a:rPr lang="en-US" altLang="de-DE" sz="1400" b="0" dirty="0" err="1" smtClean="0"/>
              <a:t>Krankenversicherung</a:t>
            </a:r>
            <a:r>
              <a:rPr lang="en-US" altLang="de-DE" sz="1400" b="0" dirty="0" smtClean="0"/>
              <a:t> AG</a:t>
            </a:r>
            <a:br>
              <a:rPr lang="en-US" altLang="de-DE" sz="1400" b="0" dirty="0" smtClean="0"/>
            </a:br>
            <a:r>
              <a:rPr lang="en-US" altLang="de-DE" sz="1400" b="0" dirty="0" err="1" smtClean="0"/>
              <a:t>Ostendstraße</a:t>
            </a:r>
            <a:r>
              <a:rPr lang="en-US" altLang="de-DE" sz="1400" b="0" dirty="0" smtClean="0"/>
              <a:t> </a:t>
            </a:r>
            <a:r>
              <a:rPr lang="en-US" altLang="de-DE" sz="1400" b="0" dirty="0"/>
              <a:t>100, 90334 </a:t>
            </a:r>
            <a:r>
              <a:rPr lang="en-US" altLang="de-DE" sz="1400" b="0" dirty="0" err="1"/>
              <a:t>Nürnberg</a:t>
            </a:r>
            <a:r>
              <a:rPr lang="en-US" altLang="de-DE" sz="1400" b="0" dirty="0"/>
              <a:t/>
            </a:r>
            <a:br>
              <a:rPr lang="en-US" altLang="de-DE" sz="1400" b="0" dirty="0"/>
            </a:br>
            <a:r>
              <a:rPr lang="en-US" altLang="de-DE" sz="1400" b="0" dirty="0"/>
              <a:t>www.nuernberger.de</a:t>
            </a:r>
            <a:endParaRPr lang="de-DE" altLang="de-DE" sz="1400" b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DA95-763B-4667-ABFF-6FBFFEE6A5D3}" type="datetime1">
              <a:rPr lang="de-DE" smtClean="0"/>
              <a:t>05.10.2022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KVP-MM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5733-5338-466E-A0A6-B3110317F9F7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155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V_Blank">
  <a:themeElements>
    <a:clrScheme name="NÜRNBERGER Farben">
      <a:dk1>
        <a:srgbClr val="003460"/>
      </a:dk1>
      <a:lt1>
        <a:sysClr val="window" lastClr="FFFFFF"/>
      </a:lt1>
      <a:dk2>
        <a:srgbClr val="9EA4A7"/>
      </a:dk2>
      <a:lt2>
        <a:srgbClr val="FBD2BE"/>
      </a:lt2>
      <a:accent1>
        <a:srgbClr val="003460"/>
      </a:accent1>
      <a:accent2>
        <a:srgbClr val="608CA1"/>
      </a:accent2>
      <a:accent3>
        <a:srgbClr val="AEC2CE"/>
      </a:accent3>
      <a:accent4>
        <a:srgbClr val="E0EBF1"/>
      </a:accent4>
      <a:accent5>
        <a:srgbClr val="CDD0D2"/>
      </a:accent5>
      <a:accent6>
        <a:srgbClr val="9EA4A7"/>
      </a:accent6>
      <a:hlink>
        <a:srgbClr val="003460"/>
      </a:hlink>
      <a:folHlink>
        <a:srgbClr val="003460"/>
      </a:folHlink>
    </a:clrScheme>
    <a:fontScheme name="NÜRNBERGER Hausschrift 2021">
      <a:majorFont>
        <a:latin typeface="Nuernberger Office"/>
        <a:ea typeface=""/>
        <a:cs typeface=""/>
      </a:majorFont>
      <a:minorFont>
        <a:latin typeface="Nuernberge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6350">
          <a:solidFill>
            <a:schemeClr val="tx1"/>
          </a:solidFill>
        </a:ln>
      </a:spPr>
      <a:bodyPr rtlCol="0" anchor="ctr"/>
      <a:lstStyle>
        <a:defPPr algn="ctr">
          <a:defRPr sz="20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custClrLst>
    <a:custClr name="Nürnberger Rot">
      <a:srgbClr val="FA5A3C"/>
    </a:custClr>
    <a:custClr name="Nürnberger Gelb">
      <a:srgbClr val="FFD405"/>
    </a:custClr>
    <a:custClr name="Nürnberger Grün">
      <a:srgbClr val="059669"/>
    </a:custClr>
  </a:custClrLst>
  <a:extLst>
    <a:ext uri="{05A4C25C-085E-4340-85A3-A5531E510DB2}">
      <thm15:themeFamily xmlns:thm15="http://schemas.microsoft.com/office/thememl/2012/main" name="Master_NÜRNBERGER Offce_210817.potx [Schreibgeschützt]" id="{4EB3C8D9-8313-487D-AC8F-C07973BAFFD7}" vid="{8F6E72B8-0F4F-42C3-9423-AC99A77FC371}"/>
    </a:ext>
  </a:extLst>
</a:theme>
</file>

<file path=ppt/theme/theme2.xml><?xml version="1.0" encoding="utf-8"?>
<a:theme xmlns:a="http://schemas.openxmlformats.org/drawingml/2006/main" name="1_NV_Blank">
  <a:themeElements>
    <a:clrScheme name="Benutzerdefiniert 1">
      <a:dk1>
        <a:srgbClr val="003273"/>
      </a:dk1>
      <a:lt1>
        <a:sysClr val="window" lastClr="FFFFFF"/>
      </a:lt1>
      <a:dk2>
        <a:srgbClr val="73828C"/>
      </a:dk2>
      <a:lt2>
        <a:srgbClr val="FFBEA0"/>
      </a:lt2>
      <a:accent1>
        <a:srgbClr val="003273"/>
      </a:accent1>
      <a:accent2>
        <a:srgbClr val="597AA4"/>
      </a:accent2>
      <a:accent3>
        <a:srgbClr val="8CA3C0"/>
      </a:accent3>
      <a:accent4>
        <a:srgbClr val="D9E0EA"/>
      </a:accent4>
      <a:accent5>
        <a:srgbClr val="B9C1C8"/>
      </a:accent5>
      <a:accent6>
        <a:srgbClr val="73828C"/>
      </a:accent6>
      <a:hlink>
        <a:srgbClr val="003273"/>
      </a:hlink>
      <a:folHlink>
        <a:srgbClr val="0032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6350">
          <a:solidFill>
            <a:schemeClr val="tx1"/>
          </a:solidFill>
        </a:ln>
      </a:spPr>
      <a:bodyPr rtlCol="0" anchor="ctr"/>
      <a:lstStyle>
        <a:defPPr algn="ctr">
          <a:defRPr sz="20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custClrLst>
    <a:custClr name="Nürnberger Rot">
      <a:srgbClr val="FA5A3C"/>
    </a:custClr>
    <a:custClr name="Nürnberger Gelb">
      <a:srgbClr val="FFD405"/>
    </a:custClr>
    <a:custClr name="Nürnberger Grün">
      <a:srgbClr val="059669"/>
    </a:custClr>
  </a:custClrLst>
  <a:extLst>
    <a:ext uri="{05A4C25C-085E-4340-85A3-A5531E510DB2}">
      <thm15:themeFamily xmlns:thm15="http://schemas.microsoft.com/office/thememl/2012/main" name="Blank.potx" id="{35F32906-FD5C-4EE7-9398-DDCEE003A8DA}" vid="{61F80D6F-A8F3-420B-99D9-2A17656A0B1E}"/>
    </a:ext>
  </a:extLst>
</a:theme>
</file>

<file path=ppt/theme/theme3.xml><?xml version="1.0" encoding="utf-8"?>
<a:theme xmlns:a="http://schemas.openxmlformats.org/drawingml/2006/main" name="Office">
  <a:themeElements>
    <a:clrScheme name="Benutzerdefiniert 1">
      <a:dk1>
        <a:srgbClr val="003273"/>
      </a:dk1>
      <a:lt1>
        <a:sysClr val="window" lastClr="FFFFFF"/>
      </a:lt1>
      <a:dk2>
        <a:srgbClr val="73828C"/>
      </a:dk2>
      <a:lt2>
        <a:srgbClr val="FFBEA0"/>
      </a:lt2>
      <a:accent1>
        <a:srgbClr val="003273"/>
      </a:accent1>
      <a:accent2>
        <a:srgbClr val="597AA4"/>
      </a:accent2>
      <a:accent3>
        <a:srgbClr val="8CA3C0"/>
      </a:accent3>
      <a:accent4>
        <a:srgbClr val="D9E0EA"/>
      </a:accent4>
      <a:accent5>
        <a:srgbClr val="B9C1C8"/>
      </a:accent5>
      <a:accent6>
        <a:srgbClr val="73828C"/>
      </a:accent6>
      <a:hlink>
        <a:srgbClr val="003273"/>
      </a:hlink>
      <a:folHlink>
        <a:srgbClr val="0032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Benutzerdefiniert 1">
      <a:dk1>
        <a:srgbClr val="003273"/>
      </a:dk1>
      <a:lt1>
        <a:sysClr val="window" lastClr="FFFFFF"/>
      </a:lt1>
      <a:dk2>
        <a:srgbClr val="73828C"/>
      </a:dk2>
      <a:lt2>
        <a:srgbClr val="FFBEA0"/>
      </a:lt2>
      <a:accent1>
        <a:srgbClr val="003273"/>
      </a:accent1>
      <a:accent2>
        <a:srgbClr val="597AA4"/>
      </a:accent2>
      <a:accent3>
        <a:srgbClr val="8CA3C0"/>
      </a:accent3>
      <a:accent4>
        <a:srgbClr val="D9E0EA"/>
      </a:accent4>
      <a:accent5>
        <a:srgbClr val="B9C1C8"/>
      </a:accent5>
      <a:accent6>
        <a:srgbClr val="73828C"/>
      </a:accent6>
      <a:hlink>
        <a:srgbClr val="003273"/>
      </a:hlink>
      <a:folHlink>
        <a:srgbClr val="0032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2215</Words>
  <Application>Microsoft Office PowerPoint</Application>
  <PresentationFormat>Breitbild</PresentationFormat>
  <Paragraphs>545</Paragraphs>
  <Slides>21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21</vt:i4>
      </vt:variant>
    </vt:vector>
  </HeadingPairs>
  <TitlesOfParts>
    <vt:vector size="29" baseType="lpstr">
      <vt:lpstr>Calibri</vt:lpstr>
      <vt:lpstr>Wingdings</vt:lpstr>
      <vt:lpstr>Nuernberger Office</vt:lpstr>
      <vt:lpstr>Times New Roman</vt:lpstr>
      <vt:lpstr>Symbol</vt:lpstr>
      <vt:lpstr>Arial</vt:lpstr>
      <vt:lpstr>NV_Blank</vt:lpstr>
      <vt:lpstr>1_NV_Blank</vt:lpstr>
      <vt:lpstr>Neuer Budgettarif  in der Zusatzversicherung</vt:lpstr>
      <vt:lpstr>Neuheit im Markt: Die NKV führt auch in der Zusatzversicherung einen Budgettarif ein.</vt:lpstr>
      <vt:lpstr>Unser BudgetSelect privat 600 – super Leistungen, super Beitrag.</vt:lpstr>
      <vt:lpstr>BudgetSelect privat 600 (Tarif Budget)  in der Zusatzversicherung!</vt:lpstr>
      <vt:lpstr>BudgetSelect privat 600 – ein zweiter Blick lohnt sich. So viel Leistung passt nicht auf eine Seite.</vt:lpstr>
      <vt:lpstr>BudgetSelect privat 600 – ein zweiter Blick lohnt sich. So viel Leistung passt nicht auf eine Seite.</vt:lpstr>
      <vt:lpstr>Budget kann flexibel über alle Leistungen ausgeschöpft werden. (Fast) überall 100 %!</vt:lpstr>
      <vt:lpstr>Budget kann flexibel über alle Leistungen ausgeschöpft werden.</vt:lpstr>
      <vt:lpstr>Vorteile für Kunden: absolute Flexibilität.</vt:lpstr>
      <vt:lpstr>Vorteile für Vermittler: USP am Markt,  einfach und der ideale Einstieg ins Verkaufsgespräch.</vt:lpstr>
      <vt:lpstr>Check24-Platzierung – Vorbelegung „sehr gut“.</vt:lpstr>
      <vt:lpstr>BudgetSelect privat 600 auch kombinierbar  mit unseren Zahnzusatztarifen.</vt:lpstr>
      <vt:lpstr>Leistungen im Überblick - Zahnzusatztarife  </vt:lpstr>
      <vt:lpstr>Leistungen im Überblick - Zahnzusatztarife</vt:lpstr>
      <vt:lpstr>Aktuelle Gesundheitsprüfung.  </vt:lpstr>
      <vt:lpstr>Hilfe im Vertriebsportal – gleich wissen,  ob ein Abschluss möglich ist.</vt:lpstr>
      <vt:lpstr>Annahmerichtlinien. </vt:lpstr>
      <vt:lpstr>Kombinationsmöglichkeiten.</vt:lpstr>
      <vt:lpstr>Übersicht aller ambulanten Tarife.</vt:lpstr>
      <vt:lpstr>Nutzen Sie diese einzigarten Neuheiten für Ihren Verkauf  in der Zusatzversicherung und bKV.</vt:lpstr>
      <vt:lpstr>Impressum.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2022-04-12T07:55:49Z</dcterms:created>
  <dcterms:modified xsi:type="dcterms:W3CDTF">2022-10-05T06:45:36Z</dcterms:modified>
</cp:coreProperties>
</file>