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945" r:id="rId2"/>
    <p:sldId id="947" r:id="rId3"/>
    <p:sldId id="949" r:id="rId4"/>
    <p:sldId id="878" r:id="rId5"/>
    <p:sldId id="868" r:id="rId6"/>
    <p:sldId id="874" r:id="rId7"/>
    <p:sldId id="875" r:id="rId8"/>
    <p:sldId id="871" r:id="rId9"/>
    <p:sldId id="886" r:id="rId10"/>
    <p:sldId id="872" r:id="rId11"/>
    <p:sldId id="876" r:id="rId12"/>
    <p:sldId id="879" r:id="rId13"/>
    <p:sldId id="946" r:id="rId14"/>
    <p:sldId id="881" r:id="rId15"/>
    <p:sldId id="938" r:id="rId16"/>
    <p:sldId id="934" r:id="rId17"/>
    <p:sldId id="935" r:id="rId18"/>
    <p:sldId id="936" r:id="rId19"/>
    <p:sldId id="891" r:id="rId20"/>
    <p:sldId id="882" r:id="rId21"/>
    <p:sldId id="901" r:id="rId22"/>
    <p:sldId id="948" r:id="rId23"/>
    <p:sldId id="943" r:id="rId24"/>
    <p:sldId id="904" r:id="rId25"/>
  </p:sldIdLst>
  <p:sldSz cx="9144000" cy="5143500" type="screen16x9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9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47"/>
    <a:srgbClr val="92C0A6"/>
    <a:srgbClr val="3F9D78"/>
    <a:srgbClr val="E30513"/>
    <a:srgbClr val="FFFF00"/>
    <a:srgbClr val="429BD5"/>
    <a:srgbClr val="0A4186"/>
    <a:srgbClr val="DBE9E0"/>
    <a:srgbClr val="CC3300"/>
    <a:srgbClr val="C7E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80157" autoAdjust="0"/>
  </p:normalViewPr>
  <p:slideViewPr>
    <p:cSldViewPr>
      <p:cViewPr varScale="1">
        <p:scale>
          <a:sx n="134" d="100"/>
          <a:sy n="134" d="100"/>
        </p:scale>
        <p:origin x="990" y="114"/>
      </p:cViewPr>
      <p:guideLst>
        <p:guide orient="horz" pos="3974"/>
        <p:guide pos="2880"/>
        <p:guide orient="horz" pos="29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B9577112-7C1E-4011-9AD7-F6F56F7B31D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14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561738DA-6087-4B7E-BD05-19D1DB4107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643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226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881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9682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9682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Zahl der über 65-jährigen in Ein-Personen-Haushalten binnen 20 Jahren um 17 % gestiegen</a:t>
            </a:r>
          </a:p>
          <a:p>
            <a:r>
              <a:rPr lang="de-DE" dirty="0" smtClean="0"/>
              <a:t>96 % der über 65-jährigen leben im eigenen Zuhause, 4 % im Heimen</a:t>
            </a:r>
          </a:p>
          <a:p>
            <a:r>
              <a:rPr lang="de-DE" dirty="0" smtClean="0"/>
              <a:t>55 % der Pflegebedürftigen sind 80 Jahre und älter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79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5698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51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0" i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Assistance und Zusatzleistungen:</a:t>
            </a:r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 Anspruch ohne </a:t>
            </a:r>
            <a:r>
              <a:rPr lang="de-DE" b="0" i="0" baseline="0" dirty="0" err="1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Invaliditäts</a:t>
            </a:r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´-/Pflegeleistung</a:t>
            </a:r>
          </a:p>
          <a:p>
            <a:endParaRPr lang="de-DE" b="0" i="0" baseline="0" dirty="0" smtClean="0">
              <a:solidFill>
                <a:srgbClr val="DA251D"/>
              </a:solidFill>
              <a:latin typeface="Antique Olive Compact" pitchFamily="34" charset="0"/>
              <a:ea typeface="Adobe Gothic Std B" pitchFamily="34" charset="-128"/>
            </a:endParaRPr>
          </a:p>
          <a:p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Alle aufgeführten A/Z-Leistungen in </a:t>
            </a:r>
            <a:r>
              <a:rPr lang="de-DE" b="0" i="0" baseline="0" dirty="0" err="1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unbegrenzer</a:t>
            </a:r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 Höhe -&gt; woher / in welcher Höhe kommen die Kostenübernahmen, wenn keine </a:t>
            </a:r>
            <a:r>
              <a:rPr lang="de-DE" b="0" i="0" baseline="0" dirty="0" err="1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Inv</a:t>
            </a:r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-/Pflege </a:t>
            </a:r>
            <a:r>
              <a:rPr lang="de-DE" b="0" i="0" baseline="0" dirty="0" err="1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eingereten</a:t>
            </a:r>
            <a:r>
              <a:rPr lang="de-DE" b="0" i="0" baseline="0" dirty="0" smtClean="0">
                <a:solidFill>
                  <a:srgbClr val="DA251D"/>
                </a:solidFill>
                <a:latin typeface="Antique Olive Compact" pitchFamily="34" charset="0"/>
                <a:ea typeface="Adobe Gothic Std B" pitchFamily="34" charset="-128"/>
              </a:rPr>
              <a:t> ist</a:t>
            </a:r>
            <a:endParaRPr lang="de-DE" b="0" i="0" dirty="0" smtClean="0">
              <a:solidFill>
                <a:srgbClr val="DA251D"/>
              </a:solidFill>
              <a:latin typeface="Antique Olive Compact" pitchFamily="34" charset="0"/>
              <a:ea typeface="Adobe Gothic Std B" pitchFamily="34" charset="-128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859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882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 eaLnBrk="1" hangingPunct="1">
              <a:spcBef>
                <a:spcPct val="0"/>
              </a:spcBef>
              <a:defRPr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042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 eaLnBrk="1" hangingPunct="1">
              <a:spcBef>
                <a:spcPct val="0"/>
              </a:spcBef>
              <a:defRPr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967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 eaLnBrk="1" hangingPunct="1">
              <a:spcBef>
                <a:spcPct val="0"/>
              </a:spcBef>
              <a:defRPr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558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564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40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91854"/>
            <a:ext cx="7772400" cy="857250"/>
          </a:xfrm>
        </p:spPr>
        <p:txBody>
          <a:bodyPr/>
          <a:lstStyle>
            <a:lvl1pPr algn="ctr">
              <a:defRPr sz="3700"/>
            </a:lvl1pPr>
          </a:lstStyle>
          <a:p>
            <a:pPr lvl="0"/>
            <a:r>
              <a:rPr lang="de-DE" noProof="0" smtClean="0"/>
              <a:t>Titel Präsentation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71750"/>
            <a:ext cx="6400800" cy="13144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de-DE" noProof="0" dirty="0" smtClean="0"/>
              <a:t>Untertitel Präsentation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4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1" y="1573882"/>
            <a:ext cx="40767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1" y="1573882"/>
            <a:ext cx="40767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Rectangle 12" descr="hallo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1" y="4723210"/>
            <a:ext cx="39052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fld id="{B8FBCB9C-97D8-46C7-91EA-A6856439AEB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6032" y="4711030"/>
            <a:ext cx="3454400" cy="30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MMM-Messe Fondsfinanz 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02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FBCB9C-97D8-46C7-91EA-A6856439AEB6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468313" y="1708150"/>
            <a:ext cx="8280400" cy="30241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4048" y="4731990"/>
            <a:ext cx="3454400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MMM-Messe Fondsfinanz 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599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570"/>
            <a:ext cx="2133600" cy="3557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570"/>
            <a:ext cx="2895600" cy="3557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CH" smtClean="0"/>
              <a:t>MMM-Messe Fondsfinanz 2023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570"/>
            <a:ext cx="2133600" cy="35571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4FA7-34D1-41DA-8611-7B61C1941F7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269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B1B47-0C53-4F84-BCDF-D321021DFB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4723210"/>
            <a:ext cx="3454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05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MMM-Messe Fondsfinanz 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544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76784"/>
            <a:ext cx="8305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45890"/>
            <a:ext cx="83058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die Formate des Vorlagentextes zu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  <p:sp>
        <p:nvSpPr>
          <p:cNvPr id="1036" name="Rectangle 12" descr="hallo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1" y="4723210"/>
            <a:ext cx="39052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 baseline="0">
                <a:solidFill>
                  <a:srgbClr val="007C47"/>
                </a:solidFill>
                <a:latin typeface="+mn-lt"/>
              </a:defRPr>
            </a:lvl1pPr>
          </a:lstStyle>
          <a:p>
            <a:pPr>
              <a:defRPr/>
            </a:pPr>
            <a:fld id="{B8FBCB9C-97D8-46C7-91EA-A6856439AEB6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55" r:id="rId1"/>
    <p:sldLayoutId id="2147485443" r:id="rId2"/>
    <p:sldLayoutId id="2147485456" r:id="rId3"/>
    <p:sldLayoutId id="2147485457" r:id="rId4"/>
    <p:sldLayoutId id="21474854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70000"/>
        </a:spcBef>
        <a:spcAft>
          <a:spcPct val="0"/>
        </a:spcAft>
        <a:buClr>
          <a:srgbClr val="067C4A"/>
        </a:buClr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0663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risk.de/mappe-unfal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2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43"/>
          <a:stretch/>
        </p:blipFill>
        <p:spPr>
          <a:xfrm>
            <a:off x="0" y="1057415"/>
            <a:ext cx="8763000" cy="4641947"/>
          </a:xfrm>
          <a:prstGeom prst="rect">
            <a:avLst/>
          </a:prstGeom>
        </p:spPr>
      </p:pic>
      <p:sp>
        <p:nvSpPr>
          <p:cNvPr id="8" name="Diagonal liegende Ecken des Rechtecks abrunden 7"/>
          <p:cNvSpPr/>
          <p:nvPr/>
        </p:nvSpPr>
        <p:spPr bwMode="auto">
          <a:xfrm>
            <a:off x="0" y="4297934"/>
            <a:ext cx="8989368" cy="1062612"/>
          </a:xfrm>
          <a:prstGeom prst="round2DiagRect">
            <a:avLst/>
          </a:prstGeom>
          <a:solidFill>
            <a:schemeClr val="bg1">
              <a:alpha val="4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Diagonal liegende Ecken des Rechtecks abrunden 5"/>
          <p:cNvSpPr/>
          <p:nvPr/>
        </p:nvSpPr>
        <p:spPr bwMode="auto">
          <a:xfrm>
            <a:off x="0" y="2978340"/>
            <a:ext cx="8244408" cy="879730"/>
          </a:xfrm>
          <a:prstGeom prst="round2DiagRect">
            <a:avLst/>
          </a:prstGeom>
          <a:solidFill>
            <a:schemeClr val="bg1">
              <a:alpha val="4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2978339"/>
            <a:ext cx="8305800" cy="400050"/>
          </a:xfrm>
          <a:effectLst/>
        </p:spPr>
        <p:txBody>
          <a:bodyPr/>
          <a:lstStyle/>
          <a:p>
            <a:r>
              <a:rPr lang="de-DE" dirty="0"/>
              <a:t>Assistance-Leistungen machen den Unterschied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3568" y="4285272"/>
            <a:ext cx="4076700" cy="648072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 smtClean="0"/>
              <a:t>Michael </a:t>
            </a:r>
            <a:r>
              <a:rPr lang="de-DE" sz="1800" dirty="0" err="1" smtClean="0"/>
              <a:t>Siering</a:t>
            </a:r>
            <a:r>
              <a:rPr lang="de-DE" sz="1800" dirty="0" smtClean="0"/>
              <a:t/>
            </a:r>
            <a:br>
              <a:rPr lang="de-DE" sz="1800" dirty="0" smtClean="0"/>
            </a:br>
            <a:r>
              <a:rPr lang="de-DE" sz="1800" dirty="0" smtClean="0"/>
              <a:t>Vertriebsbereichsleiter</a:t>
            </a:r>
            <a:endParaRPr lang="de-DE" sz="1800" dirty="0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683568" y="3350176"/>
            <a:ext cx="8305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sz="1800" u="none" kern="0" dirty="0"/>
              <a:t>Schnelle und </a:t>
            </a:r>
            <a:r>
              <a:rPr lang="de-DE" sz="1800" u="none" kern="0" dirty="0"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a:rPr>
              <a:t>unkomplizierte</a:t>
            </a:r>
            <a:r>
              <a:rPr lang="de-DE" sz="1800" u="none" kern="0" dirty="0"/>
              <a:t> Hilfe bei </a:t>
            </a:r>
            <a:r>
              <a:rPr lang="de-DE" sz="1800" u="none" kern="0" dirty="0" smtClean="0"/>
              <a:t>Unfällen </a:t>
            </a:r>
            <a:endParaRPr lang="de-DE" sz="1800" u="none" kern="0" dirty="0"/>
          </a:p>
        </p:txBody>
      </p:sp>
    </p:spTree>
    <p:extLst>
      <p:ext uri="{BB962C8B-B14F-4D97-AF65-F5344CB8AC3E}">
        <p14:creationId xmlns:p14="http://schemas.microsoft.com/office/powerpoint/2010/main" val="308031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81"/>
            <a:ext cx="9144000" cy="6121325"/>
          </a:xfrm>
          <a:prstGeom prst="rect">
            <a:avLst/>
          </a:prstGeom>
        </p:spPr>
      </p:pic>
      <p:sp>
        <p:nvSpPr>
          <p:cNvPr id="7" name="Diagonal liegende Ecken des Rechtecks abrunden 6"/>
          <p:cNvSpPr/>
          <p:nvPr/>
        </p:nvSpPr>
        <p:spPr bwMode="auto">
          <a:xfrm>
            <a:off x="-324544" y="1561689"/>
            <a:ext cx="7992888" cy="532899"/>
          </a:xfrm>
          <a:prstGeom prst="round2DiagRect">
            <a:avLst/>
          </a:prstGeom>
          <a:solidFill>
            <a:schemeClr val="bg1"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628113"/>
            <a:ext cx="8305800" cy="400050"/>
          </a:xfrm>
        </p:spPr>
        <p:txBody>
          <a:bodyPr/>
          <a:lstStyle/>
          <a:p>
            <a:r>
              <a:rPr lang="de-DE" dirty="0"/>
              <a:t>Assistance-Leistungen machen den Unterschied</a:t>
            </a:r>
          </a:p>
        </p:txBody>
      </p:sp>
    </p:spTree>
    <p:extLst>
      <p:ext uri="{BB962C8B-B14F-4D97-AF65-F5344CB8AC3E}">
        <p14:creationId xmlns:p14="http://schemas.microsoft.com/office/powerpoint/2010/main" val="6205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7"/>
          <a:stretch/>
        </p:blipFill>
        <p:spPr>
          <a:xfrm>
            <a:off x="0" y="1059582"/>
            <a:ext cx="9144000" cy="5663951"/>
          </a:xfrm>
        </p:spPr>
      </p:pic>
      <p:sp>
        <p:nvSpPr>
          <p:cNvPr id="7" name="Diagonal liegende Ecken des Rechtecks abrunden 6"/>
          <p:cNvSpPr/>
          <p:nvPr/>
        </p:nvSpPr>
        <p:spPr bwMode="auto">
          <a:xfrm>
            <a:off x="-324544" y="1561689"/>
            <a:ext cx="7992888" cy="1154077"/>
          </a:xfrm>
          <a:prstGeom prst="round2DiagRect">
            <a:avLst/>
          </a:prstGeom>
          <a:solidFill>
            <a:schemeClr val="bg1"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251520" y="1166619"/>
            <a:ext cx="8305800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u="none" kern="0" dirty="0" err="1" smtClean="0"/>
              <a:t>Ambulance</a:t>
            </a:r>
            <a:r>
              <a:rPr lang="de-DE" u="none" kern="0" dirty="0" smtClean="0"/>
              <a:t> Jet zur Rückholung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1800" u="none" kern="0" dirty="0" smtClean="0"/>
              <a:t>Organisation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1800" u="none" kern="0" dirty="0" smtClean="0"/>
              <a:t>Übernahme aller Kosten in XXL</a:t>
            </a:r>
            <a:endParaRPr lang="de-DE" sz="1800" u="none" kern="0" dirty="0"/>
          </a:p>
        </p:txBody>
      </p:sp>
    </p:spTree>
    <p:extLst>
      <p:ext uri="{BB962C8B-B14F-4D97-AF65-F5344CB8AC3E}">
        <p14:creationId xmlns:p14="http://schemas.microsoft.com/office/powerpoint/2010/main" val="396582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Für welchen Unfall-Tarif würden Sie sich entscheiden?</a:t>
            </a:r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5" y="1576834"/>
            <a:ext cx="7669313" cy="3267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2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2" b="13507"/>
          <a:stretch/>
        </p:blipFill>
        <p:spPr>
          <a:xfrm>
            <a:off x="0" y="1068229"/>
            <a:ext cx="9144000" cy="4104456"/>
          </a:xfrm>
          <a:prstGeom prst="rect">
            <a:avLst/>
          </a:prstGeom>
        </p:spPr>
      </p:pic>
      <p:sp>
        <p:nvSpPr>
          <p:cNvPr id="6" name="Diagonal liegende Ecken des Rechtecks abrunden 5"/>
          <p:cNvSpPr/>
          <p:nvPr/>
        </p:nvSpPr>
        <p:spPr bwMode="auto">
          <a:xfrm>
            <a:off x="-396552" y="4443958"/>
            <a:ext cx="4032448" cy="532899"/>
          </a:xfrm>
          <a:prstGeom prst="round2DiagRect">
            <a:avLst/>
          </a:prstGeom>
          <a:solidFill>
            <a:schemeClr val="bg1"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510382"/>
            <a:ext cx="8017768" cy="400050"/>
          </a:xfrm>
        </p:spPr>
        <p:txBody>
          <a:bodyPr/>
          <a:lstStyle/>
          <a:p>
            <a:r>
              <a:rPr lang="de-DE" dirty="0" smtClean="0"/>
              <a:t>Assistance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86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 Tarif für alle Altersgruppen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9662"/>
            <a:ext cx="7836867" cy="26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2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8"/>
          <a:stretch/>
        </p:blipFill>
        <p:spPr>
          <a:xfrm>
            <a:off x="-77653" y="1059582"/>
            <a:ext cx="9190101" cy="5296071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Diagonal liegende Ecken des Rechtecks abrunden 4"/>
          <p:cNvSpPr/>
          <p:nvPr/>
        </p:nvSpPr>
        <p:spPr bwMode="auto">
          <a:xfrm>
            <a:off x="-380550" y="4011910"/>
            <a:ext cx="4464496" cy="532899"/>
          </a:xfrm>
          <a:prstGeom prst="round2DiagRect">
            <a:avLst/>
          </a:prstGeom>
          <a:solidFill>
            <a:schemeClr val="bg1"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473202" y="4083918"/>
            <a:ext cx="8305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u="none" kern="0" dirty="0" smtClean="0"/>
              <a:t>Unfall(Pflege)Rente</a:t>
            </a:r>
            <a:endParaRPr lang="de-DE" u="none" kern="0" dirty="0"/>
          </a:p>
        </p:txBody>
      </p:sp>
    </p:spTree>
    <p:extLst>
      <p:ext uri="{BB962C8B-B14F-4D97-AF65-F5344CB8AC3E}">
        <p14:creationId xmlns:p14="http://schemas.microsoft.com/office/powerpoint/2010/main" val="49840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Unfall(Pflege)Rente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5508104" y="1766302"/>
            <a:ext cx="36006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7C47"/>
              </a:buClr>
              <a:buFont typeface="Wingdings" panose="05000000000000000000" pitchFamily="2" charset="2"/>
              <a:buChar char="ü"/>
            </a:pPr>
            <a:r>
              <a:rPr lang="de-DE" u="none" dirty="0">
                <a:latin typeface="+mn-lt"/>
              </a:rPr>
              <a:t>4 von 5 Personen werden zu Hause </a:t>
            </a:r>
            <a:r>
              <a:rPr lang="de-DE" u="none" dirty="0" smtClean="0">
                <a:latin typeface="+mn-lt"/>
              </a:rPr>
              <a:t>versorgt</a:t>
            </a:r>
          </a:p>
          <a:p>
            <a:pPr marL="342900" indent="-342900">
              <a:buClr>
                <a:srgbClr val="007C47"/>
              </a:buClr>
              <a:buFont typeface="Wingdings" panose="05000000000000000000" pitchFamily="2" charset="2"/>
              <a:buChar char="ü"/>
            </a:pPr>
            <a:endParaRPr lang="de-DE" u="none" dirty="0">
              <a:latin typeface="+mn-lt"/>
            </a:endParaRPr>
          </a:p>
          <a:p>
            <a:pPr marL="342900" indent="-342900">
              <a:buClr>
                <a:srgbClr val="007C47"/>
              </a:buClr>
              <a:buFont typeface="Wingdings" panose="05000000000000000000" pitchFamily="2" charset="2"/>
              <a:buChar char="ü"/>
            </a:pPr>
            <a:r>
              <a:rPr lang="de-DE" u="none" dirty="0">
                <a:latin typeface="+mn-lt"/>
              </a:rPr>
              <a:t>Über 55 % davon durch Angehörige (Partner, Kinder)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467544" y="1814454"/>
            <a:ext cx="3744416" cy="3112074"/>
            <a:chOff x="467544" y="1814454"/>
            <a:chExt cx="3744416" cy="3112074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814454"/>
              <a:ext cx="3672408" cy="2989544"/>
            </a:xfrm>
            <a:prstGeom prst="rect">
              <a:avLst/>
            </a:prstGeom>
          </p:spPr>
        </p:pic>
        <p:sp>
          <p:nvSpPr>
            <p:cNvPr id="9" name="Rechteck 8"/>
            <p:cNvSpPr/>
            <p:nvPr/>
          </p:nvSpPr>
          <p:spPr>
            <a:xfrm>
              <a:off x="467544" y="4587974"/>
              <a:ext cx="201622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buClr>
                  <a:srgbClr val="007C47"/>
                </a:buClr>
              </a:pPr>
              <a:r>
                <a:rPr lang="de-DE" sz="800" u="none" dirty="0" smtClean="0">
                  <a:latin typeface="+mn-lt"/>
                </a:rPr>
                <a:t>Quellen: Demografie-Portal.de, Statistisches Bundesamt</a:t>
              </a:r>
              <a:endParaRPr lang="de-DE" sz="800" u="none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1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131590"/>
            <a:ext cx="7632848" cy="394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3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Monatlicher Eigenanteil für Pflegebedürftigkeit</a:t>
            </a:r>
            <a:endParaRPr lang="de-DE" dirty="0"/>
          </a:p>
        </p:txBody>
      </p:sp>
      <p:pic>
        <p:nvPicPr>
          <p:cNvPr id="8" name="Inhaltsplatzhalt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" t="15195" r="1832" b="4599"/>
          <a:stretch/>
        </p:blipFill>
        <p:spPr>
          <a:xfrm>
            <a:off x="467544" y="1923678"/>
            <a:ext cx="4789420" cy="273630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5580112" y="1757010"/>
            <a:ext cx="32758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C47"/>
              </a:buClr>
              <a:buFont typeface="Wingdings" panose="05000000000000000000" pitchFamily="2" charset="2"/>
              <a:buChar char="ü"/>
            </a:pPr>
            <a:r>
              <a:rPr lang="de-DE" u="none" dirty="0">
                <a:latin typeface="+mn-lt"/>
              </a:rPr>
              <a:t>Stationäre Pflege entlastet die </a:t>
            </a:r>
            <a:r>
              <a:rPr lang="de-DE" u="none" dirty="0" smtClean="0">
                <a:latin typeface="+mn-lt"/>
              </a:rPr>
              <a:t>Angehörigen</a:t>
            </a:r>
            <a:br>
              <a:rPr lang="de-DE" u="none" dirty="0" smtClean="0">
                <a:latin typeface="+mn-lt"/>
              </a:rPr>
            </a:br>
            <a:endParaRPr lang="de-DE" u="none" dirty="0">
              <a:latin typeface="+mn-lt"/>
            </a:endParaRPr>
          </a:p>
          <a:p>
            <a:pPr marL="342900" indent="-342900">
              <a:buClr>
                <a:srgbClr val="007C47"/>
              </a:buClr>
              <a:buFont typeface="Wingdings" panose="05000000000000000000" pitchFamily="2" charset="2"/>
              <a:buChar char="ü"/>
            </a:pPr>
            <a:r>
              <a:rPr lang="de-DE" u="none" dirty="0">
                <a:latin typeface="+mn-lt"/>
              </a:rPr>
              <a:t>Hoher Eigenanteil erfordert hohes Vermögenspolster</a:t>
            </a:r>
          </a:p>
          <a:p>
            <a:pPr>
              <a:buClr>
                <a:srgbClr val="007C47"/>
              </a:buClr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03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176784"/>
            <a:ext cx="8223448" cy="400050"/>
          </a:xfrm>
        </p:spPr>
        <p:txBody>
          <a:bodyPr/>
          <a:lstStyle/>
          <a:p>
            <a:r>
              <a:rPr lang="de-DE" dirty="0" smtClean="0"/>
              <a:t>Was passiert, wenn…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056" y="1707654"/>
            <a:ext cx="2962944" cy="30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nhaltsplatzhalter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821903"/>
            <a:ext cx="4381872" cy="290672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943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176784"/>
            <a:ext cx="8305800" cy="400050"/>
          </a:xfrm>
        </p:spPr>
        <p:txBody>
          <a:bodyPr/>
          <a:lstStyle/>
          <a:p>
            <a:pPr algn="ctr"/>
            <a:r>
              <a:rPr lang="de-DE" dirty="0" smtClean="0"/>
              <a:t>Die Lösung: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01256"/>
            <a:ext cx="4660848" cy="3106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Abgerundetes Rechteck 9"/>
          <p:cNvSpPr/>
          <p:nvPr/>
        </p:nvSpPr>
        <p:spPr>
          <a:xfrm>
            <a:off x="2195736" y="3892316"/>
            <a:ext cx="4660848" cy="815251"/>
          </a:xfrm>
          <a:prstGeom prst="roundRect">
            <a:avLst/>
          </a:prstGeom>
          <a:solidFill>
            <a:srgbClr val="7EB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000" b="1" u="none" dirty="0" smtClean="0"/>
              <a:t>XXL</a:t>
            </a:r>
            <a:endParaRPr lang="de-DE" sz="6000" b="1" u="none" dirty="0"/>
          </a:p>
        </p:txBody>
      </p:sp>
    </p:spTree>
    <p:extLst>
      <p:ext uri="{BB962C8B-B14F-4D97-AF65-F5344CB8AC3E}">
        <p14:creationId xmlns:p14="http://schemas.microsoft.com/office/powerpoint/2010/main" val="60202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1274291"/>
            <a:ext cx="2304256" cy="14914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74" y="2926234"/>
            <a:ext cx="2266509" cy="1507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74" y="1274292"/>
            <a:ext cx="2266508" cy="1513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2894260"/>
            <a:ext cx="2304256" cy="1536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Abgerundetes Rechteck 7"/>
          <p:cNvSpPr/>
          <p:nvPr/>
        </p:nvSpPr>
        <p:spPr>
          <a:xfrm>
            <a:off x="3376721" y="2139894"/>
            <a:ext cx="1547817" cy="1295759"/>
          </a:xfrm>
          <a:prstGeom prst="roundRect">
            <a:avLst/>
          </a:prstGeom>
          <a:solidFill>
            <a:srgbClr val="7EB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u="none" dirty="0" smtClean="0"/>
              <a:t>Wir kümmern uns!</a:t>
            </a:r>
            <a:endParaRPr lang="de-DE" sz="2000" b="1" u="none" dirty="0"/>
          </a:p>
        </p:txBody>
      </p:sp>
      <p:pic>
        <p:nvPicPr>
          <p:cNvPr id="9" name="Picture 11" descr="c:\temp\SNAGHTMLa9ab5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237" y="4482063"/>
            <a:ext cx="2812783" cy="66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12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Zusatzplus Unfall XXL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468314" y="1708150"/>
            <a:ext cx="4175695" cy="3024188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Das </a:t>
            </a:r>
            <a:r>
              <a:rPr lang="de-DE" dirty="0"/>
              <a:t>Plus: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Kein Höchsteintrittsalter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/>
              <a:t>Prämienbespiel: </a:t>
            </a:r>
            <a:br>
              <a:rPr lang="de-DE" dirty="0" smtClean="0"/>
            </a:br>
            <a:r>
              <a:rPr lang="de-DE" dirty="0" smtClean="0"/>
              <a:t>Mann, 80 Jahre: 	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294" y="1059233"/>
            <a:ext cx="4328706" cy="2952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Abgerundetes Rechteck 6"/>
          <p:cNvSpPr/>
          <p:nvPr/>
        </p:nvSpPr>
        <p:spPr>
          <a:xfrm>
            <a:off x="5364088" y="3867923"/>
            <a:ext cx="2814615" cy="410635"/>
          </a:xfrm>
          <a:prstGeom prst="roundRect">
            <a:avLst/>
          </a:prstGeom>
          <a:solidFill>
            <a:srgbClr val="7EB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u="none" dirty="0" smtClean="0"/>
              <a:t>14,02 EUR monatlich</a:t>
            </a:r>
            <a:endParaRPr lang="de-DE" sz="2000" b="1" u="none" dirty="0"/>
          </a:p>
        </p:txBody>
      </p:sp>
    </p:spTree>
    <p:extLst>
      <p:ext uri="{BB962C8B-B14F-4D97-AF65-F5344CB8AC3E}">
        <p14:creationId xmlns:p14="http://schemas.microsoft.com/office/powerpoint/2010/main" val="236287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Unfallrenten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76543"/>
              </p:ext>
            </p:extLst>
          </p:nvPr>
        </p:nvGraphicFramePr>
        <p:xfrm>
          <a:off x="555204" y="1707655"/>
          <a:ext cx="7833220" cy="2648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900">
                <a:tc gridSpan="4">
                  <a:txBody>
                    <a:bodyPr/>
                    <a:lstStyle/>
                    <a:p>
                      <a:r>
                        <a:rPr lang="de-DE" dirty="0" smtClean="0"/>
                        <a:t>Berechnungsbeispiele, monatlicher Beitrag</a:t>
                      </a:r>
                    </a:p>
                  </a:txBody>
                  <a:tcPr>
                    <a:solidFill>
                      <a:srgbClr val="007C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1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>
                          <a:solidFill>
                            <a:schemeClr val="bg1"/>
                          </a:solidFill>
                        </a:rPr>
                        <a:t>Festrente</a:t>
                      </a:r>
                      <a:endParaRPr lang="de-DE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>
                          <a:solidFill>
                            <a:schemeClr val="bg1"/>
                          </a:solidFill>
                        </a:rPr>
                        <a:t>Stufenrente</a:t>
                      </a:r>
                      <a:endParaRPr lang="de-DE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>
                          <a:solidFill>
                            <a:schemeClr val="bg1"/>
                          </a:solidFill>
                        </a:rPr>
                        <a:t>Progressionsrente</a:t>
                      </a:r>
                      <a:endParaRPr lang="de-DE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C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887408"/>
                  </a:ext>
                </a:extLst>
              </a:tr>
              <a:tr h="6323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Kind, 5 Jahre, </a:t>
                      </a:r>
                      <a:br>
                        <a:rPr lang="de-DE" sz="1600" dirty="0" smtClean="0"/>
                      </a:br>
                      <a:r>
                        <a:rPr lang="de-DE" sz="1600" dirty="0" smtClean="0"/>
                        <a:t>1.000 €, </a:t>
                      </a:r>
                      <a:r>
                        <a:rPr lang="de-DE" sz="1600" dirty="0" err="1" smtClean="0"/>
                        <a:t>PlusTaxe</a:t>
                      </a:r>
                      <a:endParaRPr lang="de-D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4,62 €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8,97 €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16,04 €</a:t>
                      </a:r>
                      <a:br>
                        <a:rPr lang="de-DE" sz="1600" dirty="0" smtClean="0"/>
                      </a:b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734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Büroangestellte, </a:t>
                      </a:r>
                      <a:br>
                        <a:rPr lang="de-DE" sz="1600" dirty="0" smtClean="0"/>
                      </a:br>
                      <a:r>
                        <a:rPr lang="de-DE" sz="1600" dirty="0" smtClean="0"/>
                        <a:t>30 Jahre, 1.000 €,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PlusTaxe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8,26 €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16,05 €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28,69 €</a:t>
                      </a:r>
                      <a:br>
                        <a:rPr lang="de-DE" sz="1600" dirty="0" smtClean="0"/>
                      </a:b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309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Rentner,</a:t>
                      </a:r>
                      <a:r>
                        <a:rPr lang="de-DE" sz="1600" baseline="0" dirty="0" smtClean="0"/>
                        <a:t> 70 Jahre, 1.000 €, </a:t>
                      </a:r>
                      <a:r>
                        <a:rPr lang="de-DE" sz="1600" baseline="0" dirty="0" err="1" smtClean="0"/>
                        <a:t>PlusTaxe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14,02 €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27,26 €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 smtClean="0"/>
                        <a:t>48,74 €</a:t>
                      </a:r>
                    </a:p>
                    <a:p>
                      <a:pPr algn="r"/>
                      <a:r>
                        <a:rPr lang="de-DE" sz="1600" dirty="0" smtClean="0"/>
                        <a:t>(24,37 € bei 500 €)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59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1176784"/>
            <a:ext cx="8305800" cy="674886"/>
          </a:xfrm>
        </p:spPr>
        <p:txBody>
          <a:bodyPr/>
          <a:lstStyle/>
          <a:p>
            <a:r>
              <a:rPr lang="de-DE" dirty="0"/>
              <a:t>Flexibel einsetzbar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468313" y="1851670"/>
            <a:ext cx="3815655" cy="3024336"/>
          </a:xfrm>
        </p:spPr>
        <p:txBody>
          <a:bodyPr/>
          <a:lstStyle/>
          <a:p>
            <a:r>
              <a:rPr lang="de-DE" dirty="0" smtClean="0"/>
              <a:t>Stand-</a:t>
            </a:r>
            <a:r>
              <a:rPr lang="de-DE" dirty="0" err="1" smtClean="0"/>
              <a:t>alone</a:t>
            </a:r>
            <a:endParaRPr lang="de-DE" dirty="0"/>
          </a:p>
          <a:p>
            <a:r>
              <a:rPr lang="de-DE" dirty="0"/>
              <a:t>Oder in Verbindung mit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anderen </a:t>
            </a:r>
            <a:r>
              <a:rPr lang="de-DE" dirty="0"/>
              <a:t>Leistungsarten </a:t>
            </a:r>
            <a:endParaRPr lang="de-DE" dirty="0" smtClean="0"/>
          </a:p>
          <a:p>
            <a:r>
              <a:rPr lang="de-DE" dirty="0" smtClean="0"/>
              <a:t>Mindestrente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1.000 EUR </a:t>
            </a:r>
            <a:r>
              <a:rPr lang="de-DE" dirty="0" smtClean="0"/>
              <a:t>Festrente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   600 EUR Stufenrente</a:t>
            </a:r>
            <a:br>
              <a:rPr lang="de-DE" dirty="0" smtClean="0"/>
            </a:br>
            <a:r>
              <a:rPr lang="de-DE" dirty="0" smtClean="0"/>
              <a:t>   400 EUR Progressionsrente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59582"/>
            <a:ext cx="4767064" cy="317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4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Unfallrenten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1" y="1677178"/>
            <a:ext cx="4693931" cy="32505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2" y="1659379"/>
            <a:ext cx="4693930" cy="325058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1" y="1668278"/>
            <a:ext cx="4693931" cy="325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5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Unfallrenten</a:t>
            </a:r>
            <a:endParaRPr lang="de-DE" dirty="0"/>
          </a:p>
        </p:txBody>
      </p:sp>
      <p:pic>
        <p:nvPicPr>
          <p:cNvPr id="9" name="Inhaltsplatzhalt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3"/>
          <a:stretch/>
        </p:blipFill>
        <p:spPr>
          <a:xfrm>
            <a:off x="611559" y="1635646"/>
            <a:ext cx="4564887" cy="327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0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48884" y="1253598"/>
            <a:ext cx="6229350" cy="400050"/>
          </a:xfrm>
        </p:spPr>
        <p:txBody>
          <a:bodyPr/>
          <a:lstStyle/>
          <a:p>
            <a:r>
              <a:rPr lang="de-DE" altLang="de-DE" dirty="0" smtClean="0">
                <a:solidFill>
                  <a:srgbClr val="007C47"/>
                </a:solidFill>
              </a:rPr>
              <a:t>Nur eine Gesundheitsfrage: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0" y="1923678"/>
            <a:ext cx="8154906" cy="20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4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7" y="1527770"/>
            <a:ext cx="6588025" cy="33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Für welchen Tarif würden Sie sich jetzt entscheiden?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622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48884" y="1253598"/>
            <a:ext cx="7795524" cy="400050"/>
          </a:xfrm>
        </p:spPr>
        <p:txBody>
          <a:bodyPr/>
          <a:lstStyle/>
          <a:p>
            <a:r>
              <a:rPr lang="de-DE" dirty="0" smtClean="0">
                <a:solidFill>
                  <a:srgbClr val="007C47"/>
                </a:solidFill>
              </a:rPr>
              <a:t>Für Ihr Gespräch beim Kunden</a:t>
            </a:r>
            <a:endParaRPr lang="de-DE" altLang="de-DE" dirty="0" smtClean="0">
              <a:solidFill>
                <a:srgbClr val="007C47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439" y="1733461"/>
            <a:ext cx="1898752" cy="262686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915" y="1733461"/>
            <a:ext cx="1922847" cy="263570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77" y="1736243"/>
            <a:ext cx="1902662" cy="263570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98" y="1739026"/>
            <a:ext cx="1853055" cy="263014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3" name="Diagonal liegende Ecken des Rechtecks abrunden 12"/>
          <p:cNvSpPr/>
          <p:nvPr/>
        </p:nvSpPr>
        <p:spPr bwMode="auto">
          <a:xfrm>
            <a:off x="-115772" y="4587974"/>
            <a:ext cx="8842867" cy="416923"/>
          </a:xfrm>
          <a:prstGeom prst="round2DiagRect">
            <a:avLst/>
          </a:prstGeom>
          <a:solidFill>
            <a:srgbClr val="3F9D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2000" b="1" u="none" dirty="0">
                <a:solidFill>
                  <a:schemeClr val="bg1"/>
                </a:solidFill>
                <a:latin typeface="+mn-lt"/>
              </a:rPr>
              <a:t>www.interrisk.de/unfallbroschuere</a:t>
            </a:r>
          </a:p>
        </p:txBody>
      </p:sp>
    </p:spTree>
    <p:extLst>
      <p:ext uri="{BB962C8B-B14F-4D97-AF65-F5344CB8AC3E}">
        <p14:creationId xmlns:p14="http://schemas.microsoft.com/office/powerpoint/2010/main" val="254222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48884" y="1253598"/>
            <a:ext cx="7795524" cy="400050"/>
          </a:xfrm>
        </p:spPr>
        <p:txBody>
          <a:bodyPr/>
          <a:lstStyle/>
          <a:p>
            <a:r>
              <a:rPr lang="de-DE" dirty="0" smtClean="0">
                <a:solidFill>
                  <a:srgbClr val="007C47"/>
                </a:solidFill>
              </a:rPr>
              <a:t>Unsere Online-Mappe</a:t>
            </a:r>
            <a:endParaRPr lang="de-DE" altLang="de-DE" dirty="0" smtClean="0">
              <a:solidFill>
                <a:srgbClr val="007C47"/>
              </a:solidFill>
            </a:endParaRPr>
          </a:p>
        </p:txBody>
      </p:sp>
      <p:sp>
        <p:nvSpPr>
          <p:cNvPr id="13" name="Diagonal liegende Ecken des Rechtecks abrunden 12"/>
          <p:cNvSpPr/>
          <p:nvPr/>
        </p:nvSpPr>
        <p:spPr bwMode="auto">
          <a:xfrm>
            <a:off x="-115772" y="4587974"/>
            <a:ext cx="8842867" cy="416923"/>
          </a:xfrm>
          <a:prstGeom prst="round2DiagRect">
            <a:avLst/>
          </a:prstGeom>
          <a:solidFill>
            <a:srgbClr val="3F9D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2000" b="1" u="none" dirty="0" smtClean="0">
                <a:solidFill>
                  <a:schemeClr val="bg1"/>
                </a:solidFill>
                <a:latin typeface="+mn-lt"/>
              </a:rPr>
              <a:t>www.interrisk.de/mappe-unfall</a:t>
            </a:r>
            <a:endParaRPr lang="de-DE" sz="2000" b="1" u="none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Grafik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1779662"/>
            <a:ext cx="4197062" cy="25832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479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agonal liegende Ecken des Rechtecks abrunden 16"/>
          <p:cNvSpPr/>
          <p:nvPr/>
        </p:nvSpPr>
        <p:spPr bwMode="auto">
          <a:xfrm>
            <a:off x="-396552" y="2427733"/>
            <a:ext cx="9123647" cy="2016225"/>
          </a:xfrm>
          <a:prstGeom prst="round2DiagRect">
            <a:avLst/>
          </a:prstGeom>
          <a:solidFill>
            <a:srgbClr val="92C0A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2000" b="1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79612"/>
            <a:ext cx="8305800" cy="400050"/>
          </a:xfrm>
        </p:spPr>
        <p:txBody>
          <a:bodyPr/>
          <a:lstStyle/>
          <a:p>
            <a:r>
              <a:rPr lang="de-DE" dirty="0" smtClean="0"/>
              <a:t>Die </a:t>
            </a:r>
            <a:r>
              <a:rPr lang="de-DE" dirty="0" err="1" smtClean="0"/>
              <a:t>InterRisk</a:t>
            </a:r>
            <a:r>
              <a:rPr lang="de-DE" dirty="0" smtClean="0"/>
              <a:t>-Unfallversicherung erhält regelmäßig Bestnoten!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46" y="2715766"/>
            <a:ext cx="2173567" cy="1461145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02" y="2715766"/>
            <a:ext cx="1654166" cy="1461145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67" y="2715765"/>
            <a:ext cx="2043241" cy="1461146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857" y="2715765"/>
            <a:ext cx="1481521" cy="148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48884" y="1253598"/>
            <a:ext cx="7795524" cy="400050"/>
          </a:xfrm>
        </p:spPr>
        <p:txBody>
          <a:bodyPr/>
          <a:lstStyle/>
          <a:p>
            <a:r>
              <a:rPr lang="de-DE" dirty="0" smtClean="0">
                <a:solidFill>
                  <a:srgbClr val="007C47"/>
                </a:solidFill>
              </a:rPr>
              <a:t>Wir sind gerne für Sie da!</a:t>
            </a:r>
            <a:endParaRPr lang="de-DE" altLang="de-DE" dirty="0" smtClean="0">
              <a:solidFill>
                <a:srgbClr val="007C47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21" y="2085696"/>
            <a:ext cx="4310313" cy="217253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506" y="1347288"/>
            <a:ext cx="3124962" cy="28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000000"/>
      </a:dk1>
      <a:lt1>
        <a:srgbClr val="FFFFFF"/>
      </a:lt1>
      <a:dk2>
        <a:srgbClr val="1DA839"/>
      </a:dk2>
      <a:lt2>
        <a:srgbClr val="808080"/>
      </a:lt2>
      <a:accent1>
        <a:srgbClr val="1DA83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BD1AE"/>
      </a:accent5>
      <a:accent6>
        <a:srgbClr val="2D2DB9"/>
      </a:accent6>
      <a:hlink>
        <a:srgbClr val="1DA839"/>
      </a:hlink>
      <a:folHlink>
        <a:srgbClr val="1DA839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Bildschirmpräsentation (16:9)</PresentationFormat>
  <Paragraphs>80</Paragraphs>
  <Slides>24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0" baseType="lpstr">
      <vt:lpstr>Adobe Gothic Std B</vt:lpstr>
      <vt:lpstr>Antique Olive Compact</vt:lpstr>
      <vt:lpstr>Arial</vt:lpstr>
      <vt:lpstr>Times New Roman</vt:lpstr>
      <vt:lpstr>Wingdings</vt:lpstr>
      <vt:lpstr>Standarddesign</vt:lpstr>
      <vt:lpstr>Assistance-Leistungen machen den Unterschied</vt:lpstr>
      <vt:lpstr>Assistance-Leistungen machen den Unterschied</vt:lpstr>
      <vt:lpstr>PowerPoint-Präsentation</vt:lpstr>
      <vt:lpstr>Für welchen Unfall-Tarif würden Sie sich entscheiden?</vt:lpstr>
      <vt:lpstr>Assistance</vt:lpstr>
      <vt:lpstr>Ein Tarif für alle Altersgruppen</vt:lpstr>
      <vt:lpstr>PowerPoint-Präsentation</vt:lpstr>
      <vt:lpstr>Unfall(Pflege)Rente</vt:lpstr>
      <vt:lpstr>PowerPoint-Präsentation</vt:lpstr>
      <vt:lpstr>Monatlicher Eigenanteil für Pflegebedürftigkeit</vt:lpstr>
      <vt:lpstr>Was passiert, wenn…</vt:lpstr>
      <vt:lpstr>Die Lösung:</vt:lpstr>
      <vt:lpstr>PowerPoint-Präsentation</vt:lpstr>
      <vt:lpstr>Zusatzplus Unfall XXL</vt:lpstr>
      <vt:lpstr>Die Unfallrenten</vt:lpstr>
      <vt:lpstr>Flexibel einsetzbar</vt:lpstr>
      <vt:lpstr>Die Unfallrenten</vt:lpstr>
      <vt:lpstr>Die Unfallrenten</vt:lpstr>
      <vt:lpstr>Nur eine Gesundheitsfrage:</vt:lpstr>
      <vt:lpstr>Für welchen Tarif würden Sie sich jetzt entscheiden?</vt:lpstr>
      <vt:lpstr>Für Ihr Gespräch beim Kunden</vt:lpstr>
      <vt:lpstr>Unsere Online-Mappe</vt:lpstr>
      <vt:lpstr>Die InterRisk-Unfallversicherung erhält regelmäßig Bestnoten!</vt:lpstr>
      <vt:lpstr>Wir sind gerne für Sie da!</vt:lpstr>
    </vt:vector>
  </TitlesOfParts>
  <Company>InterRisk Versicherungen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Klemm</dc:creator>
  <cp:lastModifiedBy>Vertriebsaussendienst - VB Suedost</cp:lastModifiedBy>
  <cp:revision>2326</cp:revision>
  <cp:lastPrinted>2020-03-30T12:19:42Z</cp:lastPrinted>
  <dcterms:created xsi:type="dcterms:W3CDTF">2004-11-05T14:41:57Z</dcterms:created>
  <dcterms:modified xsi:type="dcterms:W3CDTF">2023-03-10T16:21:19Z</dcterms:modified>
</cp:coreProperties>
</file>