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Lst>
  <p:notesMasterIdLst>
    <p:notesMasterId r:id="rId55"/>
  </p:notesMasterIdLst>
  <p:handoutMasterIdLst>
    <p:handoutMasterId r:id="rId56"/>
  </p:handoutMasterIdLst>
  <p:sldIdLst>
    <p:sldId id="495" r:id="rId3"/>
    <p:sldId id="803" r:id="rId4"/>
    <p:sldId id="804" r:id="rId5"/>
    <p:sldId id="805" r:id="rId6"/>
    <p:sldId id="491" r:id="rId7"/>
    <p:sldId id="504" r:id="rId8"/>
    <p:sldId id="497" r:id="rId9"/>
    <p:sldId id="490" r:id="rId10"/>
    <p:sldId id="464" r:id="rId11"/>
    <p:sldId id="570" r:id="rId12"/>
    <p:sldId id="806" r:id="rId13"/>
    <p:sldId id="807" r:id="rId14"/>
    <p:sldId id="653" r:id="rId15"/>
    <p:sldId id="808" r:id="rId16"/>
    <p:sldId id="650" r:id="rId17"/>
    <p:sldId id="594" r:id="rId18"/>
    <p:sldId id="809" r:id="rId19"/>
    <p:sldId id="651" r:id="rId20"/>
    <p:sldId id="810" r:id="rId21"/>
    <p:sldId id="811" r:id="rId22"/>
    <p:sldId id="812" r:id="rId23"/>
    <p:sldId id="813" r:id="rId24"/>
    <p:sldId id="657" r:id="rId25"/>
    <p:sldId id="649" r:id="rId26"/>
    <p:sldId id="658" r:id="rId27"/>
    <p:sldId id="659" r:id="rId28"/>
    <p:sldId id="660" r:id="rId29"/>
    <p:sldId id="661" r:id="rId30"/>
    <p:sldId id="662" r:id="rId31"/>
    <p:sldId id="663" r:id="rId32"/>
    <p:sldId id="664" r:id="rId33"/>
    <p:sldId id="665" r:id="rId34"/>
    <p:sldId id="666" r:id="rId35"/>
    <p:sldId id="667" r:id="rId36"/>
    <p:sldId id="669" r:id="rId37"/>
    <p:sldId id="670" r:id="rId38"/>
    <p:sldId id="671" r:id="rId39"/>
    <p:sldId id="675" r:id="rId40"/>
    <p:sldId id="673" r:id="rId41"/>
    <p:sldId id="814" r:id="rId42"/>
    <p:sldId id="815" r:id="rId43"/>
    <p:sldId id="816" r:id="rId44"/>
    <p:sldId id="817" r:id="rId45"/>
    <p:sldId id="818" r:id="rId46"/>
    <p:sldId id="819" r:id="rId47"/>
    <p:sldId id="820" r:id="rId48"/>
    <p:sldId id="821" r:id="rId49"/>
    <p:sldId id="822" r:id="rId50"/>
    <p:sldId id="823" r:id="rId51"/>
    <p:sldId id="824" r:id="rId52"/>
    <p:sldId id="825" r:id="rId53"/>
    <p:sldId id="507" r:id="rId54"/>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DA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3557" autoAdjust="0"/>
  </p:normalViewPr>
  <p:slideViewPr>
    <p:cSldViewPr snapToGrid="0">
      <p:cViewPr varScale="1">
        <p:scale>
          <a:sx n="60" d="100"/>
          <a:sy n="60" d="100"/>
        </p:scale>
        <p:origin x="876" y="48"/>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3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0093008892784346E-2"/>
          <c:y val="4.6254395533355065E-2"/>
          <c:w val="0.95990699110721567"/>
          <c:h val="0.89547940677827209"/>
        </c:manualLayout>
      </c:layout>
      <c:barChart>
        <c:barDir val="col"/>
        <c:grouping val="percentStacked"/>
        <c:varyColors val="0"/>
        <c:ser>
          <c:idx val="0"/>
          <c:order val="0"/>
          <c:tx>
            <c:strRef>
              <c:f>Tabelle1!$B$1</c:f>
              <c:strCache>
                <c:ptCount val="1"/>
                <c:pt idx="0">
                  <c:v>Spalte2</c:v>
                </c:pt>
              </c:strCache>
            </c:strRef>
          </c:tx>
          <c:spPr>
            <a:solidFill>
              <a:schemeClr val="accent1">
                <a:shade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Tabelle1!$B$2:$B$4</c:f>
              <c:numCache>
                <c:formatCode>0.00%</c:formatCode>
                <c:ptCount val="3"/>
                <c:pt idx="0">
                  <c:v>0.18759999999999999</c:v>
                </c:pt>
                <c:pt idx="1">
                  <c:v>0.18759999999999999</c:v>
                </c:pt>
                <c:pt idx="2">
                  <c:v>0.2172</c:v>
                </c:pt>
              </c:numCache>
            </c:numRef>
          </c:val>
          <c:extLst>
            <c:ext xmlns:c16="http://schemas.microsoft.com/office/drawing/2014/chart" uri="{C3380CC4-5D6E-409C-BE32-E72D297353CC}">
              <c16:uniqueId val="{00000000-88B6-4B74-B7F0-C535DE7E116F}"/>
            </c:ext>
          </c:extLst>
        </c:ser>
        <c:ser>
          <c:idx val="1"/>
          <c:order val="1"/>
          <c:tx>
            <c:strRef>
              <c:f>Tabelle1!$C$1</c:f>
              <c:strCache>
                <c:ptCount val="1"/>
                <c:pt idx="0">
                  <c:v>Spalte3</c:v>
                </c:pt>
              </c:strCache>
            </c:strRef>
          </c:tx>
          <c:spPr>
            <a:solidFill>
              <a:schemeClr val="accent1">
                <a:shade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Tabelle1!$C$2:$C$4</c:f>
              <c:numCache>
                <c:formatCode>0.00%</c:formatCode>
                <c:ptCount val="3"/>
                <c:pt idx="0">
                  <c:v>3.61E-2</c:v>
                </c:pt>
                <c:pt idx="1">
                  <c:v>6.4699999999999994E-2</c:v>
                </c:pt>
                <c:pt idx="2">
                  <c:v>7.8799999999999995E-2</c:v>
                </c:pt>
              </c:numCache>
            </c:numRef>
          </c:val>
          <c:extLst>
            <c:ext xmlns:c16="http://schemas.microsoft.com/office/drawing/2014/chart" uri="{C3380CC4-5D6E-409C-BE32-E72D297353CC}">
              <c16:uniqueId val="{00000001-88B6-4B74-B7F0-C535DE7E116F}"/>
            </c:ext>
          </c:extLst>
        </c:ser>
        <c:ser>
          <c:idx val="2"/>
          <c:order val="2"/>
          <c:tx>
            <c:strRef>
              <c:f>Tabelle1!$D$1</c:f>
              <c:strCache>
                <c:ptCount val="1"/>
                <c:pt idx="0">
                  <c:v>Spalte4</c:v>
                </c:pt>
              </c:strCache>
            </c:strRef>
          </c:tx>
          <c:spPr>
            <a:solidFill>
              <a:schemeClr val="accent1">
                <a:shade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Tabelle1!$D$2:$D$4</c:f>
              <c:numCache>
                <c:formatCode>0.00%</c:formatCode>
                <c:ptCount val="3"/>
                <c:pt idx="0">
                  <c:v>0.13639999999999999</c:v>
                </c:pt>
                <c:pt idx="1">
                  <c:v>6.8199999999999997E-2</c:v>
                </c:pt>
                <c:pt idx="2">
                  <c:v>5.0999999999999997E-2</c:v>
                </c:pt>
              </c:numCache>
            </c:numRef>
          </c:val>
          <c:extLst>
            <c:ext xmlns:c16="http://schemas.microsoft.com/office/drawing/2014/chart" uri="{C3380CC4-5D6E-409C-BE32-E72D297353CC}">
              <c16:uniqueId val="{00000002-88B6-4B74-B7F0-C535DE7E116F}"/>
            </c:ext>
          </c:extLst>
        </c:ser>
        <c:ser>
          <c:idx val="3"/>
          <c:order val="3"/>
          <c:tx>
            <c:strRef>
              <c:f>Tabelle1!$E$1</c:f>
              <c:strCache>
                <c:ptCount val="1"/>
                <c:pt idx="0">
                  <c:v>Spalte5</c:v>
                </c:pt>
              </c:strCache>
            </c:strRef>
          </c:tx>
          <c:spPr>
            <a:solidFill>
              <a:schemeClr val="accent1">
                <a:tint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Tabelle1!$E$2:$E$4</c:f>
              <c:numCache>
                <c:formatCode>0.00%</c:formatCode>
                <c:ptCount val="3"/>
                <c:pt idx="0">
                  <c:v>0.33960000000000001</c:v>
                </c:pt>
                <c:pt idx="1">
                  <c:v>0.3634</c:v>
                </c:pt>
                <c:pt idx="2">
                  <c:v>0.29899999999999999</c:v>
                </c:pt>
              </c:numCache>
            </c:numRef>
          </c:val>
          <c:extLst>
            <c:ext xmlns:c16="http://schemas.microsoft.com/office/drawing/2014/chart" uri="{C3380CC4-5D6E-409C-BE32-E72D297353CC}">
              <c16:uniqueId val="{00000003-88B6-4B74-B7F0-C535DE7E116F}"/>
            </c:ext>
          </c:extLst>
        </c:ser>
        <c:ser>
          <c:idx val="4"/>
          <c:order val="4"/>
          <c:tx>
            <c:strRef>
              <c:f>Tabelle1!$F$1</c:f>
              <c:strCache>
                <c:ptCount val="1"/>
                <c:pt idx="0">
                  <c:v>Spalte6</c:v>
                </c:pt>
              </c:strCache>
            </c:strRef>
          </c:tx>
          <c:spPr>
            <a:solidFill>
              <a:schemeClr val="accent1">
                <a:tint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Tabelle1!$F$2:$F$4</c:f>
              <c:numCache>
                <c:formatCode>0.00%</c:formatCode>
                <c:ptCount val="3"/>
                <c:pt idx="0">
                  <c:v>0.15629999999999999</c:v>
                </c:pt>
                <c:pt idx="1">
                  <c:v>0.1736</c:v>
                </c:pt>
                <c:pt idx="2">
                  <c:v>0.19650000000000001</c:v>
                </c:pt>
              </c:numCache>
            </c:numRef>
          </c:val>
          <c:extLst>
            <c:ext xmlns:c16="http://schemas.microsoft.com/office/drawing/2014/chart" uri="{C3380CC4-5D6E-409C-BE32-E72D297353CC}">
              <c16:uniqueId val="{00000004-88B6-4B74-B7F0-C535DE7E116F}"/>
            </c:ext>
          </c:extLst>
        </c:ser>
        <c:ser>
          <c:idx val="5"/>
          <c:order val="5"/>
          <c:tx>
            <c:strRef>
              <c:f>Tabelle1!$G$1</c:f>
              <c:strCache>
                <c:ptCount val="1"/>
                <c:pt idx="0">
                  <c:v>Spalte7</c:v>
                </c:pt>
              </c:strCache>
            </c:strRef>
          </c:tx>
          <c:spPr>
            <a:solidFill>
              <a:schemeClr val="accent1">
                <a:tint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Tabelle1!$A$2:$A$4</c:f>
              <c:strCache>
                <c:ptCount val="3"/>
                <c:pt idx="0">
                  <c:v>bis Alter 40</c:v>
                </c:pt>
                <c:pt idx="1">
                  <c:v>41 bis 50</c:v>
                </c:pt>
                <c:pt idx="2">
                  <c:v>ab Alter 51</c:v>
                </c:pt>
              </c:strCache>
            </c:strRef>
          </c:cat>
          <c:val>
            <c:numRef>
              <c:f>Tabelle1!$G$2:$G$4</c:f>
              <c:numCache>
                <c:formatCode>0.00%</c:formatCode>
                <c:ptCount val="3"/>
                <c:pt idx="0">
                  <c:v>0.14399999999999999</c:v>
                </c:pt>
                <c:pt idx="1">
                  <c:v>0.1424</c:v>
                </c:pt>
                <c:pt idx="2">
                  <c:v>0.15740000000000001</c:v>
                </c:pt>
              </c:numCache>
            </c:numRef>
          </c:val>
          <c:extLst>
            <c:ext xmlns:c16="http://schemas.microsoft.com/office/drawing/2014/chart" uri="{C3380CC4-5D6E-409C-BE32-E72D297353CC}">
              <c16:uniqueId val="{00000005-88B6-4B74-B7F0-C535DE7E116F}"/>
            </c:ext>
          </c:extLst>
        </c:ser>
        <c:dLbls>
          <c:dLblPos val="ctr"/>
          <c:showLegendKey val="0"/>
          <c:showVal val="1"/>
          <c:showCatName val="0"/>
          <c:showSerName val="0"/>
          <c:showPercent val="0"/>
          <c:showBubbleSize val="0"/>
        </c:dLbls>
        <c:gapWidth val="79"/>
        <c:overlap val="100"/>
        <c:axId val="619737016"/>
        <c:axId val="619737344"/>
      </c:barChart>
      <c:catAx>
        <c:axId val="6197370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none" spc="120" normalizeH="0" baseline="0">
                <a:solidFill>
                  <a:schemeClr val="tx1"/>
                </a:solidFill>
                <a:latin typeface="+mn-lt"/>
                <a:ea typeface="+mn-ea"/>
                <a:cs typeface="+mn-cs"/>
              </a:defRPr>
            </a:pPr>
            <a:endParaRPr lang="de-DE"/>
          </a:p>
        </c:txPr>
        <c:crossAx val="619737344"/>
        <c:crosses val="autoZero"/>
        <c:auto val="1"/>
        <c:lblAlgn val="ctr"/>
        <c:lblOffset val="100"/>
        <c:noMultiLvlLbl val="0"/>
      </c:catAx>
      <c:valAx>
        <c:axId val="619737344"/>
        <c:scaling>
          <c:orientation val="minMax"/>
        </c:scaling>
        <c:delete val="1"/>
        <c:axPos val="l"/>
        <c:numFmt formatCode="0%" sourceLinked="1"/>
        <c:majorTickMark val="none"/>
        <c:minorTickMark val="none"/>
        <c:tickLblPos val="nextTo"/>
        <c:crossAx val="619737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Beitrag im Versicherungsjahr in Prozent</c:v>
                </c:pt>
              </c:strCache>
            </c:strRef>
          </c:tx>
          <c:spPr>
            <a:solidFill>
              <a:srgbClr val="F3C591"/>
            </a:solidFill>
            <a:ln>
              <a:noFill/>
            </a:ln>
            <a:effectLst/>
          </c:spPr>
          <c:invertIfNegative val="0"/>
          <c:dLbls>
            <c:dLbl>
              <c:idx val="0"/>
              <c:layout/>
              <c:tx>
                <c:rich>
                  <a:bodyPr/>
                  <a:lstStyle/>
                  <a:p>
                    <a:fld id="{0293EF68-78AE-4DBB-A1F9-72735250B0EE}" type="VALUE">
                      <a:rPr lang="en-US" smtClean="0"/>
                      <a:pPr/>
                      <a:t>[WERT]</a:t>
                    </a:fld>
                    <a:r>
                      <a:rPr lang="en-US" dirty="0" smtClean="0"/>
                      <a:t>% </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4FC4-42B4-9FD1-25F1AB500298}"/>
                </c:ext>
              </c:extLst>
            </c:dLbl>
            <c:dLbl>
              <c:idx val="1"/>
              <c:layout/>
              <c:tx>
                <c:rich>
                  <a:bodyPr/>
                  <a:lstStyle/>
                  <a:p>
                    <a:fld id="{EEFFAB48-9D56-494B-BB16-921C511183D3}"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4FC4-42B4-9FD1-25F1AB500298}"/>
                </c:ext>
              </c:extLst>
            </c:dLbl>
            <c:dLbl>
              <c:idx val="2"/>
              <c:layout/>
              <c:tx>
                <c:rich>
                  <a:bodyPr/>
                  <a:lstStyle/>
                  <a:p>
                    <a:fld id="{BA61329B-8A68-4C47-A651-30C471B79D72}"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4FC4-42B4-9FD1-25F1AB500298}"/>
                </c:ext>
              </c:extLst>
            </c:dLbl>
            <c:dLbl>
              <c:idx val="3"/>
              <c:layout/>
              <c:tx>
                <c:rich>
                  <a:bodyPr/>
                  <a:lstStyle/>
                  <a:p>
                    <a:fld id="{340A2537-3C0A-4C0D-B2BB-FA35510EE4D8}"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4FC4-42B4-9FD1-25F1AB500298}"/>
                </c:ext>
              </c:extLst>
            </c:dLbl>
            <c:dLbl>
              <c:idx val="4"/>
              <c:layout/>
              <c:tx>
                <c:rich>
                  <a:bodyPr/>
                  <a:lstStyle/>
                  <a:p>
                    <a:fld id="{0E9089EB-2CA3-44C7-AF0B-E945DD033A69}"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4FC4-42B4-9FD1-25F1AB500298}"/>
                </c:ext>
              </c:extLst>
            </c:dLbl>
            <c:dLbl>
              <c:idx val="5"/>
              <c:layout/>
              <c:tx>
                <c:rich>
                  <a:bodyPr/>
                  <a:lstStyle/>
                  <a:p>
                    <a:fld id="{84090E02-B450-4823-B0DC-D5814DEE59C7}"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4FC4-42B4-9FD1-25F1AB500298}"/>
                </c:ext>
              </c:extLst>
            </c:dLbl>
            <c:dLbl>
              <c:idx val="6"/>
              <c:layout/>
              <c:tx>
                <c:rich>
                  <a:bodyPr/>
                  <a:lstStyle/>
                  <a:p>
                    <a:fld id="{4C593BB9-AA62-417F-AC34-938E0198C684}"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6-4FC4-42B4-9FD1-25F1AB500298}"/>
                </c:ext>
              </c:extLst>
            </c:dLbl>
            <c:dLbl>
              <c:idx val="7"/>
              <c:layout/>
              <c:tx>
                <c:rich>
                  <a:bodyPr/>
                  <a:lstStyle/>
                  <a:p>
                    <a:fld id="{178816F3-5F0C-4232-8240-B4134A503247}"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4FC4-42B4-9FD1-25F1AB50029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1.</c:v>
                </c:pt>
                <c:pt idx="1">
                  <c:v>2.</c:v>
                </c:pt>
                <c:pt idx="2">
                  <c:v>3.</c:v>
                </c:pt>
                <c:pt idx="3">
                  <c:v>4.</c:v>
                </c:pt>
                <c:pt idx="4">
                  <c:v>5.</c:v>
                </c:pt>
                <c:pt idx="5">
                  <c:v>6.</c:v>
                </c:pt>
                <c:pt idx="6">
                  <c:v>7.</c:v>
                </c:pt>
                <c:pt idx="7">
                  <c:v>8.</c:v>
                </c:pt>
              </c:strCache>
            </c:strRef>
          </c:cat>
          <c:val>
            <c:numRef>
              <c:f>Tabelle1!$B$2:$B$9</c:f>
              <c:numCache>
                <c:formatCode>General</c:formatCode>
                <c:ptCount val="8"/>
                <c:pt idx="0">
                  <c:v>50</c:v>
                </c:pt>
                <c:pt idx="1">
                  <c:v>50</c:v>
                </c:pt>
                <c:pt idx="2">
                  <c:v>50</c:v>
                </c:pt>
                <c:pt idx="3">
                  <c:v>60</c:v>
                </c:pt>
                <c:pt idx="4">
                  <c:v>70</c:v>
                </c:pt>
                <c:pt idx="5">
                  <c:v>80</c:v>
                </c:pt>
                <c:pt idx="6">
                  <c:v>90</c:v>
                </c:pt>
                <c:pt idx="7">
                  <c:v>100</c:v>
                </c:pt>
              </c:numCache>
            </c:numRef>
          </c:val>
          <c:extLst>
            <c:ext xmlns:c16="http://schemas.microsoft.com/office/drawing/2014/chart" uri="{C3380CC4-5D6E-409C-BE32-E72D297353CC}">
              <c16:uniqueId val="{00000008-4FC4-42B4-9FD1-25F1AB500298}"/>
            </c:ext>
          </c:extLst>
        </c:ser>
        <c:dLbls>
          <c:showLegendKey val="0"/>
          <c:showVal val="0"/>
          <c:showCatName val="0"/>
          <c:showSerName val="0"/>
          <c:showPercent val="0"/>
          <c:showBubbleSize val="0"/>
        </c:dLbls>
        <c:gapWidth val="20"/>
        <c:overlap val="-30"/>
        <c:axId val="496635544"/>
        <c:axId val="496635872"/>
      </c:barChart>
      <c:catAx>
        <c:axId val="49663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96635872"/>
        <c:crosses val="autoZero"/>
        <c:auto val="1"/>
        <c:lblAlgn val="ctr"/>
        <c:lblOffset val="100"/>
        <c:noMultiLvlLbl val="0"/>
      </c:catAx>
      <c:valAx>
        <c:axId val="4966358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66355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Beitrag im Versicherungsjahr in Prozent</c:v>
                </c:pt>
              </c:strCache>
            </c:strRef>
          </c:tx>
          <c:spPr>
            <a:solidFill>
              <a:srgbClr val="F7DB6F"/>
            </a:solidFill>
            <a:ln>
              <a:noFill/>
            </a:ln>
            <a:effectLst/>
          </c:spPr>
          <c:invertIfNegative val="0"/>
          <c:dLbls>
            <c:dLbl>
              <c:idx val="0"/>
              <c:layout/>
              <c:tx>
                <c:rich>
                  <a:bodyPr/>
                  <a:lstStyle/>
                  <a:p>
                    <a:fld id="{0293EF68-78AE-4DBB-A1F9-72735250B0EE}" type="VALUE">
                      <a:rPr lang="en-US" smtClean="0"/>
                      <a:pPr/>
                      <a:t>[WERT]</a:t>
                    </a:fld>
                    <a:r>
                      <a:rPr lang="en-US" dirty="0" smtClean="0"/>
                      <a:t>% </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50ED-47B2-8197-51BCAFFACD8B}"/>
                </c:ext>
              </c:extLst>
            </c:dLbl>
            <c:dLbl>
              <c:idx val="1"/>
              <c:layout/>
              <c:tx>
                <c:rich>
                  <a:bodyPr/>
                  <a:lstStyle/>
                  <a:p>
                    <a:fld id="{EEFFAB48-9D56-494B-BB16-921C511183D3}"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50ED-47B2-8197-51BCAFFACD8B}"/>
                </c:ext>
              </c:extLst>
            </c:dLbl>
            <c:dLbl>
              <c:idx val="2"/>
              <c:layout/>
              <c:tx>
                <c:rich>
                  <a:bodyPr/>
                  <a:lstStyle/>
                  <a:p>
                    <a:fld id="{BA61329B-8A68-4C47-A651-30C471B79D72}"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50ED-47B2-8197-51BCAFFACD8B}"/>
                </c:ext>
              </c:extLst>
            </c:dLbl>
            <c:dLbl>
              <c:idx val="3"/>
              <c:layout/>
              <c:tx>
                <c:rich>
                  <a:bodyPr/>
                  <a:lstStyle/>
                  <a:p>
                    <a:fld id="{340A2537-3C0A-4C0D-B2BB-FA35510EE4D8}"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6-50ED-47B2-8197-51BCAFFACD8B}"/>
                </c:ext>
              </c:extLst>
            </c:dLbl>
            <c:dLbl>
              <c:idx val="4"/>
              <c:layout/>
              <c:tx>
                <c:rich>
                  <a:bodyPr/>
                  <a:lstStyle/>
                  <a:p>
                    <a:fld id="{0E9089EB-2CA3-44C7-AF0B-E945DD033A69}"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50ED-47B2-8197-51BCAFFACD8B}"/>
                </c:ext>
              </c:extLst>
            </c:dLbl>
            <c:dLbl>
              <c:idx val="5"/>
              <c:layout/>
              <c:tx>
                <c:rich>
                  <a:bodyPr/>
                  <a:lstStyle/>
                  <a:p>
                    <a:fld id="{84090E02-B450-4823-B0DC-D5814DEE59C7}"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8-50ED-47B2-8197-51BCAFFACD8B}"/>
                </c:ext>
              </c:extLst>
            </c:dLbl>
            <c:dLbl>
              <c:idx val="6"/>
              <c:layout/>
              <c:tx>
                <c:rich>
                  <a:bodyPr/>
                  <a:lstStyle/>
                  <a:p>
                    <a:fld id="{4C593BB9-AA62-417F-AC34-938E0198C684}"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50ED-47B2-8197-51BCAFFACD8B}"/>
                </c:ext>
              </c:extLst>
            </c:dLbl>
            <c:dLbl>
              <c:idx val="7"/>
              <c:layout/>
              <c:tx>
                <c:rich>
                  <a:bodyPr/>
                  <a:lstStyle/>
                  <a:p>
                    <a:fld id="{178816F3-5F0C-4232-8240-B4134A503247}" type="VALUE">
                      <a:rPr lang="en-US" smtClean="0"/>
                      <a:pPr/>
                      <a:t>[WERT]</a:t>
                    </a:fld>
                    <a:r>
                      <a:rPr lang="en-US" dirty="0" smtClean="0"/>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A-50ED-47B2-8197-51BCAFFACD8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1.</c:v>
                </c:pt>
                <c:pt idx="1">
                  <c:v>2.</c:v>
                </c:pt>
                <c:pt idx="2">
                  <c:v>3.</c:v>
                </c:pt>
                <c:pt idx="3">
                  <c:v>4.</c:v>
                </c:pt>
                <c:pt idx="4">
                  <c:v>5.</c:v>
                </c:pt>
                <c:pt idx="5">
                  <c:v>6.</c:v>
                </c:pt>
                <c:pt idx="6">
                  <c:v>7.</c:v>
                </c:pt>
                <c:pt idx="7">
                  <c:v>8.</c:v>
                </c:pt>
              </c:strCache>
            </c:strRef>
          </c:cat>
          <c:val>
            <c:numRef>
              <c:f>Tabelle1!$B$2:$B$9</c:f>
              <c:numCache>
                <c:formatCode>General</c:formatCode>
                <c:ptCount val="8"/>
                <c:pt idx="0">
                  <c:v>50</c:v>
                </c:pt>
                <c:pt idx="1">
                  <c:v>50</c:v>
                </c:pt>
                <c:pt idx="2">
                  <c:v>50</c:v>
                </c:pt>
                <c:pt idx="3">
                  <c:v>60</c:v>
                </c:pt>
                <c:pt idx="4">
                  <c:v>70</c:v>
                </c:pt>
                <c:pt idx="5">
                  <c:v>80</c:v>
                </c:pt>
                <c:pt idx="6">
                  <c:v>90</c:v>
                </c:pt>
                <c:pt idx="7">
                  <c:v>100</c:v>
                </c:pt>
              </c:numCache>
            </c:numRef>
          </c:val>
          <c:extLst>
            <c:ext xmlns:c16="http://schemas.microsoft.com/office/drawing/2014/chart" uri="{C3380CC4-5D6E-409C-BE32-E72D297353CC}">
              <c16:uniqueId val="{00000000-50ED-47B2-8197-51BCAFFACD8B}"/>
            </c:ext>
          </c:extLst>
        </c:ser>
        <c:dLbls>
          <c:showLegendKey val="0"/>
          <c:showVal val="0"/>
          <c:showCatName val="0"/>
          <c:showSerName val="0"/>
          <c:showPercent val="0"/>
          <c:showBubbleSize val="0"/>
        </c:dLbls>
        <c:gapWidth val="20"/>
        <c:overlap val="-30"/>
        <c:axId val="496635544"/>
        <c:axId val="496635872"/>
      </c:barChart>
      <c:catAx>
        <c:axId val="49663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96635872"/>
        <c:crosses val="autoZero"/>
        <c:auto val="1"/>
        <c:lblAlgn val="ctr"/>
        <c:lblOffset val="100"/>
        <c:noMultiLvlLbl val="0"/>
      </c:catAx>
      <c:valAx>
        <c:axId val="4966358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66355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spPr>
            <a:solidFill>
              <a:schemeClr val="accent1"/>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2-201B-4961-BB8D-64C8CA10371A}"/>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201B-4961-BB8D-64C8CA10371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4-201B-4961-BB8D-64C8CA10371A}"/>
              </c:ext>
            </c:extLst>
          </c:dPt>
          <c:cat>
            <c:strRef>
              <c:f>Tabelle1!$A$2:$A$4</c:f>
              <c:strCache>
                <c:ptCount val="3"/>
                <c:pt idx="0">
                  <c:v>1. Quartal</c:v>
                </c:pt>
                <c:pt idx="1">
                  <c:v>2. Quartal</c:v>
                </c:pt>
                <c:pt idx="2">
                  <c:v>3. Quartal</c:v>
                </c:pt>
              </c:strCache>
            </c:strRef>
          </c:cat>
          <c:val>
            <c:numRef>
              <c:f>Tabelle1!$B$2:$B$4</c:f>
              <c:numCache>
                <c:formatCode>General</c:formatCode>
                <c:ptCount val="3"/>
                <c:pt idx="0">
                  <c:v>5</c:v>
                </c:pt>
                <c:pt idx="1">
                  <c:v>5</c:v>
                </c:pt>
                <c:pt idx="2">
                  <c:v>5</c:v>
                </c:pt>
              </c:numCache>
            </c:numRef>
          </c:val>
          <c:extLst>
            <c:ext xmlns:c16="http://schemas.microsoft.com/office/drawing/2014/chart" uri="{C3380CC4-5D6E-409C-BE32-E72D297353CC}">
              <c16:uniqueId val="{00000000-201B-4961-BB8D-64C8CA10371A}"/>
            </c:ext>
          </c:extLst>
        </c:ser>
        <c:dLbls>
          <c:showLegendKey val="0"/>
          <c:showVal val="0"/>
          <c:showCatName val="0"/>
          <c:showSerName val="0"/>
          <c:showPercent val="0"/>
          <c:showBubbleSize val="0"/>
          <c:showLeaderLines val="1"/>
        </c:dLbls>
        <c:firstSliceAng val="326"/>
        <c:holeSize val="5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985CA2-1AC0-4724-8D76-D47CF729710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BEEEB039-C2CE-450B-B4C4-56E1CE5A40F1}">
      <dgm:prSet phldrT="[Text]" custT="1"/>
      <dgm:spPr>
        <a:solidFill>
          <a:srgbClr val="CCEBED"/>
        </a:solidFill>
        <a:effectLst>
          <a:outerShdw blurRad="76200" dist="12700" dir="8100000" sy="-23000" kx="800400" algn="br" rotWithShape="0">
            <a:prstClr val="black">
              <a:alpha val="20000"/>
            </a:prstClr>
          </a:outerShdw>
          <a:reflection blurRad="6350" stA="52000" endA="300" endPos="35000" dir="5400000" sy="-100000" algn="bl" rotWithShape="0"/>
        </a:effectLst>
      </dgm:spPr>
      <dgm:t>
        <a:bodyPr/>
        <a:lstStyle/>
        <a:p>
          <a:r>
            <a:rPr lang="de-DE" sz="1600" b="0" dirty="0" smtClean="0">
              <a:solidFill>
                <a:schemeClr val="tx1"/>
              </a:solidFill>
            </a:rPr>
            <a:t>Moderne Nachversicherungsgarantie (NVG)</a:t>
          </a:r>
          <a:endParaRPr lang="de-DE" sz="1600" b="0" dirty="0">
            <a:solidFill>
              <a:schemeClr val="tx1"/>
            </a:solidFill>
          </a:endParaRPr>
        </a:p>
      </dgm:t>
    </dgm:pt>
    <dgm:pt modelId="{22F5B06C-8178-425E-856F-8FB8CF8F940C}" type="parTrans" cxnId="{9705A0BC-1C92-4533-9E9E-EB1347BAF98E}">
      <dgm:prSet/>
      <dgm:spPr/>
      <dgm:t>
        <a:bodyPr/>
        <a:lstStyle/>
        <a:p>
          <a:endParaRPr lang="de-DE" sz="1600" b="0"/>
        </a:p>
      </dgm:t>
    </dgm:pt>
    <dgm:pt modelId="{E5164841-37AD-4BD7-99B8-9673FDFE8F2E}" type="sibTrans" cxnId="{9705A0BC-1C92-4533-9E9E-EB1347BAF98E}">
      <dgm:prSet/>
      <dgm:spPr/>
      <dgm:t>
        <a:bodyPr/>
        <a:lstStyle/>
        <a:p>
          <a:endParaRPr lang="de-DE" sz="1600" b="0"/>
        </a:p>
      </dgm:t>
    </dgm:pt>
    <dgm:pt modelId="{D2E66192-C26D-4622-AF84-2EFB832B6FE6}" type="pres">
      <dgm:prSet presAssocID="{02985CA2-1AC0-4724-8D76-D47CF7297101}" presName="Name0" presStyleCnt="0">
        <dgm:presLayoutVars>
          <dgm:chMax val="7"/>
          <dgm:chPref val="7"/>
          <dgm:dir/>
        </dgm:presLayoutVars>
      </dgm:prSet>
      <dgm:spPr/>
      <dgm:t>
        <a:bodyPr/>
        <a:lstStyle/>
        <a:p>
          <a:endParaRPr lang="de-DE"/>
        </a:p>
      </dgm:t>
    </dgm:pt>
    <dgm:pt modelId="{AD6AD74A-CB38-4986-A3CC-27D534A1CD31}" type="pres">
      <dgm:prSet presAssocID="{02985CA2-1AC0-4724-8D76-D47CF7297101}" presName="Name1" presStyleCnt="0"/>
      <dgm:spPr/>
    </dgm:pt>
    <dgm:pt modelId="{32BF8846-F526-45E0-B654-6496D7D55010}" type="pres">
      <dgm:prSet presAssocID="{02985CA2-1AC0-4724-8D76-D47CF7297101}" presName="cycle" presStyleCnt="0"/>
      <dgm:spPr/>
    </dgm:pt>
    <dgm:pt modelId="{ABC136B0-4252-45D3-8223-88467A55953C}" type="pres">
      <dgm:prSet presAssocID="{02985CA2-1AC0-4724-8D76-D47CF7297101}" presName="srcNode" presStyleLbl="node1" presStyleIdx="0" presStyleCnt="1"/>
      <dgm:spPr/>
    </dgm:pt>
    <dgm:pt modelId="{10B06487-F52F-4A37-AAC3-BB6589C70FF0}" type="pres">
      <dgm:prSet presAssocID="{02985CA2-1AC0-4724-8D76-D47CF7297101}" presName="conn" presStyleLbl="parChTrans1D2" presStyleIdx="0" presStyleCnt="1"/>
      <dgm:spPr/>
      <dgm:t>
        <a:bodyPr/>
        <a:lstStyle/>
        <a:p>
          <a:endParaRPr lang="de-DE"/>
        </a:p>
      </dgm:t>
    </dgm:pt>
    <dgm:pt modelId="{A67C4164-A21E-4922-AAAE-DF09056F6A6C}" type="pres">
      <dgm:prSet presAssocID="{02985CA2-1AC0-4724-8D76-D47CF7297101}" presName="extraNode" presStyleLbl="node1" presStyleIdx="0" presStyleCnt="1"/>
      <dgm:spPr/>
    </dgm:pt>
    <dgm:pt modelId="{1A1EA6FF-CFE7-461B-AC18-8E1FC32332C0}" type="pres">
      <dgm:prSet presAssocID="{02985CA2-1AC0-4724-8D76-D47CF7297101}" presName="dstNode" presStyleLbl="node1" presStyleIdx="0" presStyleCnt="1"/>
      <dgm:spPr/>
    </dgm:pt>
    <dgm:pt modelId="{563056E0-D512-4A2E-A596-70FF8548C358}" type="pres">
      <dgm:prSet presAssocID="{BEEEB039-C2CE-450B-B4C4-56E1CE5A40F1}" presName="text_1" presStyleLbl="node1" presStyleIdx="0" presStyleCnt="1">
        <dgm:presLayoutVars>
          <dgm:bulletEnabled val="1"/>
        </dgm:presLayoutVars>
      </dgm:prSet>
      <dgm:spPr/>
      <dgm:t>
        <a:bodyPr/>
        <a:lstStyle/>
        <a:p>
          <a:endParaRPr lang="de-DE"/>
        </a:p>
      </dgm:t>
    </dgm:pt>
    <dgm:pt modelId="{DE9A5A12-569E-4F1D-8409-31FD28189265}" type="pres">
      <dgm:prSet presAssocID="{BEEEB039-C2CE-450B-B4C4-56E1CE5A40F1}" presName="accent_1" presStyleCnt="0"/>
      <dgm:spPr/>
    </dgm:pt>
    <dgm:pt modelId="{9D5C8CBC-07EA-4B67-9847-EFFE6AC62608}" type="pres">
      <dgm:prSet presAssocID="{BEEEB039-C2CE-450B-B4C4-56E1CE5A40F1}" presName="accentRepeatNode" presStyleLbl="solidFgAcc1" presStyleIdx="0" presStyleCnt="1"/>
      <dgm:spPr>
        <a:solidFill>
          <a:srgbClr val="CE5E9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de-DE"/>
        </a:p>
      </dgm:t>
    </dgm:pt>
  </dgm:ptLst>
  <dgm:cxnLst>
    <dgm:cxn modelId="{0C2A205B-F31D-4726-B806-0D49A9F3BA79}" type="presOf" srcId="{E5164841-37AD-4BD7-99B8-9673FDFE8F2E}" destId="{10B06487-F52F-4A37-AAC3-BB6589C70FF0}" srcOrd="0" destOrd="0" presId="urn:microsoft.com/office/officeart/2008/layout/VerticalCurvedList"/>
    <dgm:cxn modelId="{9705A0BC-1C92-4533-9E9E-EB1347BAF98E}" srcId="{02985CA2-1AC0-4724-8D76-D47CF7297101}" destId="{BEEEB039-C2CE-450B-B4C4-56E1CE5A40F1}" srcOrd="0" destOrd="0" parTransId="{22F5B06C-8178-425E-856F-8FB8CF8F940C}" sibTransId="{E5164841-37AD-4BD7-99B8-9673FDFE8F2E}"/>
    <dgm:cxn modelId="{597EC93F-497B-480E-B994-C356A42CECF8}" type="presOf" srcId="{02985CA2-1AC0-4724-8D76-D47CF7297101}" destId="{D2E66192-C26D-4622-AF84-2EFB832B6FE6}" srcOrd="0" destOrd="0" presId="urn:microsoft.com/office/officeart/2008/layout/VerticalCurvedList"/>
    <dgm:cxn modelId="{65F4AD4E-CF3A-4651-9BA5-745B6DDC9114}" type="presOf" srcId="{BEEEB039-C2CE-450B-B4C4-56E1CE5A40F1}" destId="{563056E0-D512-4A2E-A596-70FF8548C358}" srcOrd="0" destOrd="0" presId="urn:microsoft.com/office/officeart/2008/layout/VerticalCurvedList"/>
    <dgm:cxn modelId="{1AC7A99D-1622-43E9-B0DA-50B62E4BAB4F}" type="presParOf" srcId="{D2E66192-C26D-4622-AF84-2EFB832B6FE6}" destId="{AD6AD74A-CB38-4986-A3CC-27D534A1CD31}" srcOrd="0" destOrd="0" presId="urn:microsoft.com/office/officeart/2008/layout/VerticalCurvedList"/>
    <dgm:cxn modelId="{0B554D5D-3A4E-4632-BB24-90C32A897C35}" type="presParOf" srcId="{AD6AD74A-CB38-4986-A3CC-27D534A1CD31}" destId="{32BF8846-F526-45E0-B654-6496D7D55010}" srcOrd="0" destOrd="0" presId="urn:microsoft.com/office/officeart/2008/layout/VerticalCurvedList"/>
    <dgm:cxn modelId="{02041E16-D81B-4E29-8ADD-85AE5791D8DD}" type="presParOf" srcId="{32BF8846-F526-45E0-B654-6496D7D55010}" destId="{ABC136B0-4252-45D3-8223-88467A55953C}" srcOrd="0" destOrd="0" presId="urn:microsoft.com/office/officeart/2008/layout/VerticalCurvedList"/>
    <dgm:cxn modelId="{D98D6CAA-2F60-43FD-AE5B-A0F6EAEE5825}" type="presParOf" srcId="{32BF8846-F526-45E0-B654-6496D7D55010}" destId="{10B06487-F52F-4A37-AAC3-BB6589C70FF0}" srcOrd="1" destOrd="0" presId="urn:microsoft.com/office/officeart/2008/layout/VerticalCurvedList"/>
    <dgm:cxn modelId="{923DF6F3-0D19-4EBF-94E8-E7F93D2634BB}" type="presParOf" srcId="{32BF8846-F526-45E0-B654-6496D7D55010}" destId="{A67C4164-A21E-4922-AAAE-DF09056F6A6C}" srcOrd="2" destOrd="0" presId="urn:microsoft.com/office/officeart/2008/layout/VerticalCurvedList"/>
    <dgm:cxn modelId="{7A2D5466-4153-400B-8301-BB51FA1F2BAC}" type="presParOf" srcId="{32BF8846-F526-45E0-B654-6496D7D55010}" destId="{1A1EA6FF-CFE7-461B-AC18-8E1FC32332C0}" srcOrd="3" destOrd="0" presId="urn:microsoft.com/office/officeart/2008/layout/VerticalCurvedList"/>
    <dgm:cxn modelId="{873501CA-07A7-4A98-B047-EAC4C38DCDB1}" type="presParOf" srcId="{AD6AD74A-CB38-4986-A3CC-27D534A1CD31}" destId="{563056E0-D512-4A2E-A596-70FF8548C358}" srcOrd="1" destOrd="0" presId="urn:microsoft.com/office/officeart/2008/layout/VerticalCurvedList"/>
    <dgm:cxn modelId="{82FDC232-4120-4F72-BF12-E298CDB14AF3}" type="presParOf" srcId="{AD6AD74A-CB38-4986-A3CC-27D534A1CD31}" destId="{DE9A5A12-569E-4F1D-8409-31FD28189265}" srcOrd="2" destOrd="0" presId="urn:microsoft.com/office/officeart/2008/layout/VerticalCurvedList"/>
    <dgm:cxn modelId="{E4A14834-9BCD-43A2-A6B0-82B1570801BC}" type="presParOf" srcId="{DE9A5A12-569E-4F1D-8409-31FD28189265}" destId="{9D5C8CBC-07EA-4B67-9847-EFFE6AC6260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06487-F52F-4A37-AAC3-BB6589C70FF0}">
      <dsp:nvSpPr>
        <dsp:cNvPr id="0" name=""/>
        <dsp:cNvSpPr/>
      </dsp:nvSpPr>
      <dsp:spPr>
        <a:xfrm>
          <a:off x="-1258567" y="-214579"/>
          <a:ext cx="1645315" cy="1645315"/>
        </a:xfrm>
        <a:prstGeom prst="blockArc">
          <a:avLst>
            <a:gd name="adj1" fmla="val 18900000"/>
            <a:gd name="adj2" fmla="val 2700000"/>
            <a:gd name="adj3" fmla="val 1313"/>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3056E0-D512-4A2E-A596-70FF8548C358}">
      <dsp:nvSpPr>
        <dsp:cNvPr id="0" name=""/>
        <dsp:cNvSpPr/>
      </dsp:nvSpPr>
      <dsp:spPr>
        <a:xfrm>
          <a:off x="376471" y="306901"/>
          <a:ext cx="10783653" cy="602354"/>
        </a:xfrm>
        <a:prstGeom prst="rect">
          <a:avLst/>
        </a:prstGeom>
        <a:solidFill>
          <a:srgbClr val="CCEBED"/>
        </a:solidFill>
        <a:ln w="12700" cap="flat" cmpd="sng" algn="ctr">
          <a:solidFill>
            <a:schemeClr val="lt1">
              <a:hueOff val="0"/>
              <a:satOff val="0"/>
              <a:lumOff val="0"/>
              <a:alphaOff val="0"/>
            </a:schemeClr>
          </a:solidFill>
          <a:prstDash val="solid"/>
          <a:miter lim="800000"/>
        </a:ln>
        <a:effectLst>
          <a:outerShdw blurRad="76200" dist="12700" dir="8100000" sy="-23000" kx="800400" algn="br" rotWithShape="0">
            <a:prstClr val="black">
              <a:alpha val="20000"/>
            </a:prstClr>
          </a:outerShdw>
          <a:reflection blurRad="6350" stA="52000" endA="300" endPos="35000" dir="5400000" sy="-100000" algn="bl" rotWithShape="0"/>
        </a:effectLst>
      </dsp:spPr>
      <dsp:style>
        <a:lnRef idx="2">
          <a:scrgbClr r="0" g="0" b="0"/>
        </a:lnRef>
        <a:fillRef idx="1">
          <a:scrgbClr r="0" g="0" b="0"/>
        </a:fillRef>
        <a:effectRef idx="0">
          <a:scrgbClr r="0" g="0" b="0"/>
        </a:effectRef>
        <a:fontRef idx="minor">
          <a:schemeClr val="lt1"/>
        </a:fontRef>
      </dsp:style>
      <dsp:txBody>
        <a:bodyPr spcFirstLastPara="0" vert="horz" wrap="square" lIns="482662" tIns="40640" rIns="40640" bIns="40640" numCol="1" spcCol="1270" anchor="ctr" anchorCtr="0">
          <a:noAutofit/>
        </a:bodyPr>
        <a:lstStyle/>
        <a:p>
          <a:pPr lvl="0" algn="l" defTabSz="711200">
            <a:lnSpc>
              <a:spcPct val="90000"/>
            </a:lnSpc>
            <a:spcBef>
              <a:spcPct val="0"/>
            </a:spcBef>
            <a:spcAft>
              <a:spcPct val="35000"/>
            </a:spcAft>
          </a:pPr>
          <a:r>
            <a:rPr lang="de-DE" sz="1600" b="0" kern="1200" dirty="0" smtClean="0">
              <a:solidFill>
                <a:schemeClr val="tx1"/>
              </a:solidFill>
            </a:rPr>
            <a:t>Moderne Nachversicherungsgarantie (NVG)</a:t>
          </a:r>
          <a:endParaRPr lang="de-DE" sz="1600" b="0" kern="1200" dirty="0">
            <a:solidFill>
              <a:schemeClr val="tx1"/>
            </a:solidFill>
          </a:endParaRPr>
        </a:p>
      </dsp:txBody>
      <dsp:txXfrm>
        <a:off x="376471" y="306901"/>
        <a:ext cx="10783653" cy="602354"/>
      </dsp:txXfrm>
    </dsp:sp>
    <dsp:sp modelId="{9D5C8CBC-07EA-4B67-9847-EFFE6AC62608}">
      <dsp:nvSpPr>
        <dsp:cNvPr id="0" name=""/>
        <dsp:cNvSpPr/>
      </dsp:nvSpPr>
      <dsp:spPr>
        <a:xfrm>
          <a:off x="0" y="231606"/>
          <a:ext cx="752943" cy="752943"/>
        </a:xfrm>
        <a:prstGeom prst="ellipse">
          <a:avLst/>
        </a:prstGeom>
        <a:solidFill>
          <a:srgbClr val="CE5E92"/>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622799" y="0"/>
            <a:ext cx="4301543" cy="341064"/>
          </a:xfrm>
          <a:prstGeom prst="rect">
            <a:avLst/>
          </a:prstGeom>
        </p:spPr>
        <p:txBody>
          <a:bodyPr vert="horz" lIns="91440" tIns="45720" rIns="91440" bIns="45720" rtlCol="0"/>
          <a:lstStyle>
            <a:lvl1pPr algn="r">
              <a:defRPr sz="1200"/>
            </a:lvl1pPr>
          </a:lstStyle>
          <a:p>
            <a:fld id="{426910A1-C42F-4BB2-90C8-8CA3449F39AA}" type="datetimeFigureOut">
              <a:rPr lang="de-DE" smtClean="0"/>
              <a:t>23.08.2023</a:t>
            </a:fld>
            <a:endParaRPr lang="de-DE"/>
          </a:p>
        </p:txBody>
      </p:sp>
      <p:sp>
        <p:nvSpPr>
          <p:cNvPr id="4" name="Fußzeilenplatzhalter 3"/>
          <p:cNvSpPr>
            <a:spLocks noGrp="1"/>
          </p:cNvSpPr>
          <p:nvPr>
            <p:ph type="ftr" sz="quarter" idx="2"/>
          </p:nvPr>
        </p:nvSpPr>
        <p:spPr>
          <a:xfrm>
            <a:off x="1" y="6456612"/>
            <a:ext cx="4301543" cy="341064"/>
          </a:xfrm>
          <a:prstGeom prst="rect">
            <a:avLst/>
          </a:prstGeom>
        </p:spPr>
        <p:txBody>
          <a:bodyPr vert="horz" lIns="91440" tIns="45720" rIns="91440" bIns="45720" rtlCol="0" anchor="b"/>
          <a:lstStyle>
            <a:lvl1pPr algn="l">
              <a:defRPr sz="1200"/>
            </a:lvl1pPr>
          </a:lstStyle>
          <a:p>
            <a:r>
              <a:rPr lang="de-DE" smtClean="0"/>
              <a:t>ERGO Vorsorge Leben</a:t>
            </a:r>
            <a:endParaRPr lang="de-DE"/>
          </a:p>
        </p:txBody>
      </p:sp>
      <p:sp>
        <p:nvSpPr>
          <p:cNvPr id="5" name="Foliennummernplatzhalter 4"/>
          <p:cNvSpPr>
            <a:spLocks noGrp="1"/>
          </p:cNvSpPr>
          <p:nvPr>
            <p:ph type="sldNum" sz="quarter" idx="3"/>
          </p:nvPr>
        </p:nvSpPr>
        <p:spPr>
          <a:xfrm>
            <a:off x="5622799" y="6456612"/>
            <a:ext cx="4301543" cy="341064"/>
          </a:xfrm>
          <a:prstGeom prst="rect">
            <a:avLst/>
          </a:prstGeom>
        </p:spPr>
        <p:txBody>
          <a:bodyPr vert="horz" lIns="91440" tIns="45720" rIns="91440" bIns="45720" rtlCol="0" anchor="b"/>
          <a:lstStyle>
            <a:lvl1pPr algn="r">
              <a:defRPr sz="1200"/>
            </a:lvl1pPr>
          </a:lstStyle>
          <a:p>
            <a:fld id="{1CDC6119-49F7-4181-A93B-A9AF499DAF15}" type="slidenum">
              <a:rPr lang="de-DE" smtClean="0"/>
              <a:t>‹Nr.›</a:t>
            </a:fld>
            <a:endParaRPr lang="de-DE"/>
          </a:p>
        </p:txBody>
      </p:sp>
    </p:spTree>
    <p:extLst>
      <p:ext uri="{BB962C8B-B14F-4D97-AF65-F5344CB8AC3E}">
        <p14:creationId xmlns:p14="http://schemas.microsoft.com/office/powerpoint/2010/main" val="367395503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E9E4FEBC-A486-4217-945B-D4CFC5E13C0C}" type="datetimeFigureOut">
              <a:rPr lang="de-DE" smtClean="0"/>
              <a:t>23.08.2023</a:t>
            </a:fld>
            <a:endParaRPr lang="de-DE"/>
          </a:p>
        </p:txBody>
      </p:sp>
      <p:sp>
        <p:nvSpPr>
          <p:cNvPr id="4" name="Folienbildplatzhalt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r>
              <a:rPr lang="de-DE" smtClean="0"/>
              <a:t>ERGO Vorsorge Leben</a:t>
            </a:r>
            <a:endParaRPr lang="de-DE"/>
          </a:p>
        </p:txBody>
      </p:sp>
      <p:sp>
        <p:nvSpPr>
          <p:cNvPr id="7" name="Foliennummernplatzhalter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CCA10CBB-A356-4DB6-ACD6-F30E4CB7BC9F}" type="slidenum">
              <a:rPr lang="de-DE" smtClean="0"/>
              <a:t>‹Nr.›</a:t>
            </a:fld>
            <a:endParaRPr lang="de-DE"/>
          </a:p>
        </p:txBody>
      </p:sp>
    </p:spTree>
    <p:extLst>
      <p:ext uri="{BB962C8B-B14F-4D97-AF65-F5344CB8AC3E}">
        <p14:creationId xmlns:p14="http://schemas.microsoft.com/office/powerpoint/2010/main" val="359255763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Störer „Solvenzquoten“ verlinkt</a:t>
            </a:r>
            <a:r>
              <a:rPr lang="de-DE" baseline="0" dirty="0" smtClean="0"/>
              <a:t> im Präsentationsmodus beim Anklicken auf das entsprechende Druckstück https://www.ergo-meine-druckstuecke.de/download/10786 </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76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i="0" u="none" strike="noStrike" kern="1200" baseline="0" dirty="0" smtClean="0">
                <a:solidFill>
                  <a:schemeClr val="tx1"/>
                </a:solidFill>
                <a:latin typeface="+mn-lt"/>
                <a:ea typeface="+mn-ea"/>
                <a:cs typeface="+mn-cs"/>
              </a:rPr>
              <a:t>Ob für Produktqualität, Fachkompetenz oder Finanzkraft – ERGO erhält regelmäßig Bestnoten.</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So hat uns das renommierte Analysehaus ASSEKURATA zum wiederholten Mal mit der Bestnote „AA“ ausgezeichnet – dem besten Rating, das in Deutschland vergeben wird.</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Vom €uro Magazin wurden wir zum zweiten Mal in Folge zum besten deutschen Lebensversicherer gekürt. </a:t>
            </a:r>
          </a:p>
          <a:p>
            <a:r>
              <a:rPr lang="de-DE" sz="1000" b="0" i="0" u="none" strike="noStrike" kern="1200" baseline="0" dirty="0" smtClean="0">
                <a:solidFill>
                  <a:schemeClr val="tx1"/>
                </a:solidFill>
                <a:latin typeface="+mn-lt"/>
                <a:ea typeface="+mn-ea"/>
                <a:cs typeface="+mn-cs"/>
              </a:rPr>
              <a:t>Von unabhängigen Ratingagenturen wie Fitch Ratings und IVFP sowie renommierten Fachverlagen wie Focus Money und Handelsblatt werden wir ebenfalls regelmäßig mit Bestnoten bewertet.</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Und egal, ob Basis-Rente, private Rente, betriebliche Altersversorgung oder Berufsunfähigkeitsabsicherung</a:t>
            </a:r>
          </a:p>
          <a:p>
            <a:r>
              <a:rPr lang="de-DE" sz="1000" b="0" i="0" u="none" strike="noStrike" kern="1200" baseline="0" dirty="0" smtClean="0">
                <a:solidFill>
                  <a:schemeClr val="tx1"/>
                </a:solidFill>
                <a:latin typeface="+mn-lt"/>
                <a:ea typeface="+mn-ea"/>
                <a:cs typeface="+mn-cs"/>
              </a:rPr>
              <a:t>– von Franke und Bornberg erhalten unsere Produkte regelmäßig die Bestnote „FFF+“.</a:t>
            </a:r>
            <a:endParaRPr lang="de-DE" sz="1000"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376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
        <p:nvSpPr>
          <p:cNvPr id="4" name="Foliennummernplatzhalter 3"/>
          <p:cNvSpPr>
            <a:spLocks noGrp="1"/>
          </p:cNvSpPr>
          <p:nvPr>
            <p:ph type="sldNum" sz="quarter" idx="10"/>
          </p:nvPr>
        </p:nvSpPr>
        <p:spPr/>
        <p:txBody>
          <a:bodyPr/>
          <a:lstStyle/>
          <a:p>
            <a:fld id="{8BEF2115-15F4-4196-B407-8AC7E81EB698}" type="slidenum">
              <a:rPr lang="de-DE" smtClean="0"/>
              <a:t>5</a:t>
            </a:fld>
            <a:endParaRPr lang="de-DE" dirty="0"/>
          </a:p>
        </p:txBody>
      </p:sp>
    </p:spTree>
    <p:extLst>
      <p:ext uri="{BB962C8B-B14F-4D97-AF65-F5344CB8AC3E}">
        <p14:creationId xmlns:p14="http://schemas.microsoft.com/office/powerpoint/2010/main" val="3879209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Statistisches Bundesamt 2015</a:t>
            </a:r>
            <a:endParaRPr lang="de-DE" dirty="0" smtClean="0"/>
          </a:p>
          <a:p>
            <a:endParaRPr lang="de-DE" dirty="0" smtClean="0"/>
          </a:p>
          <a:p>
            <a:r>
              <a:rPr lang="de-DE" dirty="0" smtClean="0"/>
              <a:t>Jeder vierte Erwerbstätige in Deutschland wird laut Information des Gesamtverbandes der deutschen Versicherer</a:t>
            </a:r>
            <a:r>
              <a:rPr lang="de-DE" baseline="0" dirty="0" smtClean="0"/>
              <a:t> )GDV) im Laufe seines Arbeitslebens berufsunfähig. Das bedeutet, dass er seinen erlernten Beruf aufgrund von Krankheit oder durch einen Unfall langfristig nicht mehr ausüben kann. In den meisten Fällen kehren Berufsunfähige nie wieder in ihren Job zurück.</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6</a:t>
            </a:fld>
            <a:endParaRPr lang="de-DE"/>
          </a:p>
        </p:txBody>
      </p:sp>
    </p:spTree>
    <p:extLst>
      <p:ext uri="{BB962C8B-B14F-4D97-AF65-F5344CB8AC3E}">
        <p14:creationId xmlns:p14="http://schemas.microsoft.com/office/powerpoint/2010/main" val="4128690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0823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9</a:t>
            </a:fld>
            <a:endParaRPr lang="de-DE"/>
          </a:p>
        </p:txBody>
      </p:sp>
    </p:spTree>
    <p:extLst>
      <p:ext uri="{BB962C8B-B14F-4D97-AF65-F5344CB8AC3E}">
        <p14:creationId xmlns:p14="http://schemas.microsoft.com/office/powerpoint/2010/main" val="1260273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dirty="0" smtClean="0"/>
              <a:t>Niemand denkt gerne daran, schwer krank zu sein. Manche geben sich gar der Illusion hin, Unglück geschehe nur den anderen, ihnen selbst könne nichts passieren. Die Hälfte der Deutschen denken so - eine Fehleinschätzung. Jeden fünften erwischt es doch. Er scheidet frühzeitig aus dem Berufsleben aus, weil der Körper oder die Seele den Alltag nicht mehr mit machen. Nur selten ist ein Unfall schuld, meist sind Krankheiten die Ursache für Berufsunfähigkeit; immer häufiger sind es psychische.</a:t>
            </a:r>
          </a:p>
          <a:p>
            <a:pPr>
              <a:defRPr/>
            </a:pPr>
            <a:endParaRPr lang="de-DE" dirty="0" smtClean="0"/>
          </a:p>
          <a:p>
            <a:pPr>
              <a:defRPr/>
            </a:pPr>
            <a:r>
              <a:rPr lang="de-DE" dirty="0" smtClean="0"/>
              <a:t>Einwände entkräften</a:t>
            </a:r>
          </a:p>
          <a:p>
            <a:pPr marL="190035" indent="-190035">
              <a:buFont typeface="Arial" panose="020B0604020202020204" pitchFamily="34" charset="0"/>
              <a:buChar char="•"/>
              <a:defRPr/>
            </a:pPr>
            <a:r>
              <a:rPr lang="de-DE" dirty="0" smtClean="0"/>
              <a:t>Ich arbeite nicht körperlich, wie soll ich schon BU werden</a:t>
            </a:r>
          </a:p>
          <a:p>
            <a:pPr marL="190035" indent="-190035">
              <a:buFont typeface="Arial" panose="020B0604020202020204" pitchFamily="34" charset="0"/>
              <a:buChar char="•"/>
              <a:defRPr/>
            </a:pPr>
            <a:r>
              <a:rPr lang="de-DE" dirty="0" smtClean="0"/>
              <a:t>Das Fliesenleger oder Dachdecker BU werden kann sich jeder vorstellen, beim Bürokaufmann ist es zunächst schwieriger. Hier bietet die Folie Argumente</a:t>
            </a:r>
          </a:p>
          <a:p>
            <a:pPr>
              <a:buFont typeface="Arial" panose="020B0604020202020204" pitchFamily="34" charset="0"/>
              <a:buNone/>
              <a:defRPr/>
            </a:pPr>
            <a:endParaRPr lang="de-DE" dirty="0" smtClean="0"/>
          </a:p>
          <a:p>
            <a:pPr>
              <a:buFont typeface="Arial" panose="020B0604020202020204" pitchFamily="34" charset="0"/>
              <a:buNone/>
              <a:defRPr/>
            </a:pPr>
            <a:r>
              <a:rPr lang="de-DE" dirty="0" smtClean="0"/>
              <a:t>Hintergrund-Info:</a:t>
            </a:r>
          </a:p>
          <a:p>
            <a:pPr marL="190035" indent="-190035">
              <a:buFont typeface="Arial" panose="020B0604020202020204" pitchFamily="34" charset="0"/>
              <a:buChar char="•"/>
              <a:defRPr/>
            </a:pPr>
            <a:r>
              <a:rPr lang="de-DE" dirty="0" smtClean="0"/>
              <a:t>Die Verteilung ist auch grundsätzlich unabhängig vom Alter. </a:t>
            </a:r>
          </a:p>
          <a:p>
            <a:pPr marL="190035" indent="-190035">
              <a:buFont typeface="Arial" panose="020B0604020202020204" pitchFamily="34" charset="0"/>
              <a:buChar char="•"/>
              <a:defRPr/>
            </a:pPr>
            <a:r>
              <a:rPr lang="de-DE" dirty="0" smtClean="0"/>
              <a:t>Jedoch unter 40 höherer Anteil Unfälle. Bei 41-50Jährigen höherer Anteil Nervenkrankheiten. Ab 51 höherer Anteil Erkrankungen des Herzens und Gefäßsystems (Quelle </a:t>
            </a:r>
            <a:r>
              <a:rPr lang="de-DE" dirty="0" err="1" smtClean="0"/>
              <a:t>Morgen&amp;Morgen</a:t>
            </a:r>
            <a:r>
              <a:rPr lang="de-DE" dirty="0" smtClean="0"/>
              <a:t>)</a:t>
            </a:r>
          </a:p>
          <a:p>
            <a:pPr>
              <a:buFont typeface="Arial" panose="020B0604020202020204" pitchFamily="34" charset="0"/>
              <a:buNone/>
              <a:defRPr/>
            </a:pPr>
            <a:endParaRPr lang="de-DE" dirty="0" smtClean="0"/>
          </a:p>
          <a:p>
            <a:pPr>
              <a:buFont typeface="Arial" panose="020B0604020202020204" pitchFamily="34" charset="0"/>
              <a:buNone/>
              <a:defRPr/>
            </a:pPr>
            <a:r>
              <a:rPr lang="de-DE" dirty="0" smtClean="0"/>
              <a:t>TN Fragen ob sie diese Ursachen / Verteilung erwartet hätten. Wie sah das vor einigen Jahren aus?</a:t>
            </a:r>
          </a:p>
          <a:p>
            <a:pPr marL="190035" indent="-190035">
              <a:buFont typeface="Arial" panose="020B0604020202020204" pitchFamily="34" charset="0"/>
              <a:buChar char="•"/>
              <a:defRPr/>
            </a:pPr>
            <a:r>
              <a:rPr lang="de-DE" dirty="0" smtClean="0"/>
              <a:t>Früher war der Anteil der Erkrankungen des Skelett- und Bewegungsapparates deutlich höher</a:t>
            </a:r>
          </a:p>
          <a:p>
            <a:pPr marL="190035" indent="-190035">
              <a:buFont typeface="Arial" panose="020B0604020202020204" pitchFamily="34" charset="0"/>
              <a:buChar char="•"/>
              <a:defRPr/>
            </a:pPr>
            <a:r>
              <a:rPr lang="de-DE" dirty="0" smtClean="0"/>
              <a:t>Seit den 90er Jahren Anstieg psychischer Ursachen</a:t>
            </a:r>
          </a:p>
          <a:p>
            <a:pPr>
              <a:buFont typeface="Arial" panose="020B0604020202020204" pitchFamily="34" charset="0"/>
              <a:buNone/>
              <a:defRPr/>
            </a:pPr>
            <a:r>
              <a:rPr lang="de-DE" dirty="0" smtClean="0"/>
              <a:t>Zahlen aus 1993 (Deutsche Rentenversicherung)</a:t>
            </a:r>
          </a:p>
          <a:p>
            <a:pPr marL="190035" indent="-190035">
              <a:buFont typeface="Arial" panose="020B0604020202020204" pitchFamily="34" charset="0"/>
              <a:buChar char="•"/>
              <a:defRPr/>
            </a:pPr>
            <a:r>
              <a:rPr lang="de-DE" dirty="0" smtClean="0"/>
              <a:t>Skelett-/Bewegungsapparat: 42 %</a:t>
            </a:r>
          </a:p>
          <a:p>
            <a:pPr marL="190035" indent="-190035">
              <a:buFont typeface="Arial" panose="020B0604020202020204" pitchFamily="34" charset="0"/>
              <a:buChar char="•"/>
              <a:defRPr/>
            </a:pPr>
            <a:r>
              <a:rPr lang="de-DE" dirty="0" smtClean="0"/>
              <a:t>Herz-/ Kreislauf: 26 %</a:t>
            </a:r>
          </a:p>
          <a:p>
            <a:pPr marL="190035" indent="-190035">
              <a:buFont typeface="Arial" panose="020B0604020202020204" pitchFamily="34" charset="0"/>
              <a:buChar char="•"/>
              <a:defRPr/>
            </a:pPr>
            <a:r>
              <a:rPr lang="de-DE" dirty="0" smtClean="0"/>
              <a:t>Psyche: 19%</a:t>
            </a:r>
          </a:p>
          <a:p>
            <a:pPr marL="190035" indent="-190035">
              <a:buFont typeface="Arial" panose="020B0604020202020204" pitchFamily="34" charset="0"/>
              <a:buChar char="•"/>
              <a:defRPr/>
            </a:pPr>
            <a:r>
              <a:rPr lang="de-DE" dirty="0" smtClean="0"/>
              <a:t>Neubildungen: 12 %</a:t>
            </a:r>
          </a:p>
          <a:p>
            <a:pPr marL="190035" indent="-190035">
              <a:buFont typeface="Arial" panose="020B0604020202020204" pitchFamily="34" charset="0"/>
              <a:buChar char="•"/>
              <a:defRPr/>
            </a:pPr>
            <a:r>
              <a:rPr lang="de-DE" dirty="0" smtClean="0"/>
              <a:t>Stoffwechsel: 8 %</a:t>
            </a:r>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10</a:t>
            </a:fld>
            <a:endParaRPr lang="de-DE"/>
          </a:p>
        </p:txBody>
      </p:sp>
    </p:spTree>
    <p:extLst>
      <p:ext uri="{BB962C8B-B14F-4D97-AF65-F5344CB8AC3E}">
        <p14:creationId xmlns:p14="http://schemas.microsoft.com/office/powerpoint/2010/main" val="1892167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https://www.morgenundmorgen.com/magazin/marktblick/m-m-marktblick-berufsunfaehigkeit-2022</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11</a:t>
            </a:fld>
            <a:endParaRPr lang="de-DE" dirty="0"/>
          </a:p>
        </p:txBody>
      </p:sp>
    </p:spTree>
    <p:extLst>
      <p:ext uri="{BB962C8B-B14F-4D97-AF65-F5344CB8AC3E}">
        <p14:creationId xmlns:p14="http://schemas.microsoft.com/office/powerpoint/2010/main" val="3992071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12</a:t>
            </a:fld>
            <a:endParaRPr lang="de-DE" dirty="0"/>
          </a:p>
        </p:txBody>
      </p:sp>
    </p:spTree>
    <p:extLst>
      <p:ext uri="{BB962C8B-B14F-4D97-AF65-F5344CB8AC3E}">
        <p14:creationId xmlns:p14="http://schemas.microsoft.com/office/powerpoint/2010/main" val="2016692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Eine moderne Risikoprüfung ermöglicht eine </a:t>
            </a:r>
            <a:r>
              <a:rPr lang="de-DE" b="1" dirty="0" smtClean="0"/>
              <a:t>marktkonforme, angemessene Preisgestaltung.</a:t>
            </a:r>
          </a:p>
          <a:p>
            <a:endParaRPr lang="de-DE" b="1" dirty="0" smtClean="0"/>
          </a:p>
          <a:p>
            <a:r>
              <a:rPr lang="de-DE" b="1" dirty="0" smtClean="0"/>
              <a:t>Start und Schüler</a:t>
            </a:r>
          </a:p>
          <a:p>
            <a:pPr algn="l">
              <a:lnSpc>
                <a:spcPct val="110000"/>
              </a:lnSpc>
            </a:pPr>
            <a:r>
              <a:rPr lang="de-DE" sz="1100" dirty="0"/>
              <a:t>Volle Leistung bei halbem Beitrag in den ersten drei Vertragsjahren, Beitrag dann schrittweise steigend, ab 8. Jahr voller Beitrag, Abschluss der Start-Variante bis Alter 30 Jahre möglich</a:t>
            </a:r>
          </a:p>
          <a:p>
            <a:endParaRPr lang="de-DE" b="1" dirty="0" smtClean="0"/>
          </a:p>
          <a:p>
            <a:r>
              <a:rPr lang="de-DE" b="1" dirty="0" smtClean="0"/>
              <a:t>Neue Kriterien zur Einstufung ermöglichen genauere Kalkulationen:</a:t>
            </a:r>
          </a:p>
          <a:p>
            <a:r>
              <a:rPr lang="de-DE" b="1" dirty="0" smtClean="0">
                <a:solidFill>
                  <a:srgbClr val="8E0038"/>
                </a:solidFill>
              </a:rPr>
              <a:t>Es gilbt keine klassischen Berufsgruppen mehr</a:t>
            </a:r>
          </a:p>
          <a:p>
            <a:pPr marL="557103" indent="-285694">
              <a:buFont typeface="Wingdings" panose="05000000000000000000" pitchFamily="2" charset="2"/>
              <a:buChar char="§"/>
            </a:pPr>
            <a:r>
              <a:rPr lang="de-DE" dirty="0" smtClean="0"/>
              <a:t>Um eine möglichst genaue Risikoeinstufung vornehmen zu können, wurde die </a:t>
            </a:r>
            <a:r>
              <a:rPr lang="de-DE" b="1" dirty="0" smtClean="0"/>
              <a:t>klassische Einstufung in Berufsgruppen angepasst</a:t>
            </a:r>
            <a:r>
              <a:rPr lang="de-DE" dirty="0" smtClean="0"/>
              <a:t>. </a:t>
            </a:r>
          </a:p>
          <a:p>
            <a:pPr marL="557103" indent="-285694">
              <a:buFont typeface="Wingdings" panose="05000000000000000000" pitchFamily="2" charset="2"/>
              <a:buChar char="§"/>
            </a:pPr>
            <a:r>
              <a:rPr lang="de-DE" dirty="0" smtClean="0"/>
              <a:t>Zusätzlich werden </a:t>
            </a:r>
            <a:r>
              <a:rPr lang="de-DE" b="1" dirty="0" smtClean="0"/>
              <a:t>ergänzende Angaben zur ausgeübten Tätigkeit </a:t>
            </a:r>
            <a:r>
              <a:rPr lang="de-DE" dirty="0" smtClean="0"/>
              <a:t>und </a:t>
            </a:r>
            <a:r>
              <a:rPr lang="de-DE" b="1" dirty="0" smtClean="0"/>
              <a:t>besondere Risikodaten</a:t>
            </a:r>
            <a:r>
              <a:rPr lang="de-DE" dirty="0" smtClean="0"/>
              <a:t> wie selbstgenutztes Wohneigentum und Raucherstatus abgefragt.</a:t>
            </a:r>
          </a:p>
          <a:p>
            <a:endParaRPr lang="de-DE" dirty="0"/>
          </a:p>
        </p:txBody>
      </p:sp>
      <p:sp>
        <p:nvSpPr>
          <p:cNvPr id="4" name="Foliennummernplatzhalter 3"/>
          <p:cNvSpPr>
            <a:spLocks noGrp="1"/>
          </p:cNvSpPr>
          <p:nvPr>
            <p:ph type="sldNum" sz="quarter" idx="5"/>
          </p:nvPr>
        </p:nvSpPr>
        <p:spPr/>
        <p:txBody>
          <a:bodyPr/>
          <a:lstStyle/>
          <a:p>
            <a:pPr defTabSz="914220">
              <a:defRPr/>
            </a:pPr>
            <a:fld id="{8BEF2115-15F4-4196-B407-8AC7E81EB698}" type="slidenum">
              <a:rPr lang="de-DE">
                <a:solidFill>
                  <a:prstClr val="black"/>
                </a:solidFill>
                <a:latin typeface="Calibri" panose="020F0502020204030204"/>
              </a:rPr>
              <a:pPr defTabSz="914220">
                <a:defRPr/>
              </a:pPr>
              <a:t>13</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225421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Auf</a:t>
            </a:r>
            <a:r>
              <a:rPr lang="de-DE" baseline="0" dirty="0" smtClean="0"/>
              <a:t> einen Grundtarif wurde bewusst verzichtet. Komfort bietet bereits einen umfassenden BU-Schutz mit ausgezeichneter Leistung. </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14</a:t>
            </a:fld>
            <a:endParaRPr lang="de-DE" dirty="0"/>
          </a:p>
        </p:txBody>
      </p:sp>
    </p:spTree>
    <p:extLst>
      <p:ext uri="{BB962C8B-B14F-4D97-AF65-F5344CB8AC3E}">
        <p14:creationId xmlns:p14="http://schemas.microsoft.com/office/powerpoint/2010/main" val="3398303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644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543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Vergleich </a:t>
            </a:r>
            <a:r>
              <a:rPr lang="de-DE" baseline="0" dirty="0" smtClean="0"/>
              <a:t>Komfort- versus Premium-Tarif</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20</a:t>
            </a:fld>
            <a:endParaRPr lang="de-DE" dirty="0"/>
          </a:p>
        </p:txBody>
      </p:sp>
    </p:spTree>
    <p:extLst>
      <p:ext uri="{BB962C8B-B14F-4D97-AF65-F5344CB8AC3E}">
        <p14:creationId xmlns:p14="http://schemas.microsoft.com/office/powerpoint/2010/main" val="1680739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20">
              <a:defRPr/>
            </a:pPr>
            <a:r>
              <a:rPr lang="de-DE" dirty="0" smtClean="0"/>
              <a:t>Vergleich </a:t>
            </a:r>
            <a:r>
              <a:rPr lang="de-DE" baseline="0" dirty="0" smtClean="0"/>
              <a:t>Komfort- versus Premium-Tarif</a:t>
            </a:r>
            <a:endParaRPr lang="de-DE" dirty="0" smtClean="0"/>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21</a:t>
            </a:fld>
            <a:endParaRPr lang="de-DE" dirty="0"/>
          </a:p>
        </p:txBody>
      </p:sp>
    </p:spTree>
    <p:extLst>
      <p:ext uri="{BB962C8B-B14F-4D97-AF65-F5344CB8AC3E}">
        <p14:creationId xmlns:p14="http://schemas.microsoft.com/office/powerpoint/2010/main" val="3298573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20">
              <a:defRPr/>
            </a:pPr>
            <a:r>
              <a:rPr lang="de-DE" dirty="0" smtClean="0"/>
              <a:t>Vergleich </a:t>
            </a:r>
            <a:r>
              <a:rPr lang="de-DE" baseline="0" dirty="0" smtClean="0"/>
              <a:t>Komfort- versus Premium-Tarif</a:t>
            </a:r>
            <a:endParaRPr lang="de-DE" dirty="0" smtClean="0"/>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22</a:t>
            </a:fld>
            <a:endParaRPr lang="de-DE" dirty="0"/>
          </a:p>
        </p:txBody>
      </p:sp>
    </p:spTree>
    <p:extLst>
      <p:ext uri="{BB962C8B-B14F-4D97-AF65-F5344CB8AC3E}">
        <p14:creationId xmlns:p14="http://schemas.microsoft.com/office/powerpoint/2010/main" val="791144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Netto</a:t>
            </a:r>
            <a:r>
              <a:rPr lang="de-DE" baseline="0" dirty="0" smtClean="0"/>
              <a:t>-/</a:t>
            </a:r>
            <a:r>
              <a:rPr lang="de-DE" b="0" baseline="0" dirty="0" smtClean="0"/>
              <a:t>Bruttobeiträge </a:t>
            </a:r>
          </a:p>
          <a:p>
            <a:pPr algn="l"/>
            <a:endParaRPr lang="de-DE" sz="1600" dirty="0">
              <a:latin typeface="Shadows Into Light" panose="02000000000000000000" pitchFamily="2" charset="0"/>
              <a:cs typeface="MV Boli" panose="02000500030200090000" pitchFamily="2" charset="0"/>
            </a:endParaRPr>
          </a:p>
          <a:p>
            <a:pPr algn="l"/>
            <a:r>
              <a:rPr lang="de-DE" sz="1600" dirty="0">
                <a:latin typeface="Shadows Into Light" panose="02000000000000000000" pitchFamily="2" charset="0"/>
                <a:cs typeface="MV Boli" panose="02000500030200090000" pitchFamily="2" charset="0"/>
              </a:rPr>
              <a:t>Selbstständiger  </a:t>
            </a:r>
            <a:r>
              <a:rPr lang="de-DE" sz="1600" dirty="0" smtClean="0">
                <a:latin typeface="Shadows Into Light" panose="02000000000000000000" pitchFamily="2" charset="0"/>
                <a:cs typeface="MV Boli" panose="02000500030200090000" pitchFamily="2" charset="0"/>
              </a:rPr>
              <a:t>Innenarchitekt (Abschluss</a:t>
            </a:r>
            <a:r>
              <a:rPr lang="de-DE" sz="1600" baseline="0" dirty="0" smtClean="0">
                <a:latin typeface="Shadows Into Light" panose="02000000000000000000" pitchFamily="2" charset="0"/>
                <a:cs typeface="MV Boli" panose="02000500030200090000" pitchFamily="2" charset="0"/>
              </a:rPr>
              <a:t> Master)</a:t>
            </a:r>
            <a:endParaRPr lang="de-DE" sz="1600" dirty="0">
              <a:latin typeface="Shadows Into Light" panose="02000000000000000000" pitchFamily="2" charset="0"/>
              <a:cs typeface="MV Boli" panose="02000500030200090000" pitchFamily="2" charset="0"/>
            </a:endParaRPr>
          </a:p>
          <a:p>
            <a:pPr algn="l"/>
            <a:r>
              <a:rPr lang="de-DE" sz="1100" dirty="0">
                <a:latin typeface="Shadows Into Light" panose="02000000000000000000" pitchFamily="2" charset="0"/>
                <a:cs typeface="MV Boli" panose="02000500030200090000" pitchFamily="2" charset="0"/>
              </a:rPr>
              <a:t>ERGO BU Komfort </a:t>
            </a:r>
            <a:r>
              <a:rPr lang="de-DE" sz="1100" dirty="0" smtClean="0">
                <a:latin typeface="Shadows Into Light" panose="02000000000000000000" pitchFamily="2" charset="0"/>
                <a:cs typeface="MV Boli" panose="02000500030200090000" pitchFamily="2" charset="0"/>
              </a:rPr>
              <a:t>46,03 </a:t>
            </a:r>
            <a:r>
              <a:rPr lang="de-DE" sz="1100" dirty="0">
                <a:latin typeface="Shadows Into Light" panose="02000000000000000000" pitchFamily="2" charset="0"/>
                <a:cs typeface="MV Boli" panose="02000500030200090000" pitchFamily="2" charset="0"/>
              </a:rPr>
              <a:t>€ / </a:t>
            </a:r>
            <a:r>
              <a:rPr lang="de-DE" sz="1100" dirty="0" smtClean="0">
                <a:latin typeface="Shadows Into Light" panose="02000000000000000000" pitchFamily="2" charset="0"/>
                <a:cs typeface="MV Boli" panose="02000500030200090000" pitchFamily="2" charset="0"/>
              </a:rPr>
              <a:t>69,74 </a:t>
            </a:r>
            <a:r>
              <a:rPr lang="de-DE" sz="1100" dirty="0">
                <a:latin typeface="Shadows Into Light" panose="02000000000000000000" pitchFamily="2" charset="0"/>
                <a:cs typeface="MV Boli" panose="02000500030200090000" pitchFamily="2" charset="0"/>
              </a:rPr>
              <a:t>€</a:t>
            </a:r>
          </a:p>
          <a:p>
            <a:pPr algn="l"/>
            <a:r>
              <a:rPr lang="de-DE" sz="1600" dirty="0">
                <a:solidFill>
                  <a:srgbClr val="BF1528"/>
                </a:solidFill>
                <a:latin typeface="Shadows Into Light" panose="02000000000000000000" pitchFamily="2" charset="0"/>
                <a:cs typeface="MV Boli" panose="02000500030200090000" pitchFamily="2" charset="0"/>
              </a:rPr>
              <a:t>ERGO BU Premium </a:t>
            </a:r>
            <a:r>
              <a:rPr lang="de-DE" sz="1600" dirty="0" smtClean="0">
                <a:solidFill>
                  <a:srgbClr val="BF1528"/>
                </a:solidFill>
                <a:latin typeface="Shadows Into Light" panose="02000000000000000000" pitchFamily="2" charset="0"/>
                <a:cs typeface="MV Boli" panose="02000500030200090000" pitchFamily="2" charset="0"/>
              </a:rPr>
              <a:t>52,87 </a:t>
            </a:r>
            <a:r>
              <a:rPr lang="de-DE" sz="1600" dirty="0">
                <a:solidFill>
                  <a:srgbClr val="BF1528"/>
                </a:solidFill>
                <a:latin typeface="Shadows Into Light" panose="02000000000000000000" pitchFamily="2" charset="0"/>
                <a:cs typeface="MV Boli" panose="02000500030200090000" pitchFamily="2" charset="0"/>
              </a:rPr>
              <a:t>€ / </a:t>
            </a:r>
            <a:r>
              <a:rPr lang="de-DE" sz="1600" dirty="0" smtClean="0">
                <a:solidFill>
                  <a:srgbClr val="BF1528"/>
                </a:solidFill>
                <a:latin typeface="Shadows Into Light" panose="02000000000000000000" pitchFamily="2" charset="0"/>
                <a:cs typeface="MV Boli" panose="02000500030200090000" pitchFamily="2" charset="0"/>
              </a:rPr>
              <a:t>80,10 </a:t>
            </a:r>
            <a:r>
              <a:rPr lang="de-DE" sz="1600" dirty="0">
                <a:solidFill>
                  <a:srgbClr val="BF1528"/>
                </a:solidFill>
                <a:latin typeface="Shadows Into Light" panose="02000000000000000000" pitchFamily="2" charset="0"/>
                <a:cs typeface="MV Boli" panose="02000500030200090000" pitchFamily="2" charset="0"/>
              </a:rPr>
              <a:t>€</a:t>
            </a:r>
          </a:p>
          <a:p>
            <a:pPr algn="l"/>
            <a:endParaRPr lang="de-DE" sz="1600" dirty="0">
              <a:latin typeface="Shadows Into Light" panose="02000000000000000000" pitchFamily="2" charset="0"/>
              <a:cs typeface="MV Boli" panose="02000500030200090000" pitchFamily="2" charset="0"/>
            </a:endParaRPr>
          </a:p>
          <a:p>
            <a:pPr algn="l"/>
            <a:r>
              <a:rPr lang="de-DE" dirty="0">
                <a:latin typeface="Shadows Into Light" panose="02000000000000000000" pitchFamily="2" charset="0"/>
                <a:cs typeface="MV Boli" panose="02000500030200090000" pitchFamily="2" charset="0"/>
              </a:rPr>
              <a:t>Kaufmann für </a:t>
            </a:r>
            <a:r>
              <a:rPr lang="de-DE" dirty="0" smtClean="0">
                <a:latin typeface="Shadows Into Light" panose="02000000000000000000" pitchFamily="2" charset="0"/>
                <a:cs typeface="MV Boli" panose="02000500030200090000" pitchFamily="2" charset="0"/>
              </a:rPr>
              <a:t>Büromanagement (abgeschlossene</a:t>
            </a:r>
            <a:r>
              <a:rPr lang="de-DE" baseline="0" dirty="0" smtClean="0">
                <a:latin typeface="Shadows Into Light" panose="02000000000000000000" pitchFamily="2" charset="0"/>
                <a:cs typeface="MV Boli" panose="02000500030200090000" pitchFamily="2" charset="0"/>
              </a:rPr>
              <a:t> Berufsausbildung, Angestellter)</a:t>
            </a:r>
            <a:endParaRPr lang="de-DE" dirty="0">
              <a:latin typeface="Shadows Into Light" panose="02000000000000000000" pitchFamily="2" charset="0"/>
              <a:cs typeface="MV Boli" panose="02000500030200090000" pitchFamily="2" charset="0"/>
            </a:endParaRPr>
          </a:p>
          <a:p>
            <a:pPr algn="l"/>
            <a:r>
              <a:rPr lang="de-DE" sz="900" dirty="0">
                <a:latin typeface="Shadows Into Light" panose="02000000000000000000" pitchFamily="2" charset="0"/>
                <a:cs typeface="MV Boli" panose="02000500030200090000" pitchFamily="2" charset="0"/>
              </a:rPr>
              <a:t>ERGO BU Komfort </a:t>
            </a:r>
            <a:r>
              <a:rPr lang="de-DE" sz="900" dirty="0" smtClean="0">
                <a:latin typeface="Shadows Into Light" panose="02000000000000000000" pitchFamily="2" charset="0"/>
                <a:cs typeface="MV Boli" panose="02000500030200090000" pitchFamily="2" charset="0"/>
              </a:rPr>
              <a:t>70,85 </a:t>
            </a:r>
            <a:r>
              <a:rPr lang="de-DE" sz="900" dirty="0">
                <a:latin typeface="Shadows Into Light" panose="02000000000000000000" pitchFamily="2" charset="0"/>
                <a:cs typeface="MV Boli" panose="02000500030200090000" pitchFamily="2" charset="0"/>
              </a:rPr>
              <a:t>€</a:t>
            </a:r>
            <a:r>
              <a:rPr lang="de-DE" dirty="0">
                <a:latin typeface="Shadows Into Light" panose="02000000000000000000" pitchFamily="2" charset="0"/>
                <a:cs typeface="MV Boli" panose="02000500030200090000" pitchFamily="2" charset="0"/>
              </a:rPr>
              <a:t> / </a:t>
            </a:r>
            <a:r>
              <a:rPr lang="de-DE" dirty="0" smtClean="0">
                <a:latin typeface="Shadows Into Light" panose="02000000000000000000" pitchFamily="2" charset="0"/>
                <a:cs typeface="MV Boli" panose="02000500030200090000" pitchFamily="2" charset="0"/>
              </a:rPr>
              <a:t>107,35 </a:t>
            </a:r>
            <a:r>
              <a:rPr lang="de-DE" dirty="0">
                <a:latin typeface="Shadows Into Light" panose="02000000000000000000" pitchFamily="2" charset="0"/>
                <a:cs typeface="MV Boli" panose="02000500030200090000" pitchFamily="2" charset="0"/>
              </a:rPr>
              <a:t>€</a:t>
            </a:r>
          </a:p>
          <a:p>
            <a:pPr algn="l"/>
            <a:r>
              <a:rPr lang="de-DE" dirty="0">
                <a:solidFill>
                  <a:srgbClr val="BF1528"/>
                </a:solidFill>
                <a:latin typeface="Shadows Into Light" panose="02000000000000000000" pitchFamily="2" charset="0"/>
                <a:cs typeface="MV Boli" panose="02000500030200090000" pitchFamily="2" charset="0"/>
              </a:rPr>
              <a:t>ERGO BU Premium </a:t>
            </a:r>
            <a:r>
              <a:rPr lang="de-DE" dirty="0" smtClean="0">
                <a:solidFill>
                  <a:srgbClr val="BF1528"/>
                </a:solidFill>
                <a:latin typeface="Shadows Into Light" panose="02000000000000000000" pitchFamily="2" charset="0"/>
                <a:cs typeface="MV Boli" panose="02000500030200090000" pitchFamily="2" charset="0"/>
              </a:rPr>
              <a:t>81,39 </a:t>
            </a:r>
            <a:r>
              <a:rPr lang="de-DE" dirty="0">
                <a:solidFill>
                  <a:srgbClr val="BF1528"/>
                </a:solidFill>
                <a:latin typeface="Shadows Into Light" panose="02000000000000000000" pitchFamily="2" charset="0"/>
                <a:cs typeface="MV Boli" panose="02000500030200090000" pitchFamily="2" charset="0"/>
              </a:rPr>
              <a:t>€ / </a:t>
            </a:r>
            <a:r>
              <a:rPr lang="de-DE" dirty="0" smtClean="0">
                <a:solidFill>
                  <a:srgbClr val="BF1528"/>
                </a:solidFill>
                <a:latin typeface="Shadows Into Light" panose="02000000000000000000" pitchFamily="2" charset="0"/>
                <a:cs typeface="MV Boli" panose="02000500030200090000" pitchFamily="2" charset="0"/>
              </a:rPr>
              <a:t>123,32 </a:t>
            </a:r>
            <a:r>
              <a:rPr lang="de-DE" dirty="0">
                <a:solidFill>
                  <a:srgbClr val="BF1528"/>
                </a:solidFill>
                <a:latin typeface="Shadows Into Light" panose="02000000000000000000" pitchFamily="2" charset="0"/>
                <a:cs typeface="MV Boli" panose="02000500030200090000" pitchFamily="2" charset="0"/>
              </a:rPr>
              <a:t>€</a:t>
            </a:r>
          </a:p>
          <a:p>
            <a:pPr algn="l"/>
            <a:endParaRPr lang="de-DE" dirty="0">
              <a:latin typeface="Shadows Into Light" panose="02000000000000000000" pitchFamily="2" charset="0"/>
              <a:cs typeface="MV Boli" panose="02000500030200090000" pitchFamily="2" charset="0"/>
            </a:endParaRPr>
          </a:p>
          <a:p>
            <a:pPr algn="l"/>
            <a:endParaRPr lang="de-DE" sz="1100" b="1" dirty="0">
              <a:solidFill>
                <a:srgbClr val="BF1528"/>
              </a:solidFill>
              <a:latin typeface="Shadows Into Light" panose="02000000000000000000" pitchFamily="2" charset="0"/>
              <a:cs typeface="MV Boli" panose="02000500030200090000" pitchFamily="2" charset="0"/>
            </a:endParaRPr>
          </a:p>
          <a:p>
            <a:pPr algn="l"/>
            <a:endParaRPr lang="de-DE" u="none" baseline="0" dirty="0" smtClean="0"/>
          </a:p>
          <a:p>
            <a:pPr algn="l"/>
            <a:endParaRPr lang="de-DE" u="none" dirty="0"/>
          </a:p>
        </p:txBody>
      </p:sp>
      <p:sp>
        <p:nvSpPr>
          <p:cNvPr id="4" name="Foliennummernplatzhalter 3"/>
          <p:cNvSpPr>
            <a:spLocks noGrp="1"/>
          </p:cNvSpPr>
          <p:nvPr>
            <p:ph type="sldNum" sz="quarter" idx="10"/>
          </p:nvPr>
        </p:nvSpPr>
        <p:spPr/>
        <p:txBody>
          <a:bodyPr/>
          <a:lstStyle/>
          <a:p>
            <a:fld id="{8BEF2115-15F4-4196-B407-8AC7E81EB698}" type="slidenum">
              <a:rPr lang="de-DE" smtClean="0"/>
              <a:t>23</a:t>
            </a:fld>
            <a:endParaRPr lang="de-DE" dirty="0"/>
          </a:p>
        </p:txBody>
      </p:sp>
    </p:spTree>
    <p:extLst>
      <p:ext uri="{BB962C8B-B14F-4D97-AF65-F5344CB8AC3E}">
        <p14:creationId xmlns:p14="http://schemas.microsoft.com/office/powerpoint/2010/main" val="287567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p>
        </p:txBody>
      </p:sp>
      <p:sp>
        <p:nvSpPr>
          <p:cNvPr id="4" name="Foliennummernplatzhalter 3"/>
          <p:cNvSpPr>
            <a:spLocks noGrp="1"/>
          </p:cNvSpPr>
          <p:nvPr>
            <p:ph type="sldNum" sz="quarter" idx="10"/>
          </p:nvPr>
        </p:nvSpPr>
        <p:spPr/>
        <p:txBody>
          <a:bodyPr/>
          <a:lstStyle/>
          <a:p>
            <a:fld id="{2F967223-AFC9-419A-974D-4BB4787C1D31}" type="slidenum">
              <a:rPr lang="de-DE" smtClean="0"/>
              <a:t>24</a:t>
            </a:fld>
            <a:endParaRPr lang="de-DE"/>
          </a:p>
        </p:txBody>
      </p:sp>
    </p:spTree>
    <p:extLst>
      <p:ext uri="{BB962C8B-B14F-4D97-AF65-F5344CB8AC3E}">
        <p14:creationId xmlns:p14="http://schemas.microsoft.com/office/powerpoint/2010/main" val="514940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Rund</a:t>
            </a:r>
            <a:r>
              <a:rPr lang="de-DE" baseline="0" dirty="0" smtClean="0"/>
              <a:t> 20% des BU-Neugeschäftes laufen am Markt über Einsteigertarife mit abgesenktem Anfangsbeitrag.</a:t>
            </a:r>
          </a:p>
          <a:p>
            <a:endParaRPr lang="de-DE" baseline="0" dirty="0" smtClean="0"/>
          </a:p>
          <a:p>
            <a:r>
              <a:rPr lang="de-DE" b="1" baseline="0" dirty="0" smtClean="0"/>
              <a:t>Auszug aus AVB</a:t>
            </a:r>
          </a:p>
          <a:p>
            <a:r>
              <a:rPr lang="de-DE" sz="1100" dirty="0"/>
              <a:t>10.4 Bis zum achten Versicherungsjahr (Start-Phase) steigt der Beitrag bis zum Erreichen des vereinbarten</a:t>
            </a:r>
          </a:p>
          <a:p>
            <a:r>
              <a:rPr lang="de-DE" sz="1100" dirty="0"/>
              <a:t>Beitrags (Ziel-Beitrag). Dabei beträgt die Höhe des Beitrags in den ersten drei Versicherungsjahren 50 Prozent</a:t>
            </a:r>
          </a:p>
          <a:p>
            <a:r>
              <a:rPr lang="de-DE" sz="1100" dirty="0"/>
              <a:t>vom Ziel-Beitrag. Vom vierten bis zum achten Versicherungsjahr steigt die Höhe des Beitrags jährlich</a:t>
            </a:r>
          </a:p>
          <a:p>
            <a:r>
              <a:rPr lang="de-DE" sz="1100" dirty="0"/>
              <a:t>um 10 Prozent vom Ziel-Beitrag an, bis der Ziel-Beitrag erreicht ist. Ab dem achten Jahr gilt der vereinbarte</a:t>
            </a:r>
          </a:p>
          <a:p>
            <a:r>
              <a:rPr lang="de-DE" sz="1100" dirty="0"/>
              <a:t>Ziel-Beitrag. Die Höhe des Versicherungsschutzes bleibt durch diese Steigerungen unverändert</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26</a:t>
            </a:fld>
            <a:endParaRPr lang="de-DE" dirty="0"/>
          </a:p>
        </p:txBody>
      </p:sp>
    </p:spTree>
    <p:extLst>
      <p:ext uri="{BB962C8B-B14F-4D97-AF65-F5344CB8AC3E}">
        <p14:creationId xmlns:p14="http://schemas.microsoft.com/office/powerpoint/2010/main" val="1226281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a:t>
            </a:r>
            <a:r>
              <a:rPr lang="de-DE" baseline="0" dirty="0" smtClean="0"/>
              <a:t> Start-Variante ist sowohl für die Komfort- als auch die Premium-Variante möglich – und dass auch in anderen Tarifvarianten als dem Normaltarif. </a:t>
            </a:r>
          </a:p>
          <a:p>
            <a:endParaRPr lang="de-DE" baseline="0" dirty="0" smtClean="0"/>
          </a:p>
          <a:p>
            <a:r>
              <a:rPr lang="de-DE" baseline="0" dirty="0" smtClean="0"/>
              <a:t>Die Provisionierung erfolgt mit dem Anfangsbeitrag und dann jeweils für die Folgestufen, wenn diese eintreten. </a:t>
            </a:r>
          </a:p>
          <a:p>
            <a:endParaRPr lang="de-DE" baseline="0" dirty="0" smtClean="0"/>
          </a:p>
          <a:p>
            <a:r>
              <a:rPr lang="de-DE" baseline="0" dirty="0" smtClean="0"/>
              <a:t>Die BU Schüler beinhaltet immer den abgesenkten Anfangsbeitrag.</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27</a:t>
            </a:fld>
            <a:endParaRPr lang="de-DE" dirty="0"/>
          </a:p>
        </p:txBody>
      </p:sp>
    </p:spTree>
    <p:extLst>
      <p:ext uri="{BB962C8B-B14F-4D97-AF65-F5344CB8AC3E}">
        <p14:creationId xmlns:p14="http://schemas.microsoft.com/office/powerpoint/2010/main" val="343145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Netto</a:t>
            </a:r>
            <a:r>
              <a:rPr lang="de-DE" baseline="0" dirty="0" smtClean="0"/>
              <a:t>-/</a:t>
            </a:r>
            <a:r>
              <a:rPr lang="de-DE" b="0" baseline="0" dirty="0" smtClean="0"/>
              <a:t>Bruttobeiträge </a:t>
            </a:r>
          </a:p>
          <a:p>
            <a:pPr algn="l"/>
            <a:endParaRPr lang="de-DE" sz="1100" dirty="0">
              <a:latin typeface="Shadows Into Light" panose="02000000000000000000" pitchFamily="2" charset="0"/>
              <a:cs typeface="MV Boli" panose="02000500030200090000" pitchFamily="2" charset="0"/>
            </a:endParaRPr>
          </a:p>
          <a:p>
            <a:pPr algn="l"/>
            <a:r>
              <a:rPr lang="de-DE" b="0" u="none" dirty="0" smtClean="0">
                <a:solidFill>
                  <a:schemeClr val="tx1"/>
                </a:solidFill>
                <a:latin typeface="Shadows Into Light" panose="02000000000000000000" pitchFamily="2" charset="0"/>
                <a:cs typeface="MV Boli" panose="02000500030200090000" pitchFamily="2" charset="0"/>
              </a:rPr>
              <a:t>Medizin-Student (sonstige Fachbereiche), keine</a:t>
            </a:r>
            <a:r>
              <a:rPr lang="de-DE" b="0" u="none" baseline="0" dirty="0" smtClean="0">
                <a:solidFill>
                  <a:schemeClr val="tx1"/>
                </a:solidFill>
                <a:latin typeface="Shadows Into Light" panose="02000000000000000000" pitchFamily="2" charset="0"/>
                <a:cs typeface="MV Boli" panose="02000500030200090000" pitchFamily="2" charset="0"/>
              </a:rPr>
              <a:t> abgeschlossene Berufsausbildung</a:t>
            </a:r>
            <a:endParaRPr lang="de-DE" b="0" u="none" dirty="0" smtClean="0">
              <a:solidFill>
                <a:schemeClr val="tx1"/>
              </a:solidFill>
              <a:latin typeface="Shadows Into Light" panose="02000000000000000000" pitchFamily="2" charset="0"/>
              <a:cs typeface="MV Boli" panose="02000500030200090000" pitchFamily="2" charset="0"/>
            </a:endParaRPr>
          </a:p>
          <a:p>
            <a:pPr algn="l"/>
            <a:r>
              <a:rPr lang="de-DE" sz="1100" dirty="0">
                <a:latin typeface="Shadows Into Light" panose="02000000000000000000" pitchFamily="2" charset="0"/>
                <a:cs typeface="MV Boli" panose="02000500030200090000" pitchFamily="2" charset="0"/>
              </a:rPr>
              <a:t>ERGO BU Komfort Start </a:t>
            </a:r>
            <a:r>
              <a:rPr lang="de-DE" sz="1100" dirty="0" smtClean="0">
                <a:latin typeface="Shadows Into Light" panose="02000000000000000000" pitchFamily="2" charset="0"/>
                <a:cs typeface="MV Boli" panose="02000500030200090000" pitchFamily="2" charset="0"/>
              </a:rPr>
              <a:t>20,24 </a:t>
            </a:r>
            <a:r>
              <a:rPr lang="de-DE" sz="1100" dirty="0">
                <a:latin typeface="Shadows Into Light" panose="02000000000000000000" pitchFamily="2" charset="0"/>
                <a:cs typeface="MV Boli" panose="02000500030200090000" pitchFamily="2" charset="0"/>
              </a:rPr>
              <a:t>€ / </a:t>
            </a:r>
            <a:r>
              <a:rPr lang="de-DE" sz="1100" dirty="0" smtClean="0">
                <a:latin typeface="Shadows Into Light" panose="02000000000000000000" pitchFamily="2" charset="0"/>
                <a:cs typeface="MV Boli" panose="02000500030200090000" pitchFamily="2" charset="0"/>
              </a:rPr>
              <a:t>28,92 </a:t>
            </a:r>
            <a:r>
              <a:rPr lang="de-DE" sz="1100" dirty="0">
                <a:latin typeface="Shadows Into Light" panose="02000000000000000000" pitchFamily="2" charset="0"/>
                <a:cs typeface="MV Boli" panose="02000500030200090000" pitchFamily="2" charset="0"/>
              </a:rPr>
              <a:t>€</a:t>
            </a:r>
          </a:p>
          <a:p>
            <a:pPr algn="l"/>
            <a:r>
              <a:rPr lang="de-DE" sz="1600" dirty="0">
                <a:solidFill>
                  <a:srgbClr val="BF1528"/>
                </a:solidFill>
                <a:latin typeface="Shadows Into Light" panose="02000000000000000000" pitchFamily="2" charset="0"/>
                <a:cs typeface="MV Boli" panose="02000500030200090000" pitchFamily="2" charset="0"/>
              </a:rPr>
              <a:t>ERGO BU Premium Start </a:t>
            </a:r>
            <a:r>
              <a:rPr lang="de-DE" sz="1600" dirty="0" smtClean="0">
                <a:solidFill>
                  <a:srgbClr val="BF1528"/>
                </a:solidFill>
                <a:latin typeface="Shadows Into Light" panose="02000000000000000000" pitchFamily="2" charset="0"/>
                <a:cs typeface="MV Boli" panose="02000500030200090000" pitchFamily="2" charset="0"/>
              </a:rPr>
              <a:t>22,98 </a:t>
            </a:r>
            <a:r>
              <a:rPr lang="de-DE" sz="1600" dirty="0">
                <a:solidFill>
                  <a:srgbClr val="BF1528"/>
                </a:solidFill>
                <a:latin typeface="Shadows Into Light" panose="02000000000000000000" pitchFamily="2" charset="0"/>
                <a:cs typeface="MV Boli" panose="02000500030200090000" pitchFamily="2" charset="0"/>
              </a:rPr>
              <a:t>€ / </a:t>
            </a:r>
            <a:r>
              <a:rPr lang="de-DE" sz="1600" dirty="0" smtClean="0">
                <a:solidFill>
                  <a:srgbClr val="BF1528"/>
                </a:solidFill>
                <a:latin typeface="Shadows Into Light" panose="02000000000000000000" pitchFamily="2" charset="0"/>
                <a:cs typeface="MV Boli" panose="02000500030200090000" pitchFamily="2" charset="0"/>
              </a:rPr>
              <a:t>32,83 </a:t>
            </a:r>
            <a:r>
              <a:rPr lang="de-DE" sz="1600" dirty="0">
                <a:solidFill>
                  <a:srgbClr val="BF1528"/>
                </a:solidFill>
                <a:latin typeface="Shadows Into Light" panose="02000000000000000000" pitchFamily="2" charset="0"/>
                <a:cs typeface="MV Boli" panose="02000500030200090000" pitchFamily="2" charset="0"/>
              </a:rPr>
              <a:t>€</a:t>
            </a:r>
          </a:p>
          <a:p>
            <a:pPr algn="l"/>
            <a:endParaRPr lang="de-DE" sz="1600" dirty="0">
              <a:latin typeface="Shadows Into Light" panose="02000000000000000000" pitchFamily="2" charset="0"/>
              <a:cs typeface="MV Boli" panose="02000500030200090000" pitchFamily="2" charset="0"/>
            </a:endParaRPr>
          </a:p>
          <a:p>
            <a:pPr algn="l"/>
            <a:endParaRPr lang="de-DE" dirty="0" smtClean="0">
              <a:solidFill>
                <a:srgbClr val="BF1528"/>
              </a:solidFill>
              <a:latin typeface="Shadows Into Light" panose="02000000000000000000" pitchFamily="2" charset="0"/>
              <a:cs typeface="MV Boli" panose="02000500030200090000" pitchFamily="2" charset="0"/>
            </a:endParaRPr>
          </a:p>
          <a:p>
            <a:pPr algn="l"/>
            <a:endParaRPr lang="de-DE" dirty="0">
              <a:latin typeface="Shadows Into Light" panose="02000000000000000000" pitchFamily="2" charset="0"/>
              <a:cs typeface="MV Boli" panose="02000500030200090000" pitchFamily="2" charset="0"/>
            </a:endParaRPr>
          </a:p>
          <a:p>
            <a:pPr algn="l"/>
            <a:endParaRPr lang="de-DE" sz="1100" b="1" dirty="0">
              <a:solidFill>
                <a:srgbClr val="BF1528"/>
              </a:solidFill>
              <a:latin typeface="Shadows Into Light" panose="02000000000000000000" pitchFamily="2" charset="0"/>
              <a:cs typeface="MV Boli" panose="02000500030200090000" pitchFamily="2" charset="0"/>
            </a:endParaRPr>
          </a:p>
          <a:p>
            <a:pPr algn="l"/>
            <a:endParaRPr lang="de-DE" u="none" baseline="0" dirty="0" smtClean="0"/>
          </a:p>
          <a:p>
            <a:pPr algn="l"/>
            <a:endParaRPr lang="de-DE" u="none" dirty="0"/>
          </a:p>
        </p:txBody>
      </p:sp>
      <p:sp>
        <p:nvSpPr>
          <p:cNvPr id="4" name="Foliennummernplatzhalter 3"/>
          <p:cNvSpPr>
            <a:spLocks noGrp="1"/>
          </p:cNvSpPr>
          <p:nvPr>
            <p:ph type="sldNum" sz="quarter" idx="10"/>
          </p:nvPr>
        </p:nvSpPr>
        <p:spPr/>
        <p:txBody>
          <a:bodyPr/>
          <a:lstStyle/>
          <a:p>
            <a:fld id="{8BEF2115-15F4-4196-B407-8AC7E81EB698}" type="slidenum">
              <a:rPr lang="de-DE" smtClean="0"/>
              <a:t>28</a:t>
            </a:fld>
            <a:endParaRPr lang="de-DE" dirty="0"/>
          </a:p>
        </p:txBody>
      </p:sp>
    </p:spTree>
    <p:extLst>
      <p:ext uri="{BB962C8B-B14F-4D97-AF65-F5344CB8AC3E}">
        <p14:creationId xmlns:p14="http://schemas.microsoft.com/office/powerpoint/2010/main" val="1511020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20">
              <a:defRPr/>
            </a:pPr>
            <a:r>
              <a:rPr lang="en-GB" sz="1100" dirty="0"/>
              <a:t>Interessante Zielgruppe: Meist unkomplizierte Risikoprüfung durch niedriges Eintrittsalter /guten Gesundheitszustand in jungen Jahren</a:t>
            </a:r>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29</a:t>
            </a:fld>
            <a:endParaRPr lang="de-DE" dirty="0"/>
          </a:p>
        </p:txBody>
      </p:sp>
    </p:spTree>
    <p:extLst>
      <p:ext uri="{BB962C8B-B14F-4D97-AF65-F5344CB8AC3E}">
        <p14:creationId xmlns:p14="http://schemas.microsoft.com/office/powerpoint/2010/main" val="2626196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solidFill>
                  <a:srgbClr val="8E0038"/>
                </a:solidFill>
              </a:rPr>
              <a:t>Keine Unterscheidung innerhalb der Schüler</a:t>
            </a:r>
          </a:p>
          <a:p>
            <a:endParaRPr lang="de-DE" b="1" dirty="0" smtClean="0">
              <a:solidFill>
                <a:srgbClr val="8E0038"/>
              </a:solidFill>
            </a:endParaRPr>
          </a:p>
          <a:p>
            <a:r>
              <a:rPr lang="de-DE" dirty="0" smtClean="0"/>
              <a:t>Für die neue Risikoeinschätzung ist es </a:t>
            </a:r>
            <a:r>
              <a:rPr lang="de-DE" b="1" dirty="0" smtClean="0"/>
              <a:t>unerheblich</a:t>
            </a:r>
            <a:r>
              <a:rPr lang="de-DE" dirty="0" smtClean="0"/>
              <a:t>, ob es sich um einen </a:t>
            </a:r>
            <a:r>
              <a:rPr lang="de-DE" b="1" dirty="0" smtClean="0"/>
              <a:t>Gymnasiasten</a:t>
            </a:r>
            <a:r>
              <a:rPr lang="de-DE" dirty="0" smtClean="0"/>
              <a:t> oder </a:t>
            </a:r>
            <a:r>
              <a:rPr lang="de-DE" b="1" dirty="0" smtClean="0"/>
              <a:t>Schüler einer weiteren Schulform </a:t>
            </a:r>
            <a:r>
              <a:rPr lang="de-DE" dirty="0" smtClean="0"/>
              <a:t>handelt. 	</a:t>
            </a:r>
          </a:p>
          <a:p>
            <a:endParaRPr lang="de-DE" dirty="0" smtClean="0"/>
          </a:p>
          <a:p>
            <a:r>
              <a:rPr lang="de-DE" dirty="0" smtClean="0"/>
              <a:t>Eine</a:t>
            </a:r>
            <a:r>
              <a:rPr lang="de-DE" baseline="0" dirty="0" smtClean="0"/>
              <a:t> vereinbarte Dynamik greift erst ab dem 9. Versicherungsjahr.</a:t>
            </a:r>
            <a:endParaRPr lang="de-DE" dirty="0" smtClean="0"/>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30</a:t>
            </a:fld>
            <a:endParaRPr lang="de-DE" dirty="0"/>
          </a:p>
        </p:txBody>
      </p:sp>
    </p:spTree>
    <p:extLst>
      <p:ext uri="{BB962C8B-B14F-4D97-AF65-F5344CB8AC3E}">
        <p14:creationId xmlns:p14="http://schemas.microsoft.com/office/powerpoint/2010/main" val="1154392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20">
              <a:defRPr/>
            </a:pPr>
            <a:r>
              <a:rPr lang="en-GB" sz="1100" b="1" dirty="0"/>
              <a:t>Berufsabhängige Prämie</a:t>
            </a:r>
          </a:p>
          <a:p>
            <a:pPr marL="285694" indent="-285694">
              <a:spcAft>
                <a:spcPts val="600"/>
              </a:spcAft>
              <a:buFont typeface="Wingdings 2" panose="05020102010507070707" pitchFamily="18" charset="2"/>
              <a:buChar char=""/>
            </a:pPr>
            <a:r>
              <a:rPr lang="de-DE" altLang="de-DE" sz="1800" dirty="0"/>
              <a:t>Bei </a:t>
            </a:r>
            <a:r>
              <a:rPr lang="de-DE" altLang="de-DE" sz="1800" b="1" dirty="0"/>
              <a:t>erstmaliger Aufnahme </a:t>
            </a:r>
            <a:r>
              <a:rPr lang="de-DE" altLang="de-DE" sz="1800" dirty="0"/>
              <a:t>einer Berufsausbildung oder eines Studiums stellen wir den </a:t>
            </a:r>
            <a:r>
              <a:rPr lang="de-DE" altLang="de-DE" sz="1800" b="1" dirty="0"/>
              <a:t>Vertrag entsprechend des Berufs um.</a:t>
            </a:r>
          </a:p>
          <a:p>
            <a:pPr marL="285694" indent="-285694">
              <a:spcAft>
                <a:spcPts val="600"/>
              </a:spcAft>
              <a:buFont typeface="Wingdings 2" panose="05020102010507070707" pitchFamily="18" charset="2"/>
              <a:buChar char=""/>
            </a:pPr>
            <a:r>
              <a:rPr lang="de-DE" sz="1800" dirty="0"/>
              <a:t>Wir erinnern den Kunden ab dem 21. Geburtstag zweimal.</a:t>
            </a:r>
          </a:p>
          <a:p>
            <a:pPr marL="285694" indent="-285694">
              <a:spcAft>
                <a:spcPts val="600"/>
              </a:spcAft>
              <a:buFont typeface="Wingdings 2" panose="05020102010507070707" pitchFamily="18" charset="2"/>
              <a:buChar char=""/>
            </a:pPr>
            <a:r>
              <a:rPr lang="de-DE" sz="1800" b="1" dirty="0"/>
              <a:t>Nur wenn keine Rückmeldung </a:t>
            </a:r>
            <a:r>
              <a:rPr lang="de-DE" sz="1800" dirty="0"/>
              <a:t>bis zum 22. Geburtstag erfolgt, stellen wir auf </a:t>
            </a:r>
            <a:r>
              <a:rPr lang="de-DE" sz="1800" b="1" dirty="0"/>
              <a:t>EU-Schutz um.</a:t>
            </a:r>
            <a:endParaRPr lang="de-DE" sz="1800" dirty="0"/>
          </a:p>
          <a:p>
            <a:pPr marL="285694" indent="-285694">
              <a:spcAft>
                <a:spcPts val="600"/>
              </a:spcAft>
              <a:buFont typeface="Wingdings 2" panose="05020102010507070707" pitchFamily="18" charset="2"/>
              <a:buChar char=""/>
            </a:pPr>
            <a:r>
              <a:rPr lang="de-DE" sz="1800" dirty="0"/>
              <a:t>Im Premiumtarif bleibt </a:t>
            </a:r>
            <a:r>
              <a:rPr lang="de-DE" sz="1800" b="1" dirty="0"/>
              <a:t>trotz Umstellung </a:t>
            </a:r>
            <a:r>
              <a:rPr lang="de-DE" sz="1800" dirty="0"/>
              <a:t>auf einen EU-Schutz folgendes </a:t>
            </a:r>
            <a:r>
              <a:rPr lang="de-DE" sz="1800" b="1" dirty="0"/>
              <a:t>bestehen</a:t>
            </a:r>
            <a:r>
              <a:rPr lang="de-DE" sz="1800" dirty="0"/>
              <a:t>:</a:t>
            </a:r>
          </a:p>
          <a:p>
            <a:pPr marL="742803" lvl="1" indent="-285694">
              <a:spcAft>
                <a:spcPts val="600"/>
              </a:spcAft>
              <a:buFont typeface="Wingdings 2" panose="05020102010507070707" pitchFamily="18" charset="2"/>
              <a:buChar char=""/>
            </a:pPr>
            <a:r>
              <a:rPr lang="de-DE" sz="1800" dirty="0"/>
              <a:t>Leistungen bei Arbeitsunfähigkeit („gelbe Schein“ Regel) </a:t>
            </a:r>
          </a:p>
          <a:p>
            <a:pPr marL="742803" lvl="1" indent="-285694">
              <a:spcAft>
                <a:spcPts val="600"/>
              </a:spcAft>
              <a:buFont typeface="Wingdings 2" panose="05020102010507070707" pitchFamily="18" charset="2"/>
              <a:buChar char=""/>
            </a:pPr>
            <a:r>
              <a:rPr lang="de-DE" sz="1800" dirty="0"/>
              <a:t>Ergänzungsoption „Abschluss einer Risiko-LV ohne erneute Gesundheitsprüfung“ (</a:t>
            </a:r>
            <a:r>
              <a:rPr lang="de-DE" sz="1800" b="1" dirty="0"/>
              <a:t>aber dann ohne BU-Beitragsbefreiung)</a:t>
            </a:r>
            <a:endParaRPr lang="de-DE" sz="1800" dirty="0"/>
          </a:p>
          <a:p>
            <a:endParaRPr lang="de-DE" b="1" dirty="0" smtClean="0"/>
          </a:p>
          <a:p>
            <a:r>
              <a:rPr lang="de-DE" b="1" dirty="0" smtClean="0"/>
              <a:t>Hinweise</a:t>
            </a:r>
            <a:r>
              <a:rPr lang="de-DE" b="1" baseline="0" dirty="0" smtClean="0"/>
              <a:t> zur Vertragsumstellung bei ERGO </a:t>
            </a:r>
          </a:p>
          <a:p>
            <a:pPr marL="171417" indent="-171417">
              <a:buFontTx/>
              <a:buChar char="-"/>
            </a:pPr>
            <a:r>
              <a:rPr lang="de-DE" dirty="0" smtClean="0"/>
              <a:t>BU-Absicherung</a:t>
            </a:r>
            <a:r>
              <a:rPr lang="de-DE" baseline="0" dirty="0" smtClean="0"/>
              <a:t> als Schüler endet spätestens mit Vollendung des 22. Lebensjahres. Da jeder Vertrag erhalten bleibt (jedoch umgestellt wird) bleibt der Tarif erhalten.</a:t>
            </a:r>
          </a:p>
          <a:p>
            <a:pPr marL="171417" indent="-171417">
              <a:buFontTx/>
              <a:buChar char="-"/>
            </a:pPr>
            <a:r>
              <a:rPr lang="de-DE" baseline="0" dirty="0" smtClean="0"/>
              <a:t>Umstellung des Vertrages erfolgt nach Anzeige der erstmaligen Aufnahme einer Berufsausbildung, eines Studiums oder einer beruflichen Tätigkeit.</a:t>
            </a:r>
          </a:p>
          <a:p>
            <a:pPr marL="171417" indent="-171417">
              <a:buFontTx/>
              <a:buChar char="-"/>
            </a:pPr>
            <a:r>
              <a:rPr lang="de-DE" baseline="0" dirty="0" smtClean="0"/>
              <a:t>Der VN erhält ein Umstellungsangebot gemäß neuem „Zielberuf“ der versicherten Person</a:t>
            </a:r>
          </a:p>
          <a:p>
            <a:pPr marL="171417" indent="-171417">
              <a:buFontTx/>
              <a:buChar char="-"/>
            </a:pPr>
            <a:r>
              <a:rPr lang="de-DE" baseline="0" dirty="0" smtClean="0"/>
              <a:t>Auch „kritische Zielberufe“ (z.B. Sprengmeister) erhalten ein Umstellungsangebot</a:t>
            </a:r>
          </a:p>
          <a:p>
            <a:pPr marL="171417" indent="-171417">
              <a:buFontTx/>
              <a:buChar char="-"/>
            </a:pPr>
            <a:r>
              <a:rPr lang="de-DE" baseline="0" dirty="0" smtClean="0"/>
              <a:t>Eine „BU-Leistungsdauer Begrenzung“ (wie im Neugeschäft) wird nicht angewendet, das Endalter aus dem Tarif BU-Schüler bleibt für Zielberuf bestehen. </a:t>
            </a:r>
            <a:endParaRPr lang="de-DE" dirty="0" smtClean="0"/>
          </a:p>
          <a:p>
            <a:pPr defTabSz="914220">
              <a:defRPr/>
            </a:pPr>
            <a:endParaRPr lang="en-GB" sz="1100" b="1" dirty="0"/>
          </a:p>
          <a:p>
            <a:pPr>
              <a:spcAft>
                <a:spcPts val="600"/>
              </a:spcAft>
            </a:pPr>
            <a:endParaRPr lang="de-DE" sz="1800" dirty="0"/>
          </a:p>
          <a:p>
            <a:pPr defTabSz="914220">
              <a:defRPr/>
            </a:pPr>
            <a:endParaRPr lang="en-GB" sz="1100" b="1" dirty="0"/>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31</a:t>
            </a:fld>
            <a:endParaRPr lang="de-DE" dirty="0"/>
          </a:p>
        </p:txBody>
      </p:sp>
    </p:spTree>
    <p:extLst>
      <p:ext uri="{BB962C8B-B14F-4D97-AF65-F5344CB8AC3E}">
        <p14:creationId xmlns:p14="http://schemas.microsoft.com/office/powerpoint/2010/main" val="809979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a:t>
            </a:r>
            <a:r>
              <a:rPr lang="de-DE" baseline="0" dirty="0" smtClean="0"/>
              <a:t> Abschluss einer Arbeitskraftabsicherung beinhaltet immer eine umfassende gesundheitliche Beurteilung. Für 10- bis 14-Jährige kann der Abschluss bei der ERGO BU Schüler mit deutlich vereinfachten </a:t>
            </a:r>
            <a:r>
              <a:rPr lang="de-DE" dirty="0" smtClean="0"/>
              <a:t>Gesund</a:t>
            </a:r>
            <a:r>
              <a:rPr lang="de-DE" baseline="0" dirty="0" smtClean="0"/>
              <a:t>heitsfragen erfolgen. </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32</a:t>
            </a:fld>
            <a:endParaRPr lang="de-DE" dirty="0"/>
          </a:p>
        </p:txBody>
      </p:sp>
    </p:spTree>
    <p:extLst>
      <p:ext uri="{BB962C8B-B14F-4D97-AF65-F5344CB8AC3E}">
        <p14:creationId xmlns:p14="http://schemas.microsoft.com/office/powerpoint/2010/main" val="1990538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i="1" dirty="0"/>
              <a:t>GP=Gesundheitsprüfung</a:t>
            </a:r>
          </a:p>
          <a:p>
            <a:endParaRPr lang="de-DE" sz="1100" i="1" dirty="0"/>
          </a:p>
          <a:p>
            <a:r>
              <a:rPr lang="de-DE" sz="1100" i="1" dirty="0"/>
              <a:t>Auszug aus AVB ERGO BU (Stand 12.2019)</a:t>
            </a:r>
          </a:p>
          <a:p>
            <a:endParaRPr lang="de-DE" sz="1100" dirty="0"/>
          </a:p>
          <a:p>
            <a:r>
              <a:rPr lang="de-DE" sz="1100" b="1" dirty="0"/>
              <a:t>15.4 Lebenslange Rente</a:t>
            </a:r>
          </a:p>
          <a:p>
            <a:r>
              <a:rPr lang="de-DE" sz="1100" dirty="0"/>
              <a:t>Wenn die versicherte Person während der Versicherungsdauer und vor Vollendung des 25. Lebensjahres nach Ziffer 3 berufsunfähig wird und wir eine Berufsunfähigkeitsrente bis zum Ablauf der Leistungsdauer ununterbrochen gezahlt haben, geht die Berufsunfähigkeitsrente bei Ablauf der Leistungsdauer in eine lebenslange Altersrente über. Die Höhe der anfänglichen Altersrente entspricht der Höhe der zuletzt gezahlten Berufsunfähigkeitsrente.</a:t>
            </a:r>
            <a:endParaRPr lang="de-DE" sz="1100" b="1" dirty="0"/>
          </a:p>
          <a:p>
            <a:endParaRPr lang="de-DE" sz="1100" b="1" dirty="0"/>
          </a:p>
          <a:p>
            <a:r>
              <a:rPr lang="de-DE" sz="1100" b="1" dirty="0"/>
              <a:t>15.2 Nachlass auf Nachversicherungen</a:t>
            </a:r>
          </a:p>
          <a:p>
            <a:r>
              <a:rPr lang="de-DE" sz="1100" dirty="0"/>
              <a:t>Sie erhalten einen Nachlass in Höhe von fünf Prozent auf den Beitrag für die jeweilige Nachversicherung bei allen Erhöhungen der Berufsunfähigkeitsrente durch eine Nachversicherung gemäß Ziffer 15.1 oder gemäß "Teil F - Vertragliche Gestaltungsmöglichkeiten" Ziffer 3. </a:t>
            </a:r>
            <a:endParaRPr lang="de-DE" sz="1100" b="1" dirty="0"/>
          </a:p>
          <a:p>
            <a:endParaRPr lang="de-DE" sz="1100" b="1" dirty="0"/>
          </a:p>
          <a:p>
            <a:r>
              <a:rPr lang="de-DE" sz="1100" b="1" dirty="0"/>
              <a:t>15.3 Qualifikation Plus</a:t>
            </a:r>
          </a:p>
          <a:p>
            <a:r>
              <a:rPr lang="de-DE" sz="1100" dirty="0"/>
              <a:t>15.3.2 Eine Überprüfung der individuellen Risikoeinstufung ist bei Vorliegen eines der folgenden Ereignisse</a:t>
            </a:r>
          </a:p>
          <a:p>
            <a:r>
              <a:rPr lang="de-DE" sz="1100" dirty="0"/>
              <a:t>möglich: Die versicherte Person</a:t>
            </a:r>
          </a:p>
          <a:p>
            <a:r>
              <a:rPr lang="de-DE" sz="1100" b="1" dirty="0"/>
              <a:t>· </a:t>
            </a:r>
            <a:r>
              <a:rPr lang="de-DE" sz="1100" dirty="0"/>
              <a:t>schließt erstmalig eine anerkannte berufliche Qualifikation ab (Berufsausbildung oder Studium);</a:t>
            </a:r>
          </a:p>
          <a:p>
            <a:r>
              <a:rPr lang="de-DE" sz="1100" b="1" dirty="0"/>
              <a:t>· </a:t>
            </a:r>
            <a:r>
              <a:rPr lang="de-DE" sz="1100" dirty="0"/>
              <a:t>schließt eine höhere berufliche Qualifikation ab (z.B. Meisterbrief);</a:t>
            </a:r>
          </a:p>
          <a:p>
            <a:r>
              <a:rPr lang="de-DE" sz="1100" b="1" dirty="0"/>
              <a:t>· </a:t>
            </a:r>
            <a:r>
              <a:rPr lang="de-DE" sz="1100" dirty="0"/>
              <a:t>schließt eine akademische Weiterqualifizierung ab (z.B. Facharztausbildung, Promotion, Master);</a:t>
            </a:r>
          </a:p>
          <a:p>
            <a:r>
              <a:rPr lang="de-DE" sz="1100" b="1" dirty="0"/>
              <a:t>· </a:t>
            </a:r>
            <a:r>
              <a:rPr lang="de-DE" sz="1100" dirty="0"/>
              <a:t>übernimmt eine auf Dauer (mind. 1 Jahr) angelegte Führungsposition mit mindestens 5 Mitarbeitern</a:t>
            </a:r>
          </a:p>
          <a:p>
            <a:r>
              <a:rPr lang="de-DE" sz="1100" dirty="0"/>
              <a:t>(z.B. Gruppenleitung, Abteilungsleitung, Projektleitung</a:t>
            </a:r>
            <a:r>
              <a:rPr lang="de-DE" sz="1100" dirty="0" smtClean="0"/>
              <a:t>).</a:t>
            </a:r>
          </a:p>
          <a:p>
            <a:endParaRPr lang="de-DE" sz="1100" dirty="0" smtClean="0"/>
          </a:p>
          <a:p>
            <a:r>
              <a:rPr lang="de-DE" sz="1100" b="1" dirty="0" smtClean="0"/>
              <a:t>15.5 Option Altersrente</a:t>
            </a:r>
            <a:r>
              <a:rPr lang="de-DE" sz="1100" dirty="0" smtClean="0"/>
              <a:t> </a:t>
            </a:r>
          </a:p>
          <a:p>
            <a:r>
              <a:rPr lang="de-DE" sz="1100" dirty="0" smtClean="0"/>
              <a:t>15.5.1 Sie können bei Abschluss einer Rentenversicherung bei uns beantragen, dass diese um die Beitragsbefreiung bei Berufsunfähigkeit ergänzt wird. Dies müssen Sie uns in Textform (z.B. Brief, Fax, E-Mail) mitteilen. </a:t>
            </a:r>
          </a:p>
          <a:p>
            <a:r>
              <a:rPr lang="de-DE" sz="1100" dirty="0" smtClean="0"/>
              <a:t>15.5.2 Für die Ergänzung der Rentenversicherung um eine Beitragsbefreiung bei Berufsunfähigkeit gelten folgende Voraussetzungen: </a:t>
            </a:r>
          </a:p>
          <a:p>
            <a:r>
              <a:rPr lang="de-DE" sz="1100" dirty="0" smtClean="0"/>
              <a:t>· Die Berufsunfähigkeitsversicherung muss beitragspflichtig sein. </a:t>
            </a:r>
          </a:p>
          <a:p>
            <a:r>
              <a:rPr lang="de-DE" sz="1100" dirty="0" smtClean="0"/>
              <a:t>· Die versicherte Person der Berufsunfähigkeitsversicherung ist die versicherte Person der Rentenversicherung. </a:t>
            </a:r>
          </a:p>
          <a:p>
            <a:r>
              <a:rPr lang="de-DE" sz="1100" dirty="0" smtClean="0"/>
              <a:t>· Für die versicherte Person wurden bislang keine Leistungen wegen Pflegebedürftigkeit, Berufsunfähigkeit oder Erwerbsunfähigkeit erbracht oder beantragt. </a:t>
            </a:r>
          </a:p>
          <a:p>
            <a:r>
              <a:rPr lang="de-DE" sz="1100" dirty="0" smtClean="0"/>
              <a:t>· Die versicherte Person darf nicht berufsunfähig oder erwerbsunfähig sein. </a:t>
            </a:r>
          </a:p>
          <a:p>
            <a:r>
              <a:rPr lang="de-DE" sz="1100" dirty="0" smtClean="0"/>
              <a:t>· Die Versicherungs- und Leistungsdauer der Beitragsbefreiung bei Berufsunfähigkeit darf die vereinbarte Versicherungs- und Leistungsdauer dieser Versicherung nicht überschreiten. </a:t>
            </a:r>
          </a:p>
          <a:p>
            <a:r>
              <a:rPr lang="de-DE" sz="1100" dirty="0" smtClean="0"/>
              <a:t>· Der jährliche Beitrag für die Altersrente mit Beitragsbefreiung bei Berufsunfähigkeit beträgt höchstens 10 Prozent der jährlichen Berufsunfähigkeitsrente dieser Versicherung. </a:t>
            </a:r>
          </a:p>
          <a:p>
            <a:r>
              <a:rPr lang="de-DE" sz="1100" dirty="0" smtClean="0"/>
              <a:t>Bestehen für die versicherte Person bei uns mehrere Berufsunfähigkeitsversicherungen, gilt: Der jährliche Beitrag ist auf insgesamt 3.600 Euro begrenzt. Wenn alle Voraussetzungen erfüllt sind, gilt: Wir verzichten auf eine Gesundheitsprüfung. Wir berücksichtigen für die Rentenversicherung mit Beitragsbefreiung bei Berufsunfähigkeit die Risikoprüfungsergebnisse dieser Versicherung</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34</a:t>
            </a:fld>
            <a:endParaRPr lang="de-DE" dirty="0"/>
          </a:p>
        </p:txBody>
      </p:sp>
    </p:spTree>
    <p:extLst>
      <p:ext uri="{BB962C8B-B14F-4D97-AF65-F5344CB8AC3E}">
        <p14:creationId xmlns:p14="http://schemas.microsoft.com/office/powerpoint/2010/main" val="551533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20">
              <a:defRPr/>
            </a:pPr>
            <a:r>
              <a:rPr lang="de-DE" sz="1100" i="1" dirty="0"/>
              <a:t>Auszug aus AVB </a:t>
            </a:r>
            <a:r>
              <a:rPr lang="de-DE" sz="1100" i="1" dirty="0" smtClean="0"/>
              <a:t>(</a:t>
            </a:r>
            <a:r>
              <a:rPr lang="de-DE" sz="1100" i="1" dirty="0"/>
              <a:t>Stand 12.2019)</a:t>
            </a:r>
          </a:p>
          <a:p>
            <a:endParaRPr lang="de-DE" dirty="0" smtClean="0"/>
          </a:p>
          <a:p>
            <a:r>
              <a:rPr lang="de-DE" sz="1100" b="1" dirty="0"/>
              <a:t>14 Option Pflege Plus</a:t>
            </a:r>
          </a:p>
          <a:p>
            <a:r>
              <a:rPr lang="de-DE" sz="1100" dirty="0"/>
              <a:t>Haben Sie die Option Pflege Plus vereinbart, gilt: Wenn die versicherte Person während der Versicherungsdauer pflegebedürftig nach Ziffer 4 ist, zahlen wir eine zusätzliche lebenslange Pflegerente.</a:t>
            </a:r>
          </a:p>
          <a:p>
            <a:endParaRPr lang="de-DE" sz="1100" dirty="0"/>
          </a:p>
          <a:p>
            <a:r>
              <a:rPr lang="de-DE" sz="1100" dirty="0"/>
              <a:t>14.1 Die Höhe der anfänglichen garantierten lebenslangen Pflegerente entspricht der Höhe der garantierten Berufsunfähigkeitsrente zum Zeitpunkt des Eintritts von Berufsunfähigkeit. Falls Bonusrente als Überschussverwendung gewählt wurde, erhöht sich die Pflegerente um den zum Zeitpunkt des Eintritts von Pflegebedürftigkeit gültigen Bonusrentensatz. Die anfängliche lebenslange Pflegerente ist dabei auf jährlich 42.000 Euro begrenzt. Hierbei berücksichtigen wir alle bestehenden Ansprüche aus einer lebenslangen Pflegerente für eine versicherte Person. Haben Sie eine Karenzzeit für die Berufsunfähigkeitsrente vereinbart, gilt diese</a:t>
            </a:r>
          </a:p>
          <a:p>
            <a:r>
              <a:rPr lang="de-DE" sz="1100" dirty="0"/>
              <a:t>auch für die lebenslange Pflegerente. Der Anspruch auf die lebenslange Pflegerente endet, wenn die versicherte Person stirbt oder bei Wegfall oder Minderung der Pflegebedürftigkeit nach Ziffer 4. Eine vereinbarte garantierte Rentensteigerung für die  Berufsunfähigkeitsrente gilt nicht für die lebenslange Pflegerente.</a:t>
            </a:r>
          </a:p>
          <a:p>
            <a:r>
              <a:rPr lang="de-DE" sz="1100" dirty="0"/>
              <a:t>14.2 Darüber hinaus bieten wir Informations- und Beratungsleistungen zum Thema Pflege durch entsprechende Spezialisten an.</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35</a:t>
            </a:fld>
            <a:endParaRPr lang="de-DE" dirty="0"/>
          </a:p>
        </p:txBody>
      </p:sp>
    </p:spTree>
    <p:extLst>
      <p:ext uri="{BB962C8B-B14F-4D97-AF65-F5344CB8AC3E}">
        <p14:creationId xmlns:p14="http://schemas.microsoft.com/office/powerpoint/2010/main" val="575856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14220">
              <a:defRPr/>
            </a:pPr>
            <a:fld id="{8BEF2115-15F4-4196-B407-8AC7E81EB698}" type="slidenum">
              <a:rPr lang="de-DE">
                <a:solidFill>
                  <a:prstClr val="black"/>
                </a:solidFill>
                <a:latin typeface="Calibri" panose="020F0502020204030204"/>
              </a:rPr>
              <a:pPr defTabSz="914220">
                <a:defRPr/>
              </a:pPr>
              <a:t>36</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1384123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bildplatzhalter 1"/>
          <p:cNvSpPr>
            <a:spLocks noGrp="1" noRot="1" noChangeAspect="1" noTextEdit="1"/>
          </p:cNvSpPr>
          <p:nvPr>
            <p:ph type="sldImg"/>
          </p:nvPr>
        </p:nvSpPr>
        <p:spPr>
          <a:ln/>
        </p:spPr>
      </p:sp>
      <p:sp>
        <p:nvSpPr>
          <p:cNvPr id="593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4392">
              <a:defRPr/>
            </a:pPr>
            <a:r>
              <a:rPr lang="de-DE" sz="1100" b="1" dirty="0">
                <a:latin typeface="Arial" panose="020B0604020202020204" pitchFamily="34" charset="0"/>
                <a:cs typeface="Arial" panose="020B0604020202020204" pitchFamily="34" charset="0"/>
              </a:rPr>
              <a:t>Im DANV-Tarif versicherbarer Personenkreis</a:t>
            </a:r>
          </a:p>
          <a:p>
            <a:r>
              <a:rPr lang="de-DE" sz="1100" b="1" dirty="0" smtClean="0">
                <a:solidFill>
                  <a:srgbClr val="892737"/>
                </a:solidFill>
                <a:latin typeface="Arial" panose="020B0604020202020204" pitchFamily="34" charset="0"/>
                <a:cs typeface="Arial" panose="020B0604020202020204" pitchFamily="34" charset="0"/>
              </a:rPr>
              <a:t>Rechtsberatende </a:t>
            </a:r>
            <a:r>
              <a:rPr lang="de-DE" sz="1100" b="1" dirty="0">
                <a:solidFill>
                  <a:srgbClr val="892737"/>
                </a:solidFill>
                <a:latin typeface="Arial" panose="020B0604020202020204" pitchFamily="34" charset="0"/>
                <a:cs typeface="Arial" panose="020B0604020202020204" pitchFamily="34" charset="0"/>
              </a:rPr>
              <a:t>Berufe</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Rechtsanwälte und Rechtsanwältinnen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Notare und Notarinnen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Patentanwälte und Patentanwältinnen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Syndizi und Juristen /Juristinnen in der freien Wirtschaft</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Rechtsassessoren und -assessorinnen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Verbeamtete Juristen und Juristinnen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Richter und Richterinnen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Staatsanwälte und </a:t>
            </a:r>
            <a:r>
              <a:rPr lang="de-DE" sz="1100" dirty="0" smtClean="0">
                <a:latin typeface="Arial" panose="020B0604020202020204" pitchFamily="34" charset="0"/>
                <a:cs typeface="Arial" panose="020B0604020202020204" pitchFamily="34" charset="0"/>
              </a:rPr>
              <a:t>Staatsanwältinnen</a:t>
            </a:r>
            <a:endParaRPr lang="de-DE" sz="1100" dirty="0">
              <a:latin typeface="Arial" panose="020B0604020202020204" pitchFamily="34" charset="0"/>
              <a:cs typeface="Arial" panose="020B0604020202020204" pitchFamily="34" charset="0"/>
            </a:endParaRPr>
          </a:p>
          <a:p>
            <a:r>
              <a:rPr lang="de-DE" sz="1100" b="1" dirty="0">
                <a:solidFill>
                  <a:srgbClr val="892737"/>
                </a:solidFill>
                <a:latin typeface="Arial" panose="020B0604020202020204" pitchFamily="34" charset="0"/>
                <a:cs typeface="Arial" panose="020B0604020202020204" pitchFamily="34" charset="0"/>
              </a:rPr>
              <a:t>Steuer-, unternehmensberatende und wirtschaftsprüfende Berufe</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Wirtschaftsprüfer und Wirtschaftsprüferinnen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Vereidigte Buchprüfer und Buchprüferinnen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Steuerberater und Steuerberaterinnen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Steuerbevollmächtigte</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Unternehmensberater und Unternehmensberaterinnen (BDU)</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Diplom-Kaufleute</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Diplom-Volkswirte und -Volkswirtinnen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Diplom-Betriebswirte und -Betriebswirtinnen</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Bachelors und Master in Betriebswirtschaft/Volkswirtschaft</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Mitglieder des Bundesverbandes Deutscher Unternehmensberater e. V. (BDU)</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Mitglieder des Bundesverbandes Deutscher</a:t>
            </a:r>
          </a:p>
          <a:p>
            <a:pPr marL="295123" indent="-295123">
              <a:buClr>
                <a:srgbClr val="892737"/>
              </a:buClr>
              <a:buFont typeface="Arial" panose="020B0604020202020204" pitchFamily="34" charset="0"/>
              <a:buChar char="•"/>
            </a:pPr>
            <a:r>
              <a:rPr lang="de-DE" sz="1100" dirty="0">
                <a:latin typeface="Arial" panose="020B0604020202020204" pitchFamily="34" charset="0"/>
                <a:cs typeface="Arial" panose="020B0604020202020204" pitchFamily="34" charset="0"/>
              </a:rPr>
              <a:t>Volks- und Betriebswirte e. V. (bdvb)</a:t>
            </a:r>
            <a:endParaRPr lang="de-DE" sz="11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r>
              <a:rPr lang="de-DE" sz="1100" b="1" dirty="0" smtClean="0">
                <a:latin typeface="Arial" panose="020B0604020202020204" pitchFamily="34" charset="0"/>
                <a:cs typeface="Arial" panose="020B0604020202020204" pitchFamily="34" charset="0"/>
              </a:rPr>
              <a:t>Studenten</a:t>
            </a:r>
            <a:r>
              <a:rPr lang="de-DE" sz="1100" b="1" baseline="0" dirty="0" smtClean="0">
                <a:latin typeface="Arial" panose="020B0604020202020204" pitchFamily="34" charset="0"/>
                <a:cs typeface="Arial" panose="020B0604020202020204" pitchFamily="34" charset="0"/>
              </a:rPr>
              <a:t> der Rechts- und Wirtschaftswissenschaften</a:t>
            </a:r>
            <a:endParaRPr lang="de-DE" sz="1100" b="1" dirty="0">
              <a:latin typeface="Arial" panose="020B0604020202020204" pitchFamily="34" charset="0"/>
              <a:cs typeface="Arial" panose="020B0604020202020204" pitchFamily="34" charset="0"/>
            </a:endParaRPr>
          </a:p>
          <a:p>
            <a:pPr>
              <a:buClr>
                <a:schemeClr val="accent1"/>
              </a:buClr>
            </a:pPr>
            <a:endParaRPr lang="de-DE" sz="1100" dirty="0">
              <a:latin typeface="Arial" panose="020B0604020202020204" pitchFamily="34" charset="0"/>
              <a:cs typeface="Arial" panose="020B0604020202020204" pitchFamily="34" charset="0"/>
            </a:endParaRPr>
          </a:p>
          <a:p>
            <a:pPr defTabSz="944392">
              <a:defRPr/>
            </a:pPr>
            <a:endParaRPr lang="de-DE" sz="1100" dirty="0">
              <a:latin typeface="Arial" panose="020B0604020202020204" pitchFamily="34" charset="0"/>
              <a:cs typeface="Arial" panose="020B0604020202020204" pitchFamily="34" charset="0"/>
            </a:endParaRPr>
          </a:p>
          <a:p>
            <a:endParaRPr lang="de-DE" altLang="de-DE" sz="1100" dirty="0">
              <a:latin typeface="Arial" panose="020B0604020202020204" pitchFamily="34" charset="0"/>
              <a:cs typeface="Arial" panose="020B0604020202020204" pitchFamily="34" charset="0"/>
            </a:endParaRPr>
          </a:p>
        </p:txBody>
      </p:sp>
      <p:sp>
        <p:nvSpPr>
          <p:cNvPr id="593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0287">
              <a:lnSpc>
                <a:spcPct val="110000"/>
              </a:lnSpc>
              <a:spcBef>
                <a:spcPct val="30000"/>
              </a:spcBef>
              <a:defRPr sz="1200">
                <a:solidFill>
                  <a:schemeClr val="tx1"/>
                </a:solidFill>
                <a:latin typeface="Arial" panose="020B0604020202020204" pitchFamily="34" charset="0"/>
              </a:defRPr>
            </a:lvl1pPr>
            <a:lvl2pPr marL="767319" indent="-295123" defTabSz="890287">
              <a:lnSpc>
                <a:spcPct val="110000"/>
              </a:lnSpc>
              <a:spcBef>
                <a:spcPct val="30000"/>
              </a:spcBef>
              <a:buClr>
                <a:schemeClr val="bg2"/>
              </a:buClr>
              <a:buFont typeface="Wingdings 2" panose="05020102010507070707" pitchFamily="18" charset="2"/>
              <a:buChar char=""/>
              <a:defRPr sz="1200">
                <a:solidFill>
                  <a:schemeClr val="tx1"/>
                </a:solidFill>
                <a:latin typeface="Arial" panose="020B0604020202020204" pitchFamily="34" charset="0"/>
              </a:defRPr>
            </a:lvl2pPr>
            <a:lvl3pPr marL="1180490" indent="-236098" defTabSz="890287">
              <a:lnSpc>
                <a:spcPct val="110000"/>
              </a:lnSpc>
              <a:spcBef>
                <a:spcPct val="30000"/>
              </a:spcBef>
              <a:buClr>
                <a:schemeClr val="bg2"/>
              </a:buClr>
              <a:buFont typeface="Wingdings 2" panose="05020102010507070707" pitchFamily="18" charset="2"/>
              <a:buChar char=""/>
              <a:defRPr sz="1200">
                <a:solidFill>
                  <a:schemeClr val="tx1"/>
                </a:solidFill>
                <a:latin typeface="Arial" panose="020B0604020202020204" pitchFamily="34" charset="0"/>
              </a:defRPr>
            </a:lvl3pPr>
            <a:lvl4pPr marL="1652687" indent="-236098" defTabSz="890287">
              <a:spcBef>
                <a:spcPct val="30000"/>
              </a:spcBef>
              <a:defRPr sz="1200">
                <a:solidFill>
                  <a:schemeClr val="tx1"/>
                </a:solidFill>
                <a:latin typeface="Arial" panose="020B0604020202020204" pitchFamily="34" charset="0"/>
              </a:defRPr>
            </a:lvl4pPr>
            <a:lvl5pPr marL="2124883" indent="-236098" defTabSz="890287">
              <a:spcBef>
                <a:spcPct val="30000"/>
              </a:spcBef>
              <a:defRPr sz="1200">
                <a:solidFill>
                  <a:schemeClr val="tx1"/>
                </a:solidFill>
                <a:latin typeface="Arial" panose="020B0604020202020204" pitchFamily="34" charset="0"/>
              </a:defRPr>
            </a:lvl5pPr>
            <a:lvl6pPr marL="2597079" indent="-236098" defTabSz="890287" eaLnBrk="0" fontAlgn="base" hangingPunct="0">
              <a:spcBef>
                <a:spcPct val="30000"/>
              </a:spcBef>
              <a:spcAft>
                <a:spcPct val="0"/>
              </a:spcAft>
              <a:defRPr sz="1200">
                <a:solidFill>
                  <a:schemeClr val="tx1"/>
                </a:solidFill>
                <a:latin typeface="Arial" panose="020B0604020202020204" pitchFamily="34" charset="0"/>
              </a:defRPr>
            </a:lvl6pPr>
            <a:lvl7pPr marL="3069275" indent="-236098" defTabSz="890287" eaLnBrk="0" fontAlgn="base" hangingPunct="0">
              <a:spcBef>
                <a:spcPct val="30000"/>
              </a:spcBef>
              <a:spcAft>
                <a:spcPct val="0"/>
              </a:spcAft>
              <a:defRPr sz="1200">
                <a:solidFill>
                  <a:schemeClr val="tx1"/>
                </a:solidFill>
                <a:latin typeface="Arial" panose="020B0604020202020204" pitchFamily="34" charset="0"/>
              </a:defRPr>
            </a:lvl7pPr>
            <a:lvl8pPr marL="3541471" indent="-236098" defTabSz="890287" eaLnBrk="0" fontAlgn="base" hangingPunct="0">
              <a:spcBef>
                <a:spcPct val="30000"/>
              </a:spcBef>
              <a:spcAft>
                <a:spcPct val="0"/>
              </a:spcAft>
              <a:defRPr sz="1200">
                <a:solidFill>
                  <a:schemeClr val="tx1"/>
                </a:solidFill>
                <a:latin typeface="Arial" panose="020B0604020202020204" pitchFamily="34" charset="0"/>
              </a:defRPr>
            </a:lvl8pPr>
            <a:lvl9pPr marL="4013667" indent="-236098" defTabSz="890287"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890287" rtl="0" eaLnBrk="1" fontAlgn="auto" latinLnBrk="0" hangingPunct="1">
              <a:lnSpc>
                <a:spcPct val="100000"/>
              </a:lnSpc>
              <a:spcBef>
                <a:spcPct val="0"/>
              </a:spcBef>
              <a:spcAft>
                <a:spcPts val="0"/>
              </a:spcAft>
              <a:buClrTx/>
              <a:buSzTx/>
              <a:buFontTx/>
              <a:buNone/>
              <a:tabLst/>
              <a:defRPr/>
            </a:pPr>
            <a:fld id="{AECF57FF-810D-459B-BC22-5F769D43E71B}" type="slidenum">
              <a:rPr kumimoji="0" lang="de-DE" altLang="de-DE" sz="11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890287" rtl="0" eaLnBrk="1" fontAlgn="auto" latinLnBrk="0" hangingPunct="1">
                <a:lnSpc>
                  <a:spcPct val="100000"/>
                </a:lnSpc>
                <a:spcBef>
                  <a:spcPct val="0"/>
                </a:spcBef>
                <a:spcAft>
                  <a:spcPts val="0"/>
                </a:spcAft>
                <a:buClrTx/>
                <a:buSzTx/>
                <a:buFontTx/>
                <a:buNone/>
                <a:tabLst/>
                <a:defRPr/>
              </a:pPr>
              <a:t>37</a:t>
            </a:fld>
            <a:endParaRPr kumimoji="0" lang="de-DE" altLang="de-DE"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44666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baseline="0" dirty="0" smtClean="0"/>
              <a:t>Hinweis zu den Leistungsinhalten</a:t>
            </a:r>
          </a:p>
          <a:p>
            <a:r>
              <a:rPr lang="de-DE" baseline="0" dirty="0" smtClean="0"/>
              <a:t>Den Verzicht auf abstrakte und konkrete Verweisung gibt es auch bei anderen Anbietern am Markt – aber ausschließlich in der Erstprüfung der BU, nicht jedoch auch in der Nachprüfung – das ist einzigartig für diese Zielgruppe.</a:t>
            </a:r>
          </a:p>
          <a:p>
            <a:endParaRPr lang="de-DE" dirty="0" smtClean="0"/>
          </a:p>
          <a:p>
            <a:r>
              <a:rPr lang="de-DE" b="1" dirty="0" smtClean="0"/>
              <a:t>Netto</a:t>
            </a:r>
            <a:r>
              <a:rPr lang="de-DE" b="1" baseline="0" dirty="0" smtClean="0"/>
              <a:t>-/Bruttobeiträge </a:t>
            </a:r>
          </a:p>
          <a:p>
            <a:endParaRPr lang="de-DE" b="1" u="none" baseline="0" dirty="0" smtClean="0">
              <a:solidFill>
                <a:schemeClr val="tx1"/>
              </a:solidFill>
              <a:latin typeface="Shadows Into Light" panose="02000000000000000000" pitchFamily="2" charset="0"/>
              <a:cs typeface="MV Boli" panose="02000500030200090000" pitchFamily="2" charset="0"/>
            </a:endParaRPr>
          </a:p>
          <a:p>
            <a:r>
              <a:rPr lang="de-DE" b="0" u="none" dirty="0" smtClean="0">
                <a:solidFill>
                  <a:schemeClr val="tx1"/>
                </a:solidFill>
                <a:latin typeface="Shadows Into Light" panose="02000000000000000000" pitchFamily="2" charset="0"/>
                <a:cs typeface="MV Boli" panose="02000500030200090000" pitchFamily="2" charset="0"/>
              </a:rPr>
              <a:t>Selbstständiger</a:t>
            </a:r>
            <a:r>
              <a:rPr lang="de-DE" b="0" u="none" baseline="0" dirty="0" smtClean="0">
                <a:solidFill>
                  <a:schemeClr val="tx1"/>
                </a:solidFill>
                <a:latin typeface="Shadows Into Light" panose="02000000000000000000" pitchFamily="2" charset="0"/>
                <a:cs typeface="MV Boli" panose="02000500030200090000" pitchFamily="2" charset="0"/>
              </a:rPr>
              <a:t> Steuerberater (Abschluss Master/Diplom)</a:t>
            </a:r>
            <a:endParaRPr lang="de-DE" b="0" u="none" dirty="0" smtClean="0">
              <a:solidFill>
                <a:schemeClr val="tx1"/>
              </a:solidFill>
              <a:latin typeface="Shadows Into Light" panose="02000000000000000000" pitchFamily="2" charset="0"/>
              <a:cs typeface="MV Boli" panose="02000500030200090000" pitchFamily="2" charset="0"/>
            </a:endParaRPr>
          </a:p>
          <a:p>
            <a:pPr algn="l"/>
            <a:r>
              <a:rPr lang="de-DE" sz="1100" dirty="0">
                <a:latin typeface="Shadows Into Light" panose="02000000000000000000" pitchFamily="2" charset="0"/>
                <a:cs typeface="MV Boli" panose="02000500030200090000" pitchFamily="2" charset="0"/>
              </a:rPr>
              <a:t>ERGO BU Komfort (DANV) </a:t>
            </a:r>
            <a:r>
              <a:rPr lang="de-DE" sz="1100" dirty="0" smtClean="0">
                <a:latin typeface="Shadows Into Light" panose="02000000000000000000" pitchFamily="2" charset="0"/>
                <a:cs typeface="MV Boli" panose="02000500030200090000" pitchFamily="2" charset="0"/>
              </a:rPr>
              <a:t>60,96 </a:t>
            </a:r>
            <a:r>
              <a:rPr lang="de-DE" sz="1100" dirty="0">
                <a:latin typeface="Shadows Into Light" panose="02000000000000000000" pitchFamily="2" charset="0"/>
                <a:cs typeface="MV Boli" panose="02000500030200090000" pitchFamily="2" charset="0"/>
              </a:rPr>
              <a:t>€ / </a:t>
            </a:r>
            <a:r>
              <a:rPr lang="de-DE" sz="1100" dirty="0" smtClean="0">
                <a:latin typeface="Shadows Into Light" panose="02000000000000000000" pitchFamily="2" charset="0"/>
                <a:cs typeface="MV Boli" panose="02000500030200090000" pitchFamily="2" charset="0"/>
              </a:rPr>
              <a:t>92,36 </a:t>
            </a:r>
            <a:r>
              <a:rPr lang="de-DE" sz="1100" dirty="0">
                <a:latin typeface="Shadows Into Light" panose="02000000000000000000" pitchFamily="2" charset="0"/>
                <a:cs typeface="MV Boli" panose="02000500030200090000" pitchFamily="2" charset="0"/>
              </a:rPr>
              <a:t>€</a:t>
            </a:r>
          </a:p>
          <a:p>
            <a:pPr algn="l"/>
            <a:r>
              <a:rPr lang="de-DE" sz="1600" dirty="0">
                <a:solidFill>
                  <a:srgbClr val="BF1528"/>
                </a:solidFill>
                <a:latin typeface="Shadows Into Light" panose="02000000000000000000" pitchFamily="2" charset="0"/>
                <a:cs typeface="MV Boli" panose="02000500030200090000" pitchFamily="2" charset="0"/>
              </a:rPr>
              <a:t>ERGO BU Premium (DANV) </a:t>
            </a:r>
            <a:r>
              <a:rPr lang="de-DE" sz="1600" dirty="0" smtClean="0">
                <a:solidFill>
                  <a:srgbClr val="BF1528"/>
                </a:solidFill>
                <a:latin typeface="Shadows Into Light" panose="02000000000000000000" pitchFamily="2" charset="0"/>
                <a:cs typeface="MV Boli" panose="02000500030200090000" pitchFamily="2" charset="0"/>
              </a:rPr>
              <a:t>70,02 </a:t>
            </a:r>
            <a:r>
              <a:rPr lang="de-DE" sz="1600" dirty="0">
                <a:solidFill>
                  <a:srgbClr val="BF1528"/>
                </a:solidFill>
                <a:latin typeface="Shadows Into Light" panose="02000000000000000000" pitchFamily="2" charset="0"/>
                <a:cs typeface="MV Boli" panose="02000500030200090000" pitchFamily="2" charset="0"/>
              </a:rPr>
              <a:t>€ / </a:t>
            </a:r>
            <a:r>
              <a:rPr lang="de-DE" sz="1600" dirty="0" smtClean="0">
                <a:solidFill>
                  <a:srgbClr val="BF1528"/>
                </a:solidFill>
                <a:latin typeface="Shadows Into Light" panose="02000000000000000000" pitchFamily="2" charset="0"/>
                <a:cs typeface="MV Boli" panose="02000500030200090000" pitchFamily="2" charset="0"/>
              </a:rPr>
              <a:t>106,09 </a:t>
            </a:r>
            <a:r>
              <a:rPr lang="de-DE" sz="1600" dirty="0">
                <a:solidFill>
                  <a:srgbClr val="BF1528"/>
                </a:solidFill>
                <a:latin typeface="Shadows Into Light" panose="02000000000000000000" pitchFamily="2" charset="0"/>
                <a:cs typeface="MV Boli" panose="02000500030200090000" pitchFamily="2" charset="0"/>
              </a:rPr>
              <a:t>€</a:t>
            </a:r>
          </a:p>
          <a:p>
            <a:pPr algn="l"/>
            <a:endParaRPr lang="de-DE" sz="1600" dirty="0">
              <a:latin typeface="Shadows Into Light" panose="02000000000000000000" pitchFamily="2" charset="0"/>
              <a:cs typeface="MV Boli" panose="02000500030200090000" pitchFamily="2" charset="0"/>
            </a:endParaRPr>
          </a:p>
          <a:p>
            <a:pPr algn="l"/>
            <a:r>
              <a:rPr lang="de-DE" sz="1600" dirty="0">
                <a:latin typeface="Shadows Into Light" panose="02000000000000000000" pitchFamily="2" charset="0"/>
                <a:cs typeface="MV Boli" panose="02000500030200090000" pitchFamily="2" charset="0"/>
              </a:rPr>
              <a:t>Angestellter Rechtsanwalt </a:t>
            </a:r>
            <a:r>
              <a:rPr lang="de-DE" sz="1600" dirty="0" smtClean="0">
                <a:latin typeface="Shadows Into Light" panose="02000000000000000000" pitchFamily="2" charset="0"/>
                <a:cs typeface="MV Boli" panose="02000500030200090000" pitchFamily="2" charset="0"/>
              </a:rPr>
              <a:t>(Abschluss</a:t>
            </a:r>
            <a:r>
              <a:rPr lang="de-DE" sz="1600" baseline="0" dirty="0" smtClean="0">
                <a:latin typeface="Shadows Into Light" panose="02000000000000000000" pitchFamily="2" charset="0"/>
                <a:cs typeface="MV Boli" panose="02000500030200090000" pitchFamily="2" charset="0"/>
              </a:rPr>
              <a:t> Master…)</a:t>
            </a:r>
            <a:endParaRPr lang="de-DE" sz="1600" dirty="0">
              <a:latin typeface="Shadows Into Light" panose="02000000000000000000" pitchFamily="2" charset="0"/>
              <a:cs typeface="MV Boli" panose="02000500030200090000" pitchFamily="2" charset="0"/>
            </a:endParaRPr>
          </a:p>
          <a:p>
            <a:pPr algn="l"/>
            <a:r>
              <a:rPr lang="de-DE" sz="1100" dirty="0">
                <a:latin typeface="Shadows Into Light" panose="02000000000000000000" pitchFamily="2" charset="0"/>
                <a:cs typeface="MV Boli" panose="02000500030200090000" pitchFamily="2" charset="0"/>
              </a:rPr>
              <a:t>ERGO BU Komfort Start (DANV) </a:t>
            </a:r>
            <a:r>
              <a:rPr lang="de-DE" sz="1100" dirty="0" smtClean="0">
                <a:latin typeface="Shadows Into Light" panose="02000000000000000000" pitchFamily="2" charset="0"/>
                <a:cs typeface="MV Boli" panose="02000500030200090000" pitchFamily="2" charset="0"/>
              </a:rPr>
              <a:t>43,41 </a:t>
            </a:r>
            <a:r>
              <a:rPr lang="de-DE" sz="1100" dirty="0">
                <a:latin typeface="Shadows Into Light" panose="02000000000000000000" pitchFamily="2" charset="0"/>
                <a:cs typeface="MV Boli" panose="02000500030200090000" pitchFamily="2" charset="0"/>
              </a:rPr>
              <a:t>€</a:t>
            </a:r>
            <a:r>
              <a:rPr lang="de-DE" sz="1100" baseline="30000" dirty="0">
                <a:latin typeface="Shadows Into Light" panose="02000000000000000000" pitchFamily="2" charset="0"/>
                <a:cs typeface="MV Boli" panose="02000500030200090000" pitchFamily="2" charset="0"/>
              </a:rPr>
              <a:t> </a:t>
            </a:r>
            <a:r>
              <a:rPr lang="de-DE" sz="1600" dirty="0">
                <a:solidFill>
                  <a:srgbClr val="BF1528"/>
                </a:solidFill>
                <a:latin typeface="Shadows Into Light" panose="02000000000000000000" pitchFamily="2" charset="0"/>
                <a:cs typeface="MV Boli" panose="02000500030200090000" pitchFamily="2" charset="0"/>
              </a:rPr>
              <a:t>/ </a:t>
            </a:r>
            <a:r>
              <a:rPr lang="de-DE" sz="1600" dirty="0" smtClean="0">
                <a:solidFill>
                  <a:srgbClr val="BF1528"/>
                </a:solidFill>
                <a:latin typeface="Shadows Into Light" panose="02000000000000000000" pitchFamily="2" charset="0"/>
                <a:cs typeface="MV Boli" panose="02000500030200090000" pitchFamily="2" charset="0"/>
              </a:rPr>
              <a:t>71,26 </a:t>
            </a:r>
            <a:r>
              <a:rPr lang="de-DE" sz="1600" dirty="0">
                <a:solidFill>
                  <a:srgbClr val="BF1528"/>
                </a:solidFill>
                <a:latin typeface="Shadows Into Light" panose="02000000000000000000" pitchFamily="2" charset="0"/>
                <a:cs typeface="MV Boli" panose="02000500030200090000" pitchFamily="2" charset="0"/>
              </a:rPr>
              <a:t>€, Zielbeitrag ab 8 Jahr: </a:t>
            </a:r>
            <a:r>
              <a:rPr lang="de-DE" sz="1600" dirty="0" smtClean="0">
                <a:solidFill>
                  <a:srgbClr val="BF1528"/>
                </a:solidFill>
                <a:latin typeface="Shadows Into Light" panose="02000000000000000000" pitchFamily="2" charset="0"/>
                <a:cs typeface="MV Boli" panose="02000500030200090000" pitchFamily="2" charset="0"/>
              </a:rPr>
              <a:t>86,82 </a:t>
            </a:r>
            <a:r>
              <a:rPr lang="de-DE" sz="1600" dirty="0">
                <a:solidFill>
                  <a:srgbClr val="BF1528"/>
                </a:solidFill>
                <a:latin typeface="Shadows Into Light" panose="02000000000000000000" pitchFamily="2" charset="0"/>
                <a:cs typeface="MV Boli" panose="02000500030200090000" pitchFamily="2" charset="0"/>
              </a:rPr>
              <a:t>€ / </a:t>
            </a:r>
            <a:r>
              <a:rPr lang="de-DE" sz="1600" dirty="0" smtClean="0">
                <a:solidFill>
                  <a:srgbClr val="BF1528"/>
                </a:solidFill>
                <a:latin typeface="Shadows Into Light" panose="02000000000000000000" pitchFamily="2" charset="0"/>
                <a:cs typeface="MV Boli" panose="02000500030200090000" pitchFamily="2" charset="0"/>
              </a:rPr>
              <a:t>124,04 </a:t>
            </a:r>
            <a:r>
              <a:rPr lang="de-DE" sz="1600" dirty="0">
                <a:solidFill>
                  <a:srgbClr val="BF1528"/>
                </a:solidFill>
                <a:latin typeface="Shadows Into Light" panose="02000000000000000000" pitchFamily="2" charset="0"/>
                <a:cs typeface="MV Boli" panose="02000500030200090000" pitchFamily="2" charset="0"/>
              </a:rPr>
              <a:t>€</a:t>
            </a:r>
          </a:p>
          <a:p>
            <a:pPr defTabSz="914220">
              <a:defRPr/>
            </a:pPr>
            <a:r>
              <a:rPr lang="de-DE" sz="1600" dirty="0">
                <a:solidFill>
                  <a:srgbClr val="BF1528"/>
                </a:solidFill>
                <a:latin typeface="Shadows Into Light" panose="02000000000000000000" pitchFamily="2" charset="0"/>
                <a:cs typeface="MV Boli" panose="02000500030200090000" pitchFamily="2" charset="0"/>
              </a:rPr>
              <a:t>ERGO BU Premium Start (DANV) </a:t>
            </a:r>
            <a:r>
              <a:rPr lang="de-DE" sz="1600" dirty="0" smtClean="0">
                <a:solidFill>
                  <a:srgbClr val="BF1528"/>
                </a:solidFill>
                <a:latin typeface="Shadows Into Light" panose="02000000000000000000" pitchFamily="2" charset="0"/>
                <a:cs typeface="MV Boli" panose="02000500030200090000" pitchFamily="2" charset="0"/>
              </a:rPr>
              <a:t>49,88 </a:t>
            </a:r>
            <a:r>
              <a:rPr lang="de-DE" sz="1600" dirty="0">
                <a:solidFill>
                  <a:srgbClr val="BF1528"/>
                </a:solidFill>
                <a:latin typeface="Shadows Into Light" panose="02000000000000000000" pitchFamily="2" charset="0"/>
                <a:cs typeface="MV Boli" panose="02000500030200090000" pitchFamily="2" charset="0"/>
              </a:rPr>
              <a:t>€</a:t>
            </a:r>
            <a:r>
              <a:rPr lang="de-DE" sz="1600" dirty="0">
                <a:latin typeface="Shadows Into Light" panose="02000000000000000000" pitchFamily="2" charset="0"/>
                <a:cs typeface="MV Boli" panose="02000500030200090000" pitchFamily="2" charset="0"/>
              </a:rPr>
              <a:t> / </a:t>
            </a:r>
            <a:r>
              <a:rPr lang="de-DE" sz="1600" dirty="0" smtClean="0">
                <a:latin typeface="Shadows Into Light" panose="02000000000000000000" pitchFamily="2" charset="0"/>
                <a:cs typeface="MV Boli" panose="02000500030200090000" pitchFamily="2" charset="0"/>
              </a:rPr>
              <a:t>71,26 </a:t>
            </a:r>
            <a:r>
              <a:rPr lang="de-DE" sz="1600" dirty="0">
                <a:latin typeface="Shadows Into Light" panose="02000000000000000000" pitchFamily="2" charset="0"/>
                <a:cs typeface="MV Boli" panose="02000500030200090000" pitchFamily="2" charset="0"/>
              </a:rPr>
              <a:t>€</a:t>
            </a:r>
            <a:r>
              <a:rPr lang="de-DE" sz="1600" dirty="0">
                <a:solidFill>
                  <a:srgbClr val="BF1528"/>
                </a:solidFill>
                <a:latin typeface="Shadows Into Light" panose="02000000000000000000" pitchFamily="2" charset="0"/>
                <a:cs typeface="MV Boli" panose="02000500030200090000" pitchFamily="2" charset="0"/>
              </a:rPr>
              <a:t>, Zielbeitrag ab 8 Jahr: </a:t>
            </a:r>
            <a:r>
              <a:rPr lang="de-DE" sz="1600" dirty="0" smtClean="0">
                <a:solidFill>
                  <a:srgbClr val="BF1528"/>
                </a:solidFill>
                <a:latin typeface="Shadows Into Light" panose="02000000000000000000" pitchFamily="2" charset="0"/>
                <a:cs typeface="MV Boli" panose="02000500030200090000" pitchFamily="2" charset="0"/>
              </a:rPr>
              <a:t>99,76 </a:t>
            </a:r>
            <a:r>
              <a:rPr lang="de-DE" sz="1600" dirty="0">
                <a:solidFill>
                  <a:srgbClr val="BF1528"/>
                </a:solidFill>
                <a:latin typeface="Shadows Into Light" panose="02000000000000000000" pitchFamily="2" charset="0"/>
                <a:cs typeface="MV Boli" panose="02000500030200090000" pitchFamily="2" charset="0"/>
              </a:rPr>
              <a:t>€ / </a:t>
            </a:r>
            <a:r>
              <a:rPr lang="de-DE" sz="1600" dirty="0" smtClean="0">
                <a:solidFill>
                  <a:srgbClr val="BF1528"/>
                </a:solidFill>
                <a:latin typeface="Shadows Into Light" panose="02000000000000000000" pitchFamily="2" charset="0"/>
                <a:cs typeface="MV Boli" panose="02000500030200090000" pitchFamily="2" charset="0"/>
              </a:rPr>
              <a:t>142,52 </a:t>
            </a:r>
            <a:r>
              <a:rPr lang="de-DE" sz="1600" dirty="0">
                <a:solidFill>
                  <a:srgbClr val="BF1528"/>
                </a:solidFill>
                <a:latin typeface="Shadows Into Light" panose="02000000000000000000" pitchFamily="2" charset="0"/>
                <a:cs typeface="MV Boli" panose="02000500030200090000" pitchFamily="2" charset="0"/>
              </a:rPr>
              <a:t>€</a:t>
            </a:r>
          </a:p>
          <a:p>
            <a:pPr algn="l"/>
            <a:endParaRPr lang="de-DE" sz="1600" dirty="0">
              <a:latin typeface="Shadows Into Light" panose="02000000000000000000" pitchFamily="2" charset="0"/>
              <a:cs typeface="MV Boli" panose="02000500030200090000" pitchFamily="2" charset="0"/>
            </a:endParaRPr>
          </a:p>
          <a:p>
            <a:pPr algn="l"/>
            <a:endParaRPr lang="de-DE" u="none" baseline="0" dirty="0" smtClean="0"/>
          </a:p>
          <a:p>
            <a:pPr algn="l"/>
            <a:endParaRPr lang="de-DE" u="none" dirty="0"/>
          </a:p>
        </p:txBody>
      </p:sp>
      <p:sp>
        <p:nvSpPr>
          <p:cNvPr id="4" name="Foliennummernplatzhalter 3"/>
          <p:cNvSpPr>
            <a:spLocks noGrp="1"/>
          </p:cNvSpPr>
          <p:nvPr>
            <p:ph type="sldNum" sz="quarter" idx="10"/>
          </p:nvPr>
        </p:nvSpPr>
        <p:spPr/>
        <p:txBody>
          <a:bodyPr/>
          <a:lstStyle/>
          <a:p>
            <a:pPr defTabSz="914220">
              <a:defRPr/>
            </a:pPr>
            <a:fld id="{8BEF2115-15F4-4196-B407-8AC7E81EB698}" type="slidenum">
              <a:rPr lang="de-DE">
                <a:solidFill>
                  <a:prstClr val="black"/>
                </a:solidFill>
                <a:latin typeface="Calibri" panose="020F0502020204030204"/>
              </a:rPr>
              <a:pPr defTabSz="914220">
                <a:defRPr/>
              </a:pPr>
              <a:t>39</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3047430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smtClean="0"/>
              <a:t>KT-BU-Regelung ermöglicht nahtlosen Übergang zwischen DKV-Krankentagegeld und BU-Rente</a:t>
            </a:r>
          </a:p>
          <a:p>
            <a:pPr marL="285750" indent="-285750">
              <a:buFont typeface="Wingdings 2" panose="05020102010507070707" pitchFamily="18" charset="2"/>
              <a:buChar char=""/>
            </a:pPr>
            <a:r>
              <a:rPr lang="de-DE" sz="1200" dirty="0" smtClean="0"/>
              <a:t>Gemeinsame Leistungsprüfung durch ERGO Vorsorge und DKV</a:t>
            </a:r>
          </a:p>
          <a:p>
            <a:pPr marL="285750" indent="-285750">
              <a:buFont typeface="Wingdings 2" panose="05020102010507070707" pitchFamily="18" charset="2"/>
              <a:buChar char=""/>
            </a:pPr>
            <a:r>
              <a:rPr lang="de-DE" sz="1200" dirty="0" smtClean="0"/>
              <a:t>Krankentagegeldzahlung während Prüfphase</a:t>
            </a:r>
          </a:p>
          <a:p>
            <a:pPr marL="285750" indent="-285750">
              <a:buFont typeface="Wingdings 2" panose="05020102010507070707" pitchFamily="18" charset="2"/>
              <a:buChar char=""/>
            </a:pPr>
            <a:r>
              <a:rPr lang="de-DE" sz="1200" dirty="0" smtClean="0"/>
              <a:t>Abgestimmtes, verbindliches Ergebnis</a:t>
            </a:r>
          </a:p>
          <a:p>
            <a:pPr marL="285750" indent="-285750">
              <a:buFont typeface="Wingdings 2" panose="05020102010507070707" pitchFamily="18" charset="2"/>
              <a:buChar char=""/>
            </a:pPr>
            <a:r>
              <a:rPr lang="de-DE" sz="1200" dirty="0" smtClean="0"/>
              <a:t>Berufsunfähigkeitsrente direkt im Anschluss an die KT-Zahlung</a:t>
            </a:r>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41</a:t>
            </a:fld>
            <a:endParaRPr lang="de-DE" dirty="0"/>
          </a:p>
        </p:txBody>
      </p:sp>
    </p:spTree>
    <p:extLst>
      <p:ext uri="{BB962C8B-B14F-4D97-AF65-F5344CB8AC3E}">
        <p14:creationId xmlns:p14="http://schemas.microsoft.com/office/powerpoint/2010/main" val="3914514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smtClean="0"/>
              <a:t>Bei Klick auf</a:t>
            </a:r>
            <a:r>
              <a:rPr lang="de-DE" sz="1100" baseline="0" dirty="0" smtClean="0"/>
              <a:t> das Bildmotiv erscheint im Präsentationsmodus die Urkunde / das Druckstück (online)</a:t>
            </a:r>
            <a:endParaRPr lang="de-DE" sz="1100" dirty="0" smtClean="0"/>
          </a:p>
          <a:p>
            <a:endParaRPr lang="de-DE" sz="1100" dirty="0" smtClean="0"/>
          </a:p>
          <a:p>
            <a:r>
              <a:rPr lang="de-DE" sz="1100" dirty="0" smtClean="0"/>
              <a:t>Die Garantieurkunde ist nicht Bestandteil der Police und kann separat ausgehändigt werden (verfügbar im ERGO Druckstückportal, SAP 500 70 315): http://www.ergo-meine-druckstuecke.de/download/7734</a:t>
            </a:r>
          </a:p>
          <a:p>
            <a:endParaRPr lang="de-DE" sz="1100" dirty="0"/>
          </a:p>
          <a:p>
            <a:r>
              <a:rPr lang="de-DE" sz="1100" dirty="0"/>
              <a:t>Wenn eine Krankentagegeld- und eine Berufsunfähigkeitsversicherung abgeschlossen werden, prüft der Krankenversicherer die Berufsunfähigkeit unabhängig vom Lebensversicherer.</a:t>
            </a:r>
          </a:p>
          <a:p>
            <a:r>
              <a:rPr lang="de-DE" sz="1100" dirty="0"/>
              <a:t>Zwischen dem Ende des Krankentagegelds und der ersten Berufsunfähigkeitsrente kann es daher zu Verzögerungen kommen. Dann erhalten Sie möglicherweise für einen gewissen Zeitraum</a:t>
            </a:r>
          </a:p>
          <a:p>
            <a:r>
              <a:rPr lang="de-DE" sz="1100" dirty="0"/>
              <a:t>von keinem Versicherer Zahlungen. Es entsteht eine Versorgungslücke.</a:t>
            </a:r>
          </a:p>
          <a:p>
            <a:endParaRPr lang="de-DE" sz="1100" dirty="0"/>
          </a:p>
          <a:p>
            <a:r>
              <a:rPr lang="de-DE" sz="1100" dirty="0"/>
              <a:t>Der DKV muss eine von der versicherten Person unterschriebene Erklärung zur Entbindung von der Schweigepflicht und zum Datenaustausch vorliegen. Wir übernehmen dann den Datenaustausch mit der DKV.</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42</a:t>
            </a:fld>
            <a:endParaRPr lang="de-DE" dirty="0"/>
          </a:p>
        </p:txBody>
      </p:sp>
    </p:spTree>
    <p:extLst>
      <p:ext uri="{BB962C8B-B14F-4D97-AF65-F5344CB8AC3E}">
        <p14:creationId xmlns:p14="http://schemas.microsoft.com/office/powerpoint/2010/main" val="2641523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Aufruf des</a:t>
            </a:r>
            <a:r>
              <a:rPr lang="de-DE" baseline="0" dirty="0" smtClean="0"/>
              <a:t> Tarifrechners (online) durch Klick auf Grafik im PowerPoint Präsentationsmodus</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3867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a:t>
            </a:r>
            <a:r>
              <a:rPr lang="de-DE" baseline="0" dirty="0" smtClean="0"/>
              <a:t> renommierten Ratingagenturen Morgen &amp; Morgen und Franke &amp; Bornberg vergeben Bestnoten für das Produkt ERGO BU. </a:t>
            </a:r>
          </a:p>
          <a:p>
            <a:endParaRPr lang="de-DE" baseline="0" dirty="0" smtClean="0"/>
          </a:p>
          <a:p>
            <a:r>
              <a:rPr lang="de-DE" baseline="0" dirty="0" smtClean="0"/>
              <a:t>Gleiches gilt auch für die BU-Unternehmensqualität: Hier bekommt die ERGO Vorsorge Lebensversicherung AG erneut die Höchstnote. Im Ratingbericht wird auch besonders die seit Jahren extrem niedrige BU-Prozessquote positiv hervorgehoben. </a:t>
            </a:r>
            <a:endParaRPr lang="de-DE" dirty="0"/>
          </a:p>
        </p:txBody>
      </p:sp>
      <p:sp>
        <p:nvSpPr>
          <p:cNvPr id="4" name="Foliennummernplatzhalter 3"/>
          <p:cNvSpPr>
            <a:spLocks noGrp="1"/>
          </p:cNvSpPr>
          <p:nvPr>
            <p:ph type="sldNum" sz="quarter" idx="10"/>
          </p:nvPr>
        </p:nvSpPr>
        <p:spPr/>
        <p:txBody>
          <a:bodyPr/>
          <a:lstStyle/>
          <a:p>
            <a:pPr marL="0" marR="0" lvl="0" indent="0" algn="r" defTabSz="91422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44</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2902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fld id="{8BEF2115-15F4-4196-B407-8AC7E81EB698}" type="slidenum">
              <a:rPr lang="de-DE" smtClean="0"/>
              <a:t>45</a:t>
            </a:fld>
            <a:endParaRPr lang="de-DE" dirty="0"/>
          </a:p>
        </p:txBody>
      </p:sp>
    </p:spTree>
    <p:extLst>
      <p:ext uri="{BB962C8B-B14F-4D97-AF65-F5344CB8AC3E}">
        <p14:creationId xmlns:p14="http://schemas.microsoft.com/office/powerpoint/2010/main" val="29311984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49</a:t>
            </a:fld>
            <a:endParaRPr lang="de-DE" dirty="0"/>
          </a:p>
        </p:txBody>
      </p:sp>
    </p:spTree>
    <p:extLst>
      <p:ext uri="{BB962C8B-B14F-4D97-AF65-F5344CB8AC3E}">
        <p14:creationId xmlns:p14="http://schemas.microsoft.com/office/powerpoint/2010/main" val="29433128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50</a:t>
            </a:fld>
            <a:endParaRPr lang="de-DE" dirty="0"/>
          </a:p>
        </p:txBody>
      </p:sp>
    </p:spTree>
    <p:extLst>
      <p:ext uri="{BB962C8B-B14F-4D97-AF65-F5344CB8AC3E}">
        <p14:creationId xmlns:p14="http://schemas.microsoft.com/office/powerpoint/2010/main" val="24164615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001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22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52</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r>
              <a:rPr lang="de-DE" smtClean="0"/>
              <a:t>ERGO Vorsorge Leben</a:t>
            </a:r>
            <a:endParaRPr lang="de-DE"/>
          </a:p>
        </p:txBody>
      </p:sp>
    </p:spTree>
    <p:extLst>
      <p:ext uri="{BB962C8B-B14F-4D97-AF65-F5344CB8AC3E}">
        <p14:creationId xmlns:p14="http://schemas.microsoft.com/office/powerpoint/2010/main" val="2237106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023.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8"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5271234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1 ohne Bild">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56495A4C-29AC-49A6-BA34-58317AEFBBCA}"/>
              </a:ext>
            </a:extLst>
          </p:cNvPr>
          <p:cNvSpPr>
            <a:spLocks noGrp="1"/>
          </p:cNvSpPr>
          <p:nvPr>
            <p:ph type="body" sz="quarter" idx="5" hasCustomPrompt="1"/>
          </p:nvPr>
        </p:nvSpPr>
        <p:spPr>
          <a:xfrm>
            <a:off x="0" y="1484313"/>
            <a:ext cx="12192000" cy="360000"/>
          </a:xfrm>
          <a:solidFill>
            <a:srgbClr val="E4D6E4"/>
          </a:solidFill>
        </p:spPr>
        <p:txBody>
          <a:bodyPr/>
          <a:lstStyle>
            <a:lvl1pPr>
              <a:defRPr sz="100">
                <a:solidFill>
                  <a:schemeClr val="bg1"/>
                </a:solidFill>
              </a:defRPr>
            </a:lvl1pPr>
          </a:lstStyle>
          <a:p>
            <a:pPr lvl="0"/>
            <a:r>
              <a:rPr lang="de-DE" dirty="0"/>
              <a:t>.</a:t>
            </a:r>
          </a:p>
        </p:txBody>
      </p:sp>
      <p:sp>
        <p:nvSpPr>
          <p:cNvPr id="11" name="Datumsplatzhalter 1">
            <a:extLst>
              <a:ext uri="{FF2B5EF4-FFF2-40B4-BE49-F238E27FC236}">
                <a16:creationId xmlns:a16="http://schemas.microsoft.com/office/drawing/2014/main" id="{2D31DD59-9679-428B-A4E6-443CFBA2978A}"/>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2" name="Titel 1">
            <a:extLst>
              <a:ext uri="{FF2B5EF4-FFF2-40B4-BE49-F238E27FC236}">
                <a16:creationId xmlns:a16="http://schemas.microsoft.com/office/drawing/2014/main" id="{F245CD6B-C0BA-4897-B564-F9E5EB071D78}"/>
              </a:ext>
            </a:extLst>
          </p:cNvPr>
          <p:cNvSpPr>
            <a:spLocks noGrp="1"/>
          </p:cNvSpPr>
          <p:nvPr>
            <p:ph type="ctrTitle"/>
          </p:nvPr>
        </p:nvSpPr>
        <p:spPr>
          <a:xfrm>
            <a:off x="515938" y="2398713"/>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Untertitel 2">
            <a:extLst>
              <a:ext uri="{FF2B5EF4-FFF2-40B4-BE49-F238E27FC236}">
                <a16:creationId xmlns:a16="http://schemas.microsoft.com/office/drawing/2014/main" id="{C9CDE374-EA0C-477A-ABA1-F842EA40ED5A}"/>
              </a:ext>
            </a:extLst>
          </p:cNvPr>
          <p:cNvSpPr>
            <a:spLocks noGrp="1"/>
          </p:cNvSpPr>
          <p:nvPr>
            <p:ph type="subTitle" idx="2"/>
          </p:nvPr>
        </p:nvSpPr>
        <p:spPr>
          <a:xfrm>
            <a:off x="515938" y="3836441"/>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Textplatzhalter 8">
            <a:extLst>
              <a:ext uri="{FF2B5EF4-FFF2-40B4-BE49-F238E27FC236}">
                <a16:creationId xmlns:a16="http://schemas.microsoft.com/office/drawing/2014/main" id="{6A016F88-9EF7-4A36-8287-444E1875BBF1}"/>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0"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9928710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1 mit Bi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AFA58DA9-B5AC-4EBB-9029-F493DD0F0D3E}"/>
              </a:ext>
            </a:extLst>
          </p:cNvPr>
          <p:cNvSpPr>
            <a:spLocks noGrp="1"/>
          </p:cNvSpPr>
          <p:nvPr>
            <p:ph type="ctrTitle"/>
          </p:nvPr>
        </p:nvSpPr>
        <p:spPr>
          <a:xfrm>
            <a:off x="4728238" y="1484313"/>
            <a:ext cx="6947826"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6" name="Untertitel 2">
            <a:extLst>
              <a:ext uri="{FF2B5EF4-FFF2-40B4-BE49-F238E27FC236}">
                <a16:creationId xmlns:a16="http://schemas.microsoft.com/office/drawing/2014/main" id="{6C9684E8-7DDC-4469-8578-D507B7BBB3DF}"/>
              </a:ext>
            </a:extLst>
          </p:cNvPr>
          <p:cNvSpPr>
            <a:spLocks noGrp="1"/>
          </p:cNvSpPr>
          <p:nvPr>
            <p:ph type="subTitle" idx="2"/>
          </p:nvPr>
        </p:nvSpPr>
        <p:spPr>
          <a:xfrm>
            <a:off x="4728238" y="2922041"/>
            <a:ext cx="6947826"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7" name="Datumsplatzhalter 1">
            <a:extLst>
              <a:ext uri="{FF2B5EF4-FFF2-40B4-BE49-F238E27FC236}">
                <a16:creationId xmlns:a16="http://schemas.microsoft.com/office/drawing/2014/main" id="{553B7132-1246-4BF8-9A44-BCABDA09AB75}"/>
              </a:ext>
            </a:extLst>
          </p:cNvPr>
          <p:cNvSpPr>
            <a:spLocks noGrp="1"/>
          </p:cNvSpPr>
          <p:nvPr>
            <p:ph type="dt" sz="half" idx="9"/>
          </p:nvPr>
        </p:nvSpPr>
        <p:spPr>
          <a:xfrm>
            <a:off x="4728238" y="6093280"/>
            <a:ext cx="6947827"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0" name="Bildplatzhalter 3">
            <a:extLst>
              <a:ext uri="{FF2B5EF4-FFF2-40B4-BE49-F238E27FC236}">
                <a16:creationId xmlns:a16="http://schemas.microsoft.com/office/drawing/2014/main" id="{1DCEAA86-3F60-492F-8A83-6F521329ED84}"/>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11" name="Text Placeholder 9">
            <a:extLst>
              <a:ext uri="{FF2B5EF4-FFF2-40B4-BE49-F238E27FC236}">
                <a16:creationId xmlns:a16="http://schemas.microsoft.com/office/drawing/2014/main" id="{ECDC6204-4AD5-49C4-980A-0AA260FFEB1C}"/>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19" name="Text Placeholder 4">
            <a:extLst>
              <a:ext uri="{FF2B5EF4-FFF2-40B4-BE49-F238E27FC236}">
                <a16:creationId xmlns:a16="http://schemas.microsoft.com/office/drawing/2014/main" id="{60259D6D-34D5-4EE2-843E-BB2791811ABD}"/>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2" name="Textplatzhalter 11">
            <a:extLst>
              <a:ext uri="{FF2B5EF4-FFF2-40B4-BE49-F238E27FC236}">
                <a16:creationId xmlns:a16="http://schemas.microsoft.com/office/drawing/2014/main" id="{CDCE5EC5-9D9E-4858-AB20-9C017AD0B76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3"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427966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2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F073BB25-145E-4DB3-BC02-1F011D323967}"/>
              </a:ext>
            </a:extLst>
          </p:cNvPr>
          <p:cNvSpPr>
            <a:spLocks noGrp="1"/>
          </p:cNvSpPr>
          <p:nvPr>
            <p:ph type="body" sz="quarter" idx="5" hasCustomPrompt="1"/>
          </p:nvPr>
        </p:nvSpPr>
        <p:spPr>
          <a:xfrm>
            <a:off x="0" y="0"/>
            <a:ext cx="4079875" cy="6858000"/>
          </a:xfrm>
          <a:solidFill>
            <a:srgbClr val="E4D6E4"/>
          </a:solidFill>
        </p:spPr>
        <p:txBody>
          <a:bodyPr anchor="b"/>
          <a:lstStyle>
            <a:lvl1pPr algn="r">
              <a:defRPr sz="100">
                <a:solidFill>
                  <a:schemeClr val="bg1"/>
                </a:solidFill>
              </a:defRPr>
            </a:lvl1pPr>
          </a:lstStyle>
          <a:p>
            <a:pPr lvl="0"/>
            <a:r>
              <a:rPr lang="de-DE" dirty="0"/>
              <a:t>.</a:t>
            </a:r>
          </a:p>
        </p:txBody>
      </p:sp>
      <p:sp>
        <p:nvSpPr>
          <p:cNvPr id="19" name="Titel 1">
            <a:extLst>
              <a:ext uri="{FF2B5EF4-FFF2-40B4-BE49-F238E27FC236}">
                <a16:creationId xmlns:a16="http://schemas.microsoft.com/office/drawing/2014/main" id="{9C2799B9-3D0F-4814-A4FB-7EF952F65D00}"/>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0" name="Untertitel 2">
            <a:extLst>
              <a:ext uri="{FF2B5EF4-FFF2-40B4-BE49-F238E27FC236}">
                <a16:creationId xmlns:a16="http://schemas.microsoft.com/office/drawing/2014/main" id="{9CFF5CB8-3C2F-4E91-A2EC-1A70E5BAEB7D}"/>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Datumsplatzhalter 1">
            <a:extLst>
              <a:ext uri="{FF2B5EF4-FFF2-40B4-BE49-F238E27FC236}">
                <a16:creationId xmlns:a16="http://schemas.microsoft.com/office/drawing/2014/main" id="{64DB3CE4-A5ED-48A9-BE56-2370D0DC0233}"/>
              </a:ext>
            </a:extLst>
          </p:cNvPr>
          <p:cNvSpPr>
            <a:spLocks noGrp="1"/>
          </p:cNvSpPr>
          <p:nvPr>
            <p:ph type="dt" sz="half" idx="9"/>
          </p:nvPr>
        </p:nvSpPr>
        <p:spPr>
          <a:xfrm>
            <a:off x="4367877" y="6093280"/>
            <a:ext cx="7308187"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2" name="Text Placeholder 4">
            <a:extLst>
              <a:ext uri="{FF2B5EF4-FFF2-40B4-BE49-F238E27FC236}">
                <a16:creationId xmlns:a16="http://schemas.microsoft.com/office/drawing/2014/main" id="{D4679432-DB18-4F4C-8FCB-FFBA90B10A23}"/>
              </a:ext>
            </a:extLst>
          </p:cNvPr>
          <p:cNvSpPr>
            <a:spLocks noGrp="1"/>
          </p:cNvSpPr>
          <p:nvPr>
            <p:ph type="body" sz="quarter" idx="10" hasCustomPrompt="1"/>
          </p:nvPr>
        </p:nvSpPr>
        <p:spPr>
          <a:xfrm>
            <a:off x="0"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3" name="Textplatzhalter 12">
            <a:extLst>
              <a:ext uri="{FF2B5EF4-FFF2-40B4-BE49-F238E27FC236}">
                <a16:creationId xmlns:a16="http://schemas.microsoft.com/office/drawing/2014/main" id="{891620BF-B0C6-4B21-9098-5CF38826CBD3}"/>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1676013487"/>
      </p:ext>
    </p:extLst>
  </p:cSld>
  <p:clrMapOvr>
    <a:masterClrMapping/>
  </p:clrMapOvr>
  <p:extLst mod="1">
    <p:ext uri="{DCECCB84-F9BA-43D5-87BE-67443E8EF086}">
      <p15:sldGuideLst xmlns:p15="http://schemas.microsoft.com/office/powerpoint/2012/main">
        <p15:guide id="1" pos="257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2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1"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3618933789"/>
      </p:ext>
    </p:extLst>
  </p:cSld>
  <p:clrMapOvr>
    <a:masterClrMapping/>
  </p:clrMapOvr>
  <p:extLst mod="1">
    <p:ext uri="{DCECCB84-F9BA-43D5-87BE-67443E8EF086}">
      <p15:sldGuideLst xmlns:p15="http://schemas.microsoft.com/office/powerpoint/2012/main">
        <p15:guide id="1" pos="58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Designfeld 2 schmales Bild">
    <p:spTree>
      <p:nvGrpSpPr>
        <p:cNvPr id="1" name=""/>
        <p:cNvGrpSpPr/>
        <p:nvPr/>
      </p:nvGrpSpPr>
      <p:grpSpPr>
        <a:xfrm>
          <a:off x="0" y="0"/>
          <a:ext cx="0" cy="0"/>
          <a:chOff x="0" y="0"/>
          <a:chExt cx="0" cy="0"/>
        </a:xfrm>
      </p:grpSpPr>
      <p:sp>
        <p:nvSpPr>
          <p:cNvPr id="17" name="Bildplatzhalter 3">
            <a:extLst>
              <a:ext uri="{FF2B5EF4-FFF2-40B4-BE49-F238E27FC236}">
                <a16:creationId xmlns:a16="http://schemas.microsoft.com/office/drawing/2014/main" id="{0BE14408-17AF-464C-B509-C28187EF5A5A}"/>
              </a:ext>
            </a:extLst>
          </p:cNvPr>
          <p:cNvSpPr>
            <a:spLocks noGrp="1"/>
          </p:cNvSpPr>
          <p:nvPr>
            <p:ph type="pic" sz="quarter" idx="4"/>
          </p:nvPr>
        </p:nvSpPr>
        <p:spPr>
          <a:xfrm>
            <a:off x="9224120" y="0"/>
            <a:ext cx="2967881" cy="6858000"/>
          </a:xfrm>
        </p:spPr>
        <p:txBody>
          <a:bodyPr/>
          <a:lstStyle>
            <a:lvl1pPr>
              <a:defRPr/>
            </a:lvl1pPr>
          </a:lstStyle>
          <a:p>
            <a:r>
              <a:rPr lang="de-DE" smtClean="0"/>
              <a:t>Bild durch Klicken auf Symbol hinzufügen</a:t>
            </a:r>
            <a:endParaRPr lang="de-DE" dirty="0"/>
          </a:p>
        </p:txBody>
      </p:sp>
      <p:sp>
        <p:nvSpPr>
          <p:cNvPr id="16" name="Text Placeholder 14">
            <a:extLst>
              <a:ext uri="{FF2B5EF4-FFF2-40B4-BE49-F238E27FC236}">
                <a16:creationId xmlns:a16="http://schemas.microsoft.com/office/drawing/2014/main" id="{BAA261AA-F276-466B-AF1D-719A365626B3}"/>
              </a:ext>
            </a:extLst>
          </p:cNvPr>
          <p:cNvSpPr>
            <a:spLocks noGrp="1"/>
          </p:cNvSpPr>
          <p:nvPr>
            <p:ph type="body" sz="quarter" idx="5" hasCustomPrompt="1"/>
          </p:nvPr>
        </p:nvSpPr>
        <p:spPr>
          <a:xfrm>
            <a:off x="0" y="0"/>
            <a:ext cx="9224119" cy="6858000"/>
          </a:xfrm>
          <a:solidFill>
            <a:srgbClr val="E4D6E4"/>
          </a:solidFill>
        </p:spPr>
        <p:txBody>
          <a:bodyPr anchor="b"/>
          <a:lstStyle>
            <a:lvl1pPr algn="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55CFB735-DD62-480D-9502-DFF90657C259}"/>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2" name="Untertitel 2">
            <a:extLst>
              <a:ext uri="{FF2B5EF4-FFF2-40B4-BE49-F238E27FC236}">
                <a16:creationId xmlns:a16="http://schemas.microsoft.com/office/drawing/2014/main" id="{471E2494-74B2-409E-A38F-3C6DC5E5B7BC}"/>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itel 1">
            <a:extLst>
              <a:ext uri="{FF2B5EF4-FFF2-40B4-BE49-F238E27FC236}">
                <a16:creationId xmlns:a16="http://schemas.microsoft.com/office/drawing/2014/main" id="{8974E143-F4D1-4008-B0E8-6136264B6560}"/>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0" name="Text Placeholder 4">
            <a:extLst>
              <a:ext uri="{FF2B5EF4-FFF2-40B4-BE49-F238E27FC236}">
                <a16:creationId xmlns:a16="http://schemas.microsoft.com/office/drawing/2014/main" id="{8FE737B2-BB37-40CD-AEF6-57D622B97A5B}"/>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platzhalter 13">
            <a:extLst>
              <a:ext uri="{FF2B5EF4-FFF2-40B4-BE49-F238E27FC236}">
                <a16:creationId xmlns:a16="http://schemas.microsoft.com/office/drawing/2014/main" id="{D5B49D36-6FBA-4F68-B157-81F040E5ADC1}"/>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898526822"/>
      </p:ext>
    </p:extLst>
  </p:cSld>
  <p:clrMapOvr>
    <a:masterClrMapping/>
  </p:clrMapOvr>
  <p:extLst mod="1">
    <p:ext uri="{DCECCB84-F9BA-43D5-87BE-67443E8EF086}">
      <p15:sldGuideLst xmlns:p15="http://schemas.microsoft.com/office/powerpoint/2012/main">
        <p15:guide id="1" pos="5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elfolie Designfeld 3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6" name="Text Placeholder 15">
            <a:extLst>
              <a:ext uri="{FF2B5EF4-FFF2-40B4-BE49-F238E27FC236}">
                <a16:creationId xmlns:a16="http://schemas.microsoft.com/office/drawing/2014/main" id="{BAA261AA-F276-466B-AF1D-719A365626B3}"/>
              </a:ext>
            </a:extLst>
          </p:cNvPr>
          <p:cNvSpPr>
            <a:spLocks noGrp="1"/>
          </p:cNvSpPr>
          <p:nvPr>
            <p:ph type="body" sz="quarter" idx="7" hasCustomPrompt="1"/>
          </p:nvPr>
        </p:nvSpPr>
        <p:spPr>
          <a:xfrm>
            <a:off x="0" y="-1"/>
            <a:ext cx="4077444" cy="4786487"/>
          </a:xfrm>
          <a:solidFill>
            <a:srgbClr val="E4D6E4"/>
          </a:solidFill>
          <a:ln>
            <a:noFill/>
          </a:ln>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1"/>
            <a:ext cx="8112123" cy="6858000"/>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25" name="Text Placeholder 4">
            <a:extLst>
              <a:ext uri="{FF2B5EF4-FFF2-40B4-BE49-F238E27FC236}">
                <a16:creationId xmlns:a16="http://schemas.microsoft.com/office/drawing/2014/main" id="{E565E6A5-CE35-4964-B890-D218D4E4BD74}"/>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69356754-FF5A-4C72-93AF-8B8C86BE1D60}"/>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3" name="Textplatzhalter 12">
            <a:extLst>
              <a:ext uri="{FF2B5EF4-FFF2-40B4-BE49-F238E27FC236}">
                <a16:creationId xmlns:a16="http://schemas.microsoft.com/office/drawing/2014/main" id="{943875B4-4726-4A82-9A0A-7BDBE770E65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3809312660"/>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4786489"/>
          </a:xfrm>
        </p:spPr>
        <p:txBody>
          <a:bodyPr/>
          <a:lstStyle/>
          <a:p>
            <a:r>
              <a:rPr lang="de-DE" smtClean="0"/>
              <a:t>Bild durch Klicken auf Symbol hinzufügen</a:t>
            </a:r>
            <a:endParaRPr lang="de-DE"/>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3"/>
            <a:ext cx="8112123" cy="6858003"/>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C92B4908-8B65-44AE-A736-5303020BD0B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84296883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Vari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6858002"/>
          </a:xfrm>
        </p:spPr>
        <p:txBody>
          <a:bodyPr/>
          <a:lstStyle/>
          <a:p>
            <a:r>
              <a:rPr lang="de-DE" smtClean="0"/>
              <a:t>Bild durch Klicken auf Symbol hinzufügen</a:t>
            </a:r>
            <a:endParaRPr lang="de-DE"/>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2"/>
            <a:ext cx="8112123" cy="5373690"/>
          </a:xfrm>
          <a:solidFill>
            <a:srgbClr val="CCEBED"/>
          </a:solidFill>
        </p:spPr>
        <p:txBody>
          <a:bodyPr anchor="b"/>
          <a:lstStyle>
            <a:lvl1pPr algn="r">
              <a:defRPr sz="100">
                <a:solidFill>
                  <a:schemeClr val="bg1"/>
                </a:solidFill>
              </a:defRPr>
            </a:lvl1pPr>
          </a:lstStyle>
          <a:p>
            <a:pPr lvl="0"/>
            <a:r>
              <a:rPr lang="de-DE" dirty="0"/>
              <a:t>.</a:t>
            </a:r>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4077444" y="5374800"/>
            <a:ext cx="8114556" cy="1483200"/>
          </a:xfrm>
          <a:solidFill>
            <a:srgbClr val="B31767"/>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bwMode="white">
          <a:xfrm>
            <a:off x="4367878" y="6093280"/>
            <a:ext cx="4568241" cy="215444"/>
          </a:xfrm>
          <a:prstGeom prst="rect">
            <a:avLst/>
          </a:prstGeom>
        </p:spPr>
        <p:txBody>
          <a:bodyPr lIns="0" tIns="0" rIns="0" bIns="0">
            <a:noAutofit/>
          </a:bodyPr>
          <a:lstStyle>
            <a:lvl1pPr algn="l">
              <a:defRPr sz="1400">
                <a:solidFill>
                  <a:schemeClr val="bg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F463D707-8BC2-4183-BEC1-6F9B9B491CF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240860897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1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endParaRPr lang="de-DE" dirty="0"/>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18"/>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4"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B7B93EC6-3A84-42C9-8E09-FB4A81B2E5BA}"/>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182270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smtClean="0"/>
              <a:t>Chris</a:t>
            </a:r>
            <a:endParaRPr lang="de-DE" dirty="0"/>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7741223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Inhalte">
    <p:spTree>
      <p:nvGrpSpPr>
        <p:cNvPr id="1" name=""/>
        <p:cNvGrpSpPr/>
        <p:nvPr/>
      </p:nvGrpSpPr>
      <p:grpSpPr>
        <a:xfrm>
          <a:off x="0" y="0"/>
          <a:ext cx="0" cy="0"/>
          <a:chOff x="0" y="0"/>
          <a:chExt cx="0" cy="0"/>
        </a:xfrm>
      </p:grpSpPr>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8" name="Footer Placeholder 7">
            <a:extLst>
              <a:ext uri="{FF2B5EF4-FFF2-40B4-BE49-F238E27FC236}">
                <a16:creationId xmlns:a16="http://schemas.microsoft.com/office/drawing/2014/main" id="{B3DDAE68-DE55-4B63-B6BF-88E4BDF75116}"/>
              </a:ext>
            </a:extLst>
          </p:cNvPr>
          <p:cNvSpPr>
            <a:spLocks noGrp="1"/>
          </p:cNvSpPr>
          <p:nvPr>
            <p:ph type="ftr" sz="quarter" idx="13"/>
          </p:nvPr>
        </p:nvSpPr>
        <p:spPr/>
        <p:txBody>
          <a:bodyPr/>
          <a:lstStyle>
            <a:lvl1pPr>
              <a:defRPr>
                <a:solidFill>
                  <a:srgbClr val="817E6D"/>
                </a:solidFill>
              </a:defRPr>
            </a:lvl1pPr>
          </a:lstStyle>
          <a:p>
            <a:endParaRPr lang="de-DE" dirty="0"/>
          </a:p>
        </p:txBody>
      </p:sp>
      <p:sp>
        <p:nvSpPr>
          <p:cNvPr id="14" name="Slide Number Placeholder 11">
            <a:extLst>
              <a:ext uri="{FF2B5EF4-FFF2-40B4-BE49-F238E27FC236}">
                <a16:creationId xmlns:a16="http://schemas.microsoft.com/office/drawing/2014/main" id="{888D7570-E0EA-4FFC-A430-AB0A1C2D14AF}"/>
              </a:ext>
            </a:extLst>
          </p:cNvPr>
          <p:cNvSpPr>
            <a:spLocks noGrp="1"/>
          </p:cNvSpPr>
          <p:nvPr>
            <p:ph type="sldNum" sz="quarter" idx="18"/>
          </p:nvPr>
        </p:nvSpPr>
        <p:spPr>
          <a:xfrm>
            <a:off x="11191284" y="6517557"/>
            <a:ext cx="484777" cy="153888"/>
          </a:xfrm>
        </p:spPr>
        <p:txBody>
          <a:bodyPr/>
          <a:lstStyle/>
          <a:p>
            <a:fld id="{7C3F3221-2500-48BC-9389-24C48D7E174A}" type="slidenum">
              <a:rPr lang="de-DE" smtClean="0"/>
              <a:pPr/>
              <a:t>‹Nr.›</a:t>
            </a:fld>
            <a:endParaRPr lang="de-DE" dirty="0"/>
          </a:p>
        </p:txBody>
      </p:sp>
      <p:sp>
        <p:nvSpPr>
          <p:cNvPr id="5" name="Inhaltsplatzhalter 4">
            <a:extLst>
              <a:ext uri="{FF2B5EF4-FFF2-40B4-BE49-F238E27FC236}">
                <a16:creationId xmlns:a16="http://schemas.microsoft.com/office/drawing/2014/main" id="{D829435B-CEDA-4983-8B56-8C1712E91B8A}"/>
              </a:ext>
            </a:extLst>
          </p:cNvPr>
          <p:cNvSpPr>
            <a:spLocks noGrp="1"/>
          </p:cNvSpPr>
          <p:nvPr>
            <p:ph sz="quarter" idx="14" hasCustomPrompt="1"/>
          </p:nvPr>
        </p:nvSpPr>
        <p:spPr>
          <a:xfrm>
            <a:off x="515938" y="1484314"/>
            <a:ext cx="5435600" cy="470058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a:extLst>
              <a:ext uri="{FF2B5EF4-FFF2-40B4-BE49-F238E27FC236}">
                <a16:creationId xmlns:a16="http://schemas.microsoft.com/office/drawing/2014/main" id="{14396B37-1FC7-4661-850A-0C41B0B81AA4}"/>
              </a:ext>
            </a:extLst>
          </p:cNvPr>
          <p:cNvSpPr>
            <a:spLocks noGrp="1"/>
          </p:cNvSpPr>
          <p:nvPr>
            <p:ph sz="quarter" idx="15" hasCustomPrompt="1"/>
          </p:nvPr>
        </p:nvSpPr>
        <p:spPr>
          <a:xfrm>
            <a:off x="6240461" y="1484313"/>
            <a:ext cx="5435600"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2">
            <a:extLst>
              <a:ext uri="{FF2B5EF4-FFF2-40B4-BE49-F238E27FC236}">
                <a16:creationId xmlns:a16="http://schemas.microsoft.com/office/drawing/2014/main" id="{00272282-8F0B-45A8-B634-8B8408F0E533}"/>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274514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Inhalte mit Zwischenüberschrif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ED0C079-B166-4831-9491-9447272EFD5A}"/>
              </a:ext>
            </a:extLst>
          </p:cNvPr>
          <p:cNvSpPr>
            <a:spLocks noGrp="1"/>
          </p:cNvSpPr>
          <p:nvPr>
            <p:ph type="ftr" sz="quarter" idx="13"/>
          </p:nvPr>
        </p:nvSpPr>
        <p:spPr/>
        <p:txBody>
          <a:bodyPr/>
          <a:lstStyle/>
          <a:p>
            <a:endParaRPr lang="de-DE" dirty="0"/>
          </a:p>
        </p:txBody>
      </p:sp>
      <p:sp>
        <p:nvSpPr>
          <p:cNvPr id="6" name="Foliennummernplatzhalter 5">
            <a:extLst>
              <a:ext uri="{FF2B5EF4-FFF2-40B4-BE49-F238E27FC236}">
                <a16:creationId xmlns:a16="http://schemas.microsoft.com/office/drawing/2014/main" id="{A4CCB231-76D7-4480-8876-1C74B9C490FC}"/>
              </a:ext>
            </a:extLst>
          </p:cNvPr>
          <p:cNvSpPr>
            <a:spLocks noGrp="1"/>
          </p:cNvSpPr>
          <p:nvPr>
            <p:ph type="sldNum" sz="quarter" idx="18"/>
          </p:nvPr>
        </p:nvSpPr>
        <p:spPr/>
        <p:txBody>
          <a:bodyPr/>
          <a:lstStyle/>
          <a:p>
            <a:fld id="{7C3F3221-2500-48BC-9389-24C48D7E174A}" type="slidenum">
              <a:rPr lang="de-DE" smtClean="0"/>
              <a:t>‹Nr.›</a:t>
            </a:fld>
            <a:endParaRPr lang="de-DE" dirty="0"/>
          </a:p>
        </p:txBody>
      </p:sp>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7" name="Inhaltsplatzhalter 6">
            <a:extLst>
              <a:ext uri="{FF2B5EF4-FFF2-40B4-BE49-F238E27FC236}">
                <a16:creationId xmlns:a16="http://schemas.microsoft.com/office/drawing/2014/main" id="{9BF4C2D5-0D82-4BE9-8F0E-547903006131}"/>
              </a:ext>
            </a:extLst>
          </p:cNvPr>
          <p:cNvSpPr>
            <a:spLocks noGrp="1"/>
          </p:cNvSpPr>
          <p:nvPr>
            <p:ph sz="quarter" idx="14" hasCustomPrompt="1"/>
          </p:nvPr>
        </p:nvSpPr>
        <p:spPr>
          <a:xfrm>
            <a:off x="515939" y="1939925"/>
            <a:ext cx="5435600"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Inhaltsplatzhalter 14">
            <a:extLst>
              <a:ext uri="{FF2B5EF4-FFF2-40B4-BE49-F238E27FC236}">
                <a16:creationId xmlns:a16="http://schemas.microsoft.com/office/drawing/2014/main" id="{26C0556E-B6BA-43AF-B9FE-DE45AABD0CA3}"/>
              </a:ext>
            </a:extLst>
          </p:cNvPr>
          <p:cNvSpPr>
            <a:spLocks noGrp="1"/>
          </p:cNvSpPr>
          <p:nvPr>
            <p:ph sz="quarter" idx="15" hasCustomPrompt="1"/>
          </p:nvPr>
        </p:nvSpPr>
        <p:spPr>
          <a:xfrm>
            <a:off x="6240463" y="1939925"/>
            <a:ext cx="5435598"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16">
            <a:extLst>
              <a:ext uri="{FF2B5EF4-FFF2-40B4-BE49-F238E27FC236}">
                <a16:creationId xmlns:a16="http://schemas.microsoft.com/office/drawing/2014/main" id="{AC222FBF-7C7F-4032-B978-9502D0C3621A}"/>
              </a:ext>
            </a:extLst>
          </p:cNvPr>
          <p:cNvSpPr>
            <a:spLocks noGrp="1"/>
          </p:cNvSpPr>
          <p:nvPr>
            <p:ph type="body" sz="quarter" idx="16"/>
          </p:nvPr>
        </p:nvSpPr>
        <p:spPr>
          <a:xfrm>
            <a:off x="515938" y="1490000"/>
            <a:ext cx="5435599" cy="288000"/>
          </a:xfrm>
        </p:spPr>
        <p:txBody>
          <a:bodyPr/>
          <a:lstStyle>
            <a:lvl1pPr>
              <a:defRPr b="1"/>
            </a:lvl1pPr>
          </a:lstStyle>
          <a:p>
            <a:pPr lvl="0"/>
            <a:r>
              <a:rPr lang="de-DE" smtClean="0"/>
              <a:t>Formatvorlagen des Textmasters bearbeiten</a:t>
            </a:r>
          </a:p>
        </p:txBody>
      </p:sp>
      <p:sp>
        <p:nvSpPr>
          <p:cNvPr id="18" name="Textplatzhalter 17">
            <a:extLst>
              <a:ext uri="{FF2B5EF4-FFF2-40B4-BE49-F238E27FC236}">
                <a16:creationId xmlns:a16="http://schemas.microsoft.com/office/drawing/2014/main" id="{16A924D3-C814-472D-BFC6-E3BDFC8AE3CE}"/>
              </a:ext>
            </a:extLst>
          </p:cNvPr>
          <p:cNvSpPr>
            <a:spLocks noGrp="1"/>
          </p:cNvSpPr>
          <p:nvPr>
            <p:ph type="body" sz="quarter" idx="17"/>
          </p:nvPr>
        </p:nvSpPr>
        <p:spPr>
          <a:xfrm>
            <a:off x="6240463" y="1490000"/>
            <a:ext cx="5435599" cy="288000"/>
          </a:xfrm>
        </p:spPr>
        <p:txBody>
          <a:bodyPr/>
          <a:lstStyle>
            <a:lvl1pPr>
              <a:defRPr b="1"/>
            </a:lvl1pPr>
          </a:lstStyle>
          <a:p>
            <a:pPr lvl="0"/>
            <a:r>
              <a:rPr lang="de-DE" smtClean="0"/>
              <a:t>Formatvorlagen des Textmasters bearbeiten</a:t>
            </a:r>
          </a:p>
        </p:txBody>
      </p:sp>
      <p:sp>
        <p:nvSpPr>
          <p:cNvPr id="3" name="Titel 2">
            <a:extLst>
              <a:ext uri="{FF2B5EF4-FFF2-40B4-BE49-F238E27FC236}">
                <a16:creationId xmlns:a16="http://schemas.microsoft.com/office/drawing/2014/main" id="{4B33C11F-494F-44C4-870E-09477DD52621}"/>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17041195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31">
          <p15:clr>
            <a:srgbClr val="FBAE40"/>
          </p15:clr>
        </p15:guide>
        <p15:guide id="2" pos="3749">
          <p15:clr>
            <a:srgbClr val="FBAE40"/>
          </p15:clr>
        </p15:guide>
        <p15:guide id="3" orient="horz" pos="122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259908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Farbbalken und Bild recht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F882D2D7-60C1-439D-84C8-7E1BD7B9A4CC}"/>
              </a:ext>
            </a:extLst>
          </p:cNvPr>
          <p:cNvSpPr>
            <a:spLocks noGrp="1"/>
          </p:cNvSpPr>
          <p:nvPr>
            <p:ph type="pic" sz="quarter" idx="4"/>
          </p:nvPr>
        </p:nvSpPr>
        <p:spPr>
          <a:xfrm>
            <a:off x="8112125" y="0"/>
            <a:ext cx="4079875"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5" name="Inhaltsplatzhalter 4">
            <a:extLst>
              <a:ext uri="{FF2B5EF4-FFF2-40B4-BE49-F238E27FC236}">
                <a16:creationId xmlns:a16="http://schemas.microsoft.com/office/drawing/2014/main" id="{510E5A76-AFBF-4252-9AA6-8096B2FEBF6C}"/>
              </a:ext>
            </a:extLst>
          </p:cNvPr>
          <p:cNvSpPr>
            <a:spLocks noGrp="1"/>
          </p:cNvSpPr>
          <p:nvPr>
            <p:ph sz="quarter" idx="14"/>
          </p:nvPr>
        </p:nvSpPr>
        <p:spPr>
          <a:xfrm>
            <a:off x="515935" y="1484313"/>
            <a:ext cx="6949415"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4">
            <a:extLst>
              <a:ext uri="{FF2B5EF4-FFF2-40B4-BE49-F238E27FC236}">
                <a16:creationId xmlns:a16="http://schemas.microsoft.com/office/drawing/2014/main" id="{1D65B94D-944B-42A7-80F0-67408D26FFEB}"/>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1" name="Text Placeholder 4">
            <a:extLst>
              <a:ext uri="{FF2B5EF4-FFF2-40B4-BE49-F238E27FC236}">
                <a16:creationId xmlns:a16="http://schemas.microsoft.com/office/drawing/2014/main" id="{E98DA087-D7A8-446F-9F5B-BC227CA2AC8B}"/>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203888710"/>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guide id="3" pos="470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lakative Folie Typ A mit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0"/>
            <a:ext cx="8278798" cy="1483200"/>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smtClean="0"/>
              <a:t>Bild durch Klicken auf Symbol hinzufügen</a:t>
            </a:r>
            <a:endParaRPr lang="de-DE"/>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4313"/>
            <a:ext cx="2963862" cy="5383208"/>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32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6DFA7026-9DBF-461B-BE50-4DE095631EC3}"/>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15590123"/>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lakative Folie Typ B mit Bild Designfeld 3">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E4B7A3E-75A5-49F0-B5E5-88D4BEE875BA}"/>
              </a:ext>
            </a:extLst>
          </p:cNvPr>
          <p:cNvSpPr>
            <a:spLocks noGrp="1"/>
          </p:cNvSpPr>
          <p:nvPr>
            <p:ph type="body" sz="quarter" idx="6" hasCustomPrompt="1"/>
          </p:nvPr>
        </p:nvSpPr>
        <p:spPr>
          <a:xfrm>
            <a:off x="0" y="0"/>
            <a:ext cx="8278799" cy="1484313"/>
          </a:xfrm>
          <a:solidFill>
            <a:srgbClr val="B31767"/>
          </a:solidFill>
        </p:spPr>
        <p:txBody>
          <a:bodyPr/>
          <a:lstStyle>
            <a:lvl1pPr>
              <a:defRPr sz="100">
                <a:solidFill>
                  <a:schemeClr val="bg1"/>
                </a:solidFill>
              </a:defRPr>
            </a:lvl1pPr>
          </a:lstStyle>
          <a:p>
            <a:pPr lvl="0"/>
            <a:r>
              <a:rPr lang="de-DE" dirty="0"/>
              <a:t>.</a:t>
            </a:r>
          </a:p>
        </p:txBody>
      </p:sp>
      <p:sp>
        <p:nvSpPr>
          <p:cNvPr id="12" name="Text Placeholder 10">
            <a:extLst>
              <a:ext uri="{FF2B5EF4-FFF2-40B4-BE49-F238E27FC236}">
                <a16:creationId xmlns:a16="http://schemas.microsoft.com/office/drawing/2014/main" id="{3B88E028-928D-437F-96C3-EA35ADCE03CF}"/>
              </a:ext>
            </a:extLst>
          </p:cNvPr>
          <p:cNvSpPr>
            <a:spLocks noGrp="1"/>
          </p:cNvSpPr>
          <p:nvPr>
            <p:ph type="body" sz="quarter" idx="7" hasCustomPrompt="1"/>
          </p:nvPr>
        </p:nvSpPr>
        <p:spPr>
          <a:xfrm>
            <a:off x="8278799" y="1"/>
            <a:ext cx="3913200" cy="1484313"/>
          </a:xfrm>
          <a:solidFill>
            <a:srgbClr val="E4D6E4"/>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BD75B3B1-04A5-4F73-97C9-85206B2BF5D9}"/>
              </a:ext>
            </a:extLst>
          </p:cNvPr>
          <p:cNvSpPr>
            <a:spLocks noGrp="1"/>
          </p:cNvSpPr>
          <p:nvPr>
            <p:ph type="title"/>
          </p:nvPr>
        </p:nvSpPr>
        <p:spPr>
          <a:xfrm>
            <a:off x="515938"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6" name="Bildplatzhalter 5">
            <a:extLst>
              <a:ext uri="{FF2B5EF4-FFF2-40B4-BE49-F238E27FC236}">
                <a16:creationId xmlns:a16="http://schemas.microsoft.com/office/drawing/2014/main" id="{0042E9AC-23D6-4D5B-BEEE-90528F77F218}"/>
              </a:ext>
            </a:extLst>
          </p:cNvPr>
          <p:cNvSpPr>
            <a:spLocks noGrp="1"/>
          </p:cNvSpPr>
          <p:nvPr>
            <p:ph type="pic" sz="quarter" idx="4"/>
          </p:nvPr>
        </p:nvSpPr>
        <p:spPr>
          <a:xfrm>
            <a:off x="2962802" y="1484313"/>
            <a:ext cx="9229198" cy="5373687"/>
          </a:xfrm>
        </p:spPr>
        <p:txBody>
          <a:bodyPr/>
          <a:lstStyle/>
          <a:p>
            <a:r>
              <a:rPr lang="de-DE" smtClean="0"/>
              <a:t>Bild durch Klicken auf Symbol hinzufügen</a:t>
            </a:r>
            <a:endParaRPr lang="de-DE" dirty="0"/>
          </a:p>
        </p:txBody>
      </p:sp>
      <p:sp>
        <p:nvSpPr>
          <p:cNvPr id="9" name="Textplatzhalter 8">
            <a:extLst>
              <a:ext uri="{FF2B5EF4-FFF2-40B4-BE49-F238E27FC236}">
                <a16:creationId xmlns:a16="http://schemas.microsoft.com/office/drawing/2014/main" id="{537EDED1-06BE-4D6E-8164-E35D0433D68C}"/>
              </a:ext>
            </a:extLst>
          </p:cNvPr>
          <p:cNvSpPr>
            <a:spLocks noGrp="1"/>
          </p:cNvSpPr>
          <p:nvPr>
            <p:ph type="body" sz="quarter" idx="14" hasCustomPrompt="1"/>
          </p:nvPr>
        </p:nvSpPr>
        <p:spPr>
          <a:xfrm>
            <a:off x="1" y="1484313"/>
            <a:ext cx="2962800" cy="5373687"/>
          </a:xfrm>
          <a:solidFill>
            <a:srgbClr val="CCEBED"/>
          </a:solidFill>
        </p:spPr>
        <p:txBody>
          <a:bodyPr lIns="540000" tIns="180000" rIns="288000" bIns="46800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4">
            <a:extLst>
              <a:ext uri="{FF2B5EF4-FFF2-40B4-BE49-F238E27FC236}">
                <a16:creationId xmlns:a16="http://schemas.microsoft.com/office/drawing/2014/main" id="{E2FC4E8D-B3B2-41E1-B5E5-817D24BDD9D6}"/>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8" name="Text Placeholder 4">
            <a:extLst>
              <a:ext uri="{FF2B5EF4-FFF2-40B4-BE49-F238E27FC236}">
                <a16:creationId xmlns:a16="http://schemas.microsoft.com/office/drawing/2014/main" id="{9E306821-9E63-4DDE-975D-9537D27B3041}"/>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003283992"/>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lakative Folie ohne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1" y="0"/>
            <a:ext cx="8280000" cy="1484313"/>
          </a:xfrm>
          <a:solidFill>
            <a:srgbClr val="F6CB00"/>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8" y="478536"/>
            <a:ext cx="7236000" cy="720000"/>
          </a:xfrm>
        </p:spPr>
        <p:txBody>
          <a:bodyPr/>
          <a:lstStyle>
            <a:lvl1pPr>
              <a:defRPr/>
            </a:lvl1pPr>
          </a:lstStyle>
          <a:p>
            <a:r>
              <a:rPr lang="de-DE" smtClean="0"/>
              <a:t>Titelmasterformat durch Klicken bearbeiten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p:nvPr>
        </p:nvSpPr>
        <p:spPr>
          <a:xfrm>
            <a:off x="2962801" y="1484313"/>
            <a:ext cx="9229199" cy="5383208"/>
          </a:xfrm>
          <a:solidFill>
            <a:srgbClr val="B5D5C1"/>
          </a:solidFill>
        </p:spPr>
        <p:txBody>
          <a:bodyPr lIns="288000" tIns="180000" rIns="468000" bIns="540000"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9999" y="1"/>
            <a:ext cx="3912000" cy="1484313"/>
          </a:xfrm>
          <a:solidFill>
            <a:srgbClr val="F8E89D"/>
          </a:solidFill>
        </p:spPr>
        <p:txBody>
          <a:bodyPr/>
          <a:lstStyle>
            <a:lvl1pPr>
              <a:defRPr sz="100">
                <a:solidFill>
                  <a:schemeClr val="bg1"/>
                </a:solidFill>
              </a:defRPr>
            </a:lvl1pPr>
          </a:lstStyle>
          <a:p>
            <a:pPr lvl="0"/>
            <a:r>
              <a:rPr lang="de-DE" dirty="0"/>
              <a:t>.</a:t>
            </a:r>
          </a:p>
        </p:txBody>
      </p:sp>
      <p:sp>
        <p:nvSpPr>
          <p:cNvPr id="14" name="Text Placeholder 11">
            <a:extLst>
              <a:ext uri="{FF2B5EF4-FFF2-40B4-BE49-F238E27FC236}">
                <a16:creationId xmlns:a16="http://schemas.microsoft.com/office/drawing/2014/main" id="{08A9575B-D6D8-42B3-A8C1-F82280EFC3AB}"/>
              </a:ext>
            </a:extLst>
          </p:cNvPr>
          <p:cNvSpPr>
            <a:spLocks noGrp="1"/>
          </p:cNvSpPr>
          <p:nvPr>
            <p:ph type="body" sz="quarter" idx="19" hasCustomPrompt="1"/>
          </p:nvPr>
        </p:nvSpPr>
        <p:spPr>
          <a:xfrm>
            <a:off x="1" y="1474789"/>
            <a:ext cx="2962800" cy="5383212"/>
          </a:xfrm>
          <a:solidFill>
            <a:srgbClr val="009284"/>
          </a:solidFill>
        </p:spPr>
        <p:txBody>
          <a:bodyPr/>
          <a:lstStyle>
            <a:lvl1pPr>
              <a:defRPr sz="100">
                <a:solidFill>
                  <a:schemeClr val="bg1"/>
                </a:solidFill>
              </a:defRPr>
            </a:lvl1pPr>
          </a:lstStyle>
          <a:p>
            <a:pPr lvl="0"/>
            <a:r>
              <a:rPr lang="de-DE" dirty="0"/>
              <a:t>.</a:t>
            </a:r>
          </a:p>
        </p:txBody>
      </p:sp>
      <p:sp>
        <p:nvSpPr>
          <p:cNvPr id="15" name="Text Placeholder 4">
            <a:extLst>
              <a:ext uri="{FF2B5EF4-FFF2-40B4-BE49-F238E27FC236}">
                <a16:creationId xmlns:a16="http://schemas.microsoft.com/office/drawing/2014/main" id="{D9DEE3F8-2C3D-4D29-90CE-94393347B60C}"/>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8" name="Text Placeholder 4">
            <a:extLst>
              <a:ext uri="{FF2B5EF4-FFF2-40B4-BE49-F238E27FC236}">
                <a16:creationId xmlns:a16="http://schemas.microsoft.com/office/drawing/2014/main" id="{D9EBD0DE-9F62-43A9-9DC4-77308EA1C709}"/>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564573399"/>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Plakative Folie Typ A Bilder Designfeld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477BDC9-8C5D-4394-8A39-C6900ACA81D0}"/>
              </a:ext>
            </a:extLst>
          </p:cNvPr>
          <p:cNvSpPr>
            <a:spLocks noGrp="1"/>
          </p:cNvSpPr>
          <p:nvPr>
            <p:ph type="pic" sz="quarter" idx="20"/>
          </p:nvPr>
        </p:nvSpPr>
        <p:spPr>
          <a:xfrm>
            <a:off x="0" y="0"/>
            <a:ext cx="6095999" cy="2285999"/>
          </a:xfrm>
        </p:spPr>
        <p:txBody>
          <a:bodyPr/>
          <a:lstStyle/>
          <a:p>
            <a:r>
              <a:rPr lang="de-DE" smtClean="0"/>
              <a:t>Bild durch Klicken auf Symbol hinzufügen</a:t>
            </a:r>
            <a:endParaRPr lang="de-DE"/>
          </a:p>
        </p:txBody>
      </p:sp>
      <p:sp>
        <p:nvSpPr>
          <p:cNvPr id="6" name="Bildplatzhalter 5">
            <a:extLst>
              <a:ext uri="{FF2B5EF4-FFF2-40B4-BE49-F238E27FC236}">
                <a16:creationId xmlns:a16="http://schemas.microsoft.com/office/drawing/2014/main" id="{78156792-D9F8-4F38-8EFC-725BC39E45E3}"/>
              </a:ext>
            </a:extLst>
          </p:cNvPr>
          <p:cNvSpPr>
            <a:spLocks noGrp="1"/>
          </p:cNvSpPr>
          <p:nvPr>
            <p:ph type="pic" sz="quarter" idx="21"/>
          </p:nvPr>
        </p:nvSpPr>
        <p:spPr>
          <a:xfrm>
            <a:off x="6096000" y="1"/>
            <a:ext cx="6095998" cy="2285999"/>
          </a:xfrm>
        </p:spPr>
        <p:txBody>
          <a:bodyPr/>
          <a:lstStyle/>
          <a:p>
            <a:r>
              <a:rPr lang="de-DE" smtClean="0"/>
              <a:t>Bild durch Klicken auf Symbol hinzufügen</a:t>
            </a:r>
            <a:endParaRPr lang="de-DE"/>
          </a:p>
        </p:txBody>
      </p:sp>
      <p:sp>
        <p:nvSpPr>
          <p:cNvPr id="9" name="Bildplatzhalter 8">
            <a:extLst>
              <a:ext uri="{FF2B5EF4-FFF2-40B4-BE49-F238E27FC236}">
                <a16:creationId xmlns:a16="http://schemas.microsoft.com/office/drawing/2014/main" id="{060BDFD4-DC78-4175-82DB-91461C8003D5}"/>
              </a:ext>
            </a:extLst>
          </p:cNvPr>
          <p:cNvSpPr>
            <a:spLocks noGrp="1"/>
          </p:cNvSpPr>
          <p:nvPr>
            <p:ph type="pic" sz="quarter" idx="4"/>
          </p:nvPr>
        </p:nvSpPr>
        <p:spPr>
          <a:xfrm>
            <a:off x="1" y="2286000"/>
            <a:ext cx="9228137" cy="4572000"/>
          </a:xfrm>
        </p:spPr>
        <p:txBody>
          <a:bodyPr/>
          <a:lstStyle/>
          <a:p>
            <a:r>
              <a:rPr lang="de-DE" smtClean="0"/>
              <a:t>Bild durch Klicken auf Symbol hinzufügen</a:t>
            </a:r>
            <a:endParaRPr lang="de-DE"/>
          </a:p>
        </p:txBody>
      </p:sp>
      <p:sp>
        <p:nvSpPr>
          <p:cNvPr id="11" name="Bildplatzhalter 10">
            <a:extLst>
              <a:ext uri="{FF2B5EF4-FFF2-40B4-BE49-F238E27FC236}">
                <a16:creationId xmlns:a16="http://schemas.microsoft.com/office/drawing/2014/main" id="{BF55C05F-412C-412A-B43F-2F58DC2FE6DD}"/>
              </a:ext>
            </a:extLst>
          </p:cNvPr>
          <p:cNvSpPr>
            <a:spLocks noGrp="1"/>
          </p:cNvSpPr>
          <p:nvPr>
            <p:ph type="pic" sz="quarter" idx="22"/>
          </p:nvPr>
        </p:nvSpPr>
        <p:spPr>
          <a:xfrm>
            <a:off x="9228137" y="2285999"/>
            <a:ext cx="2963862" cy="4571999"/>
          </a:xfrm>
        </p:spPr>
        <p:txBody>
          <a:bodyPr/>
          <a:lstStyle/>
          <a:p>
            <a:r>
              <a:rPr lang="de-DE" smtClean="0"/>
              <a:t>Bild durch Klicken auf Symbol hinzufügen</a:t>
            </a:r>
            <a:endParaRPr lang="de-DE"/>
          </a:p>
        </p:txBody>
      </p:sp>
    </p:spTree>
    <p:extLst>
      <p:ext uri="{BB962C8B-B14F-4D97-AF65-F5344CB8AC3E}">
        <p14:creationId xmlns:p14="http://schemas.microsoft.com/office/powerpoint/2010/main" val="3375019866"/>
      </p:ext>
    </p:extLst>
  </p:cSld>
  <p:clrMapOvr>
    <a:masterClrMapping/>
  </p:clrMapOvr>
  <p:extLst mod="1">
    <p:ext uri="{DCECCB84-F9BA-43D5-87BE-67443E8EF086}">
      <p15:sldGuideLst xmlns:p15="http://schemas.microsoft.com/office/powerpoint/2012/main">
        <p15:guide id="1" pos="3840">
          <p15:clr>
            <a:srgbClr val="FBAE40"/>
          </p15:clr>
        </p15:guide>
        <p15:guide id="2" orient="horz" pos="1434">
          <p15:clr>
            <a:srgbClr val="FBAE40"/>
          </p15:clr>
        </p15:guide>
        <p15:guide id="3" pos="581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Ganzflächiges Bil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7C77020E-82E1-433A-B3F5-D7CC893FFBFB}"/>
              </a:ext>
            </a:extLst>
          </p:cNvPr>
          <p:cNvSpPr>
            <a:spLocks noGrp="1"/>
          </p:cNvSpPr>
          <p:nvPr>
            <p:ph type="pic" sz="quarter" idx="4"/>
          </p:nvPr>
        </p:nvSpPr>
        <p:spPr>
          <a:xfrm>
            <a:off x="0" y="0"/>
            <a:ext cx="12192000" cy="6184900"/>
          </a:xfrm>
        </p:spPr>
        <p:txBody>
          <a:bodyPr/>
          <a:lstStyle/>
          <a:p>
            <a:r>
              <a:rPr lang="de-DE" smtClean="0"/>
              <a:t>Bild durch Klicken auf Symbol hinzufügen</a:t>
            </a:r>
            <a:endParaRPr lang="de-DE"/>
          </a:p>
        </p:txBody>
      </p:sp>
      <p:sp>
        <p:nvSpPr>
          <p:cNvPr id="2" name="Title 1">
            <a:extLst>
              <a:ext uri="{FF2B5EF4-FFF2-40B4-BE49-F238E27FC236}">
                <a16:creationId xmlns:a16="http://schemas.microsoft.com/office/drawing/2014/main" id="{E099A44B-FFA5-4A62-99DE-DBB451E78AA0}"/>
              </a:ext>
            </a:extLst>
          </p:cNvPr>
          <p:cNvSpPr>
            <a:spLocks noGrp="1"/>
          </p:cNvSpPr>
          <p:nvPr>
            <p:ph type="title"/>
          </p:nvPr>
        </p:nvSpPr>
        <p:spPr>
          <a:xfrm>
            <a:off x="515939" y="478536"/>
            <a:ext cx="9270042"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921F147-4712-46B1-A460-1BFD9C0B6EF6}"/>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F71D8AEE-4F4D-4416-A1EE-3E56C096217B}"/>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7" name="Text Placeholder 4">
            <a:extLst>
              <a:ext uri="{FF2B5EF4-FFF2-40B4-BE49-F238E27FC236}">
                <a16:creationId xmlns:a16="http://schemas.microsoft.com/office/drawing/2014/main" id="{D064183B-3486-440E-A60E-24F0E13F44D2}"/>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4="http://schemas.microsoft.com/office/powerpoint/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90035334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Agenda kurz">
    <p:spTree>
      <p:nvGrpSpPr>
        <p:cNvPr id="1" name=""/>
        <p:cNvGrpSpPr/>
        <p:nvPr/>
      </p:nvGrpSpPr>
      <p:grpSpPr>
        <a:xfrm>
          <a:off x="0" y="0"/>
          <a:ext cx="0" cy="0"/>
          <a:chOff x="0" y="0"/>
          <a:chExt cx="0" cy="0"/>
        </a:xfrm>
      </p:grpSpPr>
      <p:sp>
        <p:nvSpPr>
          <p:cNvPr id="8" name="Bildplatzhalter 1">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C8410264-8F2C-4090-961D-B26B32114117}"/>
              </a:ext>
            </a:extLst>
          </p:cNvPr>
          <p:cNvSpPr>
            <a:spLocks noGrp="1"/>
          </p:cNvSpPr>
          <p:nvPr>
            <p:ph type="body" sz="quarter" idx="10" hasCustomPrompt="1"/>
          </p:nvPr>
        </p:nvSpPr>
        <p:spPr>
          <a:xfrm>
            <a:off x="4081463" y="-241160"/>
            <a:ext cx="4771751"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4" name="Textplatzhalter 2">
            <a:extLst>
              <a:ext uri="{FF2B5EF4-FFF2-40B4-BE49-F238E27FC236}">
                <a16:creationId xmlns:a16="http://schemas.microsoft.com/office/drawing/2014/main" id="{A306DCE3-499E-486D-97FE-882C4177A516}"/>
              </a:ext>
            </a:extLst>
          </p:cNvPr>
          <p:cNvSpPr>
            <a:spLocks noGrp="1"/>
          </p:cNvSpPr>
          <p:nvPr>
            <p:ph type="body" sz="quarter" idx="39" hasCustomPrompt="1"/>
          </p:nvPr>
        </p:nvSpPr>
        <p:spPr>
          <a:xfrm>
            <a:off x="4440238" y="1484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7" name="Textplatzhalter 10">
            <a:extLst>
              <a:ext uri="{FF2B5EF4-FFF2-40B4-BE49-F238E27FC236}">
                <a16:creationId xmlns:a16="http://schemas.microsoft.com/office/drawing/2014/main" id="{351C85FE-52FC-4DEA-AB54-3DB511425D37}"/>
              </a:ext>
            </a:extLst>
          </p:cNvPr>
          <p:cNvSpPr>
            <a:spLocks noGrp="1"/>
          </p:cNvSpPr>
          <p:nvPr>
            <p:ph type="body" sz="quarter" idx="25" hasCustomPrompt="1"/>
          </p:nvPr>
        </p:nvSpPr>
        <p:spPr>
          <a:xfrm>
            <a:off x="5196237" y="1484314"/>
            <a:ext cx="5940075" cy="676800"/>
          </a:xfrm>
        </p:spPr>
        <p:txBody>
          <a:bodyPr lIns="144000" tIns="72000" rIns="72000" bIns="72000" anchor="ctr" anchorCtr="0"/>
          <a:lstStyle>
            <a:lvl1pPr>
              <a:defRPr sz="2400"/>
            </a:lvl1pPr>
          </a:lstStyle>
          <a:p>
            <a:pPr lvl="0"/>
            <a:r>
              <a:rPr lang="de-DE" dirty="0"/>
              <a:t>Kapitel</a:t>
            </a:r>
          </a:p>
        </p:txBody>
      </p:sp>
      <p:sp>
        <p:nvSpPr>
          <p:cNvPr id="12" name="Textplatzhalter 17">
            <a:extLst>
              <a:ext uri="{FF2B5EF4-FFF2-40B4-BE49-F238E27FC236}">
                <a16:creationId xmlns:a16="http://schemas.microsoft.com/office/drawing/2014/main" id="{D23DBFD9-62D9-4B79-ACB0-70B4747036D8}"/>
              </a:ext>
            </a:extLst>
          </p:cNvPr>
          <p:cNvSpPr>
            <a:spLocks noGrp="1"/>
          </p:cNvSpPr>
          <p:nvPr>
            <p:ph type="body" sz="quarter" idx="32" hasCustomPrompt="1"/>
          </p:nvPr>
        </p:nvSpPr>
        <p:spPr>
          <a:xfrm>
            <a:off x="11136314" y="1484314"/>
            <a:ext cx="1055686" cy="676800"/>
          </a:xfrm>
        </p:spPr>
        <p:txBody>
          <a:bodyPr lIns="72000" tIns="72000" rIns="504000" bIns="72000" anchor="ctr" anchorCtr="0"/>
          <a:lstStyle>
            <a:lvl1pPr algn="r">
              <a:defRPr sz="2400"/>
            </a:lvl1pPr>
          </a:lstStyle>
          <a:p>
            <a:pPr lvl="0"/>
            <a:r>
              <a:rPr lang="de-DE" dirty="0"/>
              <a:t>Seite</a:t>
            </a:r>
          </a:p>
        </p:txBody>
      </p:sp>
      <p:sp>
        <p:nvSpPr>
          <p:cNvPr id="14" name="Textplatzhalter 3">
            <a:extLst>
              <a:ext uri="{FF2B5EF4-FFF2-40B4-BE49-F238E27FC236}">
                <a16:creationId xmlns:a16="http://schemas.microsoft.com/office/drawing/2014/main" id="{98FE14F9-1CC6-4758-82A4-037D0AA4BD4E}"/>
              </a:ext>
            </a:extLst>
          </p:cNvPr>
          <p:cNvSpPr>
            <a:spLocks noGrp="1"/>
          </p:cNvSpPr>
          <p:nvPr>
            <p:ph type="body" sz="quarter" idx="40" hasCustomPrompt="1"/>
          </p:nvPr>
        </p:nvSpPr>
        <p:spPr>
          <a:xfrm>
            <a:off x="4440238" y="2161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5" name="Textplatzhalter 11">
            <a:extLst>
              <a:ext uri="{FF2B5EF4-FFF2-40B4-BE49-F238E27FC236}">
                <a16:creationId xmlns:a16="http://schemas.microsoft.com/office/drawing/2014/main" id="{85CFFC0A-F55D-40FB-88DF-ABAD41CDB233}"/>
              </a:ext>
            </a:extLst>
          </p:cNvPr>
          <p:cNvSpPr>
            <a:spLocks noGrp="1"/>
          </p:cNvSpPr>
          <p:nvPr>
            <p:ph type="body" sz="quarter" idx="26" hasCustomPrompt="1"/>
          </p:nvPr>
        </p:nvSpPr>
        <p:spPr>
          <a:xfrm>
            <a:off x="5196237" y="2161114"/>
            <a:ext cx="5940075" cy="676800"/>
          </a:xfrm>
        </p:spPr>
        <p:txBody>
          <a:bodyPr lIns="144000" tIns="72000" rIns="72000" bIns="72000" anchor="ctr" anchorCtr="0"/>
          <a:lstStyle>
            <a:lvl1pPr>
              <a:defRPr sz="2400"/>
            </a:lvl1pPr>
          </a:lstStyle>
          <a:p>
            <a:pPr lvl="0"/>
            <a:r>
              <a:rPr lang="de-DE" dirty="0"/>
              <a:t>Kapitel</a:t>
            </a:r>
          </a:p>
        </p:txBody>
      </p:sp>
      <p:sp>
        <p:nvSpPr>
          <p:cNvPr id="16" name="Textplatzhalter 18">
            <a:extLst>
              <a:ext uri="{FF2B5EF4-FFF2-40B4-BE49-F238E27FC236}">
                <a16:creationId xmlns:a16="http://schemas.microsoft.com/office/drawing/2014/main" id="{410EF60B-8902-420C-BCBF-A1DC563CF4EC}"/>
              </a:ext>
            </a:extLst>
          </p:cNvPr>
          <p:cNvSpPr>
            <a:spLocks noGrp="1"/>
          </p:cNvSpPr>
          <p:nvPr>
            <p:ph type="body" sz="quarter" idx="33" hasCustomPrompt="1"/>
          </p:nvPr>
        </p:nvSpPr>
        <p:spPr>
          <a:xfrm>
            <a:off x="11136314" y="2161114"/>
            <a:ext cx="1055686" cy="676800"/>
          </a:xfrm>
        </p:spPr>
        <p:txBody>
          <a:bodyPr lIns="72000" tIns="72000" rIns="504000" bIns="72000" anchor="ctr" anchorCtr="0"/>
          <a:lstStyle>
            <a:lvl1pPr algn="r">
              <a:defRPr sz="2400"/>
            </a:lvl1pPr>
          </a:lstStyle>
          <a:p>
            <a:pPr lvl="0"/>
            <a:r>
              <a:rPr lang="de-DE" dirty="0"/>
              <a:t>Seite</a:t>
            </a:r>
          </a:p>
        </p:txBody>
      </p:sp>
      <p:sp>
        <p:nvSpPr>
          <p:cNvPr id="17" name="Textplatzhalter 5">
            <a:extLst>
              <a:ext uri="{FF2B5EF4-FFF2-40B4-BE49-F238E27FC236}">
                <a16:creationId xmlns:a16="http://schemas.microsoft.com/office/drawing/2014/main" id="{0DA3CADA-A847-4CC0-A3EF-0BBF5E840CA4}"/>
              </a:ext>
            </a:extLst>
          </p:cNvPr>
          <p:cNvSpPr>
            <a:spLocks noGrp="1"/>
          </p:cNvSpPr>
          <p:nvPr>
            <p:ph type="body" sz="quarter" idx="41" hasCustomPrompt="1"/>
          </p:nvPr>
        </p:nvSpPr>
        <p:spPr>
          <a:xfrm>
            <a:off x="4440238" y="28379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8" name="Textplatzhalter 12">
            <a:extLst>
              <a:ext uri="{FF2B5EF4-FFF2-40B4-BE49-F238E27FC236}">
                <a16:creationId xmlns:a16="http://schemas.microsoft.com/office/drawing/2014/main" id="{37D9B202-44CF-4FD9-A858-F9BF095D3ABC}"/>
              </a:ext>
            </a:extLst>
          </p:cNvPr>
          <p:cNvSpPr>
            <a:spLocks noGrp="1"/>
          </p:cNvSpPr>
          <p:nvPr>
            <p:ph type="body" sz="quarter" idx="27" hasCustomPrompt="1"/>
          </p:nvPr>
        </p:nvSpPr>
        <p:spPr>
          <a:xfrm>
            <a:off x="5196237" y="2837914"/>
            <a:ext cx="5940075" cy="676800"/>
          </a:xfrm>
        </p:spPr>
        <p:txBody>
          <a:bodyPr lIns="144000" tIns="72000" rIns="72000" bIns="72000" anchor="ctr" anchorCtr="0"/>
          <a:lstStyle>
            <a:lvl1pPr>
              <a:defRPr sz="2400"/>
            </a:lvl1pPr>
          </a:lstStyle>
          <a:p>
            <a:pPr lvl="0"/>
            <a:r>
              <a:rPr lang="de-DE" dirty="0"/>
              <a:t>Kapitel</a:t>
            </a:r>
          </a:p>
        </p:txBody>
      </p:sp>
      <p:sp>
        <p:nvSpPr>
          <p:cNvPr id="19" name="Textplatzhalter 19">
            <a:extLst>
              <a:ext uri="{FF2B5EF4-FFF2-40B4-BE49-F238E27FC236}">
                <a16:creationId xmlns:a16="http://schemas.microsoft.com/office/drawing/2014/main" id="{42337480-464A-414F-BA20-3E36796CE239}"/>
              </a:ext>
            </a:extLst>
          </p:cNvPr>
          <p:cNvSpPr>
            <a:spLocks noGrp="1"/>
          </p:cNvSpPr>
          <p:nvPr>
            <p:ph type="body" sz="quarter" idx="34" hasCustomPrompt="1"/>
          </p:nvPr>
        </p:nvSpPr>
        <p:spPr>
          <a:xfrm>
            <a:off x="11136314" y="2837914"/>
            <a:ext cx="1055686" cy="676800"/>
          </a:xfrm>
        </p:spPr>
        <p:txBody>
          <a:bodyPr lIns="72000" tIns="72000" rIns="504000" bIns="72000" anchor="ctr" anchorCtr="0"/>
          <a:lstStyle>
            <a:lvl1pPr algn="r">
              <a:defRPr sz="2400"/>
            </a:lvl1pPr>
          </a:lstStyle>
          <a:p>
            <a:pPr lvl="0"/>
            <a:r>
              <a:rPr lang="de-DE" dirty="0"/>
              <a:t>Seite</a:t>
            </a:r>
          </a:p>
        </p:txBody>
      </p:sp>
      <p:sp>
        <p:nvSpPr>
          <p:cNvPr id="20" name="Textplatzhalter 6">
            <a:extLst>
              <a:ext uri="{FF2B5EF4-FFF2-40B4-BE49-F238E27FC236}">
                <a16:creationId xmlns:a16="http://schemas.microsoft.com/office/drawing/2014/main" id="{6243022D-45E5-46E5-A14D-6D4D4FAFA7FA}"/>
              </a:ext>
            </a:extLst>
          </p:cNvPr>
          <p:cNvSpPr>
            <a:spLocks noGrp="1"/>
          </p:cNvSpPr>
          <p:nvPr>
            <p:ph type="body" sz="quarter" idx="42" hasCustomPrompt="1"/>
          </p:nvPr>
        </p:nvSpPr>
        <p:spPr>
          <a:xfrm>
            <a:off x="4440238" y="35147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1" name="Textplatzhalter 13">
            <a:extLst>
              <a:ext uri="{FF2B5EF4-FFF2-40B4-BE49-F238E27FC236}">
                <a16:creationId xmlns:a16="http://schemas.microsoft.com/office/drawing/2014/main" id="{5EBF7D8F-E16A-42DD-B028-AF2334BDCDFA}"/>
              </a:ext>
            </a:extLst>
          </p:cNvPr>
          <p:cNvSpPr>
            <a:spLocks noGrp="1"/>
          </p:cNvSpPr>
          <p:nvPr>
            <p:ph type="body" sz="quarter" idx="28" hasCustomPrompt="1"/>
          </p:nvPr>
        </p:nvSpPr>
        <p:spPr>
          <a:xfrm>
            <a:off x="5196237" y="3514714"/>
            <a:ext cx="5940075" cy="676800"/>
          </a:xfrm>
        </p:spPr>
        <p:txBody>
          <a:bodyPr lIns="144000" tIns="72000" rIns="72000" bIns="72000" anchor="ctr" anchorCtr="0"/>
          <a:lstStyle>
            <a:lvl1pPr>
              <a:defRPr sz="2400"/>
            </a:lvl1pPr>
          </a:lstStyle>
          <a:p>
            <a:pPr lvl="0"/>
            <a:r>
              <a:rPr lang="de-DE" dirty="0"/>
              <a:t>Kapitel</a:t>
            </a:r>
          </a:p>
        </p:txBody>
      </p:sp>
      <p:sp>
        <p:nvSpPr>
          <p:cNvPr id="22" name="Textplatzhalter 20">
            <a:extLst>
              <a:ext uri="{FF2B5EF4-FFF2-40B4-BE49-F238E27FC236}">
                <a16:creationId xmlns:a16="http://schemas.microsoft.com/office/drawing/2014/main" id="{2110064C-AB75-4A2A-9B6C-518FFCFDD7DA}"/>
              </a:ext>
            </a:extLst>
          </p:cNvPr>
          <p:cNvSpPr>
            <a:spLocks noGrp="1"/>
          </p:cNvSpPr>
          <p:nvPr>
            <p:ph type="body" sz="quarter" idx="35" hasCustomPrompt="1"/>
          </p:nvPr>
        </p:nvSpPr>
        <p:spPr>
          <a:xfrm>
            <a:off x="11136314" y="3514714"/>
            <a:ext cx="1055686" cy="676800"/>
          </a:xfrm>
        </p:spPr>
        <p:txBody>
          <a:bodyPr lIns="72000" tIns="72000" rIns="504000" bIns="72000" anchor="ctr" anchorCtr="0"/>
          <a:lstStyle>
            <a:lvl1pPr algn="r">
              <a:defRPr sz="2400"/>
            </a:lvl1pPr>
          </a:lstStyle>
          <a:p>
            <a:pPr lvl="0"/>
            <a:r>
              <a:rPr lang="de-DE" dirty="0"/>
              <a:t>Seite</a:t>
            </a:r>
          </a:p>
        </p:txBody>
      </p:sp>
      <p:sp>
        <p:nvSpPr>
          <p:cNvPr id="23" name="Textplatzhalter 7">
            <a:extLst>
              <a:ext uri="{FF2B5EF4-FFF2-40B4-BE49-F238E27FC236}">
                <a16:creationId xmlns:a16="http://schemas.microsoft.com/office/drawing/2014/main" id="{5582BCF8-1721-464B-82AE-C05A057155D9}"/>
              </a:ext>
            </a:extLst>
          </p:cNvPr>
          <p:cNvSpPr>
            <a:spLocks noGrp="1"/>
          </p:cNvSpPr>
          <p:nvPr>
            <p:ph type="body" sz="quarter" idx="43" hasCustomPrompt="1"/>
          </p:nvPr>
        </p:nvSpPr>
        <p:spPr>
          <a:xfrm>
            <a:off x="4440238" y="41915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4" name="Textplatzhalter 14">
            <a:extLst>
              <a:ext uri="{FF2B5EF4-FFF2-40B4-BE49-F238E27FC236}">
                <a16:creationId xmlns:a16="http://schemas.microsoft.com/office/drawing/2014/main" id="{54CDB5AF-993E-461F-9DA4-D7E9EA52E81B}"/>
              </a:ext>
            </a:extLst>
          </p:cNvPr>
          <p:cNvSpPr>
            <a:spLocks noGrp="1"/>
          </p:cNvSpPr>
          <p:nvPr>
            <p:ph type="body" sz="quarter" idx="29" hasCustomPrompt="1"/>
          </p:nvPr>
        </p:nvSpPr>
        <p:spPr>
          <a:xfrm>
            <a:off x="5196237" y="4191514"/>
            <a:ext cx="5940075" cy="676800"/>
          </a:xfrm>
        </p:spPr>
        <p:txBody>
          <a:bodyPr lIns="144000" tIns="72000" rIns="72000" bIns="72000" anchor="ctr" anchorCtr="0"/>
          <a:lstStyle>
            <a:lvl1pPr>
              <a:defRPr sz="2400"/>
            </a:lvl1pPr>
          </a:lstStyle>
          <a:p>
            <a:pPr lvl="0"/>
            <a:r>
              <a:rPr lang="de-DE" dirty="0"/>
              <a:t>Kapitel</a:t>
            </a:r>
          </a:p>
        </p:txBody>
      </p:sp>
      <p:sp>
        <p:nvSpPr>
          <p:cNvPr id="25" name="Textplatzhalter 21">
            <a:extLst>
              <a:ext uri="{FF2B5EF4-FFF2-40B4-BE49-F238E27FC236}">
                <a16:creationId xmlns:a16="http://schemas.microsoft.com/office/drawing/2014/main" id="{FCC18412-8872-4E21-868B-02711E30D99B}"/>
              </a:ext>
            </a:extLst>
          </p:cNvPr>
          <p:cNvSpPr>
            <a:spLocks noGrp="1"/>
          </p:cNvSpPr>
          <p:nvPr>
            <p:ph type="body" sz="quarter" idx="36" hasCustomPrompt="1"/>
          </p:nvPr>
        </p:nvSpPr>
        <p:spPr>
          <a:xfrm>
            <a:off x="11136314" y="4191514"/>
            <a:ext cx="1055686" cy="676800"/>
          </a:xfrm>
        </p:spPr>
        <p:txBody>
          <a:bodyPr lIns="72000" tIns="72000" rIns="504000" bIns="72000" anchor="ctr" anchorCtr="0"/>
          <a:lstStyle>
            <a:lvl1pPr algn="r">
              <a:defRPr sz="2400"/>
            </a:lvl1pPr>
          </a:lstStyle>
          <a:p>
            <a:pPr lvl="0"/>
            <a:r>
              <a:rPr lang="de-DE" dirty="0"/>
              <a:t>Seite</a:t>
            </a:r>
          </a:p>
        </p:txBody>
      </p:sp>
      <p:sp>
        <p:nvSpPr>
          <p:cNvPr id="26" name="Textplatzhalter 8">
            <a:extLst>
              <a:ext uri="{FF2B5EF4-FFF2-40B4-BE49-F238E27FC236}">
                <a16:creationId xmlns:a16="http://schemas.microsoft.com/office/drawing/2014/main" id="{0F5955ED-8BAC-43F2-AF54-85C336290599}"/>
              </a:ext>
            </a:extLst>
          </p:cNvPr>
          <p:cNvSpPr>
            <a:spLocks noGrp="1"/>
          </p:cNvSpPr>
          <p:nvPr>
            <p:ph type="body" sz="quarter" idx="44" hasCustomPrompt="1"/>
          </p:nvPr>
        </p:nvSpPr>
        <p:spPr>
          <a:xfrm>
            <a:off x="4440238" y="4868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7" name="Textplatzhalter 15">
            <a:extLst>
              <a:ext uri="{FF2B5EF4-FFF2-40B4-BE49-F238E27FC236}">
                <a16:creationId xmlns:a16="http://schemas.microsoft.com/office/drawing/2014/main" id="{9CA4E2CB-5BCB-43FC-A320-ED0C658F9893}"/>
              </a:ext>
            </a:extLst>
          </p:cNvPr>
          <p:cNvSpPr>
            <a:spLocks noGrp="1"/>
          </p:cNvSpPr>
          <p:nvPr>
            <p:ph type="body" sz="quarter" idx="30" hasCustomPrompt="1"/>
          </p:nvPr>
        </p:nvSpPr>
        <p:spPr>
          <a:xfrm>
            <a:off x="5196237" y="4868314"/>
            <a:ext cx="5940075" cy="676800"/>
          </a:xfrm>
        </p:spPr>
        <p:txBody>
          <a:bodyPr lIns="144000" tIns="72000" rIns="72000" bIns="72000" anchor="ctr" anchorCtr="0"/>
          <a:lstStyle>
            <a:lvl1pPr>
              <a:defRPr sz="2400"/>
            </a:lvl1pPr>
          </a:lstStyle>
          <a:p>
            <a:pPr lvl="0"/>
            <a:r>
              <a:rPr lang="de-DE" dirty="0"/>
              <a:t>Kapitel</a:t>
            </a:r>
          </a:p>
        </p:txBody>
      </p:sp>
      <p:sp>
        <p:nvSpPr>
          <p:cNvPr id="28" name="Textplatzhalter 22">
            <a:extLst>
              <a:ext uri="{FF2B5EF4-FFF2-40B4-BE49-F238E27FC236}">
                <a16:creationId xmlns:a16="http://schemas.microsoft.com/office/drawing/2014/main" id="{3BDD8373-427F-4C9E-9410-1BCCB0AEB10C}"/>
              </a:ext>
            </a:extLst>
          </p:cNvPr>
          <p:cNvSpPr>
            <a:spLocks noGrp="1"/>
          </p:cNvSpPr>
          <p:nvPr>
            <p:ph type="body" sz="quarter" idx="37" hasCustomPrompt="1"/>
          </p:nvPr>
        </p:nvSpPr>
        <p:spPr>
          <a:xfrm>
            <a:off x="11136314" y="4868314"/>
            <a:ext cx="1055686" cy="676800"/>
          </a:xfrm>
        </p:spPr>
        <p:txBody>
          <a:bodyPr lIns="72000" tIns="72000" rIns="504000" bIns="72000" anchor="ctr" anchorCtr="0"/>
          <a:lstStyle>
            <a:lvl1pPr algn="r">
              <a:defRPr sz="2400"/>
            </a:lvl1pPr>
          </a:lstStyle>
          <a:p>
            <a:pPr lvl="0"/>
            <a:r>
              <a:rPr lang="de-DE" dirty="0"/>
              <a:t>Seite</a:t>
            </a:r>
          </a:p>
        </p:txBody>
      </p:sp>
      <p:sp>
        <p:nvSpPr>
          <p:cNvPr id="29" name="Textplatzhalter 9">
            <a:extLst>
              <a:ext uri="{FF2B5EF4-FFF2-40B4-BE49-F238E27FC236}">
                <a16:creationId xmlns:a16="http://schemas.microsoft.com/office/drawing/2014/main" id="{349599D5-64C3-4ACC-9D16-1E527B201851}"/>
              </a:ext>
            </a:extLst>
          </p:cNvPr>
          <p:cNvSpPr>
            <a:spLocks noGrp="1"/>
          </p:cNvSpPr>
          <p:nvPr>
            <p:ph type="body" sz="quarter" idx="45" hasCustomPrompt="1"/>
          </p:nvPr>
        </p:nvSpPr>
        <p:spPr>
          <a:xfrm>
            <a:off x="4440238" y="5545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30" name="Textplatzhalter 16">
            <a:extLst>
              <a:ext uri="{FF2B5EF4-FFF2-40B4-BE49-F238E27FC236}">
                <a16:creationId xmlns:a16="http://schemas.microsoft.com/office/drawing/2014/main" id="{0A7F00BB-2495-431D-9798-82C95498E8B8}"/>
              </a:ext>
            </a:extLst>
          </p:cNvPr>
          <p:cNvSpPr>
            <a:spLocks noGrp="1"/>
          </p:cNvSpPr>
          <p:nvPr>
            <p:ph type="body" sz="quarter" idx="31" hasCustomPrompt="1"/>
          </p:nvPr>
        </p:nvSpPr>
        <p:spPr>
          <a:xfrm>
            <a:off x="5196237" y="5545114"/>
            <a:ext cx="5940075" cy="676800"/>
          </a:xfrm>
        </p:spPr>
        <p:txBody>
          <a:bodyPr lIns="144000" tIns="72000" rIns="72000" bIns="72000" anchor="ctr" anchorCtr="0"/>
          <a:lstStyle>
            <a:lvl1pPr>
              <a:defRPr sz="2400"/>
            </a:lvl1pPr>
          </a:lstStyle>
          <a:p>
            <a:pPr lvl="0"/>
            <a:r>
              <a:rPr lang="de-DE" dirty="0"/>
              <a:t>Kapitel</a:t>
            </a:r>
          </a:p>
        </p:txBody>
      </p:sp>
      <p:sp>
        <p:nvSpPr>
          <p:cNvPr id="31" name="Textplatzhalter 23">
            <a:extLst>
              <a:ext uri="{FF2B5EF4-FFF2-40B4-BE49-F238E27FC236}">
                <a16:creationId xmlns:a16="http://schemas.microsoft.com/office/drawing/2014/main" id="{3B5A6082-2F7D-470D-B087-6C0C33C50C83}"/>
              </a:ext>
            </a:extLst>
          </p:cNvPr>
          <p:cNvSpPr>
            <a:spLocks noGrp="1"/>
          </p:cNvSpPr>
          <p:nvPr>
            <p:ph type="body" sz="quarter" idx="38" hasCustomPrompt="1"/>
          </p:nvPr>
        </p:nvSpPr>
        <p:spPr>
          <a:xfrm>
            <a:off x="11136314" y="5545114"/>
            <a:ext cx="1055686" cy="676800"/>
          </a:xfrm>
        </p:spPr>
        <p:txBody>
          <a:bodyPr lIns="72000" tIns="72000" rIns="504000" bIns="72000" anchor="ctr" anchorCtr="0"/>
          <a:lstStyle>
            <a:lvl1pPr algn="r">
              <a:defRPr sz="2400"/>
            </a:lvl1pPr>
          </a:lstStyle>
          <a:p>
            <a:pPr lvl="0"/>
            <a:r>
              <a:rPr lang="de-DE" dirty="0"/>
              <a:t>Seite</a:t>
            </a:r>
          </a:p>
        </p:txBody>
      </p:sp>
      <p:sp>
        <p:nvSpPr>
          <p:cNvPr id="33" name="Text Placeholder 4">
            <a:extLst>
              <a:ext uri="{FF2B5EF4-FFF2-40B4-BE49-F238E27FC236}">
                <a16:creationId xmlns:a16="http://schemas.microsoft.com/office/drawing/2014/main" id="{E4302AA3-33B4-4E72-B01C-E3EA946C8064}"/>
              </a:ext>
            </a:extLst>
          </p:cNvPr>
          <p:cNvSpPr>
            <a:spLocks noGrp="1"/>
          </p:cNvSpPr>
          <p:nvPr>
            <p:ph type="body" sz="quarter" idx="8" hasCustomPrompt="1"/>
          </p:nvPr>
        </p:nvSpPr>
        <p:spPr bwMode="black">
          <a:xfrm>
            <a:off x="10285715" y="256818"/>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499573399"/>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guide id="4" pos="3273">
          <p15:clr>
            <a:srgbClr val="FBAE40"/>
          </p15:clr>
        </p15:guide>
        <p15:guide id="5" pos="701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Kapitel-Trennfolie Designfel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440238" y="2431804"/>
            <a:ext cx="7235823" cy="1994392"/>
          </a:xfrm>
        </p:spPr>
        <p:txBody>
          <a:bodyPr anchor="ctr" anchorCtr="0">
            <a:noAutofit/>
          </a:bodyPr>
          <a:lstStyle>
            <a:lvl1pPr>
              <a:defRPr sz="4800"/>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1" y="0"/>
            <a:ext cx="4079875" cy="68580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5AFE4F49-44FD-4C7B-803B-2F98EDA27BC5}"/>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9" name="Text Placeholder 4">
            <a:extLst>
              <a:ext uri="{FF2B5EF4-FFF2-40B4-BE49-F238E27FC236}">
                <a16:creationId xmlns:a16="http://schemas.microsoft.com/office/drawing/2014/main" id="{992200B7-BA06-402E-9EB8-778817F35189}"/>
              </a:ext>
            </a:extLst>
          </p:cNvPr>
          <p:cNvSpPr>
            <a:spLocks noGrp="1"/>
          </p:cNvSpPr>
          <p:nvPr>
            <p:ph type="body" sz="quarter" idx="8" hasCustomPrompt="1"/>
          </p:nvPr>
        </p:nvSpPr>
        <p:spPr bwMode="black">
          <a:xfrm>
            <a:off x="10285715" y="256818"/>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48678827"/>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smtClean="0"/>
              <a:t>Bild durch Klicken auf Symbol hinzufügen</a:t>
            </a:r>
            <a:endParaRPr lang="de-DE"/>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391707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Kontak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58FA343-3079-4ACC-A6AB-52ACA7D4A9BC}"/>
              </a:ext>
            </a:extLst>
          </p:cNvPr>
          <p:cNvSpPr>
            <a:spLocks noGrp="1"/>
          </p:cNvSpPr>
          <p:nvPr>
            <p:ph type="pic" sz="quarter" idx="4"/>
          </p:nvPr>
        </p:nvSpPr>
        <p:spPr>
          <a:xfrm>
            <a:off x="0" y="1484313"/>
            <a:ext cx="4079875" cy="5373687"/>
          </a:xfrm>
        </p:spPr>
        <p:txBody>
          <a:bodyPr/>
          <a:lstStyle/>
          <a:p>
            <a:r>
              <a:rPr lang="de-DE" smtClean="0"/>
              <a:t>Bild durch Klicken auf Symbol hinzufügen</a:t>
            </a:r>
            <a:endParaRPr lang="de-DE" dirty="0"/>
          </a:p>
        </p:txBody>
      </p:sp>
      <p:sp>
        <p:nvSpPr>
          <p:cNvPr id="10" name="Text Placeholder 9">
            <a:extLst>
              <a:ext uri="{FF2B5EF4-FFF2-40B4-BE49-F238E27FC236}">
                <a16:creationId xmlns:a16="http://schemas.microsoft.com/office/drawing/2014/main" id="{A797785E-E818-4759-BFC5-111DBCFCA09C}"/>
              </a:ext>
            </a:extLst>
          </p:cNvPr>
          <p:cNvSpPr>
            <a:spLocks noGrp="1"/>
          </p:cNvSpPr>
          <p:nvPr>
            <p:ph type="body" sz="quarter" idx="24" hasCustomPrompt="1"/>
          </p:nvPr>
        </p:nvSpPr>
        <p:spPr>
          <a:xfrm>
            <a:off x="4799874" y="5370652"/>
            <a:ext cx="6876189" cy="1298435"/>
          </a:xfrm>
          <a:noFill/>
        </p:spPr>
        <p:txBody>
          <a:bodyPr lIns="0" tIns="0" rIns="0" bIns="0"/>
          <a:lstStyle>
            <a:lvl1pPr algn="l">
              <a:lnSpc>
                <a:spcPct val="110000"/>
              </a:lnSpc>
              <a:spcBef>
                <a:spcPts val="0"/>
              </a:spcBef>
              <a:defRPr sz="1400" b="0"/>
            </a:lvl1pPr>
          </a:lstStyle>
          <a:p>
            <a:pPr lvl="0"/>
            <a:r>
              <a:rPr lang="de-DE" dirty="0"/>
              <a:t>ERGO Group AG</a:t>
            </a:r>
          </a:p>
          <a:p>
            <a:pPr lvl="0"/>
            <a:r>
              <a:rPr lang="de-DE" dirty="0"/>
              <a:t>ERGO-Platz 1</a:t>
            </a:r>
          </a:p>
          <a:p>
            <a:pPr lvl="0"/>
            <a:r>
              <a:rPr lang="de-DE" dirty="0"/>
              <a:t>40198 Düsseldorf </a:t>
            </a:r>
          </a:p>
        </p:txBody>
      </p:sp>
      <p:sp>
        <p:nvSpPr>
          <p:cNvPr id="12" name="Text Placeholder 11">
            <a:extLst>
              <a:ext uri="{FF2B5EF4-FFF2-40B4-BE49-F238E27FC236}">
                <a16:creationId xmlns:a16="http://schemas.microsoft.com/office/drawing/2014/main" id="{67E3BFC7-1E7B-46CF-9B3A-5D0C04B9683E}"/>
              </a:ext>
            </a:extLst>
          </p:cNvPr>
          <p:cNvSpPr>
            <a:spLocks noGrp="1"/>
          </p:cNvSpPr>
          <p:nvPr>
            <p:ph type="body" sz="quarter" idx="23" hasCustomPrompt="1"/>
          </p:nvPr>
        </p:nvSpPr>
        <p:spPr>
          <a:xfrm>
            <a:off x="4799874" y="2019361"/>
            <a:ext cx="6876191" cy="1788436"/>
          </a:xfrm>
        </p:spPr>
        <p:txBody>
          <a:bodyPr anchor="t"/>
          <a:lstStyle>
            <a:lvl1pPr algn="l">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3" name="Text Placeholder 14">
            <a:extLst>
              <a:ext uri="{FF2B5EF4-FFF2-40B4-BE49-F238E27FC236}">
                <a16:creationId xmlns:a16="http://schemas.microsoft.com/office/drawing/2014/main" id="{451D7357-4F3E-483A-9D43-0275C24220B1}"/>
              </a:ext>
            </a:extLst>
          </p:cNvPr>
          <p:cNvSpPr>
            <a:spLocks noGrp="1"/>
          </p:cNvSpPr>
          <p:nvPr>
            <p:ph type="body" sz="quarter" idx="5" hasCustomPrompt="1"/>
          </p:nvPr>
        </p:nvSpPr>
        <p:spPr>
          <a:xfrm>
            <a:off x="0" y="1"/>
            <a:ext cx="12192000" cy="1484313"/>
          </a:xfrm>
          <a:solidFill>
            <a:srgbClr val="B5D5C1"/>
          </a:solidFill>
        </p:spPr>
        <p:txBody>
          <a:bodyPr anchor="b"/>
          <a:lstStyle>
            <a:lvl1pPr algn="r">
              <a:defRPr sz="100">
                <a:solidFill>
                  <a:schemeClr val="bg1"/>
                </a:solidFill>
              </a:defRPr>
            </a:lvl1pPr>
          </a:lstStyle>
          <a:p>
            <a:pPr lvl="0"/>
            <a:r>
              <a:rPr lang="de-DE" dirty="0"/>
              <a:t>.</a:t>
            </a:r>
          </a:p>
        </p:txBody>
      </p:sp>
      <p:sp>
        <p:nvSpPr>
          <p:cNvPr id="5" name="Titel 4">
            <a:extLst>
              <a:ext uri="{FF2B5EF4-FFF2-40B4-BE49-F238E27FC236}">
                <a16:creationId xmlns:a16="http://schemas.microsoft.com/office/drawing/2014/main" id="{3CBE79EA-0295-4684-AF0C-15480AA8B420}"/>
              </a:ext>
            </a:extLst>
          </p:cNvPr>
          <p:cNvSpPr>
            <a:spLocks noGrp="1"/>
          </p:cNvSpPr>
          <p:nvPr>
            <p:ph type="title"/>
          </p:nvPr>
        </p:nvSpPr>
        <p:spPr/>
        <p:txBody>
          <a:bodyPr/>
          <a:lstStyle>
            <a:lvl1pPr>
              <a:defRPr/>
            </a:lvl1pPr>
          </a:lstStyle>
          <a:p>
            <a:r>
              <a:rPr lang="de-DE" smtClean="0"/>
              <a:t>Titelmasterformat durch Klicken bearbeiten</a:t>
            </a:r>
            <a:endParaRPr lang="de-DE" dirty="0"/>
          </a:p>
        </p:txBody>
      </p:sp>
      <p:sp>
        <p:nvSpPr>
          <p:cNvPr id="11" name="Text Placeholder 4">
            <a:extLst>
              <a:ext uri="{FF2B5EF4-FFF2-40B4-BE49-F238E27FC236}">
                <a16:creationId xmlns:a16="http://schemas.microsoft.com/office/drawing/2014/main" id="{29A13C97-101D-453B-8366-C7C98828BA90}"/>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 Placeholder 4">
            <a:extLst>
              <a:ext uri="{FF2B5EF4-FFF2-40B4-BE49-F238E27FC236}">
                <a16:creationId xmlns:a16="http://schemas.microsoft.com/office/drawing/2014/main" id="{6266ABD4-5978-4F44-B6E1-D95BAC07F4C5}"/>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025625161"/>
      </p:ext>
    </p:extLst>
  </p:cSld>
  <p:clrMapOvr>
    <a:masterClrMapping/>
  </p:clrMapOvr>
  <p:extLst mod="1">
    <p:ext uri="{DCECCB84-F9BA-43D5-87BE-67443E8EF086}">
      <p15:sldGuideLst xmlns:p15="http://schemas.microsoft.com/office/powerpoint/2012/main">
        <p15:guide id="1" pos="257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Kontakt mit großem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03D29EB-A3CC-41AD-8839-E8FCF54B08CD}"/>
              </a:ext>
            </a:extLst>
          </p:cNvPr>
          <p:cNvSpPr>
            <a:spLocks noGrp="1"/>
          </p:cNvSpPr>
          <p:nvPr>
            <p:ph type="pic" sz="quarter" idx="4"/>
          </p:nvPr>
        </p:nvSpPr>
        <p:spPr>
          <a:xfrm>
            <a:off x="1" y="0"/>
            <a:ext cx="8703732" cy="6857999"/>
          </a:xfrm>
        </p:spPr>
        <p:txBody>
          <a:bodyPr/>
          <a:lstStyle/>
          <a:p>
            <a:r>
              <a:rPr lang="de-DE" smtClean="0"/>
              <a:t>Bild durch Klicken auf Symbol hinzufügen</a:t>
            </a:r>
            <a:endParaRPr lang="de-DE" dirty="0"/>
          </a:p>
        </p:txBody>
      </p:sp>
      <p:sp>
        <p:nvSpPr>
          <p:cNvPr id="12" name="Text Placeholder 14">
            <a:extLst>
              <a:ext uri="{FF2B5EF4-FFF2-40B4-BE49-F238E27FC236}">
                <a16:creationId xmlns:a16="http://schemas.microsoft.com/office/drawing/2014/main" id="{99B0301D-75CA-421C-8842-91C0666681D2}"/>
              </a:ext>
            </a:extLst>
          </p:cNvPr>
          <p:cNvSpPr>
            <a:spLocks noGrp="1"/>
          </p:cNvSpPr>
          <p:nvPr>
            <p:ph type="body" sz="quarter" idx="5" hasCustomPrompt="1"/>
          </p:nvPr>
        </p:nvSpPr>
        <p:spPr>
          <a:xfrm>
            <a:off x="8703733" y="0"/>
            <a:ext cx="3488266" cy="6858000"/>
          </a:xfrm>
          <a:solidFill>
            <a:srgbClr val="B5D5C1"/>
          </a:solidFill>
        </p:spPr>
        <p:txBody>
          <a:bodyPr anchor="b"/>
          <a:lstStyle>
            <a:lvl1pPr algn="r">
              <a:defRPr sz="100">
                <a:solidFill>
                  <a:schemeClr val="bg1"/>
                </a:solidFill>
              </a:defRPr>
            </a:lvl1pPr>
          </a:lstStyle>
          <a:p>
            <a:pPr lvl="0"/>
            <a:r>
              <a:rPr lang="de-DE" dirty="0"/>
              <a:t>.</a:t>
            </a:r>
          </a:p>
        </p:txBody>
      </p:sp>
      <p:sp>
        <p:nvSpPr>
          <p:cNvPr id="8" name="Text Placeholder 9">
            <a:extLst>
              <a:ext uri="{FF2B5EF4-FFF2-40B4-BE49-F238E27FC236}">
                <a16:creationId xmlns:a16="http://schemas.microsoft.com/office/drawing/2014/main" id="{FA2E01C7-BEAD-484F-931F-2659D117BA4D}"/>
              </a:ext>
            </a:extLst>
          </p:cNvPr>
          <p:cNvSpPr>
            <a:spLocks noGrp="1"/>
          </p:cNvSpPr>
          <p:nvPr>
            <p:ph type="body" sz="quarter" idx="24" hasCustomPrompt="1"/>
          </p:nvPr>
        </p:nvSpPr>
        <p:spPr>
          <a:xfrm>
            <a:off x="8703733" y="5651500"/>
            <a:ext cx="3488266" cy="1206499"/>
          </a:xfrm>
          <a:noFill/>
        </p:spPr>
        <p:txBody>
          <a:bodyPr lIns="360000" tIns="0" rIns="504000" bIns="468000"/>
          <a:lstStyle>
            <a:lvl1pPr algn="l">
              <a:lnSpc>
                <a:spcPct val="110000"/>
              </a:lnSpc>
              <a:spcBef>
                <a:spcPts val="0"/>
              </a:spcBef>
              <a:defRPr sz="1400"/>
            </a:lvl1pPr>
          </a:lstStyle>
          <a:p>
            <a:pPr lvl="0"/>
            <a:r>
              <a:rPr lang="de-DE" dirty="0"/>
              <a:t>ERGO Group AG</a:t>
            </a:r>
          </a:p>
          <a:p>
            <a:pPr lvl="0"/>
            <a:r>
              <a:rPr lang="de-DE" dirty="0"/>
              <a:t>ERGO-Platz 1</a:t>
            </a:r>
          </a:p>
          <a:p>
            <a:pPr lvl="0"/>
            <a:r>
              <a:rPr lang="de-DE" dirty="0"/>
              <a:t>40198 Düsseldorf </a:t>
            </a:r>
          </a:p>
        </p:txBody>
      </p:sp>
      <p:sp>
        <p:nvSpPr>
          <p:cNvPr id="9" name="Text Placeholder 11">
            <a:extLst>
              <a:ext uri="{FF2B5EF4-FFF2-40B4-BE49-F238E27FC236}">
                <a16:creationId xmlns:a16="http://schemas.microsoft.com/office/drawing/2014/main" id="{638C613F-24C5-456A-8ABE-FAE384494B75}"/>
              </a:ext>
            </a:extLst>
          </p:cNvPr>
          <p:cNvSpPr>
            <a:spLocks noGrp="1"/>
          </p:cNvSpPr>
          <p:nvPr>
            <p:ph type="body" sz="quarter" idx="23" hasCustomPrompt="1"/>
          </p:nvPr>
        </p:nvSpPr>
        <p:spPr>
          <a:xfrm>
            <a:off x="8703733" y="3661946"/>
            <a:ext cx="3488266" cy="1788436"/>
          </a:xfrm>
        </p:spPr>
        <p:txBody>
          <a:bodyPr lIns="360000" anchor="t"/>
          <a:lstStyle>
            <a:lvl1pPr>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0" name="Title 1">
            <a:extLst>
              <a:ext uri="{FF2B5EF4-FFF2-40B4-BE49-F238E27FC236}">
                <a16:creationId xmlns:a16="http://schemas.microsoft.com/office/drawing/2014/main" id="{4296E460-CC3D-44A0-8AF4-98679DF8EDD6}"/>
              </a:ext>
            </a:extLst>
          </p:cNvPr>
          <p:cNvSpPr>
            <a:spLocks noGrp="1"/>
          </p:cNvSpPr>
          <p:nvPr>
            <p:ph type="title"/>
          </p:nvPr>
        </p:nvSpPr>
        <p:spPr>
          <a:xfrm>
            <a:off x="530577" y="1502945"/>
            <a:ext cx="5080001" cy="1994392"/>
          </a:xfrm>
          <a:noFill/>
        </p:spPr>
        <p:txBody>
          <a:bodyPr lIns="0" tIns="0" rIns="0" bIns="0" anchor="t" anchorCtr="0">
            <a:noAutofit/>
          </a:bodyPr>
          <a:lstStyle>
            <a:lvl1pPr>
              <a:defRPr sz="4800" b="1"/>
            </a:lvl1pPr>
          </a:lstStyle>
          <a:p>
            <a:r>
              <a:rPr lang="de-DE" smtClean="0"/>
              <a:t>Titelmasterformat durch Klicken bearbeiten</a:t>
            </a:r>
            <a:endParaRPr lang="de-DE" dirty="0"/>
          </a:p>
        </p:txBody>
      </p:sp>
      <p:sp>
        <p:nvSpPr>
          <p:cNvPr id="13" name="Text Placeholder 4">
            <a:extLst>
              <a:ext uri="{FF2B5EF4-FFF2-40B4-BE49-F238E27FC236}">
                <a16:creationId xmlns:a16="http://schemas.microsoft.com/office/drawing/2014/main" id="{60AAFA95-FC65-4D69-8C9F-78B069599184}"/>
              </a:ext>
            </a:extLst>
          </p:cNvPr>
          <p:cNvSpPr>
            <a:spLocks noGrp="1"/>
          </p:cNvSpPr>
          <p:nvPr>
            <p:ph type="body" sz="quarter" idx="10" hasCustomPrompt="1"/>
          </p:nvPr>
        </p:nvSpPr>
        <p:spPr>
          <a:xfrm>
            <a:off x="8703734" y="-314122"/>
            <a:ext cx="3488266"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1" name="Text Placeholder 4">
            <a:extLst>
              <a:ext uri="{FF2B5EF4-FFF2-40B4-BE49-F238E27FC236}">
                <a16:creationId xmlns:a16="http://schemas.microsoft.com/office/drawing/2014/main" id="{909E3FDE-287C-4B6E-B9F6-8848257A6BE1}"/>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217548989"/>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Inhalt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22A42D68-C3D7-4CC0-929A-15280581150B}"/>
              </a:ext>
            </a:extLst>
          </p:cNvPr>
          <p:cNvSpPr>
            <a:spLocks noGrp="1"/>
          </p:cNvSpPr>
          <p:nvPr>
            <p:ph sz="quarter" idx="14" hasCustomPrompt="1"/>
          </p:nvPr>
        </p:nvSpPr>
        <p:spPr>
          <a:xfrm>
            <a:off x="515935" y="1484313"/>
            <a:ext cx="6949415"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Bildplatzhalter 7">
            <a:extLst>
              <a:ext uri="{FF2B5EF4-FFF2-40B4-BE49-F238E27FC236}">
                <a16:creationId xmlns:a16="http://schemas.microsoft.com/office/drawing/2014/main" id="{A9FB3739-ECDD-4414-B023-3299E9FEE6F8}"/>
              </a:ext>
            </a:extLst>
          </p:cNvPr>
          <p:cNvSpPr>
            <a:spLocks noGrp="1"/>
          </p:cNvSpPr>
          <p:nvPr>
            <p:ph type="pic" sz="quarter" idx="4"/>
          </p:nvPr>
        </p:nvSpPr>
        <p:spPr>
          <a:xfrm>
            <a:off x="8112126" y="-2"/>
            <a:ext cx="4079874" cy="6858001"/>
          </a:xfrm>
        </p:spPr>
        <p:txBody>
          <a:bodyPr/>
          <a:lstStyle/>
          <a:p>
            <a:r>
              <a:rPr lang="de-DE" smtClean="0"/>
              <a:t>Bild durch Klicken auf Symbol hinzufügen</a:t>
            </a:r>
            <a:endParaRPr lang="de-DE"/>
          </a:p>
        </p:txBody>
      </p:sp>
      <p:sp>
        <p:nvSpPr>
          <p:cNvPr id="9" name="Text Placeholder 4">
            <a:extLst>
              <a:ext uri="{FF2B5EF4-FFF2-40B4-BE49-F238E27FC236}">
                <a16:creationId xmlns:a16="http://schemas.microsoft.com/office/drawing/2014/main" id="{65299197-31BD-4EE6-8A3A-12002E2FAE70}"/>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2034995782"/>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2 Inhalte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6" name="Inhaltsplatzhalter 4">
            <a:extLst>
              <a:ext uri="{FF2B5EF4-FFF2-40B4-BE49-F238E27FC236}">
                <a16:creationId xmlns:a16="http://schemas.microsoft.com/office/drawing/2014/main" id="{635F158C-F29C-42D5-BC71-480F06FD543F}"/>
              </a:ext>
            </a:extLst>
          </p:cNvPr>
          <p:cNvSpPr>
            <a:spLocks noGrp="1"/>
          </p:cNvSpPr>
          <p:nvPr>
            <p:ph sz="quarter" idx="14" hasCustomPrompt="1"/>
          </p:nvPr>
        </p:nvSpPr>
        <p:spPr>
          <a:xfrm>
            <a:off x="51593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5">
            <a:extLst>
              <a:ext uri="{FF2B5EF4-FFF2-40B4-BE49-F238E27FC236}">
                <a16:creationId xmlns:a16="http://schemas.microsoft.com/office/drawing/2014/main" id="{9646B38F-5B47-433E-B4EB-3CDE992D10A8}"/>
              </a:ext>
            </a:extLst>
          </p:cNvPr>
          <p:cNvSpPr>
            <a:spLocks noGrp="1"/>
          </p:cNvSpPr>
          <p:nvPr>
            <p:ph sz="quarter" idx="15" hasCustomPrompt="1"/>
          </p:nvPr>
        </p:nvSpPr>
        <p:spPr>
          <a:xfrm>
            <a:off x="413464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Bildplatzhalter 4">
            <a:extLst>
              <a:ext uri="{FF2B5EF4-FFF2-40B4-BE49-F238E27FC236}">
                <a16:creationId xmlns:a16="http://schemas.microsoft.com/office/drawing/2014/main" id="{BD71AE0D-7CEC-46C4-99EA-FE2A288A6101}"/>
              </a:ext>
            </a:extLst>
          </p:cNvPr>
          <p:cNvSpPr>
            <a:spLocks noGrp="1"/>
          </p:cNvSpPr>
          <p:nvPr>
            <p:ph type="pic" sz="quarter" idx="4"/>
          </p:nvPr>
        </p:nvSpPr>
        <p:spPr>
          <a:xfrm>
            <a:off x="8112124" y="0"/>
            <a:ext cx="4079875" cy="6858000"/>
          </a:xfrm>
        </p:spPr>
        <p:txBody>
          <a:bodyPr/>
          <a:lstStyle/>
          <a:p>
            <a:r>
              <a:rPr lang="de-DE" smtClean="0"/>
              <a:t>Bild durch Klicken auf Symbol hinzufügen</a:t>
            </a:r>
            <a:endParaRPr lang="de-DE"/>
          </a:p>
        </p:txBody>
      </p:sp>
      <p:sp>
        <p:nvSpPr>
          <p:cNvPr id="11" name="Text Placeholder 4">
            <a:extLst>
              <a:ext uri="{FF2B5EF4-FFF2-40B4-BE49-F238E27FC236}">
                <a16:creationId xmlns:a16="http://schemas.microsoft.com/office/drawing/2014/main" id="{DC0612BD-93AF-4C47-8167-376F74ADF38D}"/>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485433594"/>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 Inhalte 12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2524-0A39-4643-8E00-BF64513ED4FC}"/>
              </a:ext>
            </a:extLst>
          </p:cNvPr>
          <p:cNvSpPr>
            <a:spLocks noGrp="1"/>
          </p:cNvSpPr>
          <p:nvPr>
            <p:ph type="title"/>
          </p:nvPr>
        </p:nvSpPr>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platzhalter 2">
            <a:extLst>
              <a:ext uri="{FF2B5EF4-FFF2-40B4-BE49-F238E27FC236}">
                <a16:creationId xmlns:a16="http://schemas.microsoft.com/office/drawing/2014/main" id="{13E1A9D0-9AB1-4248-994A-6F636A287049}"/>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2" name="Inhaltsplatzhalter 4">
            <a:extLst>
              <a:ext uri="{FF2B5EF4-FFF2-40B4-BE49-F238E27FC236}">
                <a16:creationId xmlns:a16="http://schemas.microsoft.com/office/drawing/2014/main" id="{2EF4458D-E1DB-4A0C-A640-F5BEB45C85A5}"/>
              </a:ext>
            </a:extLst>
          </p:cNvPr>
          <p:cNvSpPr>
            <a:spLocks noGrp="1"/>
          </p:cNvSpPr>
          <p:nvPr>
            <p:ph sz="quarter" idx="14" hasCustomPrompt="1"/>
          </p:nvPr>
        </p:nvSpPr>
        <p:spPr>
          <a:xfrm>
            <a:off x="515934"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5">
            <a:extLst>
              <a:ext uri="{FF2B5EF4-FFF2-40B4-BE49-F238E27FC236}">
                <a16:creationId xmlns:a16="http://schemas.microsoft.com/office/drawing/2014/main" id="{C2009BF6-9955-4E6B-A3B1-FF2EBEE72256}"/>
              </a:ext>
            </a:extLst>
          </p:cNvPr>
          <p:cNvSpPr>
            <a:spLocks noGrp="1"/>
          </p:cNvSpPr>
          <p:nvPr>
            <p:ph sz="quarter" idx="15" hasCustomPrompt="1"/>
          </p:nvPr>
        </p:nvSpPr>
        <p:spPr>
          <a:xfrm>
            <a:off x="6240459"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180808960"/>
      </p:ext>
    </p:extLst>
  </p:cSld>
  <p:clrMapOvr>
    <a:masterClrMapping/>
  </p:clrMapOvr>
  <p:extLst mod="1">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halt Designfeld 2, 3">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14">
            <a:extLst>
              <a:ext uri="{FF2B5EF4-FFF2-40B4-BE49-F238E27FC236}">
                <a16:creationId xmlns:a16="http://schemas.microsoft.com/office/drawing/2014/main" id="{B87D9A9D-4D61-42FC-9DA0-EA5242A53709}"/>
              </a:ext>
            </a:extLst>
          </p:cNvPr>
          <p:cNvSpPr>
            <a:spLocks noGrp="1"/>
          </p:cNvSpPr>
          <p:nvPr>
            <p:ph type="body" sz="quarter" idx="5" hasCustomPrompt="1"/>
          </p:nvPr>
        </p:nvSpPr>
        <p:spPr>
          <a:xfrm>
            <a:off x="0" y="1"/>
            <a:ext cx="12192000" cy="1484313"/>
          </a:xfrm>
          <a:solidFill>
            <a:srgbClr val="E4D6E4"/>
          </a:solidFill>
        </p:spPr>
        <p:txBody>
          <a:bodyPr anchor="b"/>
          <a:lstStyle>
            <a:lvl1pPr algn="r">
              <a:defRPr sz="100">
                <a:solidFill>
                  <a:schemeClr val="bg1"/>
                </a:solidFill>
              </a:defRPr>
            </a:lvl1pPr>
          </a:lstStyle>
          <a:p>
            <a:pPr lvl="0"/>
            <a:r>
              <a:rPr lang="de-DE" dirty="0"/>
              <a:t>.</a:t>
            </a:r>
          </a:p>
        </p:txBody>
      </p:sp>
      <p:sp>
        <p:nvSpPr>
          <p:cNvPr id="6" name="Titel 5">
            <a:extLst>
              <a:ext uri="{FF2B5EF4-FFF2-40B4-BE49-F238E27FC236}">
                <a16:creationId xmlns:a16="http://schemas.microsoft.com/office/drawing/2014/main" id="{C7C82173-706F-4912-A0F4-54AC2F262C60}"/>
              </a:ext>
            </a:extLst>
          </p:cNvPr>
          <p:cNvSpPr>
            <a:spLocks noGrp="1"/>
          </p:cNvSpPr>
          <p:nvPr>
            <p:ph type="title"/>
          </p:nvPr>
        </p:nvSpPr>
        <p:spPr>
          <a:xfrm>
            <a:off x="515939" y="478536"/>
            <a:ext cx="9270042" cy="720000"/>
          </a:xfrm>
        </p:spPr>
        <p:txBody>
          <a:bodyPr/>
          <a:lstStyle>
            <a:lvl1pPr>
              <a:defRPr sz="2800"/>
            </a:lvl1pPr>
          </a:lstStyle>
          <a:p>
            <a:r>
              <a:rPr lang="de-DE" smtClean="0"/>
              <a:t>Titelmasterformat durch Klicken bearbeiten</a:t>
            </a:r>
            <a:endParaRPr lang="de-DE" dirty="0"/>
          </a:p>
        </p:txBody>
      </p:sp>
      <p:sp>
        <p:nvSpPr>
          <p:cNvPr id="9" name="Textplatzhalter 2">
            <a:extLst>
              <a:ext uri="{FF2B5EF4-FFF2-40B4-BE49-F238E27FC236}">
                <a16:creationId xmlns:a16="http://schemas.microsoft.com/office/drawing/2014/main" id="{B961750C-EC43-4D93-BAB4-952D80CABA4B}"/>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3" name="Text Placeholder 4">
            <a:extLst>
              <a:ext uri="{FF2B5EF4-FFF2-40B4-BE49-F238E27FC236}">
                <a16:creationId xmlns:a16="http://schemas.microsoft.com/office/drawing/2014/main" id="{C55A8865-AF64-43A7-BF01-101A94335382}"/>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3" name="Inhaltsplatzhalter 2">
            <a:extLst>
              <a:ext uri="{FF2B5EF4-FFF2-40B4-BE49-F238E27FC236}">
                <a16:creationId xmlns:a16="http://schemas.microsoft.com/office/drawing/2014/main" id="{A4687693-6641-4CB0-BDD2-81EA9D190BB5}"/>
              </a:ext>
            </a:extLst>
          </p:cNvPr>
          <p:cNvSpPr>
            <a:spLocks noGrp="1"/>
          </p:cNvSpPr>
          <p:nvPr>
            <p:ph sz="quarter" idx="14"/>
          </p:nvPr>
        </p:nvSpPr>
        <p:spPr>
          <a:xfrm>
            <a:off x="515936" y="1662913"/>
            <a:ext cx="11160128" cy="45219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1" name="Text Placeholder 4">
            <a:extLst>
              <a:ext uri="{FF2B5EF4-FFF2-40B4-BE49-F238E27FC236}">
                <a16:creationId xmlns:a16="http://schemas.microsoft.com/office/drawing/2014/main" id="{CA3ED088-3BE4-4BAA-8122-462F63176B7A}"/>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54171006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eeres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499EB3-EAC7-4174-A69C-B6C927A99757}"/>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1DD9D5CA-DF97-4186-9C52-A16969C2643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33303293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cSld name="1_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4E342AB0-DB04-4438-BA4C-C8D1B4CAA7EE}"/>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94424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cNvSpPr>
            <a:spLocks noGrp="1"/>
          </p:cNvSpPr>
          <p:nvPr>
            <p:ph type="dt" sz="half" idx="10"/>
          </p:nvPr>
        </p:nvSpPr>
        <p:spPr bwMode="gray"/>
        <p:txBody>
          <a:bodyPr/>
          <a:lstStyle/>
          <a:p>
            <a:fld id="{118A4A7F-0628-46B2-A002-2236A071C643}" type="datetime1">
              <a:rPr lang="en-US" smtClean="0"/>
              <a:t>8/23/2023</a:t>
            </a:fld>
            <a:endParaRPr lang="en-US" dirty="0"/>
          </a:p>
        </p:txBody>
      </p:sp>
      <p:sp>
        <p:nvSpPr>
          <p:cNvPr id="3" name="Footer"/>
          <p:cNvSpPr>
            <a:spLocks noGrp="1"/>
          </p:cNvSpPr>
          <p:nvPr>
            <p:ph type="ftr" sz="quarter" idx="11"/>
          </p:nvPr>
        </p:nvSpPr>
        <p:spPr bwMode="gray"/>
        <p:txBody>
          <a:bodyPr/>
          <a:lstStyle/>
          <a:p>
            <a:r>
              <a:rPr lang="en-US" dirty="0"/>
              <a:t>Presentation Title</a:t>
            </a:r>
          </a:p>
        </p:txBody>
      </p:sp>
      <p:sp>
        <p:nvSpPr>
          <p:cNvPr id="4" name="Slide Number"/>
          <p:cNvSpPr>
            <a:spLocks noGrp="1"/>
          </p:cNvSpPr>
          <p:nvPr>
            <p:ph type="sldNum" sz="quarter" idx="12"/>
          </p:nvPr>
        </p:nvSpPr>
        <p:spPr bwMode="gray"/>
        <p:txBody>
          <a:bodyPr/>
          <a:lstStyle/>
          <a:p>
            <a:fld id="{02CEFE82-39F2-4F47-8A0C-D5AB3496FA5C}" type="slidenum">
              <a:rPr lang="en-US" smtClean="0"/>
              <a:t>‹Nr.›</a:t>
            </a:fld>
            <a:endParaRPr lang="en-US" dirty="0"/>
          </a:p>
        </p:txBody>
      </p:sp>
    </p:spTree>
    <p:extLst>
      <p:ext uri="{BB962C8B-B14F-4D97-AF65-F5344CB8AC3E}">
        <p14:creationId xmlns:p14="http://schemas.microsoft.com/office/powerpoint/2010/main" val="299064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172D4E88-9C8F-4BEC-A1C2-B367495142AD}"/>
              </a:ext>
            </a:extLst>
          </p:cNvPr>
          <p:cNvSpPr>
            <a:spLocks noGrp="1"/>
          </p:cNvSpPr>
          <p:nvPr>
            <p:ph type="title"/>
          </p:nvPr>
        </p:nvSpPr>
        <p:spPr/>
        <p:txBody>
          <a:bodyPr/>
          <a:lstStyle>
            <a:lvl1pPr>
              <a:defRPr>
                <a:solidFill>
                  <a:schemeClr val="accent6"/>
                </a:solidFill>
              </a:defRPr>
            </a:lvl1pPr>
          </a:lstStyle>
          <a:p>
            <a:r>
              <a:rPr lang="de-DE"/>
              <a:t>Mastertitelformat bearbeiten</a:t>
            </a:r>
          </a:p>
        </p:txBody>
      </p:sp>
      <p:sp>
        <p:nvSpPr>
          <p:cNvPr id="15" name="Textplatzhalter 14">
            <a:extLst>
              <a:ext uri="{FF2B5EF4-FFF2-40B4-BE49-F238E27FC236}">
                <a16:creationId xmlns:a16="http://schemas.microsoft.com/office/drawing/2014/main" id="{34FC008E-E173-45B0-904A-3090D2D3E57F}"/>
              </a:ext>
            </a:extLst>
          </p:cNvPr>
          <p:cNvSpPr>
            <a:spLocks noGrp="1"/>
          </p:cNvSpPr>
          <p:nvPr>
            <p:ph type="body" sz="quarter" idx="11" hasCustomPrompt="1"/>
          </p:nvPr>
        </p:nvSpPr>
        <p:spPr>
          <a:xfrm>
            <a:off x="370160" y="618830"/>
            <a:ext cx="7696736" cy="382005"/>
          </a:xfrm>
          <a:prstGeom prst="rect">
            <a:avLst/>
          </a:prstGeom>
        </p:spPr>
        <p:txBody>
          <a:bodyPr vert="horz" lIns="91440" tIns="45720" rIns="91440" bIns="45720" rtlCol="0" anchor="b">
            <a:noAutofit/>
          </a:bodyPr>
          <a:lstStyle>
            <a:lvl1pPr>
              <a:defRPr lang="de-DE" sz="2400" b="1" dirty="0">
                <a:solidFill>
                  <a:schemeClr val="tx1"/>
                </a:solidFill>
              </a:defRPr>
            </a:lvl1pPr>
          </a:lstStyle>
          <a:p>
            <a:pPr lvl="0"/>
            <a:r>
              <a:rPr lang="de-DE" dirty="0"/>
              <a:t>Überschrift</a:t>
            </a:r>
          </a:p>
        </p:txBody>
      </p:sp>
      <p:sp>
        <p:nvSpPr>
          <p:cNvPr id="18" name="Foliennummernplatzhalter 17">
            <a:extLst>
              <a:ext uri="{FF2B5EF4-FFF2-40B4-BE49-F238E27FC236}">
                <a16:creationId xmlns:a16="http://schemas.microsoft.com/office/drawing/2014/main" id="{CA36EF26-A631-40BF-882F-38B17BAB9526}"/>
              </a:ext>
            </a:extLst>
          </p:cNvPr>
          <p:cNvSpPr>
            <a:spLocks noGrp="1"/>
          </p:cNvSpPr>
          <p:nvPr>
            <p:ph type="sldNum" sz="quarter" idx="12"/>
          </p:nvPr>
        </p:nvSpPr>
        <p:spPr/>
        <p:txBody>
          <a:bodyPr/>
          <a:lstStyle/>
          <a:p>
            <a:fld id="{DC7BC590-8528-463A-9EB0-6906EC425127}" type="slidenum">
              <a:rPr lang="de-DE" smtClean="0"/>
              <a:pPr/>
              <a:t>‹Nr.›</a:t>
            </a:fld>
            <a:endParaRPr lang="de-DE"/>
          </a:p>
        </p:txBody>
      </p:sp>
    </p:spTree>
    <p:extLst>
      <p:ext uri="{BB962C8B-B14F-4D97-AF65-F5344CB8AC3E}">
        <p14:creationId xmlns:p14="http://schemas.microsoft.com/office/powerpoint/2010/main" val="32290112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endParaRPr lang="de-DE" dirty="0"/>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4"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6"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B7B93EC6-3A84-42C9-8E09-FB4A81B2E5BA}"/>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4725421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21"/>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2"/>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14"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22"/>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2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3566329199"/>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 Nur Überschrif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smtClean="0"/>
              <a:t>Titel  |  ERGO Vorsorge Lebensversicherung AG |  08.07.2019</a:t>
            </a:r>
            <a:endParaRPr lang="de-DE" dirty="0"/>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
        <p:nvSpPr>
          <p:cNvPr id="10" name="Text Placeholder 4">
            <a:extLst>
              <a:ext uri="{FF2B5EF4-FFF2-40B4-BE49-F238E27FC236}">
                <a16:creationId xmlns:a16="http://schemas.microsoft.com/office/drawing/2014/main" id="{CA3ED088-3BE4-4BAA-8122-462F63176B7A}"/>
              </a:ext>
            </a:extLst>
          </p:cNvPr>
          <p:cNvSpPr>
            <a:spLocks noGrp="1"/>
          </p:cNvSpPr>
          <p:nvPr>
            <p:ph type="body" sz="quarter" idx="8" hasCustomPrompt="1"/>
          </p:nvPr>
        </p:nvSpPr>
        <p:spPr bwMode="black">
          <a:xfrm>
            <a:off x="10285715" y="256817"/>
            <a:ext cx="1564666" cy="702537"/>
          </a:xfrm>
          <a:blipFill>
            <a:blip r:embed="rId2" cstate="screen">
              <a:extLst>
                <a:ext uri="{28A0092B-C50C-407E-A947-70E740481C1C}">
                  <a14:useLocalDpi xmlns:a14="http://schemas.microsoft.com/office/drawing/2010/main"/>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3"/>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2">
            <a:extLst>
              <a:ext uri="{FF2B5EF4-FFF2-40B4-BE49-F238E27FC236}">
                <a16:creationId xmlns:a16="http://schemas.microsoft.com/office/drawing/2014/main" id="{B961750C-EC43-4D93-BAB4-952D80CABA4B}"/>
              </a:ext>
            </a:extLst>
          </p:cNvPr>
          <p:cNvSpPr>
            <a:spLocks noGrp="1"/>
          </p:cNvSpPr>
          <p:nvPr>
            <p:ph type="body" idx="19"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Tree>
    <p:extLst>
      <p:ext uri="{BB962C8B-B14F-4D97-AF65-F5344CB8AC3E}">
        <p14:creationId xmlns:p14="http://schemas.microsoft.com/office/powerpoint/2010/main" val="230700985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1_Titelfolie Designfeld 2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0" name="Text Placeholder 4">
            <a:extLst>
              <a:ext uri="{FF2B5EF4-FFF2-40B4-BE49-F238E27FC236}">
                <a16:creationId xmlns:a16="http://schemas.microsoft.com/office/drawing/2014/main" id="{7301AB42-7BC9-4262-ABC5-B4C0A7D52998}"/>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a:t>Datum</a:t>
            </a:r>
            <a:endParaRPr lang="de-DE" dirty="0"/>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2693597749"/>
      </p:ext>
    </p:extLst>
  </p:cSld>
  <p:clrMapOvr>
    <a:masterClrMapping/>
  </p:clrMapOvr>
  <p:extLst mod="1">
    <p:ext uri="{DCECCB84-F9BA-43D5-87BE-67443E8EF086}">
      <p15:sldGuideLst xmlns:p15="http://schemas.microsoft.com/office/powerpoint/2012/main">
        <p15:guide id="1" pos="581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23.08.2023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7197159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23.08.2023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9820214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AE9C7F86-B9AB-4362-AF32-B92033A7FEA8}" type="datetimeFigureOut">
              <a:rPr lang="de-DE" smtClean="0"/>
              <a:t>23.08.2023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2983335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E9C7F86-B9AB-4362-AF32-B92033A7FEA8}" type="datetimeFigureOut">
              <a:rPr lang="de-DE" smtClean="0"/>
              <a:t>23.08.2023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9900118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E9C7F86-B9AB-4362-AF32-B92033A7FEA8}" type="datetimeFigureOut">
              <a:rPr lang="de-DE" smtClean="0"/>
              <a:t>23.08.2023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320683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E9C7F86-B9AB-4362-AF32-B92033A7FEA8}" type="datetimeFigureOut">
              <a:rPr lang="de-DE" smtClean="0"/>
              <a:t>23.08.2023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1943066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E9C7F86-B9AB-4362-AF32-B92033A7FEA8}" type="datetimeFigureOut">
              <a:rPr lang="de-DE" smtClean="0"/>
              <a:t>23.08.2023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7349482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E9C7F86-B9AB-4362-AF32-B92033A7FEA8}" type="datetimeFigureOut">
              <a:rPr lang="de-DE" smtClean="0"/>
              <a:t>23.08.2023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2777474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E9C7F86-B9AB-4362-AF32-B92033A7FEA8}" type="datetimeFigureOut">
              <a:rPr lang="de-DE" smtClean="0"/>
              <a:t>23.08.2023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26953521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23.08.2023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6883280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23.08.2023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3699950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2.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4DA1F2A-305A-4237-A132-917501067665}"/>
              </a:ext>
            </a:extLst>
          </p:cNvPr>
          <p:cNvSpPr>
            <a:spLocks noGrp="1"/>
          </p:cNvSpPr>
          <p:nvPr>
            <p:ph type="title"/>
          </p:nvPr>
        </p:nvSpPr>
        <p:spPr>
          <a:xfrm>
            <a:off x="515939" y="478536"/>
            <a:ext cx="9270042" cy="720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B0D0CDC-D739-45D2-BF67-BDB88B7CCE57}"/>
              </a:ext>
            </a:extLst>
          </p:cNvPr>
          <p:cNvSpPr>
            <a:spLocks noGrp="1"/>
          </p:cNvSpPr>
          <p:nvPr>
            <p:ph type="body" idx="1"/>
          </p:nvPr>
        </p:nvSpPr>
        <p:spPr>
          <a:xfrm>
            <a:off x="515939" y="1484314"/>
            <a:ext cx="11160124" cy="470058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4D14C28-93FA-4CF8-8DF9-9B5F521F8D57}"/>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endParaRPr lang="de-DE" dirty="0"/>
          </a:p>
        </p:txBody>
      </p:sp>
      <p:sp>
        <p:nvSpPr>
          <p:cNvPr id="6" name="Foliennummernplatzhalter 5">
            <a:extLst>
              <a:ext uri="{FF2B5EF4-FFF2-40B4-BE49-F238E27FC236}">
                <a16:creationId xmlns:a16="http://schemas.microsoft.com/office/drawing/2014/main" id="{6A189D8C-18A0-4214-8ABF-E1F2E661FE7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7"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581727" y="331625"/>
            <a:ext cx="1219114" cy="673200"/>
          </a:xfrm>
          <a:prstGeom prst="rect">
            <a:avLst/>
          </a:prstGeom>
          <a:blipFill>
            <a:blip r:embed="rId39"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5117775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742" r:id="rId31"/>
    <p:sldLayoutId id="2147483810" r:id="rId32"/>
    <p:sldLayoutId id="2147483812" r:id="rId33"/>
    <p:sldLayoutId id="2147483814" r:id="rId34"/>
    <p:sldLayoutId id="2147483822" r:id="rId35"/>
    <p:sldLayoutId id="2147483825" r:id="rId36"/>
    <p:sldLayoutId id="2147483826" r:id="rId37"/>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10000"/>
        </a:lnSpc>
        <a:spcBef>
          <a:spcPts val="800"/>
        </a:spcBef>
        <a:buFontTx/>
        <a:buNone/>
        <a:defRPr sz="12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35">
          <p15:clr>
            <a:srgbClr val="F26B43"/>
          </p15:clr>
        </p15:guide>
        <p15:guide id="2" pos="7355">
          <p15:clr>
            <a:srgbClr val="F26B43"/>
          </p15:clr>
        </p15:guide>
        <p15:guide id="3" pos="325">
          <p15:clr>
            <a:srgbClr val="F26B43"/>
          </p15:clr>
        </p15:guide>
        <p15:guide id="4" orient="horz" pos="3896">
          <p15:clr>
            <a:srgbClr val="F26B43"/>
          </p15:clr>
        </p15:guide>
        <p15:guide id="7" orient="horz" pos="30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C7F86-B9AB-4362-AF32-B92033A7FEA8}" type="datetimeFigureOut">
              <a:rPr lang="de-DE" smtClean="0"/>
              <a:t>23.08.2023</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435DF-D238-4C6A-88CF-14859064FA76}" type="slidenum">
              <a:rPr lang="de-DE" smtClean="0"/>
              <a:t>‹Nr.›</a:t>
            </a:fld>
            <a:endParaRPr lang="de-DE"/>
          </a:p>
        </p:txBody>
      </p:sp>
    </p:spTree>
    <p:extLst>
      <p:ext uri="{BB962C8B-B14F-4D97-AF65-F5344CB8AC3E}">
        <p14:creationId xmlns:p14="http://schemas.microsoft.com/office/powerpoint/2010/main" val="9345298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mailto:Stefan.roennau@ergo.de"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hyperlink" Target="https://www.ergo-meine-druckstuecke.de/download/10786" TargetMode="External"/><Relationship Id="rId11" Type="http://schemas.openxmlformats.org/officeDocument/2006/relationships/image" Target="../media/image14.jpe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8.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NUL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20.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NUL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6.jpeg"/></Relationships>
</file>

<file path=ppt/slides/_rels/slide1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27.png"/><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60.png"/><Relationship Id="rId4" Type="http://schemas.openxmlformats.org/officeDocument/2006/relationships/image" Target="NULL"/></Relationships>
</file>

<file path=ppt/slides/_rels/slide3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chart" Target="../charts/chart4.xml"/><Relationship Id="rId1" Type="http://schemas.openxmlformats.org/officeDocument/2006/relationships/slideLayout" Target="../slideLayouts/slideLayout33.xml"/><Relationship Id="rId6" Type="http://schemas.microsoft.com/office/2007/relationships/hdphoto" Target="../media/hdphoto2.wdp"/><Relationship Id="rId5" Type="http://schemas.openxmlformats.org/officeDocument/2006/relationships/image" Target="../media/image62.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35.xml"/><Relationship Id="rId5" Type="http://schemas.openxmlformats.org/officeDocument/2006/relationships/image" Target="../media/image58.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hyperlink" Target="http://www.ergo-meine-druckstuecke.de/download/7734"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hyperlink" Target="https://makler.ergo.de/tarifrechner-new"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66.png"/><Relationship Id="rId4" Type="http://schemas.openxmlformats.org/officeDocument/2006/relationships/hyperlink" Target="https://makler.ergo.de/calculators/sbu-calculator/quote"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7.jpeg"/><Relationship Id="rId7" Type="http://schemas.openxmlformats.org/officeDocument/2006/relationships/image" Target="../media/image7.png"/><Relationship Id="rId12"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70.jpeg"/><Relationship Id="rId11" Type="http://schemas.openxmlformats.org/officeDocument/2006/relationships/image" Target="../media/image74.png"/><Relationship Id="rId5" Type="http://schemas.openxmlformats.org/officeDocument/2006/relationships/image" Target="../media/image69.jpeg"/><Relationship Id="rId10" Type="http://schemas.openxmlformats.org/officeDocument/2006/relationships/image" Target="../media/image73.png"/><Relationship Id="rId4" Type="http://schemas.openxmlformats.org/officeDocument/2006/relationships/image" Target="../media/image68.png"/><Relationship Id="rId9" Type="http://schemas.openxmlformats.org/officeDocument/2006/relationships/image" Target="../media/image72.png"/><Relationship Id="rId14" Type="http://schemas.openxmlformats.org/officeDocument/2006/relationships/image" Target="../media/image77.png"/></Relationships>
</file>

<file path=ppt/slides/_rels/slide4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4.jpeg"/><Relationship Id="rId7"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hyperlink" Target="https://www.ergo-meine-druckstuecke.de/download/7997" TargetMode="External"/><Relationship Id="rId2" Type="http://schemas.openxmlformats.org/officeDocument/2006/relationships/image" Target="../media/image38.jpeg"/><Relationship Id="rId1" Type="http://schemas.openxmlformats.org/officeDocument/2006/relationships/slideLayout" Target="../slideLayouts/slideLayout37.xml"/><Relationship Id="rId4" Type="http://schemas.openxmlformats.org/officeDocument/2006/relationships/hyperlink" Target="https://www.ergo-meine-druckstuecke.de/download/11597"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hyperlink" Target="https://makler.ergo.de/" TargetMode="External"/><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81.jpeg"/><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23.xml"/><Relationship Id="rId6" Type="http://schemas.openxmlformats.org/officeDocument/2006/relationships/image" Target="../media/image82.jpeg"/><Relationship Id="rId5" Type="http://schemas.openxmlformats.org/officeDocument/2006/relationships/hyperlink" Target="http://www.makler.ergo.de/" TargetMode="External"/><Relationship Id="rId4" Type="http://schemas.openxmlformats.org/officeDocument/2006/relationships/hyperlink" Target="mailto:stefan.roennau@ergo.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platzhalter 26"/>
          <p:cNvPicPr>
            <a:picLocks noGrp="1" noChangeAspect="1"/>
          </p:cNvPicPr>
          <p:nvPr>
            <p:ph type="pic" sz="quarter" idx="4"/>
          </p:nvPr>
        </p:nvPicPr>
        <p:blipFill>
          <a:blip r:embed="rId3" cstate="email">
            <a:extLst>
              <a:ext uri="{28A0092B-C50C-407E-A947-70E740481C1C}">
                <a14:useLocalDpi xmlns:a14="http://schemas.microsoft.com/office/drawing/2010/main"/>
              </a:ext>
            </a:extLst>
          </a:blip>
          <a:srcRect/>
          <a:stretch>
            <a:fillRect/>
          </a:stretch>
        </p:blipFill>
        <p:spPr/>
      </p:pic>
      <p:sp>
        <p:nvSpPr>
          <p:cNvPr id="25" name="Textplatzhalter 24"/>
          <p:cNvSpPr>
            <a:spLocks noGrp="1"/>
          </p:cNvSpPr>
          <p:nvPr>
            <p:ph type="body" sz="quarter" idx="10"/>
          </p:nvPr>
        </p:nvSpPr>
        <p:spPr/>
        <p:txBody>
          <a:bodyPr/>
          <a:lstStyle/>
          <a:p>
            <a:endParaRPr lang="de-DE"/>
          </a:p>
        </p:txBody>
      </p:sp>
      <p:sp>
        <p:nvSpPr>
          <p:cNvPr id="41" name="Foliennummernplatzhalter 5">
            <a:extLst>
              <a:ext uri="{FF2B5EF4-FFF2-40B4-BE49-F238E27FC236}">
                <a16:creationId xmlns:a16="http://schemas.microsoft.com/office/drawing/2014/main" id="{00D00001-26B5-4FF9-AA4B-7FA3CFDAABD1}"/>
              </a:ext>
            </a:extLst>
          </p:cNvPr>
          <p:cNvSpPr txBox="1">
            <a:spLocks/>
          </p:cNvSpPr>
          <p:nvPr/>
        </p:nvSpPr>
        <p:spPr>
          <a:xfrm>
            <a:off x="11191284" y="6517557"/>
            <a:ext cx="484777" cy="153888"/>
          </a:xfrm>
          <a:prstGeom prst="rect">
            <a:avLst/>
          </a:prstGeom>
        </p:spPr>
        <p:txBody>
          <a:bodyPr vert="horz" wrap="square" lIns="0" tIns="0" rIns="0" bIns="0" rtlCol="0" anchor="t">
            <a:noAutofit/>
          </a:bodyPr>
          <a:lstStyle>
            <a:lvl1pPr marL="0" indent="0" algn="r" defTabSz="914400" rtl="0" eaLnBrk="1" latinLnBrk="0" hangingPunct="1">
              <a:lnSpc>
                <a:spcPct val="110000"/>
              </a:lnSpc>
              <a:spcBef>
                <a:spcPts val="800"/>
              </a:spcBef>
              <a:buFontTx/>
              <a:buNone/>
              <a:defRPr sz="1000" kern="1200">
                <a:solidFill>
                  <a:srgbClr val="807E6F"/>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80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10000"/>
                </a:lnSpc>
                <a:spcBef>
                  <a:spcPts val="800"/>
                </a:spcBef>
                <a:spcAft>
                  <a:spcPts val="0"/>
                </a:spcAft>
                <a:buClrTx/>
                <a:buSzTx/>
                <a:buFontTx/>
                <a:buNone/>
                <a:tabLst/>
                <a:defRPr/>
              </a:pPr>
              <a:t>1</a:t>
            </a:fld>
            <a:endParaRPr kumimoji="0" lang="de-DE" sz="1000" b="0" i="0" u="none" strike="noStrike" kern="1200" cap="none" spc="0" normalizeH="0" baseline="0" noProof="0" dirty="0">
              <a:ln>
                <a:noFill/>
              </a:ln>
              <a:solidFill>
                <a:srgbClr val="807E6F"/>
              </a:solidFill>
              <a:effectLst/>
              <a:uLnTx/>
              <a:uFillTx/>
              <a:latin typeface="Arial"/>
              <a:ea typeface="+mn-ea"/>
              <a:cs typeface="+mn-cs"/>
            </a:endParaRPr>
          </a:p>
        </p:txBody>
      </p:sp>
      <p:sp>
        <p:nvSpPr>
          <p:cNvPr id="5" name="Titel 4">
            <a:extLst>
              <a:ext uri="{FF2B5EF4-FFF2-40B4-BE49-F238E27FC236}">
                <a16:creationId xmlns:a16="http://schemas.microsoft.com/office/drawing/2014/main" id="{2C688C01-D31D-414A-A461-97E264FE0E11}"/>
              </a:ext>
            </a:extLst>
          </p:cNvPr>
          <p:cNvSpPr>
            <a:spLocks noGrp="1"/>
          </p:cNvSpPr>
          <p:nvPr>
            <p:ph type="title"/>
          </p:nvPr>
        </p:nvSpPr>
        <p:spPr>
          <a:xfrm>
            <a:off x="4303030" y="1349391"/>
            <a:ext cx="6888253" cy="773323"/>
          </a:xfrm>
        </p:spPr>
        <p:txBody>
          <a:bodyPr/>
          <a:lstStyle/>
          <a:p>
            <a:r>
              <a:rPr lang="de-DE" sz="4400" dirty="0" smtClean="0">
                <a:solidFill>
                  <a:srgbClr val="BF1528"/>
                </a:solidFill>
              </a:rPr>
              <a:t>Herzlich Willkommen</a:t>
            </a:r>
            <a:endParaRPr lang="de-DE" sz="4400" dirty="0"/>
          </a:p>
        </p:txBody>
      </p:sp>
      <p:sp>
        <p:nvSpPr>
          <p:cNvPr id="4" name="Rechteck 3"/>
          <p:cNvSpPr/>
          <p:nvPr/>
        </p:nvSpPr>
        <p:spPr>
          <a:xfrm>
            <a:off x="4338002" y="2475640"/>
            <a:ext cx="6596743" cy="3677930"/>
          </a:xfrm>
          <a:prstGeom prst="rect">
            <a:avLst/>
          </a:prstGeom>
        </p:spPr>
        <p:txBody>
          <a:bodyPr wrap="square">
            <a:spAutoFit/>
          </a:bodyPr>
          <a:lstStyle/>
          <a:p>
            <a:pPr lvl="0">
              <a:spcAft>
                <a:spcPts val="1200"/>
              </a:spcAft>
            </a:pPr>
            <a:r>
              <a:rPr lang="en-US" b="1" dirty="0">
                <a:solidFill>
                  <a:srgbClr val="C00000"/>
                </a:solidFill>
                <a:latin typeface="FS Me" panose="02000506040000020004" pitchFamily="50" charset="0"/>
                <a:ea typeface="Calibri" panose="020F0502020204030204" pitchFamily="34" charset="0"/>
              </a:rPr>
              <a:t>ERGO</a:t>
            </a:r>
            <a:r>
              <a:rPr lang="en-US" sz="1600" dirty="0">
                <a:solidFill>
                  <a:prstClr val="black"/>
                </a:solidFill>
                <a:latin typeface="FS Me" panose="02000506040000020004" pitchFamily="50" charset="0"/>
                <a:ea typeface="Calibri" panose="020F0502020204030204" pitchFamily="34" charset="0"/>
              </a:rPr>
              <a:t> Group AG</a:t>
            </a:r>
          </a:p>
          <a:p>
            <a:pPr lvl="0">
              <a:lnSpc>
                <a:spcPct val="50000"/>
              </a:lnSpc>
            </a:pPr>
            <a:r>
              <a:rPr lang="de-DE" dirty="0">
                <a:solidFill>
                  <a:prstClr val="black"/>
                </a:solidFill>
                <a:latin typeface="Calibri" panose="020F0502020204030204" pitchFamily="34" charset="0"/>
                <a:ea typeface="Calibri" panose="020F0502020204030204" pitchFamily="34" charset="0"/>
              </a:rPr>
              <a:t>Vertriebsdirektion </a:t>
            </a:r>
            <a:endParaRPr lang="de-DE" dirty="0" smtClean="0">
              <a:solidFill>
                <a:prstClr val="black"/>
              </a:solidFill>
              <a:latin typeface="Calibri" panose="020F0502020204030204" pitchFamily="34" charset="0"/>
              <a:ea typeface="Calibri" panose="020F0502020204030204" pitchFamily="34" charset="0"/>
            </a:endParaRPr>
          </a:p>
          <a:p>
            <a:pPr lvl="0">
              <a:lnSpc>
                <a:spcPct val="50000"/>
              </a:lnSpc>
            </a:pPr>
            <a:endParaRPr lang="de-DE" dirty="0">
              <a:solidFill>
                <a:prstClr val="black"/>
              </a:solidFill>
              <a:latin typeface="Calibri" panose="020F0502020204030204" pitchFamily="34" charset="0"/>
              <a:ea typeface="Calibri" panose="020F0502020204030204" pitchFamily="34" charset="0"/>
            </a:endParaRPr>
          </a:p>
          <a:p>
            <a:pPr lvl="0">
              <a:lnSpc>
                <a:spcPct val="50000"/>
              </a:lnSpc>
            </a:pPr>
            <a:r>
              <a:rPr lang="de-DE" dirty="0" smtClean="0">
                <a:solidFill>
                  <a:prstClr val="black"/>
                </a:solidFill>
                <a:latin typeface="Calibri" panose="020F0502020204030204" pitchFamily="34" charset="0"/>
                <a:ea typeface="Calibri" panose="020F0502020204030204" pitchFamily="34" charset="0"/>
              </a:rPr>
              <a:t>Pools </a:t>
            </a:r>
            <a:r>
              <a:rPr lang="de-DE" dirty="0">
                <a:solidFill>
                  <a:prstClr val="black"/>
                </a:solidFill>
                <a:latin typeface="Calibri" panose="020F0502020204030204" pitchFamily="34" charset="0"/>
                <a:ea typeface="Calibri" panose="020F0502020204030204" pitchFamily="34" charset="0"/>
              </a:rPr>
              <a:t>&amp; Finanzvertriebe</a:t>
            </a:r>
          </a:p>
          <a:p>
            <a:pPr lvl="0">
              <a:spcAft>
                <a:spcPts val="1200"/>
              </a:spcAft>
            </a:pPr>
            <a:endParaRPr lang="de-DE" sz="2400" dirty="0" smtClean="0">
              <a:solidFill>
                <a:prstClr val="black"/>
              </a:solidFill>
              <a:latin typeface="Calibri" panose="020F0502020204030204" pitchFamily="34" charset="0"/>
              <a:ea typeface="Calibri" panose="020F0502020204030204" pitchFamily="34" charset="0"/>
            </a:endParaRPr>
          </a:p>
          <a:p>
            <a:pPr lvl="0">
              <a:spcAft>
                <a:spcPts val="1200"/>
              </a:spcAft>
            </a:pPr>
            <a:endParaRPr lang="de-DE" sz="2400" dirty="0">
              <a:solidFill>
                <a:prstClr val="black"/>
              </a:solidFill>
              <a:latin typeface="Calibri" panose="020F0502020204030204" pitchFamily="34" charset="0"/>
              <a:ea typeface="Calibri" panose="020F0502020204030204" pitchFamily="34" charset="0"/>
            </a:endParaRPr>
          </a:p>
          <a:p>
            <a:r>
              <a:rPr lang="de-DE" sz="2000" b="1" dirty="0" smtClean="0">
                <a:ea typeface="Calibri" panose="020F0502020204030204" pitchFamily="34" charset="0"/>
              </a:rPr>
              <a:t>Stefan Rönnau</a:t>
            </a:r>
            <a:endParaRPr lang="de-DE" sz="2000" b="1" dirty="0">
              <a:ea typeface="Calibri" panose="020F0502020204030204" pitchFamily="34" charset="0"/>
            </a:endParaRPr>
          </a:p>
          <a:p>
            <a:r>
              <a:rPr lang="de-DE" b="1" dirty="0">
                <a:ea typeface="Calibri" panose="020F0502020204030204" pitchFamily="34" charset="0"/>
              </a:rPr>
              <a:t>Key Account Manager – Leben </a:t>
            </a:r>
            <a:endParaRPr lang="de-DE" b="1" dirty="0" smtClean="0">
              <a:ea typeface="Calibri" panose="020F0502020204030204" pitchFamily="34" charset="0"/>
            </a:endParaRPr>
          </a:p>
          <a:p>
            <a:endParaRPr lang="de-DE" b="1" dirty="0" smtClean="0">
              <a:ea typeface="Calibri" panose="020F0502020204030204" pitchFamily="34" charset="0"/>
            </a:endParaRPr>
          </a:p>
          <a:p>
            <a:r>
              <a:rPr lang="de-DE" b="1" dirty="0" smtClean="0">
                <a:ea typeface="Calibri" panose="020F0502020204030204" pitchFamily="34" charset="0"/>
              </a:rPr>
              <a:t>0170/4587830</a:t>
            </a:r>
            <a:endParaRPr lang="de-DE" b="1" dirty="0">
              <a:ea typeface="Calibri" panose="020F0502020204030204" pitchFamily="34" charset="0"/>
            </a:endParaRPr>
          </a:p>
          <a:p>
            <a:r>
              <a:rPr lang="de-DE" b="1" dirty="0" smtClean="0">
                <a:ea typeface="Calibri" panose="020F0502020204030204" pitchFamily="34" charset="0"/>
                <a:hlinkClick r:id="rId4"/>
              </a:rPr>
              <a:t>Stefan.roennau@ergo.de</a:t>
            </a:r>
            <a:endParaRPr lang="de-DE" b="1" dirty="0" smtClean="0">
              <a:ea typeface="Calibri" panose="020F0502020204030204" pitchFamily="34" charset="0"/>
            </a:endParaRPr>
          </a:p>
          <a:p>
            <a:endParaRPr lang="de-DE" b="1" dirty="0">
              <a:ea typeface="Calibri" panose="020F0502020204030204" pitchFamily="34" charset="0"/>
            </a:endParaRPr>
          </a:p>
        </p:txBody>
      </p:sp>
    </p:spTree>
    <p:extLst>
      <p:ext uri="{BB962C8B-B14F-4D97-AF65-F5344CB8AC3E}">
        <p14:creationId xmlns:p14="http://schemas.microsoft.com/office/powerpoint/2010/main" val="745161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4482" y="3120468"/>
            <a:ext cx="1784784" cy="1113583"/>
          </a:xfrm>
          <a:prstGeom prst="rect">
            <a:avLst/>
          </a:prstGeom>
        </p:spPr>
      </p:pic>
      <p:sp>
        <p:nvSpPr>
          <p:cNvPr id="6" name="Titel 5"/>
          <p:cNvSpPr>
            <a:spLocks noGrp="1"/>
          </p:cNvSpPr>
          <p:nvPr>
            <p:ph type="title"/>
          </p:nvPr>
        </p:nvSpPr>
        <p:spPr>
          <a:solidFill>
            <a:srgbClr val="A9DAE0"/>
          </a:solidFill>
        </p:spPr>
        <p:txBody>
          <a:bodyPr/>
          <a:lstStyle/>
          <a:p>
            <a:r>
              <a:rPr lang="de-DE" dirty="0" smtClean="0"/>
              <a:t>  </a:t>
            </a:r>
            <a:endParaRPr lang="de-DE" dirty="0"/>
          </a:p>
        </p:txBody>
      </p:sp>
      <p:sp>
        <p:nvSpPr>
          <p:cNvPr id="9" name="Textplatzhalter 8"/>
          <p:cNvSpPr>
            <a:spLocks noGrp="1"/>
          </p:cNvSpPr>
          <p:nvPr>
            <p:ph type="body" sz="quarter" idx="10"/>
          </p:nvPr>
        </p:nvSpPr>
        <p:spPr/>
        <p:txBody>
          <a:bodyPr/>
          <a:lstStyle/>
          <a:p>
            <a:endParaRPr lang="de-DE" dirty="0"/>
          </a:p>
        </p:txBody>
      </p:sp>
      <p:sp>
        <p:nvSpPr>
          <p:cNvPr id="8" name="Textplatzhalter 7"/>
          <p:cNvSpPr>
            <a:spLocks noGrp="1"/>
          </p:cNvSpPr>
          <p:nvPr>
            <p:ph type="body" sz="quarter" idx="8"/>
          </p:nvPr>
        </p:nvSpPr>
        <p:spPr/>
        <p:txBody>
          <a:bodyPr/>
          <a:lstStyle/>
          <a:p>
            <a:endParaRPr lang="de-DE" dirty="0"/>
          </a:p>
        </p:txBody>
      </p:sp>
      <p:sp>
        <p:nvSpPr>
          <p:cNvPr id="10" name="Rechteck 9"/>
          <p:cNvSpPr/>
          <p:nvPr/>
        </p:nvSpPr>
        <p:spPr>
          <a:xfrm>
            <a:off x="0" y="-1"/>
            <a:ext cx="6096001" cy="6858001"/>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17" name="Textfeld 16"/>
          <p:cNvSpPr txBox="1"/>
          <p:nvPr/>
        </p:nvSpPr>
        <p:spPr>
          <a:xfrm>
            <a:off x="2" y="1464704"/>
            <a:ext cx="6095999" cy="336731"/>
          </a:xfrm>
          <a:prstGeom prst="rect">
            <a:avLst/>
          </a:prstGeom>
          <a:noFill/>
        </p:spPr>
        <p:txBody>
          <a:bodyPr wrap="square" lIns="0" tIns="0" rIns="0" bIns="0" rtlCol="0">
            <a:noAutofit/>
          </a:bodyPr>
          <a:lstStyle/>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Ausgezeichnete Leistungen – </a:t>
            </a: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für ausgezeichneten Vertriebserfolg.</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a:p>
            <a:pPr marL="53340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smtClean="0">
              <a:ln>
                <a:noFill/>
              </a:ln>
              <a:solidFill>
                <a:prstClr val="black"/>
              </a:solidFill>
              <a:effectLst/>
              <a:uLnTx/>
              <a:uFillTx/>
              <a:latin typeface="Arial"/>
              <a:ea typeface="+mn-ea"/>
              <a:cs typeface="+mn-cs"/>
            </a:endParaRP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Ob für Produktqualität, Fachkompetenz oder</a:t>
            </a: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Finanzkraft – ERGO erhält regelmäßig Bestnoten</a:t>
            </a:r>
            <a:r>
              <a:rPr kumimoji="0" lang="de-DE" sz="1800" b="0" i="0" u="none" strike="noStrike" kern="1200" cap="none" spc="0" normalizeH="0" baseline="0" noProof="0" dirty="0" smtClean="0">
                <a:ln>
                  <a:noFill/>
                </a:ln>
                <a:solidFill>
                  <a:prstClr val="black"/>
                </a:solidFill>
                <a:effectLst/>
                <a:uLnTx/>
                <a:uFillTx/>
                <a:latin typeface="Arial"/>
                <a:ea typeface="+mn-ea"/>
                <a:cs typeface="+mn-cs"/>
              </a:rPr>
              <a:t>.</a:t>
            </a: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2" name="Gruppieren 11">
            <a:extLst>
              <a:ext uri="{FF2B5EF4-FFF2-40B4-BE49-F238E27FC236}">
                <a16:creationId xmlns:a16="http://schemas.microsoft.com/office/drawing/2014/main" id="{0897290D-AB04-FB47-A120-A43B4A7B18C2}"/>
              </a:ext>
            </a:extLst>
          </p:cNvPr>
          <p:cNvGrpSpPr>
            <a:grpSpLocks/>
          </p:cNvGrpSpPr>
          <p:nvPr/>
        </p:nvGrpSpPr>
        <p:grpSpPr>
          <a:xfrm>
            <a:off x="10402213" y="3141859"/>
            <a:ext cx="1512451" cy="1124375"/>
            <a:chOff x="5782153" y="1557384"/>
            <a:chExt cx="2302394" cy="1726796"/>
          </a:xfrm>
        </p:grpSpPr>
        <p:sp>
          <p:nvSpPr>
            <p:cNvPr id="14" name="Ellipse 21">
              <a:extLst>
                <a:ext uri="{FF2B5EF4-FFF2-40B4-BE49-F238E27FC236}">
                  <a16:creationId xmlns:a16="http://schemas.microsoft.com/office/drawing/2014/main" id="{E97D7A2B-350F-B441-B57C-9E4F1FB0051D}"/>
                </a:ext>
              </a:extLst>
            </p:cNvPr>
            <p:cNvSpPr/>
            <p:nvPr/>
          </p:nvSpPr>
          <p:spPr>
            <a:xfrm>
              <a:off x="5884752" y="1613486"/>
              <a:ext cx="2064191" cy="16212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18" name="Grafik 17">
              <a:extLst>
                <a:ext uri="{FF2B5EF4-FFF2-40B4-BE49-F238E27FC236}">
                  <a16:creationId xmlns:a16="http://schemas.microsoft.com/office/drawing/2014/main" id="{A9B65A87-C6E5-6A44-A600-CBF27B70013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782153" y="1557384"/>
              <a:ext cx="2302394" cy="1726796"/>
            </a:xfrm>
            <a:prstGeom prst="rect">
              <a:avLst/>
            </a:prstGeom>
          </p:spPr>
        </p:pic>
      </p:grpSp>
      <p:grpSp>
        <p:nvGrpSpPr>
          <p:cNvPr id="19" name="Gruppieren 18">
            <a:extLst>
              <a:ext uri="{FF2B5EF4-FFF2-40B4-BE49-F238E27FC236}">
                <a16:creationId xmlns:a16="http://schemas.microsoft.com/office/drawing/2014/main" id="{D0DC9C5A-0C39-8346-B0CE-EC6B6D484D2E}"/>
              </a:ext>
            </a:extLst>
          </p:cNvPr>
          <p:cNvGrpSpPr>
            <a:grpSpLocks noChangeAspect="1"/>
          </p:cNvGrpSpPr>
          <p:nvPr/>
        </p:nvGrpSpPr>
        <p:grpSpPr>
          <a:xfrm>
            <a:off x="10358398" y="1658689"/>
            <a:ext cx="1600082" cy="972000"/>
            <a:chOff x="9197661" y="4232397"/>
            <a:chExt cx="2520192" cy="1530938"/>
          </a:xfrm>
        </p:grpSpPr>
        <p:sp>
          <p:nvSpPr>
            <p:cNvPr id="20" name="Ellipse 18">
              <a:extLst>
                <a:ext uri="{FF2B5EF4-FFF2-40B4-BE49-F238E27FC236}">
                  <a16:creationId xmlns:a16="http://schemas.microsoft.com/office/drawing/2014/main" id="{BEBE2564-2896-E14C-A192-E9CB932A1756}"/>
                </a:ext>
              </a:extLst>
            </p:cNvPr>
            <p:cNvSpPr/>
            <p:nvPr/>
          </p:nvSpPr>
          <p:spPr>
            <a:xfrm>
              <a:off x="9316016" y="4266536"/>
              <a:ext cx="2360045" cy="14415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21" name="Grafik 20">
              <a:extLst>
                <a:ext uri="{FF2B5EF4-FFF2-40B4-BE49-F238E27FC236}">
                  <a16:creationId xmlns:a16="http://schemas.microsoft.com/office/drawing/2014/main" id="{59A56FBC-AD70-5544-85FC-61283DAD4F52}"/>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197661" y="4232397"/>
              <a:ext cx="2520192" cy="1530938"/>
            </a:xfrm>
            <a:prstGeom prst="rect">
              <a:avLst/>
            </a:prstGeom>
          </p:spPr>
        </p:pic>
      </p:grpSp>
      <p:sp>
        <p:nvSpPr>
          <p:cNvPr id="22" name="Textplatzhalter 24">
            <a:hlinkClick r:id="rId6"/>
            <a:extLst>
              <a:ext uri="{FF2B5EF4-FFF2-40B4-BE49-F238E27FC236}">
                <a16:creationId xmlns:a16="http://schemas.microsoft.com/office/drawing/2014/main" id="{86BE5EBD-4056-5A4A-A972-619C69FB4544}"/>
              </a:ext>
            </a:extLst>
          </p:cNvPr>
          <p:cNvSpPr txBox="1">
            <a:spLocks noChangeAspect="1"/>
          </p:cNvSpPr>
          <p:nvPr/>
        </p:nvSpPr>
        <p:spPr>
          <a:xfrm rot="21108362">
            <a:off x="827555" y="3730124"/>
            <a:ext cx="1815803" cy="1815804"/>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a:effectLst>
            <a:outerShdw blurRad="50800" dist="38100" dir="2700000" algn="tl" rotWithShape="0">
              <a:prstClr val="black">
                <a:alpha val="40000"/>
              </a:prstClr>
            </a:outerShdw>
          </a:effectLst>
        </p:spPr>
        <p:txBody>
          <a:bodyPr wrap="none" lIns="0" tIns="0" rIns="0" bIns="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err="1">
                <a:ln>
                  <a:noFill/>
                </a:ln>
                <a:solidFill>
                  <a:prstClr val="white"/>
                </a:solidFill>
                <a:effectLst/>
                <a:uLnTx/>
                <a:uFillTx/>
                <a:latin typeface="Arial"/>
                <a:ea typeface="+mn-ea"/>
                <a:cs typeface="+mn-cs"/>
              </a:rPr>
              <a:t>Solvenzquote</a:t>
            </a:r>
            <a:r>
              <a:rPr kumimoji="0" lang="de-DE" sz="1400" b="0" i="0" u="none" strike="noStrike" kern="1200" cap="none" spc="0" normalizeH="0" baseline="0" noProof="0" dirty="0">
                <a:ln>
                  <a:noFill/>
                </a:ln>
                <a:solidFill>
                  <a:prstClr val="white"/>
                </a:solidFill>
                <a:effectLst/>
                <a:uLnTx/>
                <a:uFillTx/>
                <a:latin typeface="Arial"/>
                <a:ea typeface="+mn-ea"/>
                <a:cs typeface="+mn-cs"/>
              </a:rPr>
              <a:t> </a:t>
            </a:r>
            <a:r>
              <a:rPr kumimoji="0" lang="de-DE" sz="1400" b="0" i="0" u="none" strike="noStrike" kern="1200" cap="none" spc="0" normalizeH="0" baseline="0" noProof="0" dirty="0" smtClean="0">
                <a:ln>
                  <a:noFill/>
                </a:ln>
                <a:solidFill>
                  <a:prstClr val="white"/>
                </a:solidFill>
                <a:effectLst/>
                <a:uLnTx/>
                <a:uFillTx/>
                <a:latin typeface="Arial"/>
                <a:ea typeface="+mn-ea"/>
                <a:cs typeface="+mn-cs"/>
              </a:rPr>
              <a:t>2022</a:t>
            </a:r>
            <a:r>
              <a:rPr kumimoji="0" lang="de-DE" sz="1400" b="0" i="0" u="none" strike="noStrike" kern="1200" cap="none" spc="0" normalizeH="0" baseline="0" noProof="0" dirty="0">
                <a:ln>
                  <a:noFill/>
                </a:ln>
                <a:solidFill>
                  <a:prstClr val="white"/>
                </a:solidFill>
                <a:effectLst/>
                <a:uLnTx/>
                <a:uFillTx/>
                <a:latin typeface="Arial"/>
                <a:ea typeface="+mn-ea"/>
                <a:cs typeface="+mn-cs"/>
              </a:rPr>
              <a:t/>
            </a:r>
            <a:br>
              <a:rPr kumimoji="0" lang="de-DE" sz="1400" b="0" i="0" u="none" strike="noStrike" kern="1200" cap="none" spc="0" normalizeH="0" baseline="0" noProof="0" dirty="0">
                <a:ln>
                  <a:noFill/>
                </a:ln>
                <a:solidFill>
                  <a:prstClr val="white"/>
                </a:solidFill>
                <a:effectLst/>
                <a:uLnTx/>
                <a:uFillTx/>
                <a:latin typeface="Arial"/>
                <a:ea typeface="+mn-ea"/>
                <a:cs typeface="+mn-cs"/>
              </a:rPr>
            </a:br>
            <a:r>
              <a:rPr kumimoji="0" lang="de-DE" sz="2800" b="1" i="0" u="none" strike="noStrike" kern="1200" cap="none" spc="0" normalizeH="0" baseline="0" noProof="0" dirty="0" smtClean="0">
                <a:ln>
                  <a:noFill/>
                </a:ln>
                <a:solidFill>
                  <a:prstClr val="white"/>
                </a:solidFill>
                <a:effectLst/>
                <a:uLnTx/>
                <a:uFillTx/>
                <a:latin typeface="Arial"/>
                <a:ea typeface="+mn-ea"/>
                <a:cs typeface="+mn-cs"/>
              </a:rPr>
              <a:t>606 </a:t>
            </a:r>
            <a:r>
              <a:rPr kumimoji="0" lang="de-DE" sz="2800" b="1" i="0" u="none" strike="noStrike" kern="1200" cap="none" spc="0" normalizeH="0" baseline="0" noProof="0" dirty="0">
                <a:ln>
                  <a:noFill/>
                </a:ln>
                <a:solidFill>
                  <a:prstClr val="white"/>
                </a:solidFill>
                <a:effectLst/>
                <a:uLnTx/>
                <a:uFillTx/>
                <a:latin typeface="Arial"/>
                <a:ea typeface="+mn-ea"/>
                <a:cs typeface="+mn-cs"/>
              </a:rPr>
              <a:t>%</a:t>
            </a:r>
          </a:p>
        </p:txBody>
      </p:sp>
      <p:pic>
        <p:nvPicPr>
          <p:cNvPr id="15" name="Grafik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713054" y="1406689"/>
            <a:ext cx="1418189" cy="1476000"/>
          </a:xfrm>
          <a:prstGeom prst="rect">
            <a:avLst/>
          </a:prstGeom>
          <a:noFill/>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79199" y="4918272"/>
            <a:ext cx="1825285" cy="1116000"/>
          </a:xfrm>
          <a:prstGeom prst="rect">
            <a:avLst/>
          </a:prstGeom>
        </p:spPr>
      </p:pic>
      <p:pic>
        <p:nvPicPr>
          <p:cNvPr id="5" name="Grafik 4">
            <a:hlinkClick r:id="rId6"/>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51934" y="5666058"/>
            <a:ext cx="900000" cy="900000"/>
          </a:xfrm>
          <a:prstGeom prst="rect">
            <a:avLst/>
          </a:prstGeom>
        </p:spPr>
      </p:pic>
      <p:sp>
        <p:nvSpPr>
          <p:cNvPr id="7" name="Textfeld 6"/>
          <p:cNvSpPr txBox="1"/>
          <p:nvPr/>
        </p:nvSpPr>
        <p:spPr>
          <a:xfrm>
            <a:off x="4511054" y="6613816"/>
            <a:ext cx="1381760" cy="13546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800" b="0" i="0" u="none" strike="noStrike" kern="1200" cap="none" spc="0" normalizeH="0" baseline="0" noProof="0" dirty="0" smtClean="0">
                <a:ln>
                  <a:noFill/>
                </a:ln>
                <a:solidFill>
                  <a:prstClr val="black"/>
                </a:solidFill>
                <a:effectLst/>
                <a:uLnTx/>
                <a:uFillTx/>
                <a:latin typeface="Arial"/>
                <a:ea typeface="+mn-ea"/>
                <a:cs typeface="+mn-cs"/>
              </a:rPr>
              <a:t>Infoblatt Solvenz</a:t>
            </a:r>
          </a:p>
        </p:txBody>
      </p:sp>
      <p:pic>
        <p:nvPicPr>
          <p:cNvPr id="2" name="Grafik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56899" y="1410265"/>
            <a:ext cx="1469885" cy="1468849"/>
          </a:xfrm>
          <a:prstGeom prst="rect">
            <a:avLst/>
          </a:prstGeom>
        </p:spPr>
      </p:pic>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172" y="3343061"/>
            <a:ext cx="1775338" cy="1107689"/>
          </a:xfrm>
          <a:prstGeom prst="rect">
            <a:avLst/>
          </a:prstGeom>
        </p:spPr>
      </p:pic>
      <p:pic>
        <p:nvPicPr>
          <p:cNvPr id="24" name="Grafik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13055" y="3484872"/>
            <a:ext cx="1418187" cy="2549400"/>
          </a:xfrm>
          <a:prstGeom prst="rect">
            <a:avLst/>
          </a:prstGeom>
        </p:spPr>
      </p:pic>
      <p:pic>
        <p:nvPicPr>
          <p:cNvPr id="23" name="Grafik 2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0401389" y="4538689"/>
            <a:ext cx="1495583" cy="1495583"/>
          </a:xfrm>
          <a:prstGeom prst="rect">
            <a:avLst/>
          </a:prstGeom>
          <a:noFill/>
        </p:spPr>
      </p:pic>
    </p:spTree>
    <p:extLst>
      <p:ext uri="{BB962C8B-B14F-4D97-AF65-F5344CB8AC3E}">
        <p14:creationId xmlns:p14="http://schemas.microsoft.com/office/powerpoint/2010/main" val="3355132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Bildplatzhalter 88"/>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30162" r="30162"/>
          <a:stretch>
            <a:fillRect/>
          </a:stretch>
        </p:blipFill>
        <p:spPr/>
      </p:pic>
      <p:sp>
        <p:nvSpPr>
          <p:cNvPr id="29" name="Titel 28"/>
          <p:cNvSpPr>
            <a:spLocks noGrp="1"/>
          </p:cNvSpPr>
          <p:nvPr>
            <p:ph type="title"/>
          </p:nvPr>
        </p:nvSpPr>
        <p:spPr/>
        <p:txBody>
          <a:bodyPr/>
          <a:lstStyle/>
          <a:p>
            <a:r>
              <a:rPr lang="de-DE" dirty="0" smtClean="0"/>
              <a:t>Die neue ERGO BU</a:t>
            </a:r>
            <a:endParaRPr lang="de-DE" dirty="0"/>
          </a:p>
        </p:txBody>
      </p:sp>
      <p:sp>
        <p:nvSpPr>
          <p:cNvPr id="31" name="Textplatzhalter 30"/>
          <p:cNvSpPr>
            <a:spLocks noGrp="1"/>
          </p:cNvSpPr>
          <p:nvPr>
            <p:ph type="body" sz="quarter" idx="5"/>
          </p:nvPr>
        </p:nvSpPr>
        <p:spPr>
          <a:solidFill>
            <a:srgbClr val="B5D5C1"/>
          </a:solidFill>
        </p:spPr>
        <p:txBody>
          <a:bodyPr/>
          <a:lstStyle/>
          <a:p>
            <a:endParaRPr lang="de-DE" dirty="0"/>
          </a:p>
        </p:txBody>
      </p:sp>
      <p:sp>
        <p:nvSpPr>
          <p:cNvPr id="33" name="Textplatzhalter 32"/>
          <p:cNvSpPr>
            <a:spLocks noGrp="1"/>
          </p:cNvSpPr>
          <p:nvPr>
            <p:ph type="body" sz="quarter" idx="10"/>
          </p:nvPr>
        </p:nvSpPr>
        <p:spPr/>
        <p:txBody>
          <a:bodyPr/>
          <a:lstStyle/>
          <a:p>
            <a:endParaRPr lang="de-DE" dirty="0"/>
          </a:p>
        </p:txBody>
      </p:sp>
      <p:sp>
        <p:nvSpPr>
          <p:cNvPr id="32" name="Textplatzhalter 31"/>
          <p:cNvSpPr>
            <a:spLocks noGrp="1"/>
          </p:cNvSpPr>
          <p:nvPr>
            <p:ph type="body" sz="quarter" idx="8"/>
          </p:nvPr>
        </p:nvSpPr>
        <p:spPr/>
        <p:txBody>
          <a:bodyPr/>
          <a:lstStyle/>
          <a:p>
            <a:endParaRPr lang="de-DE" dirty="0"/>
          </a:p>
        </p:txBody>
      </p:sp>
      <p:sp>
        <p:nvSpPr>
          <p:cNvPr id="77" name="Textplatzhalter 7">
            <a:extLst>
              <a:ext uri="{FF2B5EF4-FFF2-40B4-BE49-F238E27FC236}">
                <a16:creationId xmlns:a16="http://schemas.microsoft.com/office/drawing/2014/main" id="{712A8357-7291-4CF1-8E5E-C9323A9A4CC3}"/>
              </a:ext>
            </a:extLst>
          </p:cNvPr>
          <p:cNvSpPr txBox="1">
            <a:spLocks/>
          </p:cNvSpPr>
          <p:nvPr/>
        </p:nvSpPr>
        <p:spPr>
          <a:xfrm>
            <a:off x="4440238" y="143015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1</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78" name="Textplatzhalter 8">
            <a:extLst>
              <a:ext uri="{FF2B5EF4-FFF2-40B4-BE49-F238E27FC236}">
                <a16:creationId xmlns:a16="http://schemas.microsoft.com/office/drawing/2014/main" id="{385C0CB4-2739-47BC-8DD7-AA3E9AFA591D}"/>
              </a:ext>
            </a:extLst>
          </p:cNvPr>
          <p:cNvSpPr txBox="1">
            <a:spLocks/>
          </p:cNvSpPr>
          <p:nvPr/>
        </p:nvSpPr>
        <p:spPr>
          <a:xfrm>
            <a:off x="5196237" y="143015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2400" b="0" i="0" u="none" strike="noStrike" kern="1200" cap="none" spc="0" normalizeH="0" baseline="0" noProof="0" dirty="0" smtClean="0">
                <a:ln>
                  <a:noFill/>
                </a:ln>
                <a:solidFill>
                  <a:sysClr val="windowText" lastClr="000000"/>
                </a:solidFill>
                <a:effectLst/>
                <a:uLnTx/>
                <a:uFillTx/>
                <a:latin typeface="Arial"/>
                <a:ea typeface="+mn-ea"/>
                <a:cs typeface="+mn-cs"/>
              </a:rPr>
              <a:t>Bedarf</a:t>
            </a:r>
            <a:r>
              <a:rPr kumimoji="0" lang="de-DE" sz="2400" b="0" i="0" u="none" strike="noStrike" kern="1200" cap="none" spc="0" normalizeH="0" noProof="0" dirty="0" smtClean="0">
                <a:ln>
                  <a:noFill/>
                </a:ln>
                <a:solidFill>
                  <a:sysClr val="windowText" lastClr="000000"/>
                </a:solidFill>
                <a:effectLst/>
                <a:uLnTx/>
                <a:uFillTx/>
                <a:latin typeface="Arial"/>
                <a:ea typeface="+mn-ea"/>
                <a:cs typeface="+mn-cs"/>
              </a:rPr>
              <a:t> &amp; Lösung</a:t>
            </a:r>
            <a:endParaRPr kumimoji="0" lang="de-DE"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79" name="Textplatzhalter 10">
            <a:extLst>
              <a:ext uri="{FF2B5EF4-FFF2-40B4-BE49-F238E27FC236}">
                <a16:creationId xmlns:a16="http://schemas.microsoft.com/office/drawing/2014/main" id="{BFC6DD78-45C1-4CA9-953B-B044F83C58C2}"/>
              </a:ext>
            </a:extLst>
          </p:cNvPr>
          <p:cNvSpPr txBox="1">
            <a:spLocks/>
          </p:cNvSpPr>
          <p:nvPr/>
        </p:nvSpPr>
        <p:spPr>
          <a:xfrm>
            <a:off x="4440238" y="210695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2</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80" name="Textplatzhalter 11">
            <a:extLst>
              <a:ext uri="{FF2B5EF4-FFF2-40B4-BE49-F238E27FC236}">
                <a16:creationId xmlns:a16="http://schemas.microsoft.com/office/drawing/2014/main" id="{A37B062C-332F-4DDE-92D0-B6454ECDFDDE}"/>
              </a:ext>
            </a:extLst>
          </p:cNvPr>
          <p:cNvSpPr txBox="1">
            <a:spLocks/>
          </p:cNvSpPr>
          <p:nvPr/>
        </p:nvSpPr>
        <p:spPr>
          <a:xfrm>
            <a:off x="5196237" y="210695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2400" b="0" i="0" u="none" strike="noStrike" kern="1200" cap="none" spc="0" normalizeH="0" baseline="0" noProof="0" dirty="0" smtClean="0">
                <a:ln>
                  <a:noFill/>
                </a:ln>
                <a:solidFill>
                  <a:sysClr val="windowText" lastClr="000000"/>
                </a:solidFill>
                <a:effectLst/>
                <a:uLnTx/>
                <a:uFillTx/>
                <a:latin typeface="Arial"/>
                <a:ea typeface="+mn-ea"/>
                <a:cs typeface="+mn-cs"/>
              </a:rPr>
              <a:t>ERGO BU Komfort</a:t>
            </a:r>
            <a:endParaRPr kumimoji="0" lang="de-DE"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81" name="Textplatzhalter 13">
            <a:extLst>
              <a:ext uri="{FF2B5EF4-FFF2-40B4-BE49-F238E27FC236}">
                <a16:creationId xmlns:a16="http://schemas.microsoft.com/office/drawing/2014/main" id="{C24F862E-8A4D-48AB-9EF1-DE30BA52FDF2}"/>
              </a:ext>
            </a:extLst>
          </p:cNvPr>
          <p:cNvSpPr txBox="1">
            <a:spLocks/>
          </p:cNvSpPr>
          <p:nvPr/>
        </p:nvSpPr>
        <p:spPr>
          <a:xfrm>
            <a:off x="4440238" y="278375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3</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82" name="Textplatzhalter 14">
            <a:extLst>
              <a:ext uri="{FF2B5EF4-FFF2-40B4-BE49-F238E27FC236}">
                <a16:creationId xmlns:a16="http://schemas.microsoft.com/office/drawing/2014/main" id="{210692CA-7262-4912-8ECB-48712EB33C35}"/>
              </a:ext>
            </a:extLst>
          </p:cNvPr>
          <p:cNvSpPr txBox="1">
            <a:spLocks/>
          </p:cNvSpPr>
          <p:nvPr/>
        </p:nvSpPr>
        <p:spPr>
          <a:xfrm>
            <a:off x="5196237" y="278375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2400" b="0" i="0" u="none" strike="noStrike" kern="1200" cap="none" spc="0" normalizeH="0" baseline="0" noProof="0" dirty="0" smtClean="0">
                <a:ln>
                  <a:noFill/>
                </a:ln>
                <a:solidFill>
                  <a:sysClr val="windowText" lastClr="000000"/>
                </a:solidFill>
                <a:effectLst/>
                <a:uLnTx/>
                <a:uFillTx/>
                <a:latin typeface="Arial"/>
                <a:ea typeface="+mn-ea"/>
                <a:cs typeface="+mn-cs"/>
              </a:rPr>
              <a:t>ERGO BU Premium</a:t>
            </a:r>
            <a:endParaRPr kumimoji="0" lang="de-DE"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83" name="Textplatzhalter 16">
            <a:extLst>
              <a:ext uri="{FF2B5EF4-FFF2-40B4-BE49-F238E27FC236}">
                <a16:creationId xmlns:a16="http://schemas.microsoft.com/office/drawing/2014/main" id="{ED5660BD-2F40-44F9-BB7C-C901F0CF15AE}"/>
              </a:ext>
            </a:extLst>
          </p:cNvPr>
          <p:cNvSpPr txBox="1">
            <a:spLocks/>
          </p:cNvSpPr>
          <p:nvPr/>
        </p:nvSpPr>
        <p:spPr>
          <a:xfrm>
            <a:off x="4440238" y="346055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4</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84" name="Textplatzhalter 17">
            <a:extLst>
              <a:ext uri="{FF2B5EF4-FFF2-40B4-BE49-F238E27FC236}">
                <a16:creationId xmlns:a16="http://schemas.microsoft.com/office/drawing/2014/main" id="{F64E513D-7217-4116-8288-0A09D4A47977}"/>
              </a:ext>
            </a:extLst>
          </p:cNvPr>
          <p:cNvSpPr txBox="1">
            <a:spLocks/>
          </p:cNvSpPr>
          <p:nvPr/>
        </p:nvSpPr>
        <p:spPr>
          <a:xfrm>
            <a:off x="5196237" y="346055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2400" b="0" i="0" u="none" strike="noStrike" kern="1200" cap="none" spc="0" normalizeH="0" baseline="0" noProof="0" dirty="0" smtClean="0">
                <a:ln>
                  <a:noFill/>
                </a:ln>
                <a:solidFill>
                  <a:sysClr val="windowText" lastClr="000000"/>
                </a:solidFill>
                <a:effectLst/>
                <a:uLnTx/>
                <a:uFillTx/>
                <a:latin typeface="Arial"/>
                <a:ea typeface="+mn-ea"/>
                <a:cs typeface="+mn-cs"/>
              </a:rPr>
              <a:t>Komfort und Premium</a:t>
            </a:r>
            <a:r>
              <a:rPr kumimoji="0" lang="de-DE" sz="2400" b="0" i="0" u="none" strike="noStrike" kern="1200" cap="none" spc="0" normalizeH="0" noProof="0" dirty="0" smtClean="0">
                <a:ln>
                  <a:noFill/>
                </a:ln>
                <a:solidFill>
                  <a:sysClr val="windowText" lastClr="000000"/>
                </a:solidFill>
                <a:effectLst/>
                <a:uLnTx/>
                <a:uFillTx/>
                <a:latin typeface="Arial"/>
                <a:ea typeface="+mn-ea"/>
                <a:cs typeface="+mn-cs"/>
              </a:rPr>
              <a:t> im Vergleich</a:t>
            </a:r>
            <a:endParaRPr kumimoji="0" lang="de-DE"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85" name="Textplatzhalter 19">
            <a:extLst>
              <a:ext uri="{FF2B5EF4-FFF2-40B4-BE49-F238E27FC236}">
                <a16:creationId xmlns:a16="http://schemas.microsoft.com/office/drawing/2014/main" id="{C1A66A70-69BC-4841-8B85-2EB02FBE1A58}"/>
              </a:ext>
            </a:extLst>
          </p:cNvPr>
          <p:cNvSpPr txBox="1">
            <a:spLocks/>
          </p:cNvSpPr>
          <p:nvPr/>
        </p:nvSpPr>
        <p:spPr>
          <a:xfrm>
            <a:off x="4440238" y="413735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5</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86" name="Textplatzhalter 20">
            <a:extLst>
              <a:ext uri="{FF2B5EF4-FFF2-40B4-BE49-F238E27FC236}">
                <a16:creationId xmlns:a16="http://schemas.microsoft.com/office/drawing/2014/main" id="{D052070E-2EB5-413F-AC4F-BE667E786FAA}"/>
              </a:ext>
            </a:extLst>
          </p:cNvPr>
          <p:cNvSpPr txBox="1">
            <a:spLocks/>
          </p:cNvSpPr>
          <p:nvPr/>
        </p:nvSpPr>
        <p:spPr>
          <a:xfrm>
            <a:off x="5196237" y="413735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lvl="0">
              <a:defRPr/>
            </a:pPr>
            <a:r>
              <a:rPr lang="de-DE" dirty="0">
                <a:solidFill>
                  <a:sysClr val="windowText" lastClr="000000"/>
                </a:solidFill>
              </a:rPr>
              <a:t>ERGO BU Start und ERGO BU Schüler</a:t>
            </a:r>
          </a:p>
        </p:txBody>
      </p:sp>
      <p:sp>
        <p:nvSpPr>
          <p:cNvPr id="87" name="Textplatzhalter 19">
            <a:extLst>
              <a:ext uri="{FF2B5EF4-FFF2-40B4-BE49-F238E27FC236}">
                <a16:creationId xmlns:a16="http://schemas.microsoft.com/office/drawing/2014/main" id="{C1A66A70-69BC-4841-8B85-2EB02FBE1A58}"/>
              </a:ext>
            </a:extLst>
          </p:cNvPr>
          <p:cNvSpPr txBox="1">
            <a:spLocks/>
          </p:cNvSpPr>
          <p:nvPr/>
        </p:nvSpPr>
        <p:spPr>
          <a:xfrm>
            <a:off x="4436889" y="4771392"/>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6</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88" name="Textplatzhalter 20">
            <a:extLst>
              <a:ext uri="{FF2B5EF4-FFF2-40B4-BE49-F238E27FC236}">
                <a16:creationId xmlns:a16="http://schemas.microsoft.com/office/drawing/2014/main" id="{D052070E-2EB5-413F-AC4F-BE667E786FAA}"/>
              </a:ext>
            </a:extLst>
          </p:cNvPr>
          <p:cNvSpPr txBox="1">
            <a:spLocks/>
          </p:cNvSpPr>
          <p:nvPr/>
        </p:nvSpPr>
        <p:spPr>
          <a:xfrm>
            <a:off x="5192888" y="4771393"/>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lvl="0">
              <a:defRPr/>
            </a:pPr>
            <a:r>
              <a:rPr lang="de-DE" dirty="0">
                <a:solidFill>
                  <a:sysClr val="windowText" lastClr="000000"/>
                </a:solidFill>
              </a:rPr>
              <a:t>„Karriere Plus“ und „Pflege Plus“ </a:t>
            </a:r>
          </a:p>
        </p:txBody>
      </p:sp>
      <p:sp>
        <p:nvSpPr>
          <p:cNvPr id="20" name="Textplatzhalter 19">
            <a:extLst>
              <a:ext uri="{FF2B5EF4-FFF2-40B4-BE49-F238E27FC236}">
                <a16:creationId xmlns:a16="http://schemas.microsoft.com/office/drawing/2014/main" id="{C1A66A70-69BC-4841-8B85-2EB02FBE1A58}"/>
              </a:ext>
            </a:extLst>
          </p:cNvPr>
          <p:cNvSpPr txBox="1">
            <a:spLocks/>
          </p:cNvSpPr>
          <p:nvPr/>
        </p:nvSpPr>
        <p:spPr>
          <a:xfrm>
            <a:off x="4436889" y="5446840"/>
            <a:ext cx="756000" cy="676800"/>
          </a:xfrm>
          <a:prstGeom prst="rect">
            <a:avLst/>
          </a:prstGeom>
        </p:spPr>
        <p:txBody>
          <a:bodyPr vert="horz" lIns="72000" tIns="72000" rIns="72000" bIns="72000" rtlCol="0" anchor="ctr" anchorCtr="0">
            <a:noAutofit/>
          </a:bodyPr>
          <a:lstStyle>
            <a:lvl1pPr marL="0" indent="0" algn="ctr" defTabSz="914400" rtl="0" eaLnBrk="1" latinLnBrk="0" hangingPunct="1">
              <a:lnSpc>
                <a:spcPct val="110000"/>
              </a:lnSpc>
              <a:spcBef>
                <a:spcPts val="800"/>
              </a:spcBef>
              <a:buFontTx/>
              <a:buNone/>
              <a:defRPr sz="2400" b="1" kern="1200">
                <a:solidFill>
                  <a:schemeClr val="tx2"/>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Tx/>
              <a:buSzTx/>
              <a:buFontTx/>
              <a:buNone/>
              <a:tabLst/>
              <a:defRPr/>
            </a:pPr>
            <a:r>
              <a:rPr lang="de-DE" dirty="0">
                <a:solidFill>
                  <a:srgbClr val="BF1528"/>
                </a:solidFill>
                <a:latin typeface="Arial"/>
              </a:rPr>
              <a:t>7</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p:txBody>
      </p:sp>
      <p:sp>
        <p:nvSpPr>
          <p:cNvPr id="21" name="Textplatzhalter 20">
            <a:extLst>
              <a:ext uri="{FF2B5EF4-FFF2-40B4-BE49-F238E27FC236}">
                <a16:creationId xmlns:a16="http://schemas.microsoft.com/office/drawing/2014/main" id="{D052070E-2EB5-413F-AC4F-BE667E786FAA}"/>
              </a:ext>
            </a:extLst>
          </p:cNvPr>
          <p:cNvSpPr txBox="1">
            <a:spLocks/>
          </p:cNvSpPr>
          <p:nvPr/>
        </p:nvSpPr>
        <p:spPr>
          <a:xfrm>
            <a:off x="5192888" y="5446841"/>
            <a:ext cx="5940075" cy="676800"/>
          </a:xfrm>
          <a:prstGeom prst="rect">
            <a:avLst/>
          </a:prstGeom>
        </p:spPr>
        <p:txBody>
          <a:bodyPr vert="horz" lIns="144000" tIns="72000" rIns="72000" bIns="72000" rtlCol="0" anchor="ctr" anchorCtr="0">
            <a:noAutofit/>
          </a:bodyPr>
          <a:lstStyle>
            <a:lvl1pPr marL="0" indent="0" algn="l" defTabSz="914400" rtl="0" eaLnBrk="1" latinLnBrk="0" hangingPunct="1">
              <a:lnSpc>
                <a:spcPct val="110000"/>
              </a:lnSpc>
              <a:spcBef>
                <a:spcPts val="800"/>
              </a:spcBef>
              <a:buFontTx/>
              <a:buNone/>
              <a:defRPr sz="24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2400" b="0" i="0" u="none" strike="noStrike" kern="1200" cap="none" spc="0" normalizeH="0" baseline="0" noProof="0" dirty="0" smtClean="0">
                <a:ln>
                  <a:noFill/>
                </a:ln>
                <a:solidFill>
                  <a:sysClr val="windowText" lastClr="000000"/>
                </a:solidFill>
                <a:effectLst/>
                <a:uLnTx/>
                <a:uFillTx/>
                <a:latin typeface="Arial"/>
                <a:ea typeface="+mn-ea"/>
                <a:cs typeface="+mn-cs"/>
              </a:rPr>
              <a:t>„ERGO BU passt immer!“</a:t>
            </a:r>
            <a:endParaRPr kumimoji="0" lang="de-DE"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530654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B5D5C1"/>
          </a:solidFill>
        </p:spPr>
        <p:txBody>
          <a:bodyPr/>
          <a:lstStyle/>
          <a:p>
            <a:r>
              <a:rPr lang="de-DE" dirty="0" smtClean="0">
                <a:solidFill>
                  <a:srgbClr val="BF1528"/>
                </a:solidFill>
              </a:rPr>
              <a:t>Bedarf &amp; Lösung</a:t>
            </a:r>
            <a:endParaRPr lang="de-DE" dirty="0">
              <a:solidFill>
                <a:srgbClr val="BF1528"/>
              </a:solidFill>
            </a:endParaRPr>
          </a:p>
        </p:txBody>
      </p:sp>
      <p:sp>
        <p:nvSpPr>
          <p:cNvPr id="2" name="Bildplatzhalter 1"/>
          <p:cNvSpPr>
            <a:spLocks noGrp="1"/>
          </p:cNvSpPr>
          <p:nvPr>
            <p:ph type="pic" sz="quarter" idx="4"/>
          </p:nvPr>
        </p:nvSpPr>
        <p:spPr/>
      </p:sp>
      <p:sp>
        <p:nvSpPr>
          <p:cNvPr id="6" name="Textplatzhalter 5"/>
          <p:cNvSpPr>
            <a:spLocks noGrp="1"/>
          </p:cNvSpPr>
          <p:nvPr>
            <p:ph type="body" sz="quarter" idx="10"/>
          </p:nvPr>
        </p:nvSpPr>
        <p:spPr/>
        <p:txBody>
          <a:bodyPr/>
          <a:lstStyle/>
          <a:p>
            <a:endParaRPr lang="de-DE" dirty="0"/>
          </a:p>
        </p:txBody>
      </p:sp>
      <p:sp>
        <p:nvSpPr>
          <p:cNvPr id="3" name="Textplatzhalter 2"/>
          <p:cNvSpPr>
            <a:spLocks noGrp="1"/>
          </p:cNvSpPr>
          <p:nvPr>
            <p:ph type="body" sz="quarter" idx="8"/>
          </p:nvPr>
        </p:nvSpPr>
        <p:spPr/>
        <p:txBody>
          <a:bodyPr/>
          <a:lstStyle/>
          <a:p>
            <a:endParaRPr lang="de-DE" dirty="0"/>
          </a:p>
        </p:txBody>
      </p:sp>
      <p:pic>
        <p:nvPicPr>
          <p:cNvPr id="5" name="Bildplatzhalter 4"/>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l="20330" r="20330"/>
          <a:stretch>
            <a:fillRect/>
          </a:stretch>
        </p:blipFill>
        <p:spPr>
          <a:xfrm>
            <a:off x="0" y="0"/>
            <a:ext cx="6096000" cy="6858000"/>
          </a:xfrm>
        </p:spPr>
      </p:pic>
    </p:spTree>
    <p:extLst>
      <p:ext uri="{BB962C8B-B14F-4D97-AF65-F5344CB8AC3E}">
        <p14:creationId xmlns:p14="http://schemas.microsoft.com/office/powerpoint/2010/main" val="3438713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sz="quarter" idx="10"/>
          </p:nvPr>
        </p:nvSpPr>
        <p:spPr/>
        <p:txBody>
          <a:bodyPr/>
          <a:lstStyle/>
          <a:p>
            <a:endParaRPr lang="de-DE" dirty="0"/>
          </a:p>
        </p:txBody>
      </p:sp>
      <p:sp>
        <p:nvSpPr>
          <p:cNvPr id="10" name="Textplatzhalter 9"/>
          <p:cNvSpPr>
            <a:spLocks noGrp="1"/>
          </p:cNvSpPr>
          <p:nvPr>
            <p:ph type="body" sz="quarter" idx="8"/>
          </p:nvPr>
        </p:nvSpPr>
        <p:spPr/>
        <p:txBody>
          <a:bodyPr/>
          <a:lstStyle/>
          <a:p>
            <a:endParaRPr lang="de-DE" dirty="0"/>
          </a:p>
        </p:txBody>
      </p:sp>
      <p:sp>
        <p:nvSpPr>
          <p:cNvPr id="5" name="Rechteck 4"/>
          <p:cNvSpPr/>
          <p:nvPr/>
        </p:nvSpPr>
        <p:spPr bwMode="grayWhite">
          <a:xfrm>
            <a:off x="6665275" y="1191209"/>
            <a:ext cx="4928011" cy="1231106"/>
          </a:xfrm>
          <a:prstGeom prst="rect">
            <a:avLst/>
          </a:prstGeom>
        </p:spPr>
        <p:txBody>
          <a:bodyPr wrap="square">
            <a:spAutoFit/>
          </a:bodyPr>
          <a:lstStyle/>
          <a:p>
            <a:endParaRPr lang="de-DE" sz="2800" b="1" dirty="0">
              <a:solidFill>
                <a:prstClr val="black">
                  <a:lumMod val="75000"/>
                  <a:lumOff val="25000"/>
                </a:prstClr>
              </a:solidFill>
              <a:ea typeface="+mj-ea"/>
              <a:cs typeface="+mj-cs"/>
            </a:endParaRPr>
          </a:p>
          <a:p>
            <a:r>
              <a:rPr lang="de-DE" sz="2800" b="1" dirty="0" smtClean="0">
                <a:solidFill>
                  <a:prstClr val="black">
                    <a:lumMod val="75000"/>
                    <a:lumOff val="25000"/>
                  </a:prstClr>
                </a:solidFill>
                <a:ea typeface="+mj-ea"/>
                <a:cs typeface="+mj-cs"/>
              </a:rPr>
              <a:t> </a:t>
            </a:r>
            <a:r>
              <a:rPr lang="de-DE" b="1" dirty="0">
                <a:solidFill>
                  <a:prstClr val="black">
                    <a:lumMod val="75000"/>
                    <a:lumOff val="25000"/>
                  </a:prstClr>
                </a:solidFill>
                <a:ea typeface="+mj-ea"/>
                <a:cs typeface="+mj-cs"/>
              </a:rPr>
              <a:t/>
            </a:r>
            <a:br>
              <a:rPr lang="de-DE" b="1" dirty="0">
                <a:solidFill>
                  <a:prstClr val="black">
                    <a:lumMod val="75000"/>
                    <a:lumOff val="25000"/>
                  </a:prstClr>
                </a:solidFill>
                <a:ea typeface="+mj-ea"/>
                <a:cs typeface="+mj-cs"/>
              </a:rPr>
            </a:br>
            <a:endParaRPr lang="de-DE" dirty="0"/>
          </a:p>
        </p:txBody>
      </p:sp>
      <p:sp>
        <p:nvSpPr>
          <p:cNvPr id="7" name="Textfeld 6"/>
          <p:cNvSpPr txBox="1"/>
          <p:nvPr/>
        </p:nvSpPr>
        <p:spPr>
          <a:xfrm flipH="1">
            <a:off x="1666531" y="1289181"/>
            <a:ext cx="521498" cy="794658"/>
          </a:xfrm>
          <a:prstGeom prst="rect">
            <a:avLst/>
          </a:prstGeom>
          <a:noFill/>
        </p:spPr>
        <p:txBody>
          <a:bodyPr wrap="none" lIns="0" tIns="0" rIns="0" bIns="0" rtlCol="0" anchor="ctr">
            <a:noAutofit/>
          </a:bodyPr>
          <a:lstStyle/>
          <a:p>
            <a:pPr>
              <a:lnSpc>
                <a:spcPct val="110000"/>
              </a:lnSpc>
            </a:pPr>
            <a:r>
              <a:rPr lang="de-DE" sz="5400" b="1" dirty="0" smtClean="0">
                <a:solidFill>
                  <a:srgbClr val="FF0000"/>
                </a:solidFill>
              </a:rPr>
              <a:t>4</a:t>
            </a:r>
            <a:endParaRPr lang="de-DE" sz="5400" b="1" dirty="0">
              <a:solidFill>
                <a:srgbClr val="FF0000"/>
              </a:solidFill>
            </a:endParaRPr>
          </a:p>
        </p:txBody>
      </p:sp>
      <p:sp>
        <p:nvSpPr>
          <p:cNvPr id="8" name="Textfeld 7"/>
          <p:cNvSpPr txBox="1"/>
          <p:nvPr/>
        </p:nvSpPr>
        <p:spPr>
          <a:xfrm>
            <a:off x="4860470" y="2251790"/>
            <a:ext cx="2166257" cy="1007705"/>
          </a:xfrm>
          <a:prstGeom prst="rect">
            <a:avLst/>
          </a:prstGeom>
          <a:noFill/>
        </p:spPr>
        <p:txBody>
          <a:bodyPr wrap="none" lIns="0" tIns="0" rIns="0" bIns="0" rtlCol="0" anchor="ctr">
            <a:noAutofit/>
          </a:bodyPr>
          <a:lstStyle/>
          <a:p>
            <a:pPr>
              <a:lnSpc>
                <a:spcPct val="110000"/>
              </a:lnSpc>
            </a:pPr>
            <a:r>
              <a:rPr lang="de-DE" sz="5400" b="1" dirty="0" smtClean="0"/>
              <a:t>1,52%</a:t>
            </a:r>
            <a:endParaRPr lang="de-DE" sz="5400" b="1" dirty="0"/>
          </a:p>
        </p:txBody>
      </p:sp>
      <p:sp>
        <p:nvSpPr>
          <p:cNvPr id="9" name="Textfeld 8"/>
          <p:cNvSpPr txBox="1"/>
          <p:nvPr/>
        </p:nvSpPr>
        <p:spPr>
          <a:xfrm flipH="1">
            <a:off x="2438399" y="3048001"/>
            <a:ext cx="1198445" cy="990599"/>
          </a:xfrm>
          <a:prstGeom prst="rect">
            <a:avLst/>
          </a:prstGeom>
          <a:noFill/>
        </p:spPr>
        <p:txBody>
          <a:bodyPr wrap="none" lIns="0" tIns="0" rIns="0" bIns="0" rtlCol="0" anchor="ctr">
            <a:noAutofit/>
          </a:bodyPr>
          <a:lstStyle/>
          <a:p>
            <a:pPr>
              <a:lnSpc>
                <a:spcPct val="110000"/>
              </a:lnSpc>
            </a:pPr>
            <a:r>
              <a:rPr lang="de-DE" sz="5400" b="1" dirty="0" smtClean="0">
                <a:solidFill>
                  <a:schemeClr val="accent2"/>
                </a:solidFill>
              </a:rPr>
              <a:t>50%</a:t>
            </a:r>
            <a:endParaRPr lang="de-DE" sz="5400" b="1" dirty="0">
              <a:solidFill>
                <a:schemeClr val="accent2"/>
              </a:solidFill>
            </a:endParaRPr>
          </a:p>
        </p:txBody>
      </p:sp>
      <p:sp>
        <p:nvSpPr>
          <p:cNvPr id="13" name="Textfeld 12"/>
          <p:cNvSpPr txBox="1"/>
          <p:nvPr/>
        </p:nvSpPr>
        <p:spPr>
          <a:xfrm>
            <a:off x="7892650" y="2737757"/>
            <a:ext cx="1294893" cy="1279072"/>
          </a:xfrm>
          <a:prstGeom prst="rect">
            <a:avLst/>
          </a:prstGeom>
          <a:noFill/>
        </p:spPr>
        <p:txBody>
          <a:bodyPr wrap="none" lIns="0" tIns="0" rIns="0" bIns="0" rtlCol="0" anchor="ctr">
            <a:noAutofit/>
          </a:bodyPr>
          <a:lstStyle/>
          <a:p>
            <a:pPr>
              <a:lnSpc>
                <a:spcPct val="110000"/>
              </a:lnSpc>
            </a:pPr>
            <a:r>
              <a:rPr lang="de-DE" sz="5400" b="1" dirty="0" smtClean="0"/>
              <a:t>0,0%</a:t>
            </a:r>
            <a:endParaRPr lang="de-DE" sz="5400" b="1" dirty="0"/>
          </a:p>
        </p:txBody>
      </p:sp>
      <p:sp>
        <p:nvSpPr>
          <p:cNvPr id="14" name="Textfeld 13"/>
          <p:cNvSpPr txBox="1"/>
          <p:nvPr/>
        </p:nvSpPr>
        <p:spPr>
          <a:xfrm>
            <a:off x="6096001" y="901428"/>
            <a:ext cx="2827068" cy="642257"/>
          </a:xfrm>
          <a:prstGeom prst="rect">
            <a:avLst/>
          </a:prstGeom>
          <a:noFill/>
        </p:spPr>
        <p:txBody>
          <a:bodyPr wrap="none" lIns="0" tIns="0" rIns="0" bIns="0" rtlCol="0" anchor="ctr">
            <a:noAutofit/>
          </a:bodyPr>
          <a:lstStyle/>
          <a:p>
            <a:pPr>
              <a:lnSpc>
                <a:spcPct val="110000"/>
              </a:lnSpc>
            </a:pPr>
            <a:r>
              <a:rPr lang="de-DE" sz="5400" b="1" dirty="0" smtClean="0">
                <a:solidFill>
                  <a:srgbClr val="0070C0"/>
                </a:solidFill>
              </a:rPr>
              <a:t>15.000</a:t>
            </a:r>
            <a:endParaRPr lang="de-DE" sz="5400" b="1" dirty="0">
              <a:solidFill>
                <a:srgbClr val="0070C0"/>
              </a:solidFill>
            </a:endParaRPr>
          </a:p>
        </p:txBody>
      </p:sp>
      <p:sp>
        <p:nvSpPr>
          <p:cNvPr id="15" name="Textfeld 14"/>
          <p:cNvSpPr txBox="1"/>
          <p:nvPr/>
        </p:nvSpPr>
        <p:spPr>
          <a:xfrm>
            <a:off x="10919388" y="2901043"/>
            <a:ext cx="673898" cy="642257"/>
          </a:xfrm>
          <a:prstGeom prst="rect">
            <a:avLst/>
          </a:prstGeom>
          <a:noFill/>
        </p:spPr>
        <p:txBody>
          <a:bodyPr wrap="none" lIns="0" tIns="0" rIns="0" bIns="0" rtlCol="0" anchor="ctr">
            <a:noAutofit/>
          </a:bodyPr>
          <a:lstStyle/>
          <a:p>
            <a:pPr>
              <a:lnSpc>
                <a:spcPct val="110000"/>
              </a:lnSpc>
            </a:pPr>
            <a:r>
              <a:rPr lang="de-DE" sz="5400" b="1" dirty="0" smtClean="0">
                <a:solidFill>
                  <a:srgbClr val="FF0000"/>
                </a:solidFill>
              </a:rPr>
              <a:t>5</a:t>
            </a:r>
            <a:endParaRPr lang="de-DE" sz="5400" b="1" dirty="0">
              <a:solidFill>
                <a:srgbClr val="FF0000"/>
              </a:solidFill>
            </a:endParaRPr>
          </a:p>
        </p:txBody>
      </p:sp>
      <p:sp>
        <p:nvSpPr>
          <p:cNvPr id="16" name="Textfeld 15"/>
          <p:cNvSpPr txBox="1"/>
          <p:nvPr/>
        </p:nvSpPr>
        <p:spPr>
          <a:xfrm>
            <a:off x="7098503" y="4980215"/>
            <a:ext cx="2012840" cy="1050471"/>
          </a:xfrm>
          <a:prstGeom prst="rect">
            <a:avLst/>
          </a:prstGeom>
          <a:noFill/>
        </p:spPr>
        <p:txBody>
          <a:bodyPr wrap="none" lIns="0" tIns="0" rIns="0" bIns="0" rtlCol="0" anchor="ctr">
            <a:noAutofit/>
          </a:bodyPr>
          <a:lstStyle/>
          <a:p>
            <a:pPr>
              <a:lnSpc>
                <a:spcPct val="110000"/>
              </a:lnSpc>
            </a:pPr>
            <a:r>
              <a:rPr lang="de-DE" sz="5400" b="1" dirty="0" smtClean="0">
                <a:solidFill>
                  <a:srgbClr val="0070C0"/>
                </a:solidFill>
              </a:rPr>
              <a:t>8 Jahre </a:t>
            </a:r>
            <a:endParaRPr lang="de-DE" sz="5400" b="1" dirty="0">
              <a:solidFill>
                <a:srgbClr val="0070C0"/>
              </a:solidFill>
            </a:endParaRPr>
          </a:p>
        </p:txBody>
      </p:sp>
      <p:sp>
        <p:nvSpPr>
          <p:cNvPr id="17" name="Textfeld 16"/>
          <p:cNvSpPr txBox="1"/>
          <p:nvPr/>
        </p:nvSpPr>
        <p:spPr>
          <a:xfrm>
            <a:off x="2276130" y="4980215"/>
            <a:ext cx="1740698" cy="1186543"/>
          </a:xfrm>
          <a:prstGeom prst="rect">
            <a:avLst/>
          </a:prstGeom>
          <a:noFill/>
        </p:spPr>
        <p:txBody>
          <a:bodyPr wrap="none" lIns="0" tIns="0" rIns="0" bIns="0" rtlCol="0" anchor="ctr">
            <a:noAutofit/>
          </a:bodyPr>
          <a:lstStyle/>
          <a:p>
            <a:pPr>
              <a:lnSpc>
                <a:spcPct val="110000"/>
              </a:lnSpc>
            </a:pPr>
            <a:r>
              <a:rPr lang="de-DE" sz="5400" b="1" dirty="0" smtClean="0">
                <a:solidFill>
                  <a:srgbClr val="0070C0"/>
                </a:solidFill>
              </a:rPr>
              <a:t>85 Mio. €</a:t>
            </a:r>
            <a:endParaRPr lang="de-DE" sz="5400" b="1" dirty="0">
              <a:solidFill>
                <a:srgbClr val="0070C0"/>
              </a:solidFill>
            </a:endParaRPr>
          </a:p>
        </p:txBody>
      </p:sp>
    </p:spTree>
    <p:extLst>
      <p:ext uri="{BB962C8B-B14F-4D97-AF65-F5344CB8AC3E}">
        <p14:creationId xmlns:p14="http://schemas.microsoft.com/office/powerpoint/2010/main" val="1858631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80">
                                          <p:stCondLst>
                                            <p:cond delay="0"/>
                                          </p:stCondLst>
                                        </p:cTn>
                                        <p:tgtEl>
                                          <p:spTgt spid="17"/>
                                        </p:tgtEl>
                                      </p:cBhvr>
                                    </p:animEffect>
                                    <p:anim calcmode="lin" valueType="num">
                                      <p:cBhvr>
                                        <p:cTn id="2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5" dur="26">
                                          <p:stCondLst>
                                            <p:cond delay="650"/>
                                          </p:stCondLst>
                                        </p:cTn>
                                        <p:tgtEl>
                                          <p:spTgt spid="17"/>
                                        </p:tgtEl>
                                      </p:cBhvr>
                                      <p:to x="100000" y="60000"/>
                                    </p:animScale>
                                    <p:animScale>
                                      <p:cBhvr>
                                        <p:cTn id="26" dur="166" decel="50000">
                                          <p:stCondLst>
                                            <p:cond delay="676"/>
                                          </p:stCondLst>
                                        </p:cTn>
                                        <p:tgtEl>
                                          <p:spTgt spid="17"/>
                                        </p:tgtEl>
                                      </p:cBhvr>
                                      <p:to x="100000" y="100000"/>
                                    </p:animScale>
                                    <p:animScale>
                                      <p:cBhvr>
                                        <p:cTn id="27" dur="26">
                                          <p:stCondLst>
                                            <p:cond delay="1312"/>
                                          </p:stCondLst>
                                        </p:cTn>
                                        <p:tgtEl>
                                          <p:spTgt spid="17"/>
                                        </p:tgtEl>
                                      </p:cBhvr>
                                      <p:to x="100000" y="80000"/>
                                    </p:animScale>
                                    <p:animScale>
                                      <p:cBhvr>
                                        <p:cTn id="28" dur="166" decel="50000">
                                          <p:stCondLst>
                                            <p:cond delay="1338"/>
                                          </p:stCondLst>
                                        </p:cTn>
                                        <p:tgtEl>
                                          <p:spTgt spid="17"/>
                                        </p:tgtEl>
                                      </p:cBhvr>
                                      <p:to x="100000" y="100000"/>
                                    </p:animScale>
                                    <p:animScale>
                                      <p:cBhvr>
                                        <p:cTn id="29" dur="26">
                                          <p:stCondLst>
                                            <p:cond delay="1642"/>
                                          </p:stCondLst>
                                        </p:cTn>
                                        <p:tgtEl>
                                          <p:spTgt spid="17"/>
                                        </p:tgtEl>
                                      </p:cBhvr>
                                      <p:to x="100000" y="90000"/>
                                    </p:animScale>
                                    <p:animScale>
                                      <p:cBhvr>
                                        <p:cTn id="30" dur="166" decel="50000">
                                          <p:stCondLst>
                                            <p:cond delay="1668"/>
                                          </p:stCondLst>
                                        </p:cTn>
                                        <p:tgtEl>
                                          <p:spTgt spid="17"/>
                                        </p:tgtEl>
                                      </p:cBhvr>
                                      <p:to x="100000" y="100000"/>
                                    </p:animScale>
                                    <p:animScale>
                                      <p:cBhvr>
                                        <p:cTn id="31" dur="26">
                                          <p:stCondLst>
                                            <p:cond delay="1808"/>
                                          </p:stCondLst>
                                        </p:cTn>
                                        <p:tgtEl>
                                          <p:spTgt spid="17"/>
                                        </p:tgtEl>
                                      </p:cBhvr>
                                      <p:to x="100000" y="95000"/>
                                    </p:animScale>
                                    <p:animScale>
                                      <p:cBhvr>
                                        <p:cTn id="32" dur="166" decel="50000">
                                          <p:stCondLst>
                                            <p:cond delay="1834"/>
                                          </p:stCondLst>
                                        </p:cTn>
                                        <p:tgtEl>
                                          <p:spTgt spid="1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80">
                                          <p:stCondLst>
                                            <p:cond delay="0"/>
                                          </p:stCondLst>
                                        </p:cTn>
                                        <p:tgtEl>
                                          <p:spTgt spid="14"/>
                                        </p:tgtEl>
                                      </p:cBhvr>
                                    </p:animEffect>
                                    <p:anim calcmode="lin" valueType="num">
                                      <p:cBhvr>
                                        <p:cTn id="3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3" dur="26">
                                          <p:stCondLst>
                                            <p:cond delay="650"/>
                                          </p:stCondLst>
                                        </p:cTn>
                                        <p:tgtEl>
                                          <p:spTgt spid="14"/>
                                        </p:tgtEl>
                                      </p:cBhvr>
                                      <p:to x="100000" y="60000"/>
                                    </p:animScale>
                                    <p:animScale>
                                      <p:cBhvr>
                                        <p:cTn id="44" dur="166" decel="50000">
                                          <p:stCondLst>
                                            <p:cond delay="676"/>
                                          </p:stCondLst>
                                        </p:cTn>
                                        <p:tgtEl>
                                          <p:spTgt spid="14"/>
                                        </p:tgtEl>
                                      </p:cBhvr>
                                      <p:to x="100000" y="100000"/>
                                    </p:animScale>
                                    <p:animScale>
                                      <p:cBhvr>
                                        <p:cTn id="45" dur="26">
                                          <p:stCondLst>
                                            <p:cond delay="1312"/>
                                          </p:stCondLst>
                                        </p:cTn>
                                        <p:tgtEl>
                                          <p:spTgt spid="14"/>
                                        </p:tgtEl>
                                      </p:cBhvr>
                                      <p:to x="100000" y="80000"/>
                                    </p:animScale>
                                    <p:animScale>
                                      <p:cBhvr>
                                        <p:cTn id="46" dur="166" decel="50000">
                                          <p:stCondLst>
                                            <p:cond delay="1338"/>
                                          </p:stCondLst>
                                        </p:cTn>
                                        <p:tgtEl>
                                          <p:spTgt spid="14"/>
                                        </p:tgtEl>
                                      </p:cBhvr>
                                      <p:to x="100000" y="100000"/>
                                    </p:animScale>
                                    <p:animScale>
                                      <p:cBhvr>
                                        <p:cTn id="47" dur="26">
                                          <p:stCondLst>
                                            <p:cond delay="1642"/>
                                          </p:stCondLst>
                                        </p:cTn>
                                        <p:tgtEl>
                                          <p:spTgt spid="14"/>
                                        </p:tgtEl>
                                      </p:cBhvr>
                                      <p:to x="100000" y="90000"/>
                                    </p:animScale>
                                    <p:animScale>
                                      <p:cBhvr>
                                        <p:cTn id="48" dur="166" decel="50000">
                                          <p:stCondLst>
                                            <p:cond delay="1668"/>
                                          </p:stCondLst>
                                        </p:cTn>
                                        <p:tgtEl>
                                          <p:spTgt spid="14"/>
                                        </p:tgtEl>
                                      </p:cBhvr>
                                      <p:to x="100000" y="100000"/>
                                    </p:animScale>
                                    <p:animScale>
                                      <p:cBhvr>
                                        <p:cTn id="49" dur="26">
                                          <p:stCondLst>
                                            <p:cond delay="1808"/>
                                          </p:stCondLst>
                                        </p:cTn>
                                        <p:tgtEl>
                                          <p:spTgt spid="14"/>
                                        </p:tgtEl>
                                      </p:cBhvr>
                                      <p:to x="100000" y="95000"/>
                                    </p:animScale>
                                    <p:animScale>
                                      <p:cBhvr>
                                        <p:cTn id="50" dur="166" decel="50000">
                                          <p:stCondLst>
                                            <p:cond delay="1834"/>
                                          </p:stCondLst>
                                        </p:cTn>
                                        <p:tgtEl>
                                          <p:spTgt spid="1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80">
                                          <p:stCondLst>
                                            <p:cond delay="0"/>
                                          </p:stCondLst>
                                        </p:cTn>
                                        <p:tgtEl>
                                          <p:spTgt spid="16"/>
                                        </p:tgtEl>
                                      </p:cBhvr>
                                    </p:animEffect>
                                    <p:anim calcmode="lin" valueType="num">
                                      <p:cBhvr>
                                        <p:cTn id="5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1" dur="26">
                                          <p:stCondLst>
                                            <p:cond delay="650"/>
                                          </p:stCondLst>
                                        </p:cTn>
                                        <p:tgtEl>
                                          <p:spTgt spid="16"/>
                                        </p:tgtEl>
                                      </p:cBhvr>
                                      <p:to x="100000" y="60000"/>
                                    </p:animScale>
                                    <p:animScale>
                                      <p:cBhvr>
                                        <p:cTn id="62" dur="166" decel="50000">
                                          <p:stCondLst>
                                            <p:cond delay="676"/>
                                          </p:stCondLst>
                                        </p:cTn>
                                        <p:tgtEl>
                                          <p:spTgt spid="16"/>
                                        </p:tgtEl>
                                      </p:cBhvr>
                                      <p:to x="100000" y="100000"/>
                                    </p:animScale>
                                    <p:animScale>
                                      <p:cBhvr>
                                        <p:cTn id="63" dur="26">
                                          <p:stCondLst>
                                            <p:cond delay="1312"/>
                                          </p:stCondLst>
                                        </p:cTn>
                                        <p:tgtEl>
                                          <p:spTgt spid="16"/>
                                        </p:tgtEl>
                                      </p:cBhvr>
                                      <p:to x="100000" y="80000"/>
                                    </p:animScale>
                                    <p:animScale>
                                      <p:cBhvr>
                                        <p:cTn id="64" dur="166" decel="50000">
                                          <p:stCondLst>
                                            <p:cond delay="1338"/>
                                          </p:stCondLst>
                                        </p:cTn>
                                        <p:tgtEl>
                                          <p:spTgt spid="16"/>
                                        </p:tgtEl>
                                      </p:cBhvr>
                                      <p:to x="100000" y="100000"/>
                                    </p:animScale>
                                    <p:animScale>
                                      <p:cBhvr>
                                        <p:cTn id="65" dur="26">
                                          <p:stCondLst>
                                            <p:cond delay="1642"/>
                                          </p:stCondLst>
                                        </p:cTn>
                                        <p:tgtEl>
                                          <p:spTgt spid="16"/>
                                        </p:tgtEl>
                                      </p:cBhvr>
                                      <p:to x="100000" y="90000"/>
                                    </p:animScale>
                                    <p:animScale>
                                      <p:cBhvr>
                                        <p:cTn id="66" dur="166" decel="50000">
                                          <p:stCondLst>
                                            <p:cond delay="1668"/>
                                          </p:stCondLst>
                                        </p:cTn>
                                        <p:tgtEl>
                                          <p:spTgt spid="16"/>
                                        </p:tgtEl>
                                      </p:cBhvr>
                                      <p:to x="100000" y="100000"/>
                                    </p:animScale>
                                    <p:animScale>
                                      <p:cBhvr>
                                        <p:cTn id="67" dur="26">
                                          <p:stCondLst>
                                            <p:cond delay="1808"/>
                                          </p:stCondLst>
                                        </p:cTn>
                                        <p:tgtEl>
                                          <p:spTgt spid="16"/>
                                        </p:tgtEl>
                                      </p:cBhvr>
                                      <p:to x="100000" y="95000"/>
                                    </p:animScale>
                                    <p:animScale>
                                      <p:cBhvr>
                                        <p:cTn id="68" dur="166" decel="50000">
                                          <p:stCondLst>
                                            <p:cond delay="1834"/>
                                          </p:stCondLst>
                                        </p:cTn>
                                        <p:tgtEl>
                                          <p:spTgt spid="16"/>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45" presetClass="entr" presetSubtype="0"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2000"/>
                                        <p:tgtEl>
                                          <p:spTgt spid="8"/>
                                        </p:tgtEl>
                                      </p:cBhvr>
                                    </p:animEffect>
                                    <p:anim calcmode="lin" valueType="num">
                                      <p:cBhvr>
                                        <p:cTn id="74" dur="2000" fill="hold"/>
                                        <p:tgtEl>
                                          <p:spTgt spid="8"/>
                                        </p:tgtEl>
                                        <p:attrNameLst>
                                          <p:attrName>ppt_w</p:attrName>
                                        </p:attrNameLst>
                                      </p:cBhvr>
                                      <p:tavLst>
                                        <p:tav tm="0" fmla="#ppt_w*sin(2.5*pi*$)">
                                          <p:val>
                                            <p:fltVal val="0"/>
                                          </p:val>
                                        </p:tav>
                                        <p:tav tm="100000">
                                          <p:val>
                                            <p:fltVal val="1"/>
                                          </p:val>
                                        </p:tav>
                                      </p:tavLst>
                                    </p:anim>
                                    <p:anim calcmode="lin" valueType="num">
                                      <p:cBhvr>
                                        <p:cTn id="75"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76" fill="hold">
                      <p:stCondLst>
                        <p:cond delay="indefinite"/>
                      </p:stCondLst>
                      <p:childTnLst>
                        <p:par>
                          <p:cTn id="77" fill="hold">
                            <p:stCondLst>
                              <p:cond delay="0"/>
                            </p:stCondLst>
                            <p:childTnLst>
                              <p:par>
                                <p:cTn id="78" presetID="45" presetClass="entr" presetSubtype="0" fill="hold" grpId="0" nodeType="click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2000"/>
                                        <p:tgtEl>
                                          <p:spTgt spid="13"/>
                                        </p:tgtEl>
                                      </p:cBhvr>
                                    </p:animEffect>
                                    <p:anim calcmode="lin" valueType="num">
                                      <p:cBhvr>
                                        <p:cTn id="81" dur="2000" fill="hold"/>
                                        <p:tgtEl>
                                          <p:spTgt spid="13"/>
                                        </p:tgtEl>
                                        <p:attrNameLst>
                                          <p:attrName>ppt_w</p:attrName>
                                        </p:attrNameLst>
                                      </p:cBhvr>
                                      <p:tavLst>
                                        <p:tav tm="0" fmla="#ppt_w*sin(2.5*pi*$)">
                                          <p:val>
                                            <p:fltVal val="0"/>
                                          </p:val>
                                        </p:tav>
                                        <p:tav tm="100000">
                                          <p:val>
                                            <p:fltVal val="1"/>
                                          </p:val>
                                        </p:tav>
                                      </p:tavLst>
                                    </p:anim>
                                    <p:anim calcmode="lin" valueType="num">
                                      <p:cBhvr>
                                        <p:cTn id="82"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heel(1)">
                                      <p:cBhvr>
                                        <p:cTn id="8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Bildplatzhalter 40"/>
          <p:cNvPicPr>
            <a:picLocks noGrp="1" noChangeAspect="1"/>
          </p:cNvPicPr>
          <p:nvPr>
            <p:ph type="pic" sz="quarter" idx="4"/>
          </p:nvPr>
        </p:nvPicPr>
        <p:blipFill>
          <a:blip r:embed="rId3">
            <a:extLst>
              <a:ext uri="{28A0092B-C50C-407E-A947-70E740481C1C}">
                <a14:useLocalDpi xmlns:a14="http://schemas.microsoft.com/office/drawing/2010/main" val="0"/>
              </a:ext>
            </a:extLst>
          </a:blip>
          <a:srcRect/>
          <a:stretch>
            <a:fillRect/>
          </a:stretch>
        </p:blipFill>
        <p:spPr>
          <a:xfrm>
            <a:off x="8112125" y="11151"/>
            <a:ext cx="4079875" cy="6858000"/>
          </a:xfrm>
        </p:spPr>
      </p:pic>
      <p:sp>
        <p:nvSpPr>
          <p:cNvPr id="18" name="Titel 17"/>
          <p:cNvSpPr>
            <a:spLocks noGrp="1"/>
          </p:cNvSpPr>
          <p:nvPr>
            <p:ph type="title"/>
          </p:nvPr>
        </p:nvSpPr>
        <p:spPr/>
        <p:txBody>
          <a:bodyPr/>
          <a:lstStyle/>
          <a:p>
            <a:r>
              <a:rPr lang="de-DE" altLang="de-DE" dirty="0" smtClean="0"/>
              <a:t>Die Arbeitskraft ist das größte Kapital </a:t>
            </a:r>
            <a:br>
              <a:rPr lang="de-DE" altLang="de-DE" dirty="0" smtClean="0"/>
            </a:br>
            <a:endParaRPr lang="de-DE" dirty="0"/>
          </a:p>
        </p:txBody>
      </p:sp>
      <p:sp>
        <p:nvSpPr>
          <p:cNvPr id="26" name="Textplatzhalter 25"/>
          <p:cNvSpPr>
            <a:spLocks noGrp="1"/>
          </p:cNvSpPr>
          <p:nvPr>
            <p:ph type="body" sz="quarter" idx="5"/>
          </p:nvPr>
        </p:nvSpPr>
        <p:spPr>
          <a:solidFill>
            <a:srgbClr val="CCEBED"/>
          </a:solidFill>
        </p:spPr>
        <p:txBody>
          <a:bodyPr/>
          <a:lstStyle/>
          <a:p>
            <a:endParaRPr lang="de-DE" dirty="0"/>
          </a:p>
        </p:txBody>
      </p:sp>
      <p:sp>
        <p:nvSpPr>
          <p:cNvPr id="6" name="Inhaltsplatzhalter 5"/>
          <p:cNvSpPr>
            <a:spLocks noGrp="1"/>
          </p:cNvSpPr>
          <p:nvPr>
            <p:ph sz="quarter" idx="14"/>
          </p:nvPr>
        </p:nvSpPr>
        <p:spPr>
          <a:xfrm>
            <a:off x="492902" y="1198534"/>
            <a:ext cx="7237414" cy="3678265"/>
          </a:xfrm>
        </p:spPr>
        <p:txBody>
          <a:bodyPr/>
          <a:lstStyle/>
          <a:p>
            <a:pPr marL="285750" indent="-285750">
              <a:buFont typeface="Arial" panose="020B0604020202020204" pitchFamily="34" charset="0"/>
              <a:buChar char="•"/>
            </a:pPr>
            <a:r>
              <a:rPr lang="de-DE" altLang="de-DE" sz="1800" dirty="0" smtClean="0"/>
              <a:t>über 43 Mio. Erwerbstätige in Deutschland </a:t>
            </a:r>
          </a:p>
          <a:p>
            <a:pPr marL="285750" indent="-285750">
              <a:buFont typeface="Arial" panose="020B0604020202020204" pitchFamily="34" charset="0"/>
              <a:buChar char="•"/>
            </a:pPr>
            <a:endParaRPr lang="de-DE" altLang="de-DE" sz="1800" dirty="0" smtClean="0"/>
          </a:p>
          <a:p>
            <a:pPr marL="285750" indent="-285750">
              <a:buFont typeface="Arial" panose="020B0604020202020204" pitchFamily="34" charset="0"/>
              <a:buChar char="•"/>
            </a:pPr>
            <a:r>
              <a:rPr lang="de-DE" altLang="de-DE" sz="1800" dirty="0" smtClean="0"/>
              <a:t>jeder 4. Arbeiter wird im Laufe seines Arbeitslebens berufsunfähig</a:t>
            </a:r>
          </a:p>
          <a:p>
            <a:pPr marL="285750" indent="-285750">
              <a:buFont typeface="Arial" panose="020B0604020202020204" pitchFamily="34" charset="0"/>
              <a:buChar char="•"/>
            </a:pPr>
            <a:endParaRPr lang="de-DE" sz="1800" dirty="0" smtClean="0"/>
          </a:p>
          <a:p>
            <a:pPr marL="285750" indent="-285750">
              <a:buFont typeface="Arial" panose="020B0604020202020204" pitchFamily="34" charset="0"/>
              <a:buChar char="•"/>
            </a:pPr>
            <a:r>
              <a:rPr lang="de-DE" altLang="de-DE" sz="1800" dirty="0" smtClean="0"/>
              <a:t>jeder 5. Angestellte wird im Laufe seines Arbeitslebens Berufsunfähig</a:t>
            </a:r>
          </a:p>
          <a:p>
            <a:pPr marL="285750" indent="-285750">
              <a:buFont typeface="Arial" panose="020B0604020202020204" pitchFamily="34" charset="0"/>
              <a:buChar char="•"/>
            </a:pPr>
            <a:endParaRPr lang="de-DE" sz="1800" dirty="0" smtClean="0"/>
          </a:p>
          <a:p>
            <a:pPr marL="285750" indent="-285750">
              <a:buFont typeface="Arial" panose="020B0604020202020204" pitchFamily="34" charset="0"/>
              <a:buChar char="•"/>
            </a:pPr>
            <a:r>
              <a:rPr lang="de-DE" altLang="de-DE" sz="1800" dirty="0" smtClean="0"/>
              <a:t>ca. 350.000 EM-Fälle pro Jahr (Neuanträge)</a:t>
            </a:r>
          </a:p>
        </p:txBody>
      </p:sp>
      <p:sp>
        <p:nvSpPr>
          <p:cNvPr id="28" name="Textplatzhalter 27"/>
          <p:cNvSpPr>
            <a:spLocks noGrp="1"/>
          </p:cNvSpPr>
          <p:nvPr>
            <p:ph type="body" sz="quarter" idx="10"/>
          </p:nvPr>
        </p:nvSpPr>
        <p:spPr/>
        <p:txBody>
          <a:bodyPr/>
          <a:lstStyle/>
          <a:p>
            <a:endParaRPr lang="de-DE"/>
          </a:p>
        </p:txBody>
      </p:sp>
      <p:sp>
        <p:nvSpPr>
          <p:cNvPr id="13" name="Rectangle 9">
            <a:extLst>
              <a:ext uri="{FF2B5EF4-FFF2-40B4-BE49-F238E27FC236}">
                <a16:creationId xmlns:a16="http://schemas.microsoft.com/office/drawing/2014/main" id="{54481EAC-EFAB-481B-A9BA-F09F85EA70FB}"/>
              </a:ext>
            </a:extLst>
          </p:cNvPr>
          <p:cNvSpPr/>
          <p:nvPr/>
        </p:nvSpPr>
        <p:spPr>
          <a:xfrm>
            <a:off x="515939" y="5450515"/>
            <a:ext cx="7237412" cy="7308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6000" tIns="72000" rIns="108000" bIns="72000" numCol="1" spcCol="0" rtlCol="0" fromWordArt="0" anchor="ctr" anchorCtr="0" forceAA="0" compatLnSpc="1">
            <a:prstTxWarp prst="textNoShape">
              <a:avLst/>
            </a:prstTxWarp>
            <a:noAutofit/>
          </a:bodyPr>
          <a:lstStyle/>
          <a:p>
            <a:pPr lvl="1">
              <a:buFont typeface="Wingdings 2" pitchFamily="18" charset="2"/>
              <a:buNone/>
            </a:pPr>
            <a:r>
              <a:rPr lang="de-DE" altLang="de-DE" sz="1600" b="1" dirty="0">
                <a:solidFill>
                  <a:schemeClr val="bg1"/>
                </a:solidFill>
              </a:rPr>
              <a:t>Erwerbstätigkeit = </a:t>
            </a:r>
            <a:endParaRPr lang="de-DE" altLang="de-DE" sz="1600" b="1" dirty="0" smtClean="0">
              <a:solidFill>
                <a:schemeClr val="bg1"/>
              </a:solidFill>
            </a:endParaRPr>
          </a:p>
          <a:p>
            <a:pPr lvl="1">
              <a:buFont typeface="Wingdings 2" pitchFamily="18" charset="2"/>
              <a:buNone/>
            </a:pPr>
            <a:r>
              <a:rPr lang="de-DE" altLang="de-DE" sz="1600" b="1" dirty="0" smtClean="0">
                <a:solidFill>
                  <a:schemeClr val="bg1"/>
                </a:solidFill>
              </a:rPr>
              <a:t>wichtigste Quelle für den Lebensunterhalt</a:t>
            </a:r>
            <a:endParaRPr lang="de-DE" altLang="de-DE" sz="1600" b="1" dirty="0">
              <a:solidFill>
                <a:schemeClr val="bg1"/>
              </a:solidFill>
            </a:endParaRPr>
          </a:p>
        </p:txBody>
      </p:sp>
      <p:pic>
        <p:nvPicPr>
          <p:cNvPr id="14" name="Grafik 13">
            <a:extLst>
              <a:ext uri="{FF2B5EF4-FFF2-40B4-BE49-F238E27FC236}">
                <a16:creationId xmlns:a16="http://schemas.microsoft.com/office/drawing/2014/main" id="{723A395C-0D2A-4859-95F3-A2F425EF1D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57809" y="5536425"/>
            <a:ext cx="282820" cy="559064"/>
          </a:xfrm>
          <a:prstGeom prst="rect">
            <a:avLst/>
          </a:prstGeom>
        </p:spPr>
      </p:pic>
      <p:sp>
        <p:nvSpPr>
          <p:cNvPr id="11" name="Textplatzhalter 9"/>
          <p:cNvSpPr>
            <a:spLocks noGrp="1"/>
          </p:cNvSpPr>
          <p:nvPr>
            <p:ph type="body" sz="quarter" idx="8"/>
          </p:nvPr>
        </p:nvSpPr>
        <p:spPr>
          <a:xfrm>
            <a:off x="10456545" y="431151"/>
            <a:ext cx="1221420" cy="673955"/>
          </a:xfrm>
        </p:spPr>
        <p:txBody>
          <a:bodyPr/>
          <a:lstStyle/>
          <a:p>
            <a:endParaRPr lang="de-DE" dirty="0"/>
          </a:p>
        </p:txBody>
      </p:sp>
    </p:spTree>
    <p:extLst>
      <p:ext uri="{BB962C8B-B14F-4D97-AF65-F5344CB8AC3E}">
        <p14:creationId xmlns:p14="http://schemas.microsoft.com/office/powerpoint/2010/main" val="2000245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5"/>
          <a:stretch>
            <a:fillRect/>
          </a:stretch>
        </p:blipFill>
        <p:spPr>
          <a:xfrm>
            <a:off x="-1" y="-1"/>
            <a:ext cx="12192001" cy="6858001"/>
          </a:xfrm>
          <a:prstGeom prst="rect">
            <a:avLst/>
          </a:prstGeom>
        </p:spPr>
      </p:pic>
      <p:graphicFrame>
        <p:nvGraphicFramePr>
          <p:cNvPr id="8" name="Objekt 7" hidden="1">
            <a:extLst>
              <a:ext uri="{FF2B5EF4-FFF2-40B4-BE49-F238E27FC236}">
                <a16:creationId xmlns:a16="http://schemas.microsoft.com/office/drawing/2014/main" id="{B5A19186-6908-47E0-ADA3-6CDED5E28CD8}"/>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0" name="think-cell Folie" r:id="rId6" imgW="404" imgH="405" progId="TCLayout.ActiveDocument.1">
                  <p:embed/>
                </p:oleObj>
              </mc:Choice>
              <mc:Fallback>
                <p:oleObj name="think-cell Folie" r:id="rId6" imgW="404" imgH="405" progId="TCLayout.ActiveDocument.1">
                  <p:embed/>
                  <p:pic>
                    <p:nvPicPr>
                      <p:cNvPr id="8" name="Objekt 7" hidden="1">
                        <a:extLst>
                          <a:ext uri="{FF2B5EF4-FFF2-40B4-BE49-F238E27FC236}">
                            <a16:creationId xmlns:a16="http://schemas.microsoft.com/office/drawing/2014/main" id="{B5A19186-6908-47E0-ADA3-6CDED5E28CD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Foliennummernplatzhalter 2">
            <a:extLst>
              <a:ext uri="{FF2B5EF4-FFF2-40B4-BE49-F238E27FC236}">
                <a16:creationId xmlns:a16="http://schemas.microsoft.com/office/drawing/2014/main" id="{E883109A-7023-44C1-B0E4-B5AB7661065F}"/>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000" b="0" i="0" u="none" strike="noStrike" kern="1200" cap="none" spc="0" normalizeH="0" baseline="0" noProof="0">
              <a:ln>
                <a:noFill/>
              </a:ln>
              <a:solidFill>
                <a:srgbClr val="807E6F"/>
              </a:solidFill>
              <a:effectLst/>
              <a:uLnTx/>
              <a:uFillTx/>
              <a:latin typeface="Arial"/>
              <a:ea typeface="+mn-ea"/>
              <a:cs typeface="+mn-cs"/>
            </a:endParaRPr>
          </a:p>
        </p:txBody>
      </p:sp>
      <p:sp>
        <p:nvSpPr>
          <p:cNvPr id="19" name="Titel 5"/>
          <p:cNvSpPr txBox="1">
            <a:spLocks/>
          </p:cNvSpPr>
          <p:nvPr/>
        </p:nvSpPr>
        <p:spPr>
          <a:xfrm>
            <a:off x="534262" y="476250"/>
            <a:ext cx="9270042" cy="476787"/>
          </a:xfrm>
          <a:prstGeom prst="rect">
            <a:avLst/>
          </a:prstGeom>
          <a:solidFill>
            <a:schemeClr val="accent3"/>
          </a:solidFill>
        </p:spPr>
        <p:txBody>
          <a:bodyPr vert="horz" lIns="0" tIns="0" rIns="0" bIns="0" rtlCol="0" anchor="ctr" anchorCtr="0">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marL="90488" marR="0" lvl="0" indent="0" algn="l" defTabSz="914400" rtl="0" eaLnBrk="1" fontAlgn="auto" latinLnBrk="0" hangingPunct="1">
              <a:lnSpc>
                <a:spcPct val="90000"/>
              </a:lnSpc>
              <a:spcBef>
                <a:spcPct val="0"/>
              </a:spcBef>
              <a:spcAft>
                <a:spcPts val="0"/>
              </a:spcAft>
              <a:buClrTx/>
              <a:buSzTx/>
              <a:buFontTx/>
              <a:buNone/>
              <a:tabLst/>
              <a:defRPr/>
            </a:pPr>
            <a:r>
              <a:rPr kumimoji="0" lang="de-DE" sz="2800" b="1" i="0" u="none" strike="noStrike" kern="1200" cap="none" spc="0" normalizeH="0" baseline="0" noProof="0" dirty="0" smtClean="0">
                <a:ln>
                  <a:noFill/>
                </a:ln>
                <a:solidFill>
                  <a:srgbClr val="BF1528"/>
                </a:solidFill>
                <a:effectLst/>
                <a:uLnTx/>
                <a:uFillTx/>
                <a:latin typeface="Arial"/>
                <a:ea typeface="+mj-ea"/>
                <a:cs typeface="+mj-cs"/>
              </a:rPr>
              <a:t>ERGO – ein verlässlicher Partner im Leistungsfall</a:t>
            </a:r>
            <a:endParaRPr kumimoji="0" lang="de-DE" sz="2800" b="1" i="0" u="none" strike="noStrike" kern="1200" cap="none" spc="0" normalizeH="0" baseline="0" noProof="0" dirty="0">
              <a:ln>
                <a:noFill/>
              </a:ln>
              <a:solidFill>
                <a:srgbClr val="BF1528"/>
              </a:solidFill>
              <a:effectLst/>
              <a:uLnTx/>
              <a:uFillTx/>
              <a:latin typeface="Arial"/>
              <a:ea typeface="+mj-ea"/>
              <a:cs typeface="+mj-cs"/>
            </a:endParaRPr>
          </a:p>
        </p:txBody>
      </p:sp>
      <p:sp>
        <p:nvSpPr>
          <p:cNvPr id="64" name="Abgerundetes Rechteck 63"/>
          <p:cNvSpPr/>
          <p:nvPr/>
        </p:nvSpPr>
        <p:spPr>
          <a:xfrm>
            <a:off x="6719687" y="4446631"/>
            <a:ext cx="3318947" cy="1306285"/>
          </a:xfrm>
          <a:prstGeom prst="roundRect">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smtClean="0">
                <a:ln>
                  <a:noFill/>
                </a:ln>
                <a:solidFill>
                  <a:prstClr val="white"/>
                </a:solidFill>
                <a:effectLst/>
                <a:uLnTx/>
                <a:uFillTx/>
                <a:latin typeface="Arial"/>
                <a:ea typeface="+mn-ea"/>
                <a:cs typeface="+mn-cs"/>
              </a:rPr>
              <a:t>8 Jahre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white"/>
                </a:solidFill>
                <a:effectLst/>
                <a:uLnTx/>
                <a:uFillTx/>
                <a:latin typeface="Arial"/>
                <a:ea typeface="+mn-ea"/>
                <a:cs typeface="+mn-cs"/>
              </a:rPr>
              <a:t>beträgt die durchschnittliche Leistungsdauer* </a:t>
            </a:r>
          </a:p>
        </p:txBody>
      </p:sp>
      <p:sp>
        <p:nvSpPr>
          <p:cNvPr id="65" name="Abgerundetes Rechteck 64"/>
          <p:cNvSpPr/>
          <p:nvPr/>
        </p:nvSpPr>
        <p:spPr>
          <a:xfrm>
            <a:off x="3335425" y="1559303"/>
            <a:ext cx="3318947" cy="1485731"/>
          </a:xfrm>
          <a:prstGeom prst="roundRect">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smtClean="0">
                <a:ln>
                  <a:noFill/>
                </a:ln>
                <a:solidFill>
                  <a:prstClr val="white"/>
                </a:solidFill>
                <a:effectLst/>
                <a:uLnTx/>
                <a:uFillTx/>
                <a:latin typeface="Arial"/>
                <a:ea typeface="+mn-ea"/>
                <a:cs typeface="+mn-cs"/>
              </a:rPr>
              <a:t>85 Mio.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white"/>
                </a:solidFill>
                <a:effectLst/>
                <a:uLnTx/>
                <a:uFillTx/>
                <a:latin typeface="Arial"/>
                <a:ea typeface="+mn-ea"/>
                <a:cs typeface="+mn-cs"/>
              </a:rPr>
              <a:t>werden jährlich als Berufsunfähigkeitsrente ausgezahlt*</a:t>
            </a:r>
          </a:p>
        </p:txBody>
      </p:sp>
      <p:sp>
        <p:nvSpPr>
          <p:cNvPr id="66" name="Abgerundetes Rechteck 65"/>
          <p:cNvSpPr/>
          <p:nvPr/>
        </p:nvSpPr>
        <p:spPr>
          <a:xfrm>
            <a:off x="515935" y="4092440"/>
            <a:ext cx="3318947" cy="1218033"/>
          </a:xfrm>
          <a:prstGeom prst="roundRect">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smtClean="0">
                <a:ln>
                  <a:noFill/>
                </a:ln>
                <a:solidFill>
                  <a:prstClr val="white"/>
                </a:solidFill>
                <a:effectLst/>
                <a:uLnTx/>
                <a:uFillTx/>
                <a:latin typeface="Arial"/>
                <a:ea typeface="+mn-ea"/>
                <a:cs typeface="+mn-cs"/>
              </a:rPr>
              <a:t>15.000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white"/>
                </a:solidFill>
                <a:effectLst/>
                <a:uLnTx/>
                <a:uFillTx/>
                <a:latin typeface="Arial"/>
                <a:ea typeface="+mn-ea"/>
                <a:cs typeface="+mn-cs"/>
              </a:rPr>
              <a:t>laufende Berufsunfähigkeitsrenten*</a:t>
            </a:r>
          </a:p>
        </p:txBody>
      </p:sp>
      <p:sp>
        <p:nvSpPr>
          <p:cNvPr id="67" name="Textfeld 66"/>
          <p:cNvSpPr txBox="1"/>
          <p:nvPr/>
        </p:nvSpPr>
        <p:spPr>
          <a:xfrm>
            <a:off x="7896263" y="6529778"/>
            <a:ext cx="2291660" cy="283334"/>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100" b="0" i="0" u="none" strike="noStrike" kern="1200" cap="none" spc="0" normalizeH="0" baseline="0" noProof="0" dirty="0" smtClean="0">
                <a:ln>
                  <a:noFill/>
                </a:ln>
                <a:solidFill>
                  <a:prstClr val="black"/>
                </a:solidFill>
                <a:effectLst/>
                <a:uLnTx/>
                <a:uFillTx/>
                <a:latin typeface="Arial"/>
                <a:ea typeface="+mn-ea"/>
                <a:cs typeface="+mn-cs"/>
              </a:rPr>
              <a:t>*Daten der EVL und der EL für 2020</a:t>
            </a:r>
          </a:p>
        </p:txBody>
      </p:sp>
    </p:spTree>
    <p:extLst>
      <p:ext uri="{BB962C8B-B14F-4D97-AF65-F5344CB8AC3E}">
        <p14:creationId xmlns:p14="http://schemas.microsoft.com/office/powerpoint/2010/main" val="247643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0"/>
          </p:nvPr>
        </p:nvSpPr>
        <p:spPr/>
        <p:txBody>
          <a:bodyPr/>
          <a:lstStyle/>
          <a:p>
            <a:endParaRPr lang="de-DE"/>
          </a:p>
        </p:txBody>
      </p:sp>
      <p:sp>
        <p:nvSpPr>
          <p:cNvPr id="5" name="Textplatzhalter 4"/>
          <p:cNvSpPr>
            <a:spLocks noGrp="1"/>
          </p:cNvSpPr>
          <p:nvPr>
            <p:ph type="body" sz="quarter" idx="8"/>
          </p:nvPr>
        </p:nvSpPr>
        <p:spPr/>
        <p:txBody>
          <a:bodyPr/>
          <a:lstStyle/>
          <a:p>
            <a:endParaRPr lang="de-DE"/>
          </a:p>
        </p:txBody>
      </p:sp>
      <p:pic>
        <p:nvPicPr>
          <p:cNvPr id="12" name="Grafik 11"/>
          <p:cNvPicPr>
            <a:picLocks noChangeAspect="1"/>
          </p:cNvPicPr>
          <p:nvPr/>
        </p:nvPicPr>
        <p:blipFill>
          <a:blip r:embed="rId2"/>
          <a:stretch>
            <a:fillRect/>
          </a:stretch>
        </p:blipFill>
        <p:spPr>
          <a:xfrm>
            <a:off x="0" y="10886"/>
            <a:ext cx="12172643" cy="6847113"/>
          </a:xfrm>
          <a:prstGeom prst="rect">
            <a:avLst/>
          </a:prstGeom>
        </p:spPr>
      </p:pic>
    </p:spTree>
    <p:extLst>
      <p:ext uri="{BB962C8B-B14F-4D97-AF65-F5344CB8AC3E}">
        <p14:creationId xmlns:p14="http://schemas.microsoft.com/office/powerpoint/2010/main" val="3511473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Premium PowerPoint-Vorlagen&#10;www.PresentationLoad.de">
            <a:extLst>
              <a:ext uri="{FF2B5EF4-FFF2-40B4-BE49-F238E27FC236}">
                <a16:creationId xmlns:a16="http://schemas.microsoft.com/office/drawing/2014/main" id="{68B3BBF2-6585-463A-9F48-398B278E8E2B}"/>
              </a:ext>
            </a:extLst>
          </p:cNvPr>
          <p:cNvPicPr>
            <a:picLocks noChangeAspect="1"/>
          </p:cNvPicPr>
          <p:nvPr/>
        </p:nvPicPr>
        <p:blipFill rotWithShape="1">
          <a:blip r:embed="rId3"/>
          <a:srcRect r="14069" b="14069"/>
          <a:stretch/>
        </p:blipFill>
        <p:spPr>
          <a:xfrm>
            <a:off x="795" y="447"/>
            <a:ext cx="12190413" cy="6857107"/>
          </a:xfrm>
          <a:prstGeom prst="rect">
            <a:avLst/>
          </a:prstGeom>
        </p:spPr>
      </p:pic>
      <p:sp>
        <p:nvSpPr>
          <p:cNvPr id="4" name="Rechteck 3">
            <a:extLst>
              <a:ext uri="{FF2B5EF4-FFF2-40B4-BE49-F238E27FC236}">
                <a16:creationId xmlns:a16="http://schemas.microsoft.com/office/drawing/2014/main" id="{9D692C33-DACA-4F63-852E-BAD239355AA4}"/>
              </a:ext>
            </a:extLst>
          </p:cNvPr>
          <p:cNvSpPr/>
          <p:nvPr/>
        </p:nvSpPr>
        <p:spPr>
          <a:xfrm>
            <a:off x="795" y="1"/>
            <a:ext cx="12190413" cy="6857105"/>
          </a:xfrm>
          <a:prstGeom prst="rect">
            <a:avLst/>
          </a:prstGeom>
          <a:gradFill>
            <a:gsLst>
              <a:gs pos="3828">
                <a:schemeClr val="accent1">
                  <a:lumMod val="75000"/>
                </a:schemeClr>
              </a:gs>
              <a:gs pos="55000">
                <a:schemeClr val="accent2">
                  <a:lumMod val="75000"/>
                  <a:alpha val="79000"/>
                </a:schemeClr>
              </a:gs>
              <a:gs pos="100000">
                <a:srgbClr val="9BBB59">
                  <a:alpha val="13000"/>
                </a:srgbClr>
              </a:gs>
            </a:gsLst>
            <a:lin ang="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90000"/>
              </a:lnSpc>
              <a:spcAft>
                <a:spcPts val="1000"/>
              </a:spcAft>
            </a:pPr>
            <a:endParaRPr lang="de-DE" dirty="0" err="1"/>
          </a:p>
        </p:txBody>
      </p:sp>
      <p:grpSp>
        <p:nvGrpSpPr>
          <p:cNvPr id="9" name="Gruppieren 8">
            <a:extLst>
              <a:ext uri="{FF2B5EF4-FFF2-40B4-BE49-F238E27FC236}">
                <a16:creationId xmlns:a16="http://schemas.microsoft.com/office/drawing/2014/main" id="{C2B4D50F-F437-4383-90B1-05CC7D25C22D}"/>
              </a:ext>
            </a:extLst>
          </p:cNvPr>
          <p:cNvGrpSpPr/>
          <p:nvPr/>
        </p:nvGrpSpPr>
        <p:grpSpPr>
          <a:xfrm>
            <a:off x="545307" y="1542987"/>
            <a:ext cx="8013824" cy="2559285"/>
            <a:chOff x="544513" y="1109232"/>
            <a:chExt cx="8013824" cy="2559285"/>
          </a:xfrm>
        </p:grpSpPr>
        <p:sp>
          <p:nvSpPr>
            <p:cNvPr id="2" name="Rechteck 1">
              <a:extLst>
                <a:ext uri="{FF2B5EF4-FFF2-40B4-BE49-F238E27FC236}">
                  <a16:creationId xmlns:a16="http://schemas.microsoft.com/office/drawing/2014/main" id="{77FA3C9D-696A-4703-A0FB-C5DC5EF873F0}"/>
                </a:ext>
              </a:extLst>
            </p:cNvPr>
            <p:cNvSpPr/>
            <p:nvPr/>
          </p:nvSpPr>
          <p:spPr>
            <a:xfrm>
              <a:off x="544513" y="1109232"/>
              <a:ext cx="5717482" cy="735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108000" rtlCol="0" anchor="ctr">
              <a:spAutoFit/>
            </a:bodyPr>
            <a:lstStyle/>
            <a:p>
              <a:pPr>
                <a:spcAft>
                  <a:spcPts val="1000"/>
                </a:spcAft>
              </a:pPr>
              <a:r>
                <a:rPr lang="de-DE" sz="3600" b="1" dirty="0" smtClean="0">
                  <a:solidFill>
                    <a:schemeClr val="tx2">
                      <a:lumMod val="75000"/>
                    </a:schemeClr>
                  </a:solidFill>
                  <a:latin typeface="Segoe UI" panose="020B0502040204020203" pitchFamily="34" charset="0"/>
                  <a:cs typeface="Segoe UI" panose="020B0502040204020203" pitchFamily="34" charset="0"/>
                </a:rPr>
                <a:t>ERGO Berufsunfähigkeit</a:t>
              </a:r>
              <a:endParaRPr lang="de-DE" sz="3600" b="1" dirty="0">
                <a:solidFill>
                  <a:schemeClr val="tx2">
                    <a:lumMod val="75000"/>
                  </a:schemeClr>
                </a:solidFill>
                <a:latin typeface="Segoe UI" panose="020B0502040204020203" pitchFamily="34" charset="0"/>
                <a:cs typeface="Segoe UI" panose="020B0502040204020203" pitchFamily="34" charset="0"/>
              </a:endParaRPr>
            </a:p>
          </p:txBody>
        </p:sp>
        <p:sp>
          <p:nvSpPr>
            <p:cNvPr id="6" name="Rechteck 5">
              <a:extLst>
                <a:ext uri="{FF2B5EF4-FFF2-40B4-BE49-F238E27FC236}">
                  <a16:creationId xmlns:a16="http://schemas.microsoft.com/office/drawing/2014/main" id="{1A731156-3438-4777-AED4-05BEF7A41D0C}"/>
                </a:ext>
              </a:extLst>
            </p:cNvPr>
            <p:cNvSpPr/>
            <p:nvPr/>
          </p:nvSpPr>
          <p:spPr>
            <a:xfrm>
              <a:off x="544513" y="2023631"/>
              <a:ext cx="4113132" cy="735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108000" rtlCol="0" anchor="ctr">
              <a:spAutoFit/>
            </a:bodyPr>
            <a:lstStyle/>
            <a:p>
              <a:pPr>
                <a:spcAft>
                  <a:spcPts val="1000"/>
                </a:spcAft>
              </a:pPr>
              <a:r>
                <a:rPr lang="de-DE" sz="3600" b="1" dirty="0" smtClean="0">
                  <a:solidFill>
                    <a:schemeClr val="tx2">
                      <a:lumMod val="75000"/>
                    </a:schemeClr>
                  </a:solidFill>
                  <a:latin typeface="Segoe UI" panose="020B0502040204020203" pitchFamily="34" charset="0"/>
                  <a:cs typeface="Segoe UI" panose="020B0502040204020203" pitchFamily="34" charset="0"/>
                </a:rPr>
                <a:t>Start und Schüler</a:t>
              </a:r>
              <a:endParaRPr lang="de-DE" sz="3600" b="1" dirty="0">
                <a:solidFill>
                  <a:schemeClr val="tx2">
                    <a:lumMod val="75000"/>
                  </a:schemeClr>
                </a:solidFill>
                <a:latin typeface="Segoe UI" panose="020B0502040204020203" pitchFamily="34" charset="0"/>
                <a:cs typeface="Segoe UI" panose="020B0502040204020203" pitchFamily="34" charset="0"/>
              </a:endParaRPr>
            </a:p>
          </p:txBody>
        </p:sp>
        <p:sp>
          <p:nvSpPr>
            <p:cNvPr id="8" name="Rechteck 7">
              <a:extLst>
                <a:ext uri="{FF2B5EF4-FFF2-40B4-BE49-F238E27FC236}">
                  <a16:creationId xmlns:a16="http://schemas.microsoft.com/office/drawing/2014/main" id="{1C03AAF0-2B58-451E-8F69-6F2D53FB1900}"/>
                </a:ext>
              </a:extLst>
            </p:cNvPr>
            <p:cNvSpPr/>
            <p:nvPr/>
          </p:nvSpPr>
          <p:spPr>
            <a:xfrm>
              <a:off x="544513" y="2896410"/>
              <a:ext cx="8013824" cy="772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180000" tIns="108000" rIns="108000" bIns="108000" rtlCol="0" anchor="ctr">
              <a:spAutoFit/>
            </a:bodyPr>
            <a:lstStyle/>
            <a:p>
              <a:pPr>
                <a:spcAft>
                  <a:spcPts val="1000"/>
                </a:spcAft>
              </a:pPr>
              <a:r>
                <a:rPr lang="de-DE" sz="3600" dirty="0" smtClean="0">
                  <a:solidFill>
                    <a:schemeClr val="bg1"/>
                  </a:solidFill>
                  <a:latin typeface="Segoe UI" panose="020B0502040204020203" pitchFamily="34" charset="0"/>
                  <a:cs typeface="Segoe UI" panose="020B0502040204020203" pitchFamily="34" charset="0"/>
                </a:rPr>
                <a:t>Volle Leistung, halber Anfangsbeitrag </a:t>
              </a:r>
              <a:endParaRPr lang="de-DE" sz="3600" dirty="0">
                <a:solidFill>
                  <a:schemeClr val="bg1"/>
                </a:solidFill>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66586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8"/>
          </p:nvPr>
        </p:nvSpPr>
        <p:spPr/>
        <p:txBody>
          <a:bodyPr/>
          <a:lstStyle/>
          <a:p>
            <a:fld id="{7C3F3221-2500-48BC-9389-24C48D7E174A}" type="slidenum">
              <a:rPr lang="de-DE" smtClean="0"/>
              <a:pPr/>
              <a:t>10</a:t>
            </a:fld>
            <a:endParaRPr lang="de-DE" dirty="0"/>
          </a:p>
        </p:txBody>
      </p:sp>
      <p:pic>
        <p:nvPicPr>
          <p:cNvPr id="9" name="Inhaltsplatzhalter 8"/>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15938" y="1932690"/>
            <a:ext cx="5435600" cy="2888153"/>
          </a:xfrm>
        </p:spPr>
      </p:pic>
      <p:sp>
        <p:nvSpPr>
          <p:cNvPr id="6" name="Inhaltsplatzhalter 5"/>
          <p:cNvSpPr>
            <a:spLocks noGrp="1"/>
          </p:cNvSpPr>
          <p:nvPr>
            <p:ph sz="quarter" idx="15"/>
          </p:nvPr>
        </p:nvSpPr>
        <p:spPr/>
        <p:txBody>
          <a:bodyPr/>
          <a:lstStyle/>
          <a:p>
            <a:r>
              <a:rPr lang="de-DE" dirty="0" smtClean="0"/>
              <a:t>Kann der Beruf aufgrund der ‚Krankheit‘ noch zu mehr als </a:t>
            </a:r>
            <a:br>
              <a:rPr lang="de-DE" dirty="0" smtClean="0"/>
            </a:br>
            <a:r>
              <a:rPr lang="de-DE" dirty="0" smtClean="0"/>
              <a:t>50 % ausgeübt werden? </a:t>
            </a:r>
          </a:p>
          <a:p>
            <a:pPr lvl="1"/>
            <a:r>
              <a:rPr lang="de-DE" dirty="0" smtClean="0"/>
              <a:t>Mehlstauballergie und Bäcker? </a:t>
            </a:r>
          </a:p>
          <a:p>
            <a:pPr lvl="1"/>
            <a:r>
              <a:rPr lang="de-DE" dirty="0" smtClean="0"/>
              <a:t>Psyche und Anwalt? </a:t>
            </a:r>
          </a:p>
          <a:p>
            <a:pPr lvl="1"/>
            <a:r>
              <a:rPr lang="de-DE" dirty="0" smtClean="0"/>
              <a:t>Taubheit und Uhrmacher? </a:t>
            </a:r>
          </a:p>
          <a:p>
            <a:pPr lvl="1"/>
            <a:r>
              <a:rPr lang="de-DE" dirty="0" smtClean="0"/>
              <a:t>Diabetes und angestellter Dachdecker? </a:t>
            </a:r>
          </a:p>
          <a:p>
            <a:pPr lvl="1"/>
            <a:r>
              <a:rPr lang="de-DE" dirty="0" smtClean="0"/>
              <a:t>Querschnittslähmung und kaufmännischer Angestellter? </a:t>
            </a:r>
          </a:p>
          <a:p>
            <a:endParaRPr lang="de-DE" dirty="0"/>
          </a:p>
        </p:txBody>
      </p:sp>
      <p:sp>
        <p:nvSpPr>
          <p:cNvPr id="19" name="Textplatzhalter 18"/>
          <p:cNvSpPr>
            <a:spLocks noGrp="1"/>
          </p:cNvSpPr>
          <p:nvPr>
            <p:ph type="body" sz="quarter" idx="16"/>
          </p:nvPr>
        </p:nvSpPr>
        <p:spPr/>
        <p:txBody>
          <a:bodyPr/>
          <a:lstStyle/>
          <a:p>
            <a:r>
              <a:rPr lang="de-DE" dirty="0"/>
              <a:t>Wozu brauche ich eine BU?</a:t>
            </a:r>
          </a:p>
        </p:txBody>
      </p:sp>
      <p:sp>
        <p:nvSpPr>
          <p:cNvPr id="20" name="Textplatzhalter 19"/>
          <p:cNvSpPr>
            <a:spLocks noGrp="1"/>
          </p:cNvSpPr>
          <p:nvPr>
            <p:ph type="body" sz="quarter" idx="17"/>
          </p:nvPr>
        </p:nvSpPr>
        <p:spPr/>
        <p:txBody>
          <a:bodyPr/>
          <a:lstStyle/>
          <a:p>
            <a:r>
              <a:rPr lang="de-DE" altLang="de-DE" dirty="0"/>
              <a:t>Ursachen im Zusammenspiel mit dem Beruf </a:t>
            </a:r>
          </a:p>
          <a:p>
            <a:endParaRPr lang="de-DE" dirty="0"/>
          </a:p>
        </p:txBody>
      </p:sp>
      <p:sp>
        <p:nvSpPr>
          <p:cNvPr id="14" name="Titel 13"/>
          <p:cNvSpPr>
            <a:spLocks noGrp="1"/>
          </p:cNvSpPr>
          <p:nvPr>
            <p:ph type="title"/>
          </p:nvPr>
        </p:nvSpPr>
        <p:spPr/>
        <p:txBody>
          <a:bodyPr/>
          <a:lstStyle/>
          <a:p>
            <a:r>
              <a:rPr lang="de-DE" altLang="de-DE" dirty="0"/>
              <a:t>Vergleichsweise einfache Krankheiten mit Wirkung</a:t>
            </a:r>
            <a:endParaRPr lang="de-DE" dirty="0"/>
          </a:p>
        </p:txBody>
      </p:sp>
      <p:sp>
        <p:nvSpPr>
          <p:cNvPr id="8" name="Textplatzhalter 2">
            <a:extLst>
              <a:ext uri="{FF2B5EF4-FFF2-40B4-BE49-F238E27FC236}">
                <a16:creationId xmlns:a16="http://schemas.microsoft.com/office/drawing/2014/main" id="{AA9952AE-BD7B-4702-BDE5-E22E0F890315}"/>
              </a:ext>
            </a:extLst>
          </p:cNvPr>
          <p:cNvSpPr txBox="1">
            <a:spLocks/>
          </p:cNvSpPr>
          <p:nvPr/>
        </p:nvSpPr>
        <p:spPr>
          <a:xfrm>
            <a:off x="515938" y="6228000"/>
            <a:ext cx="11160125" cy="156133"/>
          </a:xfrm>
          <a:prstGeom prst="rect">
            <a:avLst/>
          </a:prstGeom>
          <a:noFill/>
        </p:spPr>
        <p:txBody>
          <a:bodyPr vert="horz" lIns="0" tIns="0" rIns="0" bIns="0" rtlCol="0" anchor="b">
            <a:sp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30000"/>
              </a:spcBef>
              <a:buClr>
                <a:srgbClr val="ED0039"/>
              </a:buClr>
            </a:pPr>
            <a:r>
              <a:rPr lang="de-DE" altLang="de-DE" sz="1000" dirty="0" smtClean="0">
                <a:solidFill>
                  <a:srgbClr val="807E6F"/>
                </a:solidFill>
              </a:rPr>
              <a:t>Quelle</a:t>
            </a:r>
            <a:r>
              <a:rPr lang="de-DE" altLang="de-DE" sz="1000" dirty="0">
                <a:solidFill>
                  <a:srgbClr val="807E6F"/>
                </a:solidFill>
              </a:rPr>
              <a:t>: </a:t>
            </a:r>
            <a:r>
              <a:rPr lang="de-DE" altLang="de-DE" sz="1000" dirty="0" smtClean="0">
                <a:solidFill>
                  <a:srgbClr val="807E6F"/>
                </a:solidFill>
              </a:rPr>
              <a:t>Morgen &amp; Morgen GmbH, Werte verifiziert, Stand 05.2019 </a:t>
            </a:r>
            <a:endParaRPr lang="de-DE" altLang="de-DE" sz="1000" dirty="0">
              <a:solidFill>
                <a:srgbClr val="807E6F"/>
              </a:solidFill>
            </a:endParaRPr>
          </a:p>
        </p:txBody>
      </p:sp>
      <p:sp>
        <p:nvSpPr>
          <p:cNvPr id="16" name="Rectangle 9">
            <a:extLst>
              <a:ext uri="{FF2B5EF4-FFF2-40B4-BE49-F238E27FC236}">
                <a16:creationId xmlns:a16="http://schemas.microsoft.com/office/drawing/2014/main" id="{54481EAC-EFAB-481B-A9BA-F09F85EA70FB}"/>
              </a:ext>
            </a:extLst>
          </p:cNvPr>
          <p:cNvSpPr/>
          <p:nvPr/>
        </p:nvSpPr>
        <p:spPr>
          <a:xfrm>
            <a:off x="515938" y="5450515"/>
            <a:ext cx="11160125" cy="7308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6000" tIns="72000" rIns="108000" bIns="72000" numCol="1" spcCol="0" rtlCol="0" fromWordArt="0" anchor="ctr" anchorCtr="0" forceAA="0" compatLnSpc="1">
            <a:prstTxWarp prst="textNoShape">
              <a:avLst/>
            </a:prstTxWarp>
            <a:noAutofit/>
          </a:bodyPr>
          <a:lstStyle/>
          <a:p>
            <a:r>
              <a:rPr lang="de-DE" altLang="de-DE" sz="1600" b="1" dirty="0">
                <a:solidFill>
                  <a:schemeClr val="bg1"/>
                </a:solidFill>
              </a:rPr>
              <a:t>Mehr als </a:t>
            </a:r>
            <a:r>
              <a:rPr lang="de-DE" altLang="de-DE" sz="1600" b="1" dirty="0" smtClean="0">
                <a:solidFill>
                  <a:schemeClr val="bg1"/>
                </a:solidFill>
              </a:rPr>
              <a:t>50 % </a:t>
            </a:r>
            <a:r>
              <a:rPr lang="de-DE" altLang="de-DE" sz="1600" b="1" dirty="0">
                <a:solidFill>
                  <a:schemeClr val="bg1"/>
                </a:solidFill>
              </a:rPr>
              <a:t>resultieren aus modernen Zivilisationskrankheiten.</a:t>
            </a:r>
          </a:p>
        </p:txBody>
      </p:sp>
      <p:pic>
        <p:nvPicPr>
          <p:cNvPr id="17" name="Grafik 16">
            <a:extLst>
              <a:ext uri="{FF2B5EF4-FFF2-40B4-BE49-F238E27FC236}">
                <a16:creationId xmlns:a16="http://schemas.microsoft.com/office/drawing/2014/main" id="{723A395C-0D2A-4859-95F3-A2F425EF1D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57809" y="5536425"/>
            <a:ext cx="282820" cy="559064"/>
          </a:xfrm>
          <a:prstGeom prst="rect">
            <a:avLst/>
          </a:prstGeom>
        </p:spPr>
      </p:pic>
    </p:spTree>
    <p:extLst>
      <p:ext uri="{BB962C8B-B14F-4D97-AF65-F5344CB8AC3E}">
        <p14:creationId xmlns:p14="http://schemas.microsoft.com/office/powerpoint/2010/main" val="335824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xEl>
                                              <p:pRg st="0" end="0"/>
                                            </p:txEl>
                                          </p:spTgt>
                                        </p:tgtEl>
                                        <p:attrNameLst>
                                          <p:attrName>style.visibility</p:attrName>
                                        </p:attrNameLst>
                                      </p:cBhvr>
                                      <p:to>
                                        <p:strVal val="visible"/>
                                      </p:to>
                                    </p:set>
                                    <p:animEffect transition="in" filter="fade">
                                      <p:cBhvr>
                                        <p:cTn id="21" dur="500"/>
                                        <p:tgtEl>
                                          <p:spTgt spid="20">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500"/>
                                        <p:tgtEl>
                                          <p:spTgt spid="6">
                                            <p:txEl>
                                              <p:pRg st="3" end="3"/>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500"/>
                                        <p:tgtEl>
                                          <p:spTgt spid="6">
                                            <p:txEl>
                                              <p:pRg st="4" end="4"/>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fade">
                                      <p:cBhvr>
                                        <p:cTn id="39"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9" grpId="0" build="p"/>
      <p:bldP spid="20" grpId="0" build="p"/>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2"/>
          </p:nvPr>
        </p:nvSpPr>
        <p:spPr/>
        <p:txBody>
          <a:bodyPr/>
          <a:lstStyle/>
          <a:p>
            <a:r>
              <a:rPr lang="de-DE" dirty="0" smtClean="0"/>
              <a:t>ERGO BU</a:t>
            </a:r>
            <a:endParaRPr lang="de-DE" dirty="0"/>
          </a:p>
        </p:txBody>
      </p:sp>
      <p:sp>
        <p:nvSpPr>
          <p:cNvPr id="4" name="Titel 3">
            <a:extLst>
              <a:ext uri="{FF2B5EF4-FFF2-40B4-BE49-F238E27FC236}">
                <a16:creationId xmlns:a16="http://schemas.microsoft.com/office/drawing/2014/main" id="{5B0E8113-4022-4AFB-988E-8F0B7DD99835}"/>
              </a:ext>
            </a:extLst>
          </p:cNvPr>
          <p:cNvSpPr>
            <a:spLocks noGrp="1"/>
          </p:cNvSpPr>
          <p:nvPr>
            <p:ph type="title"/>
          </p:nvPr>
        </p:nvSpPr>
        <p:spPr>
          <a:xfrm>
            <a:off x="515939" y="489422"/>
            <a:ext cx="9270042" cy="720000"/>
          </a:xfrm>
        </p:spPr>
        <p:txBody>
          <a:bodyPr/>
          <a:lstStyle/>
          <a:p>
            <a:r>
              <a:rPr lang="de-DE" dirty="0" smtClean="0"/>
              <a:t>Ursachen für eine Berufsunfähigkeit </a:t>
            </a:r>
            <a:br>
              <a:rPr lang="de-DE" dirty="0" smtClean="0"/>
            </a:br>
            <a:r>
              <a:rPr lang="de-DE" dirty="0" smtClean="0"/>
              <a:t>nach Altersgruppen</a:t>
            </a:r>
            <a:endParaRPr lang="de-DE" dirty="0"/>
          </a:p>
        </p:txBody>
      </p:sp>
      <p:graphicFrame>
        <p:nvGraphicFramePr>
          <p:cNvPr id="9" name="Diagramm 8"/>
          <p:cNvGraphicFramePr/>
          <p:nvPr>
            <p:extLst/>
          </p:nvPr>
        </p:nvGraphicFramePr>
        <p:xfrm>
          <a:off x="231111" y="1803830"/>
          <a:ext cx="4752871" cy="439309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0"/>
          <p:cNvSpPr txBox="1"/>
          <p:nvPr/>
        </p:nvSpPr>
        <p:spPr>
          <a:xfrm>
            <a:off x="5053280" y="2100798"/>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Sonstige Erkrankungen</a:t>
            </a:r>
          </a:p>
        </p:txBody>
      </p:sp>
      <p:sp>
        <p:nvSpPr>
          <p:cNvPr id="15" name="Textfeld 14"/>
          <p:cNvSpPr txBox="1"/>
          <p:nvPr/>
        </p:nvSpPr>
        <p:spPr>
          <a:xfrm>
            <a:off x="5053280" y="2748136"/>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Krebs- und andere bösartige Geschwülste</a:t>
            </a:r>
          </a:p>
        </p:txBody>
      </p:sp>
      <p:sp>
        <p:nvSpPr>
          <p:cNvPr id="16" name="Textfeld 15"/>
          <p:cNvSpPr txBox="1"/>
          <p:nvPr/>
        </p:nvSpPr>
        <p:spPr>
          <a:xfrm>
            <a:off x="5053280" y="3395474"/>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Nervenkrankheiten</a:t>
            </a:r>
          </a:p>
        </p:txBody>
      </p:sp>
      <p:sp>
        <p:nvSpPr>
          <p:cNvPr id="17" name="Textfeld 16"/>
          <p:cNvSpPr txBox="1"/>
          <p:nvPr/>
        </p:nvSpPr>
        <p:spPr>
          <a:xfrm>
            <a:off x="5053280" y="4042812"/>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Unfälle</a:t>
            </a:r>
          </a:p>
        </p:txBody>
      </p:sp>
      <p:sp>
        <p:nvSpPr>
          <p:cNvPr id="18" name="Textfeld 17"/>
          <p:cNvSpPr txBox="1"/>
          <p:nvPr/>
        </p:nvSpPr>
        <p:spPr>
          <a:xfrm>
            <a:off x="5053280" y="5337488"/>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Erkrankungen des Skelett- und Bewegungsapparates</a:t>
            </a:r>
          </a:p>
        </p:txBody>
      </p:sp>
      <p:sp>
        <p:nvSpPr>
          <p:cNvPr id="19" name="Textfeld 18"/>
          <p:cNvSpPr txBox="1"/>
          <p:nvPr/>
        </p:nvSpPr>
        <p:spPr>
          <a:xfrm>
            <a:off x="5053280" y="4690150"/>
            <a:ext cx="2703007" cy="411983"/>
          </a:xfrm>
          <a:prstGeom prst="rect">
            <a:avLst/>
          </a:prstGeom>
          <a:noFill/>
        </p:spPr>
        <p:txBody>
          <a:bodyPr wrap="square" lIns="0" tIns="0" rIns="0" bIns="0" rtlCol="0" anchor="ctr" anchorCtr="0">
            <a:noAutofit/>
          </a:bodyPr>
          <a:lstStyle/>
          <a:p>
            <a:pPr algn="l">
              <a:lnSpc>
                <a:spcPct val="110000"/>
              </a:lnSpc>
            </a:pPr>
            <a:r>
              <a:rPr lang="de-DE" sz="1400" dirty="0" smtClean="0"/>
              <a:t>Erkrankungen des Herzens und des Gefäßsystems</a:t>
            </a:r>
          </a:p>
        </p:txBody>
      </p:sp>
      <p:cxnSp>
        <p:nvCxnSpPr>
          <p:cNvPr id="24" name="Gerader Verbinder 23"/>
          <p:cNvCxnSpPr/>
          <p:nvPr/>
        </p:nvCxnSpPr>
        <p:spPr>
          <a:xfrm>
            <a:off x="4649164" y="3612731"/>
            <a:ext cx="301451" cy="19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p:nvCxnSpPr>
        <p:spPr>
          <a:xfrm flipV="1">
            <a:off x="4649163" y="4270738"/>
            <a:ext cx="301452" cy="4093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flipV="1">
            <a:off x="4649163" y="4896141"/>
            <a:ext cx="301452" cy="11579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p:nvCxnSpPr>
        <p:spPr>
          <a:xfrm>
            <a:off x="4649163" y="5538865"/>
            <a:ext cx="301452" cy="333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r Verbinder 32"/>
          <p:cNvCxnSpPr/>
          <p:nvPr/>
        </p:nvCxnSpPr>
        <p:spPr>
          <a:xfrm>
            <a:off x="4649164" y="2976899"/>
            <a:ext cx="301451" cy="19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r Verbinder 33"/>
          <p:cNvCxnSpPr/>
          <p:nvPr/>
        </p:nvCxnSpPr>
        <p:spPr>
          <a:xfrm>
            <a:off x="4649164" y="2312767"/>
            <a:ext cx="301451" cy="19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feld 35"/>
          <p:cNvSpPr txBox="1"/>
          <p:nvPr/>
        </p:nvSpPr>
        <p:spPr>
          <a:xfrm>
            <a:off x="5063328" y="5907218"/>
            <a:ext cx="2703007" cy="411983"/>
          </a:xfrm>
          <a:prstGeom prst="rect">
            <a:avLst/>
          </a:prstGeom>
          <a:noFill/>
        </p:spPr>
        <p:txBody>
          <a:bodyPr wrap="square" lIns="0" tIns="0" rIns="0" bIns="0" rtlCol="0" anchor="ctr" anchorCtr="0">
            <a:noAutofit/>
          </a:bodyPr>
          <a:lstStyle/>
          <a:p>
            <a:pPr algn="l">
              <a:lnSpc>
                <a:spcPct val="110000"/>
              </a:lnSpc>
            </a:pPr>
            <a:r>
              <a:rPr lang="de-DE" sz="1000" dirty="0" smtClean="0"/>
              <a:t>Quelle: Morgen &amp; Morgen, Stand 04.2022</a:t>
            </a:r>
          </a:p>
        </p:txBody>
      </p:sp>
      <p:sp>
        <p:nvSpPr>
          <p:cNvPr id="37" name="Textfeld 36"/>
          <p:cNvSpPr txBox="1"/>
          <p:nvPr/>
        </p:nvSpPr>
        <p:spPr>
          <a:xfrm>
            <a:off x="7845682" y="2090300"/>
            <a:ext cx="4139142" cy="3354765"/>
          </a:xfrm>
          <a:prstGeom prst="rect">
            <a:avLst/>
          </a:prstGeom>
          <a:noFill/>
        </p:spPr>
        <p:txBody>
          <a:bodyPr wrap="square" lIns="0" tIns="0" rIns="0" bIns="0" rtlCol="0">
            <a:spAutoFit/>
          </a:bodyPr>
          <a:lstStyle/>
          <a:p>
            <a:pPr algn="l">
              <a:lnSpc>
                <a:spcPct val="110000"/>
              </a:lnSpc>
              <a:spcAft>
                <a:spcPts val="600"/>
              </a:spcAft>
            </a:pPr>
            <a:r>
              <a:rPr lang="de-DE" b="1" dirty="0" smtClean="0"/>
              <a:t>BU – Die unterschätzte Gefahr</a:t>
            </a:r>
          </a:p>
          <a:p>
            <a:pPr marL="285750" indent="-285750" algn="l">
              <a:lnSpc>
                <a:spcPct val="110000"/>
              </a:lnSpc>
              <a:buFont typeface="Arial" panose="020B0604020202020204" pitchFamily="34" charset="0"/>
              <a:buChar char="•"/>
            </a:pPr>
            <a:r>
              <a:rPr lang="de-DE" dirty="0" smtClean="0"/>
              <a:t>Betrifft alle Altersgruppen </a:t>
            </a:r>
          </a:p>
          <a:p>
            <a:pPr marL="271463" indent="-271463" algn="l">
              <a:lnSpc>
                <a:spcPct val="110000"/>
              </a:lnSpc>
              <a:spcAft>
                <a:spcPts val="600"/>
              </a:spcAft>
            </a:pPr>
            <a:r>
              <a:rPr lang="de-DE" dirty="0" smtClean="0"/>
              <a:t> 	von Erwerbstätigen</a:t>
            </a:r>
          </a:p>
          <a:p>
            <a:pPr marL="285750" indent="-285750" algn="l">
              <a:lnSpc>
                <a:spcPct val="110000"/>
              </a:lnSpc>
              <a:spcAft>
                <a:spcPts val="600"/>
              </a:spcAft>
              <a:buFont typeface="Arial" panose="020B0604020202020204" pitchFamily="34" charset="0"/>
              <a:buChar char="•"/>
            </a:pPr>
            <a:r>
              <a:rPr lang="de-DE" dirty="0" smtClean="0"/>
              <a:t>17 Millionen BU-Verträgen stehen 44 Millionen Erwerbtätige gegenüber, d.h. 2/3 </a:t>
            </a:r>
            <a:r>
              <a:rPr lang="de-DE" dirty="0"/>
              <a:t>haben keinen </a:t>
            </a:r>
            <a:r>
              <a:rPr lang="de-DE" dirty="0" smtClean="0"/>
              <a:t>BU-Schutz!</a:t>
            </a:r>
          </a:p>
          <a:p>
            <a:pPr marL="285750" indent="-285750" algn="l">
              <a:lnSpc>
                <a:spcPct val="110000"/>
              </a:lnSpc>
              <a:buFont typeface="Arial" panose="020B0604020202020204" pitchFamily="34" charset="0"/>
              <a:buChar char="•"/>
            </a:pPr>
            <a:r>
              <a:rPr lang="de-DE" dirty="0" smtClean="0"/>
              <a:t>Durchschnittsalter bei BU-Eintritt:</a:t>
            </a:r>
          </a:p>
          <a:p>
            <a:pPr marL="273050" indent="-273050" algn="l">
              <a:lnSpc>
                <a:spcPct val="110000"/>
              </a:lnSpc>
              <a:spcAft>
                <a:spcPts val="600"/>
              </a:spcAft>
            </a:pPr>
            <a:r>
              <a:rPr lang="de-DE" dirty="0" smtClean="0"/>
              <a:t>	44 Jahre</a:t>
            </a:r>
          </a:p>
          <a:p>
            <a:pPr marL="285750" indent="-285750" algn="l">
              <a:lnSpc>
                <a:spcPct val="110000"/>
              </a:lnSpc>
              <a:spcAft>
                <a:spcPts val="600"/>
              </a:spcAft>
              <a:buFont typeface="Arial" panose="020B0604020202020204" pitchFamily="34" charset="0"/>
              <a:buChar char="•"/>
            </a:pPr>
            <a:r>
              <a:rPr lang="de-DE" dirty="0" smtClean="0"/>
              <a:t>Trend zur früheren, günstigeren Absicherung</a:t>
            </a:r>
          </a:p>
        </p:txBody>
      </p:sp>
    </p:spTree>
    <p:extLst>
      <p:ext uri="{BB962C8B-B14F-4D97-AF65-F5344CB8AC3E}">
        <p14:creationId xmlns:p14="http://schemas.microsoft.com/office/powerpoint/2010/main" val="3766659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platzhalter 17"/>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l="30140" r="30140"/>
          <a:stretch>
            <a:fillRect/>
          </a:stretch>
        </p:blipFill>
        <p:spPr/>
      </p:pic>
      <p:sp>
        <p:nvSpPr>
          <p:cNvPr id="4" name="Titel 3">
            <a:extLst>
              <a:ext uri="{FF2B5EF4-FFF2-40B4-BE49-F238E27FC236}">
                <a16:creationId xmlns:a16="http://schemas.microsoft.com/office/drawing/2014/main" id="{D95B5346-3E0F-4DBA-8E72-CD7E4E860C46}"/>
              </a:ext>
            </a:extLst>
          </p:cNvPr>
          <p:cNvSpPr>
            <a:spLocks noGrp="1"/>
          </p:cNvSpPr>
          <p:nvPr>
            <p:ph type="title"/>
          </p:nvPr>
        </p:nvSpPr>
        <p:spPr/>
        <p:txBody>
          <a:bodyPr/>
          <a:lstStyle/>
          <a:p>
            <a:r>
              <a:rPr lang="de-DE" dirty="0" smtClean="0"/>
              <a:t>ERGO BU – Absicherung </a:t>
            </a:r>
            <a:br>
              <a:rPr lang="de-DE" dirty="0" smtClean="0"/>
            </a:br>
            <a:r>
              <a:rPr lang="de-DE" dirty="0" smtClean="0"/>
              <a:t>auf hohem Niveau</a:t>
            </a:r>
            <a:endParaRPr lang="de-DE" dirty="0"/>
          </a:p>
        </p:txBody>
      </p:sp>
      <p:sp>
        <p:nvSpPr>
          <p:cNvPr id="15" name="Textplatzhalter 14"/>
          <p:cNvSpPr>
            <a:spLocks noGrp="1"/>
          </p:cNvSpPr>
          <p:nvPr>
            <p:ph type="body" sz="quarter" idx="5"/>
          </p:nvPr>
        </p:nvSpPr>
        <p:spPr>
          <a:solidFill>
            <a:srgbClr val="CCEBED"/>
          </a:solidFill>
        </p:spPr>
        <p:txBody>
          <a:bodyPr/>
          <a:lstStyle/>
          <a:p>
            <a:endParaRPr lang="de-DE" dirty="0"/>
          </a:p>
        </p:txBody>
      </p:sp>
      <p:sp>
        <p:nvSpPr>
          <p:cNvPr id="16" name="Textplatzhalter 15"/>
          <p:cNvSpPr>
            <a:spLocks noGrp="1"/>
          </p:cNvSpPr>
          <p:nvPr>
            <p:ph type="body" sz="quarter" idx="10"/>
          </p:nvPr>
        </p:nvSpPr>
        <p:spPr/>
        <p:txBody>
          <a:bodyPr/>
          <a:lstStyle/>
          <a:p>
            <a:endParaRPr lang="de-DE" dirty="0"/>
          </a:p>
        </p:txBody>
      </p:sp>
      <p:pic>
        <p:nvPicPr>
          <p:cNvPr id="10" name="Grafik 9">
            <a:extLst>
              <a:ext uri="{FF2B5EF4-FFF2-40B4-BE49-F238E27FC236}">
                <a16:creationId xmlns:a16="http://schemas.microsoft.com/office/drawing/2014/main" id="{5B4D4711-6A32-4F82-BD39-A15B0E213568}"/>
              </a:ext>
            </a:extLst>
          </p:cNvPr>
          <p:cNvPicPr>
            <a:picLocks noChangeAspect="1"/>
          </p:cNvPicPr>
          <p:nvPr/>
        </p:nvPicPr>
        <p:blipFill rotWithShape="1">
          <a:blip r:embed="rId4" cstate="screen">
            <a:grayscl/>
            <a:extLst>
              <a:ext uri="{28A0092B-C50C-407E-A947-70E740481C1C}">
                <a14:useLocalDpi xmlns:a14="http://schemas.microsoft.com/office/drawing/2010/main"/>
              </a:ext>
            </a:extLst>
          </a:blip>
          <a:srcRect l="3513" t="12305" r="88612" b="57007"/>
          <a:stretch/>
        </p:blipFill>
        <p:spPr>
          <a:xfrm>
            <a:off x="5029377" y="1677071"/>
            <a:ext cx="793256" cy="936659"/>
          </a:xfrm>
          <a:prstGeom prst="rect">
            <a:avLst/>
          </a:prstGeom>
          <a:solidFill>
            <a:schemeClr val="tx2"/>
          </a:solidFill>
        </p:spPr>
      </p:pic>
      <p:sp>
        <p:nvSpPr>
          <p:cNvPr id="27" name="Textfeld 26"/>
          <p:cNvSpPr txBox="1"/>
          <p:nvPr/>
        </p:nvSpPr>
        <p:spPr>
          <a:xfrm>
            <a:off x="6154748" y="1933069"/>
            <a:ext cx="5036535" cy="424544"/>
          </a:xfrm>
          <a:prstGeom prst="rect">
            <a:avLst/>
          </a:prstGeom>
          <a:noFill/>
        </p:spPr>
        <p:txBody>
          <a:bodyPr wrap="none" lIns="0" tIns="0" rIns="0" bIns="0" rtlCol="0" anchor="ctr">
            <a:noAutofit/>
          </a:bodyPr>
          <a:lstStyle/>
          <a:p>
            <a:pPr>
              <a:lnSpc>
                <a:spcPct val="110000"/>
              </a:lnSpc>
            </a:pPr>
            <a:r>
              <a:rPr lang="de-DE" b="1" dirty="0" smtClean="0"/>
              <a:t>Eine Lösung für </a:t>
            </a:r>
            <a:r>
              <a:rPr lang="de-DE" b="1" dirty="0"/>
              <a:t>jeden</a:t>
            </a:r>
            <a:r>
              <a:rPr lang="de-DE" dirty="0"/>
              <a:t>, der abhängig </a:t>
            </a:r>
            <a:endParaRPr lang="de-DE" dirty="0" smtClean="0"/>
          </a:p>
          <a:p>
            <a:pPr>
              <a:lnSpc>
                <a:spcPct val="110000"/>
              </a:lnSpc>
            </a:pPr>
            <a:r>
              <a:rPr lang="de-DE" dirty="0" smtClean="0"/>
              <a:t>von seiner </a:t>
            </a:r>
            <a:r>
              <a:rPr lang="de-DE" dirty="0"/>
              <a:t>Arbeitskraft ist</a:t>
            </a:r>
          </a:p>
        </p:txBody>
      </p:sp>
      <p:sp>
        <p:nvSpPr>
          <p:cNvPr id="29" name="Textfeld 28"/>
          <p:cNvSpPr txBox="1"/>
          <p:nvPr/>
        </p:nvSpPr>
        <p:spPr>
          <a:xfrm>
            <a:off x="6148236" y="2928740"/>
            <a:ext cx="5036535" cy="424544"/>
          </a:xfrm>
          <a:prstGeom prst="rect">
            <a:avLst/>
          </a:prstGeom>
          <a:noFill/>
        </p:spPr>
        <p:txBody>
          <a:bodyPr wrap="none" lIns="0" tIns="0" rIns="0" bIns="0" rtlCol="0" anchor="ctr">
            <a:noAutofit/>
          </a:bodyPr>
          <a:lstStyle/>
          <a:p>
            <a:pPr>
              <a:lnSpc>
                <a:spcPct val="110000"/>
              </a:lnSpc>
            </a:pPr>
            <a:r>
              <a:rPr lang="de-DE" b="1" dirty="0"/>
              <a:t>Exzellente </a:t>
            </a:r>
            <a:r>
              <a:rPr lang="de-DE" b="1" dirty="0" smtClean="0"/>
              <a:t>Bedingungen </a:t>
            </a:r>
            <a:r>
              <a:rPr lang="de-DE" dirty="0" smtClean="0"/>
              <a:t>bestätigt durch </a:t>
            </a:r>
          </a:p>
          <a:p>
            <a:pPr>
              <a:lnSpc>
                <a:spcPct val="110000"/>
              </a:lnSpc>
            </a:pPr>
            <a:r>
              <a:rPr lang="de-DE" dirty="0" smtClean="0"/>
              <a:t>Franke &amp; Bornberg und Morgen &amp; Morgen</a:t>
            </a:r>
            <a:endParaRPr lang="de-DE" dirty="0"/>
          </a:p>
        </p:txBody>
      </p:sp>
      <p:pic>
        <p:nvPicPr>
          <p:cNvPr id="30" name="Grafik 29"/>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5047509" y="2747753"/>
            <a:ext cx="786518" cy="786518"/>
          </a:xfrm>
          <a:prstGeom prst="rect">
            <a:avLst/>
          </a:prstGeom>
        </p:spPr>
      </p:pic>
      <p:sp>
        <p:nvSpPr>
          <p:cNvPr id="32" name="Textfeld 31"/>
          <p:cNvSpPr txBox="1"/>
          <p:nvPr/>
        </p:nvSpPr>
        <p:spPr>
          <a:xfrm>
            <a:off x="6148236" y="3849280"/>
            <a:ext cx="5036535" cy="424544"/>
          </a:xfrm>
          <a:prstGeom prst="rect">
            <a:avLst/>
          </a:prstGeom>
          <a:noFill/>
        </p:spPr>
        <p:txBody>
          <a:bodyPr wrap="none" lIns="0" tIns="0" rIns="0" bIns="0" rtlCol="0" anchor="ctr">
            <a:noAutofit/>
          </a:bodyPr>
          <a:lstStyle/>
          <a:p>
            <a:pPr>
              <a:lnSpc>
                <a:spcPct val="110000"/>
              </a:lnSpc>
            </a:pPr>
            <a:r>
              <a:rPr lang="de-DE" b="1" dirty="0"/>
              <a:t>Konzepte für </a:t>
            </a:r>
            <a:r>
              <a:rPr lang="de-DE" b="1" dirty="0" smtClean="0"/>
              <a:t>Berufseinsteiger und Schüler</a:t>
            </a:r>
            <a:endParaRPr lang="de-DE" b="1" dirty="0"/>
          </a:p>
        </p:txBody>
      </p:sp>
      <p:pic>
        <p:nvPicPr>
          <p:cNvPr id="33" name="Grafik 32"/>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5042638" y="5382623"/>
            <a:ext cx="779996" cy="779996"/>
          </a:xfrm>
          <a:prstGeom prst="rect">
            <a:avLst/>
          </a:prstGeom>
        </p:spPr>
      </p:pic>
      <p:sp>
        <p:nvSpPr>
          <p:cNvPr id="35" name="Textfeld 34"/>
          <p:cNvSpPr txBox="1"/>
          <p:nvPr/>
        </p:nvSpPr>
        <p:spPr>
          <a:xfrm>
            <a:off x="6148237" y="4701343"/>
            <a:ext cx="5343396" cy="424544"/>
          </a:xfrm>
          <a:prstGeom prst="rect">
            <a:avLst/>
          </a:prstGeom>
          <a:noFill/>
        </p:spPr>
        <p:txBody>
          <a:bodyPr wrap="none" lIns="0" tIns="0" rIns="0" bIns="0" rtlCol="0" anchor="ctr">
            <a:noAutofit/>
          </a:bodyPr>
          <a:lstStyle/>
          <a:p>
            <a:pPr>
              <a:lnSpc>
                <a:spcPct val="110000"/>
              </a:lnSpc>
            </a:pPr>
            <a:r>
              <a:rPr lang="de-DE" b="1" dirty="0" smtClean="0"/>
              <a:t>Umfassender Service</a:t>
            </a:r>
            <a:r>
              <a:rPr lang="de-DE" dirty="0" smtClean="0"/>
              <a:t>, u.a. </a:t>
            </a:r>
          </a:p>
          <a:p>
            <a:pPr>
              <a:lnSpc>
                <a:spcPct val="110000"/>
              </a:lnSpc>
            </a:pPr>
            <a:r>
              <a:rPr lang="de-DE" dirty="0" smtClean="0"/>
              <a:t>durch Expertenunterstützung</a:t>
            </a:r>
            <a:endParaRPr lang="de-DE" dirty="0"/>
          </a:p>
        </p:txBody>
      </p:sp>
      <p:sp>
        <p:nvSpPr>
          <p:cNvPr id="21" name="Textfeld 20"/>
          <p:cNvSpPr txBox="1"/>
          <p:nvPr/>
        </p:nvSpPr>
        <p:spPr>
          <a:xfrm>
            <a:off x="6148236" y="5553406"/>
            <a:ext cx="5343396" cy="424544"/>
          </a:xfrm>
          <a:prstGeom prst="rect">
            <a:avLst/>
          </a:prstGeom>
          <a:noFill/>
        </p:spPr>
        <p:txBody>
          <a:bodyPr wrap="none" lIns="0" tIns="0" rIns="0" bIns="0" rtlCol="0" anchor="ctr">
            <a:noAutofit/>
          </a:bodyPr>
          <a:lstStyle/>
          <a:p>
            <a:pPr>
              <a:lnSpc>
                <a:spcPct val="110000"/>
              </a:lnSpc>
            </a:pPr>
            <a:r>
              <a:rPr lang="de-DE" b="1" dirty="0" smtClean="0"/>
              <a:t>Starke Positionierung </a:t>
            </a:r>
            <a:r>
              <a:rPr lang="de-DE" dirty="0"/>
              <a:t>am Markt</a:t>
            </a:r>
          </a:p>
        </p:txBody>
      </p:sp>
      <p:pic>
        <p:nvPicPr>
          <p:cNvPr id="5" name="Grafik 4"/>
          <p:cNvPicPr>
            <a:picLocks noChangeAspect="1"/>
          </p:cNvPicPr>
          <p:nvPr/>
        </p:nvPicPr>
        <p:blipFill>
          <a:blip r:embed="rId7" cstate="screen">
            <a:grayscl/>
            <a:extLst>
              <a:ext uri="{28A0092B-C50C-407E-A947-70E740481C1C}">
                <a14:useLocalDpi xmlns:a14="http://schemas.microsoft.com/office/drawing/2010/main"/>
              </a:ext>
            </a:extLst>
          </a:blip>
          <a:stretch>
            <a:fillRect/>
          </a:stretch>
        </p:blipFill>
        <p:spPr>
          <a:xfrm>
            <a:off x="5055589" y="3668293"/>
            <a:ext cx="778438" cy="776563"/>
          </a:xfrm>
          <a:prstGeom prst="rect">
            <a:avLst/>
          </a:prstGeom>
        </p:spPr>
      </p:pic>
      <p:pic>
        <p:nvPicPr>
          <p:cNvPr id="9" name="Grafik 8"/>
          <p:cNvPicPr>
            <a:picLocks noChangeAspect="1"/>
          </p:cNvPicPr>
          <p:nvPr/>
        </p:nvPicPr>
        <p:blipFill>
          <a:blip r:embed="rId8" cstate="screen">
            <a:grayscl/>
            <a:extLst>
              <a:ext uri="{28A0092B-C50C-407E-A947-70E740481C1C}">
                <a14:useLocalDpi xmlns:a14="http://schemas.microsoft.com/office/drawing/2010/main"/>
              </a:ext>
            </a:extLst>
          </a:blip>
          <a:stretch>
            <a:fillRect/>
          </a:stretch>
        </p:blipFill>
        <p:spPr>
          <a:xfrm>
            <a:off x="5041547" y="4578878"/>
            <a:ext cx="781349" cy="669474"/>
          </a:xfrm>
          <a:prstGeom prst="rect">
            <a:avLst/>
          </a:prstGeom>
        </p:spPr>
      </p:pic>
    </p:spTree>
    <p:extLst>
      <p:ext uri="{BB962C8B-B14F-4D97-AF65-F5344CB8AC3E}">
        <p14:creationId xmlns:p14="http://schemas.microsoft.com/office/powerpoint/2010/main" val="2365757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72756" y="1217378"/>
            <a:ext cx="3420000" cy="2282478"/>
          </a:xfrm>
          <a:prstGeom prst="rect">
            <a:avLst/>
          </a:prstGeom>
        </p:spPr>
      </p:pic>
      <p:pic>
        <p:nvPicPr>
          <p:cNvPr id="16" name="Grafik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5939" y="1216675"/>
            <a:ext cx="3420000" cy="2280000"/>
          </a:xfrm>
          <a:prstGeom prst="rect">
            <a:avLst/>
          </a:prstGeom>
        </p:spPr>
      </p:pic>
      <p:pic>
        <p:nvPicPr>
          <p:cNvPr id="14" name="Grafik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180088" y="1217574"/>
            <a:ext cx="3420000" cy="2281185"/>
          </a:xfrm>
          <a:prstGeom prst="rect">
            <a:avLst/>
          </a:prstGeom>
        </p:spPr>
      </p:pic>
      <p:sp>
        <p:nvSpPr>
          <p:cNvPr id="13" name="Rechteck 12"/>
          <p:cNvSpPr/>
          <p:nvPr/>
        </p:nvSpPr>
        <p:spPr>
          <a:xfrm>
            <a:off x="335171" y="2746749"/>
            <a:ext cx="11541512" cy="76913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10" name="Textplatzhalter 9"/>
          <p:cNvSpPr>
            <a:spLocks noGrp="1"/>
          </p:cNvSpPr>
          <p:nvPr>
            <p:ph type="body" idx="12"/>
          </p:nvPr>
        </p:nvSpPr>
        <p:spPr/>
        <p:txBody>
          <a:bodyPr/>
          <a:lstStyle/>
          <a:p>
            <a:r>
              <a:rPr lang="de-DE" dirty="0" smtClean="0"/>
              <a:t>ERGO BU</a:t>
            </a:r>
            <a:endParaRPr lang="de-DE" dirty="0"/>
          </a:p>
        </p:txBody>
      </p:sp>
      <p:sp>
        <p:nvSpPr>
          <p:cNvPr id="8" name="Titel 7">
            <a:extLst>
              <a:ext uri="{FF2B5EF4-FFF2-40B4-BE49-F238E27FC236}">
                <a16:creationId xmlns:a16="http://schemas.microsoft.com/office/drawing/2014/main" id="{EF386CD0-E3A5-4E5A-83CA-E10D007C67A1}"/>
              </a:ext>
            </a:extLst>
          </p:cNvPr>
          <p:cNvSpPr>
            <a:spLocks noGrp="1"/>
          </p:cNvSpPr>
          <p:nvPr>
            <p:ph type="title"/>
          </p:nvPr>
        </p:nvSpPr>
        <p:spPr/>
        <p:txBody>
          <a:bodyPr/>
          <a:lstStyle/>
          <a:p>
            <a:r>
              <a:rPr lang="de-DE" dirty="0" smtClean="0">
                <a:solidFill>
                  <a:srgbClr val="BF1528"/>
                </a:solidFill>
              </a:rPr>
              <a:t>Die ERGO BU-Produktfamilie </a:t>
            </a:r>
            <a:endParaRPr lang="de-DE" dirty="0">
              <a:solidFill>
                <a:srgbClr val="BF1528"/>
              </a:solidFill>
            </a:endParaRPr>
          </a:p>
        </p:txBody>
      </p:sp>
      <p:sp>
        <p:nvSpPr>
          <p:cNvPr id="78" name="Rechteck 77"/>
          <p:cNvSpPr/>
          <p:nvPr/>
        </p:nvSpPr>
        <p:spPr>
          <a:xfrm>
            <a:off x="701454" y="2735026"/>
            <a:ext cx="3043822" cy="71933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Arial"/>
                <a:ea typeface="+mn-ea"/>
                <a:cs typeface="+mn-cs"/>
              </a:rPr>
              <a:t>Arbeitnehmer/ </a:t>
            </a:r>
            <a:r>
              <a:rPr kumimoji="0" lang="de-DE" sz="1800" b="1" i="0" u="none" strike="noStrike" kern="1200" cap="none" spc="0" normalizeH="0" baseline="0" noProof="0" dirty="0" smtClean="0">
                <a:ln>
                  <a:noFill/>
                </a:ln>
                <a:solidFill>
                  <a:prstClr val="black"/>
                </a:solidFill>
                <a:effectLst/>
                <a:uLnTx/>
                <a:uFillTx/>
                <a:latin typeface="Arial"/>
                <a:ea typeface="+mn-ea"/>
                <a:cs typeface="+mn-cs"/>
              </a:rPr>
              <a:t>Selbstständige</a:t>
            </a: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2" name="Plus 1"/>
          <p:cNvSpPr>
            <a:spLocks noChangeAspect="1"/>
          </p:cNvSpPr>
          <p:nvPr/>
        </p:nvSpPr>
        <p:spPr>
          <a:xfrm>
            <a:off x="2042863" y="4626629"/>
            <a:ext cx="360000" cy="360000"/>
          </a:xfrm>
          <a:prstGeom prst="mathPlus">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1"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9" name="Rechteck 28"/>
          <p:cNvSpPr/>
          <p:nvPr/>
        </p:nvSpPr>
        <p:spPr>
          <a:xfrm>
            <a:off x="2266263" y="5537786"/>
            <a:ext cx="1692000" cy="900000"/>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a:ea typeface="+mn-ea"/>
                <a:cs typeface="+mn-cs"/>
              </a:rPr>
              <a:t>Premium</a:t>
            </a:r>
          </a:p>
        </p:txBody>
      </p:sp>
      <p:sp>
        <p:nvSpPr>
          <p:cNvPr id="34" name="Rechteck 33"/>
          <p:cNvSpPr/>
          <p:nvPr/>
        </p:nvSpPr>
        <p:spPr>
          <a:xfrm>
            <a:off x="533939" y="5537786"/>
            <a:ext cx="1692000" cy="900000"/>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Komfort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(auch als bAV – ohne Pflege Plus)</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83" name="Rechteck 82"/>
          <p:cNvSpPr/>
          <p:nvPr/>
        </p:nvSpPr>
        <p:spPr>
          <a:xfrm>
            <a:off x="4556223" y="2779425"/>
            <a:ext cx="3043822" cy="71933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prstClr val="black"/>
                </a:solidFill>
                <a:effectLst/>
                <a:uLnTx/>
                <a:uFillTx/>
                <a:latin typeface="Arial"/>
                <a:ea typeface="+mn-ea"/>
                <a:cs typeface="+mn-cs"/>
              </a:rPr>
              <a:t>Studenten, Azubis und Berufsstarter</a:t>
            </a: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00" name="Rechteck 99"/>
          <p:cNvSpPr/>
          <p:nvPr/>
        </p:nvSpPr>
        <p:spPr>
          <a:xfrm>
            <a:off x="4290838" y="4620077"/>
            <a:ext cx="3420000" cy="540000"/>
          </a:xfrm>
          <a:prstGeom prst="rect">
            <a:avLst/>
          </a:prstGeom>
          <a:solidFill>
            <a:srgbClr val="47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Karriere </a:t>
            </a:r>
            <a:r>
              <a:rPr kumimoji="0" lang="de-DE" sz="1600" b="1" i="0" u="none" strike="noStrike" kern="1200" cap="none" spc="0" normalizeH="0" baseline="0" noProof="0" dirty="0">
                <a:ln>
                  <a:noFill/>
                </a:ln>
                <a:solidFill>
                  <a:prstClr val="white"/>
                </a:solidFill>
                <a:effectLst/>
                <a:uLnTx/>
                <a:uFillTx/>
                <a:latin typeface="Arial"/>
                <a:ea typeface="+mn-ea"/>
                <a:cs typeface="+mn-cs"/>
              </a:rPr>
              <a:t>Plus </a:t>
            </a:r>
            <a:endParaRPr kumimoji="0" lang="de-DE" sz="1600" b="1" i="0" u="none" strike="noStrike" kern="1200" cap="none" spc="0" normalizeH="0" baseline="0" noProof="0" dirty="0" smtClean="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(optional bei Start-Variante)</a:t>
            </a:r>
            <a:endParaRPr kumimoji="0" lang="de-DE"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30" name="Plus 29"/>
          <p:cNvSpPr>
            <a:spLocks noChangeAspect="1"/>
          </p:cNvSpPr>
          <p:nvPr/>
        </p:nvSpPr>
        <p:spPr>
          <a:xfrm>
            <a:off x="5803302" y="4210770"/>
            <a:ext cx="360000" cy="360000"/>
          </a:xfrm>
          <a:prstGeom prst="mathPlus">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35" name="Plus 34"/>
          <p:cNvSpPr>
            <a:spLocks noChangeAspect="1"/>
          </p:cNvSpPr>
          <p:nvPr/>
        </p:nvSpPr>
        <p:spPr>
          <a:xfrm>
            <a:off x="5813030" y="5186840"/>
            <a:ext cx="360000" cy="360000"/>
          </a:xfrm>
          <a:prstGeom prst="mathPlus">
            <a:avLst/>
          </a:prstGeom>
          <a:solidFill>
            <a:srgbClr val="47BCC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1" i="0" u="none" strike="noStrike" kern="1200" cap="none" spc="0" normalizeH="0" baseline="0" noProof="0" dirty="0">
              <a:ln>
                <a:noFill/>
              </a:ln>
              <a:solidFill>
                <a:prstClr val="black"/>
              </a:solidFill>
              <a:effectLst/>
              <a:uLnTx/>
              <a:uFillTx/>
              <a:latin typeface="Arial"/>
              <a:ea typeface="+mn-ea"/>
              <a:cs typeface="+mn-cs"/>
            </a:endParaRPr>
          </a:p>
        </p:txBody>
      </p:sp>
      <p:sp>
        <p:nvSpPr>
          <p:cNvPr id="37" name="Rechteck 36"/>
          <p:cNvSpPr/>
          <p:nvPr/>
        </p:nvSpPr>
        <p:spPr>
          <a:xfrm>
            <a:off x="6016974" y="5551575"/>
            <a:ext cx="1692000" cy="354257"/>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a:ea typeface="+mn-ea"/>
                <a:cs typeface="+mn-cs"/>
              </a:rPr>
              <a:t>Premium</a:t>
            </a:r>
          </a:p>
        </p:txBody>
      </p:sp>
      <p:sp>
        <p:nvSpPr>
          <p:cNvPr id="38" name="Rechteck 37"/>
          <p:cNvSpPr/>
          <p:nvPr/>
        </p:nvSpPr>
        <p:spPr>
          <a:xfrm>
            <a:off x="4288318" y="5553145"/>
            <a:ext cx="1692000" cy="354257"/>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a:ea typeface="+mn-ea"/>
                <a:cs typeface="+mn-cs"/>
              </a:rPr>
              <a:t>Komfort</a:t>
            </a:r>
          </a:p>
        </p:txBody>
      </p:sp>
      <p:sp>
        <p:nvSpPr>
          <p:cNvPr id="41" name="Rechteck 40"/>
          <p:cNvSpPr/>
          <p:nvPr/>
        </p:nvSpPr>
        <p:spPr>
          <a:xfrm>
            <a:off x="4288583" y="5897786"/>
            <a:ext cx="3420000" cy="540000"/>
          </a:xfrm>
          <a:prstGeom prst="rect">
            <a:avLst/>
          </a:prstGeom>
          <a:gradFill flip="none" rotWithShape="1">
            <a:gsLst>
              <a:gs pos="0">
                <a:srgbClr val="CCEBED"/>
              </a:gs>
              <a:gs pos="100000">
                <a:srgbClr val="A9DAE0"/>
              </a:gs>
              <a:gs pos="100000">
                <a:schemeClr val="accent1">
                  <a:lumMod val="45000"/>
                  <a:lumOff val="55000"/>
                </a:schemeClr>
              </a:gs>
              <a:gs pos="100000">
                <a:schemeClr val="accent1">
                  <a:lumMod val="30000"/>
                  <a:lumOff val="7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prstClr val="black"/>
                </a:solidFill>
              </a:rPr>
              <a:t>optional </a:t>
            </a:r>
            <a:r>
              <a:rPr kumimoji="0" lang="de-DE" sz="1600" b="1" i="0" u="none" strike="noStrike" kern="1200" cap="none" spc="0" normalizeH="0" baseline="0" noProof="0" dirty="0" smtClean="0">
                <a:ln>
                  <a:noFill/>
                </a:ln>
                <a:solidFill>
                  <a:prstClr val="black"/>
                </a:solidFill>
                <a:effectLst/>
                <a:uLnTx/>
                <a:uFillTx/>
                <a:latin typeface="Arial"/>
                <a:ea typeface="+mn-ea"/>
                <a:cs typeface="+mn-cs"/>
              </a:rPr>
              <a:t>Start-Variante*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(halber Anfangsbeitrag)</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42" name="Rechteck 41"/>
          <p:cNvSpPr/>
          <p:nvPr/>
        </p:nvSpPr>
        <p:spPr>
          <a:xfrm>
            <a:off x="4290838" y="3642038"/>
            <a:ext cx="3420000" cy="540000"/>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Pflege Plus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a:t>
            </a:r>
            <a:r>
              <a:rPr kumimoji="0" lang="de-DE" sz="1400" b="0" i="0" u="none" strike="noStrike" kern="1200" cap="none" spc="0" normalizeH="0" baseline="0" noProof="0" dirty="0">
                <a:ln>
                  <a:noFill/>
                </a:ln>
                <a:solidFill>
                  <a:prstClr val="white"/>
                </a:solidFill>
                <a:effectLst/>
                <a:uLnTx/>
                <a:uFillTx/>
                <a:latin typeface="Arial"/>
                <a:ea typeface="+mn-ea"/>
                <a:cs typeface="+mn-cs"/>
              </a:rPr>
              <a:t>optional)</a:t>
            </a:r>
          </a:p>
        </p:txBody>
      </p:sp>
      <p:sp>
        <p:nvSpPr>
          <p:cNvPr id="102" name="Rechteck 101"/>
          <p:cNvSpPr/>
          <p:nvPr/>
        </p:nvSpPr>
        <p:spPr>
          <a:xfrm>
            <a:off x="8345464" y="2770696"/>
            <a:ext cx="3043822" cy="71933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prstClr val="black"/>
                </a:solidFill>
                <a:effectLst/>
                <a:uLnTx/>
                <a:uFillTx/>
                <a:latin typeface="Arial"/>
                <a:ea typeface="+mn-ea"/>
                <a:cs typeface="+mn-cs"/>
              </a:rPr>
              <a:t>Schüler</a:t>
            </a: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07" name="Rechteck 106"/>
          <p:cNvSpPr/>
          <p:nvPr/>
        </p:nvSpPr>
        <p:spPr>
          <a:xfrm>
            <a:off x="8198170" y="4630612"/>
            <a:ext cx="3420000" cy="540000"/>
          </a:xfrm>
          <a:prstGeom prst="rect">
            <a:avLst/>
          </a:prstGeom>
          <a:solidFill>
            <a:srgbClr val="47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Karriere Plus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a:t>
            </a:r>
            <a:r>
              <a:rPr kumimoji="0" lang="de-DE" sz="1400" b="0" i="0" u="none" strike="noStrike" kern="1200" cap="none" spc="0" normalizeH="0" baseline="0" noProof="0" dirty="0">
                <a:ln>
                  <a:noFill/>
                </a:ln>
                <a:solidFill>
                  <a:prstClr val="white"/>
                </a:solidFill>
                <a:effectLst/>
                <a:uLnTx/>
                <a:uFillTx/>
                <a:latin typeface="Arial"/>
                <a:ea typeface="+mn-ea"/>
                <a:cs typeface="+mn-cs"/>
              </a:rPr>
              <a:t>optional)</a:t>
            </a:r>
          </a:p>
        </p:txBody>
      </p:sp>
      <p:sp>
        <p:nvSpPr>
          <p:cNvPr id="31" name="Plus 30"/>
          <p:cNvSpPr>
            <a:spLocks noChangeAspect="1"/>
          </p:cNvSpPr>
          <p:nvPr/>
        </p:nvSpPr>
        <p:spPr>
          <a:xfrm>
            <a:off x="9731510" y="5171917"/>
            <a:ext cx="360000" cy="360000"/>
          </a:xfrm>
          <a:prstGeom prst="mathPlus">
            <a:avLst/>
          </a:prstGeom>
          <a:solidFill>
            <a:srgbClr val="47BCC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1" i="0" u="none" strike="noStrike" kern="1200" cap="none" spc="0" normalizeH="0" baseline="0" noProof="0" dirty="0">
              <a:ln>
                <a:noFill/>
              </a:ln>
              <a:solidFill>
                <a:prstClr val="black"/>
              </a:solidFill>
              <a:effectLst/>
              <a:uLnTx/>
              <a:uFillTx/>
              <a:latin typeface="Arial"/>
              <a:ea typeface="+mn-ea"/>
              <a:cs typeface="+mn-cs"/>
            </a:endParaRPr>
          </a:p>
        </p:txBody>
      </p:sp>
      <p:sp>
        <p:nvSpPr>
          <p:cNvPr id="36" name="Plus 35"/>
          <p:cNvSpPr>
            <a:spLocks noChangeAspect="1"/>
          </p:cNvSpPr>
          <p:nvPr/>
        </p:nvSpPr>
        <p:spPr>
          <a:xfrm>
            <a:off x="9725213" y="4210319"/>
            <a:ext cx="360000" cy="360000"/>
          </a:xfrm>
          <a:prstGeom prst="mathPlus">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39" name="Rechteck 38"/>
          <p:cNvSpPr/>
          <p:nvPr/>
        </p:nvSpPr>
        <p:spPr>
          <a:xfrm>
            <a:off x="9929510" y="5530745"/>
            <a:ext cx="1692000" cy="900000"/>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Schüler*</a:t>
            </a:r>
            <a:endParaRPr kumimoji="0" lang="de-DE" sz="1600" b="1" i="0" u="none" strike="noStrike" kern="1200" cap="none" spc="0" normalizeH="0" baseline="0" noProof="0" dirty="0">
              <a:ln>
                <a:noFill/>
              </a:ln>
              <a:solidFill>
                <a:prstClr val="black"/>
              </a:solidFill>
              <a:effectLst/>
              <a:uLnTx/>
              <a:uFillTx/>
              <a:latin typeface="Arial"/>
              <a:ea typeface="+mn-ea"/>
              <a:cs typeface="+mn-cs"/>
            </a:endParaRPr>
          </a:p>
        </p:txBody>
      </p:sp>
      <p:sp>
        <p:nvSpPr>
          <p:cNvPr id="40" name="Rechteck 39"/>
          <p:cNvSpPr/>
          <p:nvPr/>
        </p:nvSpPr>
        <p:spPr>
          <a:xfrm>
            <a:off x="8194831" y="5529549"/>
            <a:ext cx="1692000" cy="900000"/>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Arial"/>
                <a:ea typeface="+mn-ea"/>
                <a:cs typeface="+mn-cs"/>
              </a:rPr>
              <a:t>Komfort </a:t>
            </a:r>
            <a:r>
              <a:rPr kumimoji="0" lang="de-DE" sz="1600" b="1" i="0" u="none" strike="noStrike" kern="1200" cap="none" spc="0" normalizeH="0" baseline="0" noProof="0" dirty="0" smtClean="0">
                <a:ln>
                  <a:noFill/>
                </a:ln>
                <a:solidFill>
                  <a:prstClr val="black"/>
                </a:solidFill>
                <a:effectLst/>
                <a:uLnTx/>
                <a:uFillTx/>
                <a:latin typeface="Arial"/>
                <a:ea typeface="+mn-ea"/>
                <a:cs typeface="+mn-cs"/>
              </a:rPr>
              <a:t>Schüler*</a:t>
            </a:r>
            <a:endParaRPr kumimoji="0" lang="de-DE" sz="1600" b="1" i="0" u="none" strike="noStrike" kern="1200" cap="none" spc="0" normalizeH="0" baseline="0" noProof="0" dirty="0">
              <a:ln>
                <a:noFill/>
              </a:ln>
              <a:solidFill>
                <a:prstClr val="black"/>
              </a:solidFill>
              <a:effectLst/>
              <a:uLnTx/>
              <a:uFillTx/>
              <a:latin typeface="Arial"/>
              <a:ea typeface="+mn-ea"/>
              <a:cs typeface="+mn-cs"/>
            </a:endParaRPr>
          </a:p>
        </p:txBody>
      </p:sp>
      <p:sp>
        <p:nvSpPr>
          <p:cNvPr id="43" name="Rechteck 42"/>
          <p:cNvSpPr/>
          <p:nvPr/>
        </p:nvSpPr>
        <p:spPr>
          <a:xfrm>
            <a:off x="8198170" y="3641587"/>
            <a:ext cx="3420000" cy="540000"/>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Pflege Plus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a:t>
            </a:r>
            <a:r>
              <a:rPr kumimoji="0" lang="de-DE" sz="1400" b="0" i="0" u="none" strike="noStrike" kern="1200" cap="none" spc="0" normalizeH="0" baseline="0" noProof="0" dirty="0">
                <a:ln>
                  <a:noFill/>
                </a:ln>
                <a:solidFill>
                  <a:prstClr val="white"/>
                </a:solidFill>
                <a:effectLst/>
                <a:uLnTx/>
                <a:uFillTx/>
                <a:latin typeface="Arial"/>
                <a:ea typeface="+mn-ea"/>
                <a:cs typeface="+mn-cs"/>
              </a:rPr>
              <a:t>optional)</a:t>
            </a:r>
          </a:p>
        </p:txBody>
      </p:sp>
      <p:sp>
        <p:nvSpPr>
          <p:cNvPr id="44" name="Rechteck 43"/>
          <p:cNvSpPr/>
          <p:nvPr/>
        </p:nvSpPr>
        <p:spPr>
          <a:xfrm>
            <a:off x="534021" y="3640096"/>
            <a:ext cx="3420000" cy="540000"/>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Pflege Plus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a:t>
            </a:r>
            <a:r>
              <a:rPr kumimoji="0" lang="de-DE" sz="1400" b="0" i="0" u="none" strike="noStrike" kern="1200" cap="none" spc="0" normalizeH="0" baseline="0" noProof="0" dirty="0">
                <a:ln>
                  <a:noFill/>
                </a:ln>
                <a:solidFill>
                  <a:prstClr val="white"/>
                </a:solidFill>
                <a:effectLst/>
                <a:uLnTx/>
                <a:uFillTx/>
                <a:latin typeface="Arial"/>
                <a:ea typeface="+mn-ea"/>
                <a:cs typeface="+mn-cs"/>
              </a:rPr>
              <a:t>optional)</a:t>
            </a:r>
          </a:p>
        </p:txBody>
      </p:sp>
      <p:sp>
        <p:nvSpPr>
          <p:cNvPr id="28" name="Textfeld 27"/>
          <p:cNvSpPr txBox="1"/>
          <p:nvPr/>
        </p:nvSpPr>
        <p:spPr>
          <a:xfrm>
            <a:off x="4421251" y="6486426"/>
            <a:ext cx="4602673" cy="262352"/>
          </a:xfrm>
          <a:prstGeom prst="rect">
            <a:avLst/>
          </a:prstGeom>
          <a:noFill/>
        </p:spPr>
        <p:txBody>
          <a:bodyPr wrap="square" lIns="0" tIns="0" rIns="0" bIns="0" rtlCol="0">
            <a:noAutofit/>
          </a:bodyPr>
          <a:lstStyle/>
          <a:p>
            <a:pPr marL="92075" indent="-92075" algn="l">
              <a:lnSpc>
                <a:spcPct val="110000"/>
              </a:lnSpc>
            </a:pPr>
            <a:r>
              <a:rPr lang="de-DE" sz="1000" dirty="0" smtClean="0"/>
              <a:t>* Volle Leistung bei halbem Beitrag in den ersten drei Vertragsjahren, Beitrag dann schrittweise steigend, ab 8. Jahr voller Beitrag</a:t>
            </a:r>
          </a:p>
        </p:txBody>
      </p:sp>
    </p:spTree>
    <p:extLst>
      <p:ext uri="{BB962C8B-B14F-4D97-AF65-F5344CB8AC3E}">
        <p14:creationId xmlns:p14="http://schemas.microsoft.com/office/powerpoint/2010/main" val="1124066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CCEBED"/>
          </a:solidFill>
        </p:spPr>
        <p:txBody>
          <a:bodyPr/>
          <a:lstStyle/>
          <a:p>
            <a:r>
              <a:rPr lang="de-DE" sz="4400" dirty="0">
                <a:solidFill>
                  <a:srgbClr val="BF1528"/>
                </a:solidFill>
              </a:rPr>
              <a:t>ERGO </a:t>
            </a:r>
            <a:r>
              <a:rPr lang="de-DE" sz="4400" dirty="0" smtClean="0">
                <a:solidFill>
                  <a:srgbClr val="BF1528"/>
                </a:solidFill>
              </a:rPr>
              <a:t>BU Komfort</a:t>
            </a:r>
            <a:r>
              <a:rPr lang="de-DE" sz="4400" dirty="0">
                <a:solidFill>
                  <a:srgbClr val="BF1528"/>
                </a:solidFill>
              </a:rPr>
              <a:t/>
            </a:r>
            <a:br>
              <a:rPr lang="de-DE" sz="4400" dirty="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Hochwertiger </a:t>
            </a:r>
            <a:r>
              <a:rPr lang="de-DE" sz="3200" dirty="0">
                <a:solidFill>
                  <a:srgbClr val="BF1528"/>
                </a:solidFill>
              </a:rPr>
              <a:t>Schutz, günstiger Preis</a:t>
            </a:r>
            <a:br>
              <a:rPr lang="de-DE" sz="3200" dirty="0">
                <a:solidFill>
                  <a:srgbClr val="BF1528"/>
                </a:solidFill>
              </a:rPr>
            </a:br>
            <a:endParaRPr lang="de-DE" sz="3200" dirty="0">
              <a:solidFill>
                <a:srgbClr val="BF1528"/>
              </a:solidFill>
            </a:endParaRPr>
          </a:p>
        </p:txBody>
      </p:sp>
      <p:sp>
        <p:nvSpPr>
          <p:cNvPr id="3" name="Bildplatzhalter 2"/>
          <p:cNvSpPr>
            <a:spLocks noGrp="1"/>
          </p:cNvSpPr>
          <p:nvPr>
            <p:ph type="pic" sz="quarter" idx="4"/>
          </p:nvPr>
        </p:nvSpPr>
        <p:spPr/>
      </p:sp>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pic>
        <p:nvPicPr>
          <p:cNvPr id="2" name="Bildplatzhalter 1"/>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20367" r="20367"/>
          <a:stretch>
            <a:fillRect/>
          </a:stretch>
        </p:blipFill>
        <p:spPr>
          <a:xfrm>
            <a:off x="0" y="0"/>
            <a:ext cx="6096000" cy="6858000"/>
          </a:xfrm>
        </p:spPr>
      </p:pic>
    </p:spTree>
    <p:extLst>
      <p:ext uri="{BB962C8B-B14F-4D97-AF65-F5344CB8AC3E}">
        <p14:creationId xmlns:p14="http://schemas.microsoft.com/office/powerpoint/2010/main" val="1951160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DD6AF7C-D0C7-44B1-A432-5CF23B205E74}"/>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000" b="0" i="0" u="none" strike="noStrike" kern="1200" cap="none" spc="0" normalizeH="0" baseline="0" noProof="0" dirty="0">
              <a:ln>
                <a:noFill/>
              </a:ln>
              <a:solidFill>
                <a:srgbClr val="807E6F"/>
              </a:solidFill>
              <a:effectLst/>
              <a:uLnTx/>
              <a:uFillTx/>
              <a:latin typeface="Arial"/>
              <a:ea typeface="+mn-ea"/>
              <a:cs typeface="+mn-cs"/>
            </a:endParaRPr>
          </a:p>
        </p:txBody>
      </p:sp>
      <p:sp>
        <p:nvSpPr>
          <p:cNvPr id="5" name="Titel 4">
            <a:extLst>
              <a:ext uri="{FF2B5EF4-FFF2-40B4-BE49-F238E27FC236}">
                <a16:creationId xmlns:a16="http://schemas.microsoft.com/office/drawing/2014/main" id="{F03D4951-C102-483A-B433-D671533073EC}"/>
              </a:ext>
            </a:extLst>
          </p:cNvPr>
          <p:cNvSpPr>
            <a:spLocks noGrp="1"/>
          </p:cNvSpPr>
          <p:nvPr>
            <p:ph type="title"/>
          </p:nvPr>
        </p:nvSpPr>
        <p:spPr/>
        <p:txBody>
          <a:bodyPr/>
          <a:lstStyle/>
          <a:p>
            <a:r>
              <a:rPr lang="de-DE" dirty="0" smtClean="0">
                <a:solidFill>
                  <a:srgbClr val="B31767"/>
                </a:solidFill>
              </a:rPr>
              <a:t>BU Komfort ist die Basis:</a:t>
            </a:r>
            <a:br>
              <a:rPr lang="de-DE" dirty="0" smtClean="0">
                <a:solidFill>
                  <a:srgbClr val="B31767"/>
                </a:solidFill>
              </a:rPr>
            </a:br>
            <a:r>
              <a:rPr lang="de-DE" dirty="0" smtClean="0">
                <a:solidFill>
                  <a:srgbClr val="B31767"/>
                </a:solidFill>
              </a:rPr>
              <a:t>Hervorragendes Preis-Leistungs-Verhältnis!</a:t>
            </a:r>
            <a:endParaRPr lang="de-DE" dirty="0">
              <a:solidFill>
                <a:srgbClr val="B31767"/>
              </a:solidFill>
            </a:endParaRPr>
          </a:p>
        </p:txBody>
      </p:sp>
      <p:sp>
        <p:nvSpPr>
          <p:cNvPr id="15" name="Textplatzhalter 14"/>
          <p:cNvSpPr>
            <a:spLocks noGrp="1"/>
          </p:cNvSpPr>
          <p:nvPr>
            <p:ph type="body" idx="19"/>
          </p:nvPr>
        </p:nvSpPr>
        <p:spPr/>
        <p:txBody>
          <a:bodyPr/>
          <a:lstStyle/>
          <a:p>
            <a:r>
              <a:rPr lang="de-DE" dirty="0" smtClean="0"/>
              <a:t>Neue Produktgeneration / Komfort-Variante</a:t>
            </a:r>
            <a:endParaRPr lang="de-DE" dirty="0"/>
          </a:p>
        </p:txBody>
      </p:sp>
      <p:sp>
        <p:nvSpPr>
          <p:cNvPr id="8" name="TextBox 6">
            <a:extLst>
              <a:ext uri="{FF2B5EF4-FFF2-40B4-BE49-F238E27FC236}">
                <a16:creationId xmlns:a16="http://schemas.microsoft.com/office/drawing/2014/main" id="{05872718-2EF1-4087-98E0-7C8674940D2C}"/>
              </a:ext>
            </a:extLst>
          </p:cNvPr>
          <p:cNvSpPr txBox="1">
            <a:spLocks/>
          </p:cNvSpPr>
          <p:nvPr/>
        </p:nvSpPr>
        <p:spPr>
          <a:xfrm>
            <a:off x="515938" y="1580242"/>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KT-BU-Regelung</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Bessere ERGO-DKV-Abstimmung, Wegfall 3-Monatsfrist</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TextBox 6">
            <a:extLst>
              <a:ext uri="{FF2B5EF4-FFF2-40B4-BE49-F238E27FC236}">
                <a16:creationId xmlns:a16="http://schemas.microsoft.com/office/drawing/2014/main" id="{05872718-2EF1-4087-98E0-7C8674940D2C}"/>
              </a:ext>
            </a:extLst>
          </p:cNvPr>
          <p:cNvSpPr txBox="1">
            <a:spLocks/>
          </p:cNvSpPr>
          <p:nvPr/>
        </p:nvSpPr>
        <p:spPr>
          <a:xfrm>
            <a:off x="2727891" y="1580242"/>
            <a:ext cx="2160000" cy="1440000"/>
          </a:xfrm>
          <a:prstGeom prst="homePlate">
            <a:avLst>
              <a:gd name="adj" fmla="val 0"/>
            </a:avLst>
          </a:prstGeom>
          <a:solidFill>
            <a:srgbClr val="DBACCC"/>
          </a:solidFill>
        </p:spPr>
        <p:txBody>
          <a:bodyPr vert="horz" lIns="108000" tIns="72000" rIns="72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Nachversicherungs-garantie</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 Grenzen, Fristen,   </a:t>
            </a:r>
            <a:br>
              <a:rPr kumimoji="0" lang="de-DE" sz="1400" b="0" i="0" u="none" strike="noStrike" kern="1200" cap="none" spc="0" normalizeH="0" baseline="0" noProof="0" dirty="0" smtClean="0">
                <a:ln>
                  <a:noFill/>
                </a:ln>
                <a:solidFill>
                  <a:prstClr val="black"/>
                </a:solidFill>
                <a:effectLst/>
                <a:uLnTx/>
                <a:uFillTx/>
                <a:latin typeface="Arial"/>
                <a:ea typeface="+mn-ea"/>
                <a:cs typeface="+mn-cs"/>
              </a:rPr>
            </a:br>
            <a:r>
              <a:rPr kumimoji="0" lang="de-DE" sz="1400" b="0" i="0" u="none" strike="noStrike" kern="1200" cap="none" spc="0" normalizeH="0" baseline="0" noProof="0" dirty="0" smtClean="0">
                <a:ln>
                  <a:noFill/>
                </a:ln>
                <a:solidFill>
                  <a:prstClr val="black"/>
                </a:solidFill>
                <a:effectLst/>
                <a:uLnTx/>
                <a:uFillTx/>
                <a:latin typeface="Arial"/>
                <a:ea typeface="+mn-ea"/>
                <a:cs typeface="+mn-cs"/>
              </a:rPr>
              <a:t> Ereignisse (abhängig </a:t>
            </a:r>
            <a:br>
              <a:rPr kumimoji="0" lang="de-DE" sz="1400" b="0" i="0" u="none" strike="noStrike" kern="1200" cap="none" spc="0" normalizeH="0" baseline="0" noProof="0" dirty="0" smtClean="0">
                <a:ln>
                  <a:noFill/>
                </a:ln>
                <a:solidFill>
                  <a:prstClr val="black"/>
                </a:solidFill>
                <a:effectLst/>
                <a:uLnTx/>
                <a:uFillTx/>
                <a:latin typeface="Arial"/>
                <a:ea typeface="+mn-ea"/>
                <a:cs typeface="+mn-cs"/>
              </a:rPr>
            </a:br>
            <a:r>
              <a:rPr kumimoji="0" lang="de-DE" sz="1400" b="0" i="0" u="none" strike="noStrike" kern="1200" cap="none" spc="0" normalizeH="0" baseline="0" noProof="0" dirty="0" smtClean="0">
                <a:ln>
                  <a:noFill/>
                </a:ln>
                <a:solidFill>
                  <a:prstClr val="black"/>
                </a:solidFill>
                <a:effectLst/>
                <a:uLnTx/>
                <a:uFillTx/>
                <a:latin typeface="Arial"/>
                <a:ea typeface="+mn-ea"/>
                <a:cs typeface="+mn-cs"/>
              </a:rPr>
              <a:t> und unabhängig)</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8" name="TextBox 6">
            <a:extLst>
              <a:ext uri="{FF2B5EF4-FFF2-40B4-BE49-F238E27FC236}">
                <a16:creationId xmlns:a16="http://schemas.microsoft.com/office/drawing/2014/main" id="{05872718-2EF1-4087-98E0-7C8674940D2C}"/>
              </a:ext>
            </a:extLst>
          </p:cNvPr>
          <p:cNvSpPr txBox="1">
            <a:spLocks/>
          </p:cNvSpPr>
          <p:nvPr/>
        </p:nvSpPr>
        <p:spPr>
          <a:xfrm>
            <a:off x="515938" y="3068026"/>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Volle EMR = BU</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Unbefristete EMR wird als BU anerkannt</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TextBox 6">
            <a:extLst>
              <a:ext uri="{FF2B5EF4-FFF2-40B4-BE49-F238E27FC236}">
                <a16:creationId xmlns:a16="http://schemas.microsoft.com/office/drawing/2014/main" id="{05872718-2EF1-4087-98E0-7C8674940D2C}"/>
              </a:ext>
            </a:extLst>
          </p:cNvPr>
          <p:cNvSpPr txBox="1">
            <a:spLocks/>
          </p:cNvSpPr>
          <p:nvPr/>
        </p:nvSpPr>
        <p:spPr>
          <a:xfrm>
            <a:off x="7151797" y="3067014"/>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lvl="0">
              <a:defRPr/>
            </a:pPr>
            <a:r>
              <a:rPr lang="de-DE" b="1" dirty="0">
                <a:solidFill>
                  <a:srgbClr val="0F94A7">
                    <a:lumMod val="75000"/>
                  </a:srgbClr>
                </a:solidFill>
              </a:rPr>
              <a:t>Beitragsstundung</a:t>
            </a:r>
          </a:p>
          <a:p>
            <a:pPr lvl="0">
              <a:defRPr/>
            </a:pPr>
            <a:r>
              <a:rPr lang="de-DE" sz="1400" dirty="0">
                <a:solidFill>
                  <a:schemeClr val="tx1">
                    <a:lumMod val="85000"/>
                    <a:lumOff val="15000"/>
                  </a:schemeClr>
                </a:solidFill>
              </a:rPr>
              <a:t>6 Monate ohne Leistungseinbußen</a:t>
            </a:r>
          </a:p>
        </p:txBody>
      </p:sp>
      <p:sp>
        <p:nvSpPr>
          <p:cNvPr id="20" name="TextBox 6">
            <a:extLst>
              <a:ext uri="{FF2B5EF4-FFF2-40B4-BE49-F238E27FC236}">
                <a16:creationId xmlns:a16="http://schemas.microsoft.com/office/drawing/2014/main" id="{05872718-2EF1-4087-98E0-7C8674940D2C}"/>
              </a:ext>
            </a:extLst>
          </p:cNvPr>
          <p:cNvSpPr txBox="1">
            <a:spLocks/>
          </p:cNvSpPr>
          <p:nvPr/>
        </p:nvSpPr>
        <p:spPr>
          <a:xfrm>
            <a:off x="4939844" y="3068026"/>
            <a:ext cx="2160000" cy="1438988"/>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Umtauschrecht</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In Basis-Rente mit BUZ ohne Gesundheitsprüfung</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TextBox 6">
            <a:extLst>
              <a:ext uri="{FF2B5EF4-FFF2-40B4-BE49-F238E27FC236}">
                <a16:creationId xmlns:a16="http://schemas.microsoft.com/office/drawing/2014/main" id="{05872718-2EF1-4087-98E0-7C8674940D2C}"/>
              </a:ext>
            </a:extLst>
          </p:cNvPr>
          <p:cNvSpPr txBox="1">
            <a:spLocks/>
          </p:cNvSpPr>
          <p:nvPr/>
        </p:nvSpPr>
        <p:spPr>
          <a:xfrm>
            <a:off x="2727891" y="3068026"/>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Kräfteverfall</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Klarstellung – „altersentsprechend“ entfällt</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2" name="TextBox 6">
            <a:extLst>
              <a:ext uri="{FF2B5EF4-FFF2-40B4-BE49-F238E27FC236}">
                <a16:creationId xmlns:a16="http://schemas.microsoft.com/office/drawing/2014/main" id="{05872718-2EF1-4087-98E0-7C8674940D2C}"/>
              </a:ext>
            </a:extLst>
          </p:cNvPr>
          <p:cNvSpPr txBox="1">
            <a:spLocks/>
          </p:cNvSpPr>
          <p:nvPr/>
        </p:nvSpPr>
        <p:spPr>
          <a:xfrm>
            <a:off x="515935" y="4560150"/>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Vorläufiger </a:t>
            </a:r>
            <a:r>
              <a:rPr kumimoji="0" lang="de-DE" sz="1600" b="1" i="0" u="none" strike="noStrike" kern="1200" cap="none" spc="0" normalizeH="0" baseline="0" noProof="0" dirty="0" err="1" smtClean="0">
                <a:ln>
                  <a:noFill/>
                </a:ln>
                <a:solidFill>
                  <a:srgbClr val="0F94A7">
                    <a:lumMod val="75000"/>
                  </a:srgbClr>
                </a:solidFill>
                <a:effectLst/>
                <a:uLnTx/>
                <a:uFillTx/>
                <a:latin typeface="Arial"/>
                <a:ea typeface="+mn-ea"/>
                <a:cs typeface="+mn-cs"/>
              </a:rPr>
              <a:t>Ver-sicherungsschutz</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BU durch Unfall – max. 12.000 Euro p.a.</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3" name="TextBox 6">
            <a:extLst>
              <a:ext uri="{FF2B5EF4-FFF2-40B4-BE49-F238E27FC236}">
                <a16:creationId xmlns:a16="http://schemas.microsoft.com/office/drawing/2014/main" id="{05872718-2EF1-4087-98E0-7C8674940D2C}"/>
              </a:ext>
            </a:extLst>
          </p:cNvPr>
          <p:cNvSpPr txBox="1">
            <a:spLocks/>
          </p:cNvSpPr>
          <p:nvPr/>
        </p:nvSpPr>
        <p:spPr>
          <a:xfrm>
            <a:off x="9363750" y="1573999"/>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Infektionsklausel</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Transparentere Darstellung – </a:t>
            </a:r>
            <a:r>
              <a:rPr kumimoji="0" lang="de-DE" sz="1400" b="0" i="0" u="sng" strike="noStrike" kern="1200" cap="none" spc="0" normalizeH="0" baseline="0" noProof="0" dirty="0" smtClean="0">
                <a:ln>
                  <a:noFill/>
                </a:ln>
                <a:solidFill>
                  <a:prstClr val="black"/>
                </a:solidFill>
                <a:effectLst/>
                <a:uLnTx/>
                <a:uFillTx/>
                <a:latin typeface="Arial"/>
                <a:ea typeface="+mn-ea"/>
                <a:cs typeface="+mn-cs"/>
              </a:rPr>
              <a:t>keine</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 Beschränkung des Personenkreises</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4" name="TextBox 6">
            <a:extLst>
              <a:ext uri="{FF2B5EF4-FFF2-40B4-BE49-F238E27FC236}">
                <a16:creationId xmlns:a16="http://schemas.microsoft.com/office/drawing/2014/main" id="{05872718-2EF1-4087-98E0-7C8674940D2C}"/>
              </a:ext>
            </a:extLst>
          </p:cNvPr>
          <p:cNvSpPr txBox="1">
            <a:spLocks/>
          </p:cNvSpPr>
          <p:nvPr/>
        </p:nvSpPr>
        <p:spPr>
          <a:xfrm>
            <a:off x="7151797" y="1580242"/>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BU – Pflegefall</a:t>
            </a:r>
            <a:b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br>
            <a:r>
              <a:rPr kumimoji="0" lang="de-DE" sz="1200" b="0" i="0" u="none" strike="noStrike" kern="1200" cap="none" spc="0" normalizeH="0" baseline="0" noProof="0" dirty="0" smtClean="0">
                <a:ln>
                  <a:noFill/>
                </a:ln>
                <a:solidFill>
                  <a:srgbClr val="0F94A7">
                    <a:lumMod val="75000"/>
                  </a:srgbClr>
                </a:solidFill>
                <a:effectLst/>
                <a:uLnTx/>
                <a:uFillTx/>
                <a:latin typeface="Arial"/>
                <a:ea typeface="+mn-ea"/>
                <a:cs typeface="+mn-cs"/>
              </a:rPr>
              <a:t>(nicht Pflege Plus)</a:t>
            </a:r>
            <a:endParaRPr kumimoji="0" lang="de-DE" sz="1200" b="0"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Verfeinerte Pflegefall- Definition</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TextBox 6">
            <a:extLst>
              <a:ext uri="{FF2B5EF4-FFF2-40B4-BE49-F238E27FC236}">
                <a16:creationId xmlns:a16="http://schemas.microsoft.com/office/drawing/2014/main" id="{05872718-2EF1-4087-98E0-7C8674940D2C}"/>
              </a:ext>
            </a:extLst>
          </p:cNvPr>
          <p:cNvSpPr txBox="1">
            <a:spLocks/>
          </p:cNvSpPr>
          <p:nvPr/>
        </p:nvSpPr>
        <p:spPr>
          <a:xfrm>
            <a:off x="4939844" y="1580242"/>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err="1" smtClean="0">
                <a:ln>
                  <a:noFill/>
                </a:ln>
                <a:solidFill>
                  <a:srgbClr val="0F94A7">
                    <a:lumMod val="75000"/>
                  </a:srgbClr>
                </a:solidFill>
                <a:effectLst/>
                <a:uLnTx/>
                <a:uFillTx/>
                <a:latin typeface="Arial"/>
                <a:ea typeface="+mn-ea"/>
                <a:cs typeface="+mn-cs"/>
              </a:rPr>
              <a:t>Wiederein-gliederungshilfe</a:t>
            </a:r>
            <a:endParaRPr kumimoji="0" lang="de-DE" sz="16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Einmalleistung (6 Monatsrenten) nach BU (optional)</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6" name="Ellipse 25"/>
          <p:cNvSpPr/>
          <p:nvPr/>
        </p:nvSpPr>
        <p:spPr>
          <a:xfrm>
            <a:off x="2517707" y="2865875"/>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27" name="Ellipse 26"/>
          <p:cNvSpPr/>
          <p:nvPr/>
        </p:nvSpPr>
        <p:spPr>
          <a:xfrm>
            <a:off x="4733868" y="2865875"/>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28" name="Ellipse 27"/>
          <p:cNvSpPr/>
          <p:nvPr/>
        </p:nvSpPr>
        <p:spPr>
          <a:xfrm>
            <a:off x="6936337" y="2854989"/>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30" name="TextBox 6">
            <a:extLst>
              <a:ext uri="{FF2B5EF4-FFF2-40B4-BE49-F238E27FC236}">
                <a16:creationId xmlns:a16="http://schemas.microsoft.com/office/drawing/2014/main" id="{05872718-2EF1-4087-98E0-7C8674940D2C}"/>
              </a:ext>
            </a:extLst>
          </p:cNvPr>
          <p:cNvSpPr txBox="1">
            <a:spLocks/>
          </p:cNvSpPr>
          <p:nvPr/>
        </p:nvSpPr>
        <p:spPr>
          <a:xfrm>
            <a:off x="2727891" y="4560150"/>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Automatische Anpassung </a:t>
            </a:r>
            <a:r>
              <a:rPr kumimoji="0" lang="de-DE" sz="1200" b="0" i="0" u="none" strike="noStrike" kern="1200" cap="none" spc="0" normalizeH="0" baseline="0" noProof="0" dirty="0" smtClean="0">
                <a:ln>
                  <a:noFill/>
                </a:ln>
                <a:solidFill>
                  <a:srgbClr val="0F94A7">
                    <a:lumMod val="75000"/>
                  </a:srgbClr>
                </a:solidFill>
                <a:effectLst/>
                <a:uLnTx/>
                <a:uFillTx/>
                <a:latin typeface="Arial"/>
                <a:ea typeface="+mn-ea"/>
                <a:cs typeface="+mn-cs"/>
              </a:rPr>
              <a:t>(optional)</a:t>
            </a:r>
            <a:endParaRPr kumimoji="0" lang="de-DE" sz="1200" b="0"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Widerspruchsrecht verfeinert</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31" name="TextBox 6">
            <a:extLst>
              <a:ext uri="{FF2B5EF4-FFF2-40B4-BE49-F238E27FC236}">
                <a16:creationId xmlns:a16="http://schemas.microsoft.com/office/drawing/2014/main" id="{05872718-2EF1-4087-98E0-7C8674940D2C}"/>
              </a:ext>
            </a:extLst>
          </p:cNvPr>
          <p:cNvSpPr txBox="1">
            <a:spLocks/>
          </p:cNvSpPr>
          <p:nvPr/>
        </p:nvSpPr>
        <p:spPr>
          <a:xfrm>
            <a:off x="4939844" y="4561162"/>
            <a:ext cx="2160000" cy="1440000"/>
          </a:xfrm>
          <a:prstGeom prst="homePlate">
            <a:avLst>
              <a:gd name="adj" fmla="val 0"/>
            </a:avLst>
          </a:prstGeom>
          <a:solidFill>
            <a:srgbClr val="DBACCC"/>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0F94A7">
                    <a:lumMod val="75000"/>
                  </a:srgbClr>
                </a:solidFill>
                <a:effectLst/>
                <a:uLnTx/>
                <a:uFillTx/>
                <a:latin typeface="Arial"/>
                <a:ea typeface="+mn-ea"/>
                <a:cs typeface="+mn-cs"/>
              </a:rPr>
              <a:t>Rentendynamik </a:t>
            </a:r>
            <a:r>
              <a:rPr kumimoji="0" lang="de-DE" sz="1200" b="0" i="0" u="none" strike="noStrike" kern="1200" cap="none" spc="0" normalizeH="0" baseline="0" noProof="0" dirty="0">
                <a:ln>
                  <a:noFill/>
                </a:ln>
                <a:solidFill>
                  <a:srgbClr val="0F94A7">
                    <a:lumMod val="75000"/>
                  </a:srgbClr>
                </a:solidFill>
                <a:effectLst/>
                <a:uLnTx/>
                <a:uFillTx/>
                <a:latin typeface="Arial"/>
                <a:ea typeface="+mn-ea"/>
                <a:cs typeface="+mn-cs"/>
              </a:rPr>
              <a:t>(optional</a:t>
            </a:r>
            <a:r>
              <a:rPr kumimoji="0" lang="de-DE" sz="1200" b="0" i="0" u="none" strike="noStrike" kern="1200" cap="none" spc="0" normalizeH="0" baseline="0" noProof="0" dirty="0" smtClean="0">
                <a:ln>
                  <a:noFill/>
                </a:ln>
                <a:solidFill>
                  <a:srgbClr val="0F94A7">
                    <a:lumMod val="75000"/>
                  </a:srgbClr>
                </a:solidFill>
                <a:effectLst/>
                <a:uLnTx/>
                <a:uFillTx/>
                <a:latin typeface="Arial"/>
                <a:ea typeface="+mn-ea"/>
                <a:cs typeface="+mn-cs"/>
              </a:rPr>
              <a:t>)</a:t>
            </a:r>
            <a:endParaRPr kumimoji="0" lang="de-DE" sz="1200" b="1" i="0" u="none" strike="noStrike" kern="1200" cap="none" spc="0" normalizeH="0" baseline="0" noProof="0" dirty="0">
              <a:ln>
                <a:noFill/>
              </a:ln>
              <a:solidFill>
                <a:srgbClr val="0F94A7">
                  <a:lumMod val="75000"/>
                </a:srgbClr>
              </a:solidFill>
              <a:effectLst/>
              <a:uLnTx/>
              <a:uFillTx/>
              <a:latin typeface="Arial"/>
              <a:ea typeface="+mn-ea"/>
              <a:cs typeface="+mn-cs"/>
            </a:endParaRP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Garantierte Steigerungen im BU-Fall</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32" name="Ellipse 31"/>
          <p:cNvSpPr/>
          <p:nvPr/>
        </p:nvSpPr>
        <p:spPr>
          <a:xfrm>
            <a:off x="9156371" y="2854989"/>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33" name="Ellipse 32"/>
          <p:cNvSpPr/>
          <p:nvPr/>
        </p:nvSpPr>
        <p:spPr>
          <a:xfrm>
            <a:off x="4732465" y="4343152"/>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34" name="Ellipse 33"/>
          <p:cNvSpPr/>
          <p:nvPr/>
        </p:nvSpPr>
        <p:spPr>
          <a:xfrm>
            <a:off x="2517707" y="4343152"/>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35" name="TextBox 6">
            <a:extLst>
              <a:ext uri="{FF2B5EF4-FFF2-40B4-BE49-F238E27FC236}">
                <a16:creationId xmlns:a16="http://schemas.microsoft.com/office/drawing/2014/main" id="{05872718-2EF1-4087-98E0-7C8674940D2C}"/>
              </a:ext>
            </a:extLst>
          </p:cNvPr>
          <p:cNvSpPr txBox="1">
            <a:spLocks/>
          </p:cNvSpPr>
          <p:nvPr/>
        </p:nvSpPr>
        <p:spPr>
          <a:xfrm>
            <a:off x="7296336" y="4703151"/>
            <a:ext cx="4379725" cy="1403741"/>
          </a:xfrm>
          <a:prstGeom prst="homePlate">
            <a:avLst>
              <a:gd name="adj" fmla="val 0"/>
            </a:avLst>
          </a:prstGeom>
          <a:solidFill>
            <a:srgbClr val="8E0038"/>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     Umorganisationskosten</a:t>
            </a:r>
            <a:br>
              <a:rPr kumimoji="0" lang="de-DE" sz="1600" b="1" i="0" u="none" strike="noStrike" kern="1200" cap="none" spc="0" normalizeH="0" baseline="0" noProof="0" dirty="0" smtClean="0">
                <a:ln>
                  <a:noFill/>
                </a:ln>
                <a:solidFill>
                  <a:prstClr val="white"/>
                </a:solidFill>
                <a:effectLst/>
                <a:uLnTx/>
                <a:uFillTx/>
                <a:latin typeface="Arial"/>
                <a:ea typeface="+mn-ea"/>
                <a:cs typeface="+mn-cs"/>
              </a:rPr>
            </a:br>
            <a:r>
              <a:rPr kumimoji="0" lang="de-DE" sz="1600" b="1" i="0" u="none" strike="noStrike" kern="1200" cap="none" spc="0" normalizeH="0" baseline="0" noProof="0" dirty="0" smtClean="0">
                <a:ln>
                  <a:noFill/>
                </a:ln>
                <a:solidFill>
                  <a:prstClr val="white"/>
                </a:solidFill>
                <a:effectLst/>
                <a:uLnTx/>
                <a:uFillTx/>
                <a:latin typeface="Arial"/>
                <a:ea typeface="+mn-ea"/>
                <a:cs typeface="+mn-cs"/>
              </a:rPr>
              <a:t>    </a:t>
            </a:r>
            <a:r>
              <a:rPr kumimoji="0" lang="de-DE" sz="1400" b="0" i="0" u="none" strike="noStrike" kern="1200" cap="none" spc="0" normalizeH="0" baseline="0" noProof="0" dirty="0" smtClean="0">
                <a:ln>
                  <a:noFill/>
                </a:ln>
                <a:solidFill>
                  <a:prstClr val="white"/>
                </a:solidFill>
                <a:effectLst/>
                <a:uLnTx/>
                <a:uFillTx/>
                <a:latin typeface="Arial"/>
                <a:ea typeface="+mn-ea"/>
                <a:cs typeface="+mn-cs"/>
              </a:rPr>
              <a:t>für Selbstständige </a:t>
            </a:r>
            <a:r>
              <a:rPr kumimoji="0" lang="de-DE" sz="1400" b="0" i="0" u="none" strike="noStrike" kern="1200" cap="none" spc="0" normalizeH="0" baseline="0" noProof="0" dirty="0">
                <a:ln>
                  <a:noFill/>
                </a:ln>
                <a:solidFill>
                  <a:prstClr val="white"/>
                </a:solidFill>
                <a:effectLst/>
                <a:uLnTx/>
                <a:uFillTx/>
                <a:latin typeface="Arial"/>
                <a:ea typeface="+mn-ea"/>
                <a:cs typeface="+mn-cs"/>
              </a:rPr>
              <a:t>+</a:t>
            </a:r>
            <a:r>
              <a:rPr kumimoji="0" lang="de-DE" sz="1400" b="0" i="0" u="none" strike="noStrike" kern="1200" cap="none" spc="0" normalizeH="0" baseline="0" noProof="0" dirty="0" smtClean="0">
                <a:ln>
                  <a:noFill/>
                </a:ln>
                <a:solidFill>
                  <a:prstClr val="white"/>
                </a:solidFill>
                <a:effectLst/>
                <a:uLnTx/>
                <a:uFillTx/>
                <a:latin typeface="Arial"/>
                <a:ea typeface="+mn-ea"/>
                <a:cs typeface="+mn-cs"/>
              </a:rPr>
              <a:t> Freiberufler </a:t>
            </a:r>
          </a:p>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white"/>
                </a:solidFill>
                <a:effectLst/>
                <a:uLnTx/>
                <a:uFillTx/>
                <a:latin typeface="Arial"/>
                <a:ea typeface="+mn-ea"/>
                <a:cs typeface="+mn-cs"/>
              </a:rPr>
              <a:t>Einmalige Kostenbeteiligung bis maximal </a:t>
            </a:r>
            <a:br>
              <a:rPr kumimoji="0" lang="de-DE" sz="1400" b="0" i="0" u="none" strike="noStrike" kern="1200" cap="none" spc="0" normalizeH="0" baseline="0" noProof="0" dirty="0" smtClean="0">
                <a:ln>
                  <a:noFill/>
                </a:ln>
                <a:solidFill>
                  <a:prstClr val="white"/>
                </a:solidFill>
                <a:effectLst/>
                <a:uLnTx/>
                <a:uFillTx/>
                <a:latin typeface="Arial"/>
                <a:ea typeface="+mn-ea"/>
                <a:cs typeface="+mn-cs"/>
              </a:rPr>
            </a:br>
            <a:r>
              <a:rPr kumimoji="0" lang="de-DE" sz="1400" b="0" i="0" u="none" strike="noStrike" kern="1200" cap="none" spc="0" normalizeH="0" baseline="0" noProof="0" dirty="0" smtClean="0">
                <a:ln>
                  <a:noFill/>
                </a:ln>
                <a:solidFill>
                  <a:prstClr val="white"/>
                </a:solidFill>
                <a:effectLst/>
                <a:uLnTx/>
                <a:uFillTx/>
                <a:latin typeface="Arial"/>
                <a:ea typeface="+mn-ea"/>
                <a:cs typeface="+mn-cs"/>
              </a:rPr>
              <a:t>6 Monatsrenten (höchstens 15.000 Euro)</a:t>
            </a:r>
            <a:endParaRPr kumimoji="0" lang="de-DE" sz="14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36" name="Gruppierung 45"/>
          <p:cNvGrpSpPr/>
          <p:nvPr/>
        </p:nvGrpSpPr>
        <p:grpSpPr>
          <a:xfrm rot="20700000">
            <a:off x="6767581" y="4350309"/>
            <a:ext cx="900000" cy="900000"/>
            <a:chOff x="8795395" y="1222569"/>
            <a:chExt cx="1368000" cy="1368000"/>
          </a:xfrm>
        </p:grpSpPr>
        <p:sp>
          <p:nvSpPr>
            <p:cNvPr id="37" name="Oval 43"/>
            <p:cNvSpPr>
              <a:spLocks noChangeAspect="1"/>
            </p:cNvSpPr>
            <p:nvPr/>
          </p:nvSpPr>
          <p:spPr>
            <a:xfrm>
              <a:off x="8795395" y="1222569"/>
              <a:ext cx="1368000" cy="1368000"/>
            </a:xfrm>
            <a:prstGeom prst="ellipse">
              <a:avLst/>
            </a:prstGeom>
            <a:solidFill>
              <a:srgbClr val="8E0038"/>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38" name="Textfeld 37"/>
            <p:cNvSpPr txBox="1"/>
            <p:nvPr/>
          </p:nvSpPr>
          <p:spPr>
            <a:xfrm>
              <a:off x="8795395" y="1402569"/>
              <a:ext cx="1368000" cy="1008000"/>
            </a:xfrm>
            <a:prstGeom prst="rect">
              <a:avLst/>
            </a:prstGeom>
            <a:noFill/>
            <a:ln>
              <a:noFill/>
            </a:ln>
          </p:spPr>
          <p:txBody>
            <a:bodyPr wrap="square" lIns="0" tIns="0" rIns="0" bIns="0" rtlCol="0" anchor="ctr" anchorCtr="0">
              <a:no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white"/>
                  </a:solidFill>
                  <a:effectLst/>
                  <a:uLnTx/>
                  <a:uFillTx/>
                  <a:latin typeface="Arial"/>
                  <a:ea typeface="+mn-ea"/>
                  <a:cs typeface="+mn-cs"/>
                </a:rPr>
                <a:t>+</a:t>
              </a:r>
              <a:endParaRPr kumimoji="0" lang="de-DE" sz="1800" b="1" i="0" u="none" strike="noStrike" kern="1200" cap="none" spc="0" normalizeH="0" baseline="0" noProof="0" dirty="0" smtClean="0">
                <a:ln>
                  <a:noFill/>
                </a:ln>
                <a:solidFill>
                  <a:prstClr val="white"/>
                </a:solidFill>
                <a:effectLst/>
                <a:uLnTx/>
                <a:uFillTx/>
                <a:latin typeface="Arial"/>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prstClr val="white"/>
                  </a:solidFill>
                  <a:effectLst/>
                  <a:uLnTx/>
                  <a:uFillTx/>
                  <a:latin typeface="Arial"/>
                  <a:ea typeface="+mn-ea"/>
                  <a:cs typeface="+mn-cs"/>
                </a:rPr>
                <a:t>NEU</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de-DE" sz="1800" b="1" i="0" u="none" strike="noStrike" kern="1200" cap="none" spc="0" normalizeH="0" baseline="0" noProof="0" dirty="0" smtClean="0">
                <a:ln>
                  <a:noFill/>
                </a:ln>
                <a:solidFill>
                  <a:prstClr val="white"/>
                </a:solidFill>
                <a:effectLst/>
                <a:uLnTx/>
                <a:uFillTx/>
                <a:latin typeface="Arial"/>
                <a:ea typeface="+mn-ea"/>
                <a:cs typeface="+mn-cs"/>
              </a:endParaRPr>
            </a:p>
          </p:txBody>
        </p:sp>
      </p:grpSp>
      <p:sp>
        <p:nvSpPr>
          <p:cNvPr id="39" name="Textfeld 38"/>
          <p:cNvSpPr txBox="1"/>
          <p:nvPr/>
        </p:nvSpPr>
        <p:spPr>
          <a:xfrm rot="20700000">
            <a:off x="1863134" y="3934824"/>
            <a:ext cx="900000" cy="663158"/>
          </a:xfrm>
          <a:prstGeom prst="rect">
            <a:avLst/>
          </a:prstGeom>
          <a:noFill/>
          <a:ln>
            <a:noFill/>
          </a:ln>
        </p:spPr>
        <p:txBody>
          <a:bodyPr wrap="square" lIns="0" tIns="0" rIns="0" bIns="0" rtlCol="0" anchor="ctr" anchorCtr="0">
            <a:no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srgbClr val="8E0038"/>
                </a:solidFill>
                <a:effectLst/>
                <a:uLnTx/>
                <a:uFillTx/>
                <a:latin typeface="Arial"/>
                <a:ea typeface="+mn-ea"/>
                <a:cs typeface="+mn-cs"/>
              </a:rPr>
              <a:t>NEU</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de-DE" sz="1800" b="1" i="0" u="none" strike="noStrike" kern="1200" cap="none" spc="0" normalizeH="0" baseline="0" noProof="0" dirty="0" smtClean="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91003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4"/>
          </p:nvPr>
        </p:nvSpPr>
        <p:spPr/>
        <p:txBody>
          <a:bodyPr/>
          <a:lstStyle/>
          <a:p>
            <a:fld id="{7C3F3221-2500-48BC-9389-24C48D7E174A}" type="slidenum">
              <a:rPr lang="de-DE" smtClean="0"/>
              <a:pPr/>
              <a:t>16</a:t>
            </a:fld>
            <a:endParaRPr lang="de-DE" dirty="0"/>
          </a:p>
        </p:txBody>
      </p:sp>
      <p:sp>
        <p:nvSpPr>
          <p:cNvPr id="9" name="Textplatzhalter 8">
            <a:extLst>
              <a:ext uri="{FF2B5EF4-FFF2-40B4-BE49-F238E27FC236}">
                <a16:creationId xmlns:a16="http://schemas.microsoft.com/office/drawing/2014/main" id="{63BD3EAC-2752-42C2-97F3-5B62941C04FC}"/>
              </a:ext>
            </a:extLst>
          </p:cNvPr>
          <p:cNvSpPr>
            <a:spLocks noGrp="1"/>
          </p:cNvSpPr>
          <p:nvPr>
            <p:ph type="body" idx="14"/>
          </p:nvPr>
        </p:nvSpPr>
        <p:spPr/>
        <p:txBody>
          <a:bodyPr/>
          <a:lstStyle/>
          <a:p>
            <a:r>
              <a:rPr lang="de-DE" dirty="0"/>
              <a:t>ERGO </a:t>
            </a:r>
            <a:r>
              <a:rPr lang="de-DE" dirty="0" smtClean="0"/>
              <a:t>BU </a:t>
            </a:r>
            <a:r>
              <a:rPr lang="de-DE" dirty="0"/>
              <a:t>- </a:t>
            </a:r>
            <a:r>
              <a:rPr lang="de-DE" dirty="0" smtClean="0"/>
              <a:t>Allgemeines</a:t>
            </a:r>
            <a:endParaRPr lang="de-DE" dirty="0"/>
          </a:p>
          <a:p>
            <a:endParaRPr lang="de-DE" dirty="0"/>
          </a:p>
        </p:txBody>
      </p:sp>
      <p:sp>
        <p:nvSpPr>
          <p:cNvPr id="8" name="Titel 7">
            <a:extLst>
              <a:ext uri="{FF2B5EF4-FFF2-40B4-BE49-F238E27FC236}">
                <a16:creationId xmlns:a16="http://schemas.microsoft.com/office/drawing/2014/main" id="{EF386CD0-E3A5-4E5A-83CA-E10D007C67A1}"/>
              </a:ext>
            </a:extLst>
          </p:cNvPr>
          <p:cNvSpPr>
            <a:spLocks noGrp="1"/>
          </p:cNvSpPr>
          <p:nvPr>
            <p:ph type="title"/>
          </p:nvPr>
        </p:nvSpPr>
        <p:spPr>
          <a:xfrm>
            <a:off x="515939" y="478536"/>
            <a:ext cx="9525044" cy="720000"/>
          </a:xfrm>
        </p:spPr>
        <p:txBody>
          <a:bodyPr/>
          <a:lstStyle/>
          <a:p>
            <a:r>
              <a:rPr lang="de-DE" dirty="0" smtClean="0"/>
              <a:t>Wer sagt, dass…wir es nicht optimieren können? </a:t>
            </a:r>
            <a:endParaRPr lang="de-DE" dirty="0"/>
          </a:p>
        </p:txBody>
      </p:sp>
      <p:sp>
        <p:nvSpPr>
          <p:cNvPr id="31" name="Foliennummernplatzhalter 3"/>
          <p:cNvSpPr txBox="1">
            <a:spLocks/>
          </p:cNvSpPr>
          <p:nvPr/>
        </p:nvSpPr>
        <p:spPr>
          <a:xfrm>
            <a:off x="11191284" y="6517557"/>
            <a:ext cx="484777" cy="153888"/>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de-DE" sz="1000" dirty="0"/>
          </a:p>
        </p:txBody>
      </p:sp>
      <p:graphicFrame>
        <p:nvGraphicFramePr>
          <p:cNvPr id="11" name="Inhaltsplatzhalter 6"/>
          <p:cNvGraphicFramePr>
            <a:graphicFrameLocks noGrp="1"/>
          </p:cNvGraphicFramePr>
          <p:nvPr>
            <p:ph sz="quarter" idx="16"/>
            <p:extLst/>
          </p:nvPr>
        </p:nvGraphicFramePr>
        <p:xfrm>
          <a:off x="515938" y="1484314"/>
          <a:ext cx="11160125" cy="12161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p:cNvSpPr txBox="1"/>
          <p:nvPr/>
        </p:nvSpPr>
        <p:spPr>
          <a:xfrm>
            <a:off x="515938" y="2986250"/>
            <a:ext cx="8481901" cy="3198650"/>
          </a:xfrm>
          <a:prstGeom prst="rect">
            <a:avLst/>
          </a:prstGeom>
          <a:noFill/>
        </p:spPr>
        <p:txBody>
          <a:bodyPr wrap="none" lIns="0" tIns="0" rIns="0" bIns="0" rtlCol="0">
            <a:noAutofit/>
          </a:bodyPr>
          <a:lstStyle/>
          <a:p>
            <a:pPr marL="285750" indent="-285750">
              <a:lnSpc>
                <a:spcPct val="110000"/>
              </a:lnSpc>
              <a:buFont typeface="Wingdings" panose="05000000000000000000" pitchFamily="2" charset="2"/>
              <a:buChar char="§"/>
            </a:pPr>
            <a:r>
              <a:rPr lang="de-DE" sz="1600" dirty="0" smtClean="0"/>
              <a:t>Ereignisabhängige NVG:</a:t>
            </a:r>
          </a:p>
          <a:p>
            <a:pPr marL="800100" lvl="1" indent="-342900">
              <a:lnSpc>
                <a:spcPct val="110000"/>
              </a:lnSpc>
              <a:buFont typeface="Wingdings" panose="05000000000000000000" pitchFamily="2" charset="2"/>
              <a:buChar char="§"/>
            </a:pPr>
            <a:r>
              <a:rPr lang="de-DE" sz="1600" dirty="0" smtClean="0"/>
              <a:t>jetzt </a:t>
            </a:r>
            <a:r>
              <a:rPr lang="de-DE" sz="1600" dirty="0"/>
              <a:t>bis zu </a:t>
            </a:r>
            <a:r>
              <a:rPr lang="de-DE" sz="1600" b="1" dirty="0"/>
              <a:t>6 Monate </a:t>
            </a:r>
            <a:r>
              <a:rPr lang="de-DE" sz="1600" b="1" dirty="0" smtClean="0"/>
              <a:t>Meldefrist</a:t>
            </a:r>
          </a:p>
          <a:p>
            <a:pPr marL="800100" lvl="1" indent="-342900">
              <a:lnSpc>
                <a:spcPct val="110000"/>
              </a:lnSpc>
              <a:buFont typeface="Wingdings" panose="05000000000000000000" pitchFamily="2" charset="2"/>
              <a:buChar char="§"/>
            </a:pPr>
            <a:r>
              <a:rPr lang="de-DE" sz="1600" dirty="0"/>
              <a:t>max. EA </a:t>
            </a:r>
            <a:r>
              <a:rPr lang="de-DE" sz="1600" dirty="0" smtClean="0"/>
              <a:t>50</a:t>
            </a:r>
          </a:p>
          <a:p>
            <a:pPr marL="800100" lvl="1" indent="-342900">
              <a:lnSpc>
                <a:spcPct val="110000"/>
              </a:lnSpc>
              <a:buFont typeface="Wingdings" panose="05000000000000000000" pitchFamily="2" charset="2"/>
              <a:buChar char="§"/>
            </a:pPr>
            <a:r>
              <a:rPr lang="de-DE" sz="1600" dirty="0" smtClean="0"/>
              <a:t>Summe </a:t>
            </a:r>
            <a:r>
              <a:rPr lang="de-DE" sz="1600" dirty="0"/>
              <a:t>der Erhöhungen </a:t>
            </a:r>
            <a:r>
              <a:rPr lang="de-DE" sz="1600" dirty="0" smtClean="0"/>
              <a:t>1.000 EUR</a:t>
            </a:r>
          </a:p>
          <a:p>
            <a:pPr marL="800100" lvl="1" indent="-342900">
              <a:lnSpc>
                <a:spcPct val="110000"/>
              </a:lnSpc>
              <a:buFont typeface="Wingdings" panose="05000000000000000000" pitchFamily="2" charset="2"/>
              <a:buChar char="§"/>
            </a:pPr>
            <a:r>
              <a:rPr lang="de-DE" altLang="de-DE" sz="1600" b="1" dirty="0" smtClean="0"/>
              <a:t>Neue </a:t>
            </a:r>
            <a:r>
              <a:rPr lang="de-DE" altLang="de-DE" sz="1600" b="1" dirty="0"/>
              <a:t>Anlässe</a:t>
            </a:r>
            <a:r>
              <a:rPr lang="de-DE" altLang="de-DE" sz="1600" dirty="0"/>
              <a:t>: Erhöhung des Gewinns bei </a:t>
            </a:r>
            <a:r>
              <a:rPr lang="de-DE" altLang="de-DE" sz="1600" dirty="0" smtClean="0"/>
              <a:t>Selbstständigen</a:t>
            </a:r>
            <a:r>
              <a:rPr lang="de-DE" altLang="de-DE" sz="1600" dirty="0"/>
              <a:t>. </a:t>
            </a:r>
          </a:p>
          <a:p>
            <a:pPr marL="800100" lvl="1" indent="-342900">
              <a:lnSpc>
                <a:spcPct val="110000"/>
              </a:lnSpc>
              <a:buFont typeface="Wingdings" panose="05000000000000000000" pitchFamily="2" charset="2"/>
              <a:buChar char="§"/>
            </a:pPr>
            <a:r>
              <a:rPr lang="de-DE" altLang="de-DE" sz="1600" dirty="0"/>
              <a:t>Bei Senkung des </a:t>
            </a:r>
            <a:r>
              <a:rPr lang="de-DE" altLang="de-DE" sz="1600" dirty="0" smtClean="0"/>
              <a:t>Bonusrentensatzes: Möglichkeit </a:t>
            </a:r>
            <a:r>
              <a:rPr lang="de-DE" altLang="de-DE" sz="1600" dirty="0"/>
              <a:t>Versicherungsschutz</a:t>
            </a:r>
          </a:p>
          <a:p>
            <a:pPr lvl="1" defTabSz="803275">
              <a:lnSpc>
                <a:spcPct val="110000"/>
              </a:lnSpc>
            </a:pPr>
            <a:r>
              <a:rPr lang="de-DE" altLang="de-DE" sz="1600" dirty="0"/>
              <a:t>	auf ursprüngliches Niveau anzupassen</a:t>
            </a:r>
          </a:p>
          <a:p>
            <a:pPr lvl="1">
              <a:lnSpc>
                <a:spcPct val="110000"/>
              </a:lnSpc>
            </a:pPr>
            <a:endParaRPr lang="de-DE" sz="1600" dirty="0" smtClean="0"/>
          </a:p>
          <a:p>
            <a:pPr marL="285750" indent="-285750">
              <a:lnSpc>
                <a:spcPct val="110000"/>
              </a:lnSpc>
              <a:buFont typeface="Wingdings" panose="05000000000000000000" pitchFamily="2" charset="2"/>
              <a:buChar char="§"/>
            </a:pPr>
            <a:r>
              <a:rPr lang="de-DE" altLang="de-DE" sz="1600" dirty="0" smtClean="0"/>
              <a:t>Ereignis</a:t>
            </a:r>
            <a:r>
              <a:rPr lang="de-DE" altLang="de-DE" sz="1600" b="1" u="sng" dirty="0" smtClean="0"/>
              <a:t>unabhängige</a:t>
            </a:r>
            <a:r>
              <a:rPr lang="de-DE" altLang="de-DE" sz="1600" dirty="0" smtClean="0"/>
              <a:t> NVG:</a:t>
            </a:r>
          </a:p>
          <a:p>
            <a:pPr marL="742950" lvl="1" indent="-285750">
              <a:lnSpc>
                <a:spcPct val="110000"/>
              </a:lnSpc>
              <a:buFont typeface="Wingdings" panose="05000000000000000000" pitchFamily="2" charset="2"/>
              <a:buChar char="§"/>
            </a:pPr>
            <a:r>
              <a:rPr lang="de-DE" altLang="de-DE" sz="1600" dirty="0" smtClean="0"/>
              <a:t>in </a:t>
            </a:r>
            <a:r>
              <a:rPr lang="de-DE" altLang="de-DE" sz="1600" dirty="0"/>
              <a:t>den </a:t>
            </a:r>
            <a:r>
              <a:rPr lang="de-DE" altLang="de-DE" sz="1600" b="1" dirty="0"/>
              <a:t>ersten 5 Jahren </a:t>
            </a:r>
            <a:r>
              <a:rPr lang="de-DE" altLang="de-DE" sz="1600" dirty="0" smtClean="0"/>
              <a:t>nach Vertragsbeginn möglich</a:t>
            </a:r>
          </a:p>
          <a:p>
            <a:pPr marL="742950" lvl="1" indent="-285750">
              <a:lnSpc>
                <a:spcPct val="110000"/>
              </a:lnSpc>
              <a:buFont typeface="Wingdings" panose="05000000000000000000" pitchFamily="2" charset="2"/>
              <a:buChar char="§"/>
            </a:pPr>
            <a:r>
              <a:rPr lang="de-DE" sz="1600" dirty="0" smtClean="0"/>
              <a:t>Max. Alter zur Ausübung: 35 Jahre </a:t>
            </a:r>
          </a:p>
          <a:p>
            <a:pPr marL="742950" lvl="1" indent="-285750">
              <a:lnSpc>
                <a:spcPct val="110000"/>
              </a:lnSpc>
              <a:buFont typeface="Wingdings" panose="05000000000000000000" pitchFamily="2" charset="2"/>
              <a:buChar char="§"/>
            </a:pPr>
            <a:r>
              <a:rPr lang="de-DE" sz="1600" b="1" dirty="0" smtClean="0"/>
              <a:t>Einmalig </a:t>
            </a:r>
            <a:r>
              <a:rPr lang="de-DE" sz="1600" dirty="0" smtClean="0"/>
              <a:t>möglich maximal </a:t>
            </a:r>
            <a:r>
              <a:rPr lang="de-DE" sz="1600" b="1" dirty="0" smtClean="0"/>
              <a:t>500EUR</a:t>
            </a:r>
            <a:r>
              <a:rPr lang="de-DE" sz="1600" dirty="0" smtClean="0"/>
              <a:t> </a:t>
            </a:r>
            <a:endParaRPr lang="de-DE" sz="1600" dirty="0"/>
          </a:p>
          <a:p>
            <a:pPr marL="285750" indent="-285750" algn="l">
              <a:lnSpc>
                <a:spcPct val="110000"/>
              </a:lnSpc>
              <a:buFont typeface="Wingdings" panose="05000000000000000000" pitchFamily="2" charset="2"/>
              <a:buChar char="§"/>
            </a:pPr>
            <a:endParaRPr lang="de-DE" sz="1600" dirty="0" err="1" smtClean="0"/>
          </a:p>
        </p:txBody>
      </p:sp>
      <p:sp>
        <p:nvSpPr>
          <p:cNvPr id="14" name="Oval 43"/>
          <p:cNvSpPr>
            <a:spLocks noChangeAspect="1"/>
          </p:cNvSpPr>
          <p:nvPr/>
        </p:nvSpPr>
        <p:spPr>
          <a:xfrm rot="377222">
            <a:off x="10196681" y="4721840"/>
            <a:ext cx="1469752" cy="1492766"/>
          </a:xfrm>
          <a:prstGeom prst="ellipse">
            <a:avLst/>
          </a:prstGeom>
          <a:solidFill>
            <a:srgbClr val="E4D6E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pic>
        <p:nvPicPr>
          <p:cNvPr id="15" name="Grafik 14"/>
          <p:cNvPicPr>
            <a:picLocks noChangeAspect="1"/>
          </p:cNvPicPr>
          <p:nvPr/>
        </p:nvPicPr>
        <p:blipFill>
          <a:blip r:embed="rId8"/>
          <a:stretch>
            <a:fillRect/>
          </a:stretch>
        </p:blipFill>
        <p:spPr>
          <a:xfrm>
            <a:off x="10463585" y="5020573"/>
            <a:ext cx="944821" cy="907196"/>
          </a:xfrm>
          <a:prstGeom prst="rect">
            <a:avLst/>
          </a:prstGeom>
        </p:spPr>
      </p:pic>
      <p:sp>
        <p:nvSpPr>
          <p:cNvPr id="12" name="Rechteck 11">
            <a:hlinkClick r:id="" action="ppaction://noaction"/>
          </p:cNvPr>
          <p:cNvSpPr/>
          <p:nvPr/>
        </p:nvSpPr>
        <p:spPr>
          <a:xfrm>
            <a:off x="-121920" y="-204323"/>
            <a:ext cx="12435839" cy="7029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pic>
        <p:nvPicPr>
          <p:cNvPr id="13" name="Inhaltsplatzhalter 13"/>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7895798" y="3310402"/>
            <a:ext cx="3979337" cy="2931061"/>
          </a:xfrm>
          <a:prstGeom prst="rect">
            <a:avLst/>
          </a:prstGeom>
        </p:spPr>
      </p:pic>
    </p:spTree>
    <p:extLst>
      <p:ext uri="{BB962C8B-B14F-4D97-AF65-F5344CB8AC3E}">
        <p14:creationId xmlns:p14="http://schemas.microsoft.com/office/powerpoint/2010/main" val="1771464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A9DAE0"/>
          </a:solidFill>
        </p:spPr>
        <p:txBody>
          <a:bodyPr/>
          <a:lstStyle/>
          <a:p>
            <a:r>
              <a:rPr lang="de-DE" sz="4400" dirty="0">
                <a:solidFill>
                  <a:srgbClr val="BF1528"/>
                </a:solidFill>
              </a:rPr>
              <a:t>ERGO </a:t>
            </a:r>
            <a:r>
              <a:rPr lang="de-DE" sz="4400" dirty="0" smtClean="0">
                <a:solidFill>
                  <a:srgbClr val="BF1528"/>
                </a:solidFill>
              </a:rPr>
              <a:t>BU Premium</a:t>
            </a:r>
            <a:r>
              <a:rPr lang="de-DE" sz="4400" dirty="0">
                <a:solidFill>
                  <a:srgbClr val="BF1528"/>
                </a:solidFill>
              </a:rPr>
              <a:t/>
            </a:r>
            <a:br>
              <a:rPr lang="de-DE" sz="4400" dirty="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Versicherungsschutz mit Mehrwert</a:t>
            </a:r>
            <a:endParaRPr lang="de-DE" sz="3200" dirty="0">
              <a:solidFill>
                <a:srgbClr val="BF1528"/>
              </a:solidFill>
            </a:endParaRPr>
          </a:p>
        </p:txBody>
      </p:sp>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pic>
        <p:nvPicPr>
          <p:cNvPr id="8" name="Bildplatzhalter 7"/>
          <p:cNvPicPr>
            <a:picLocks noGrp="1" noChangeAspect="1"/>
          </p:cNvPicPr>
          <p:nvPr>
            <p:ph type="pic" sz="quarter" idx="4"/>
          </p:nvPr>
        </p:nvPicPr>
        <p:blipFill>
          <a:blip r:embed="rId2">
            <a:extLst>
              <a:ext uri="{28A0092B-C50C-407E-A947-70E740481C1C}">
                <a14:useLocalDpi xmlns:a14="http://schemas.microsoft.com/office/drawing/2010/main" val="0"/>
              </a:ext>
            </a:extLst>
          </a:blip>
          <a:srcRect l="20389" r="20389"/>
          <a:stretch>
            <a:fillRect/>
          </a:stretch>
        </p:blipFill>
        <p:spPr/>
      </p:pic>
    </p:spTree>
    <p:extLst>
      <p:ext uri="{BB962C8B-B14F-4D97-AF65-F5344CB8AC3E}">
        <p14:creationId xmlns:p14="http://schemas.microsoft.com/office/powerpoint/2010/main" val="2442096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6">
            <a:extLst>
              <a:ext uri="{FF2B5EF4-FFF2-40B4-BE49-F238E27FC236}">
                <a16:creationId xmlns:a16="http://schemas.microsoft.com/office/drawing/2014/main" id="{05872718-2EF1-4087-98E0-7C8674940D2C}"/>
              </a:ext>
            </a:extLst>
          </p:cNvPr>
          <p:cNvSpPr txBox="1">
            <a:spLocks/>
          </p:cNvSpPr>
          <p:nvPr/>
        </p:nvSpPr>
        <p:spPr>
          <a:xfrm>
            <a:off x="7156540" y="3068336"/>
            <a:ext cx="4804232" cy="1561494"/>
          </a:xfrm>
          <a:prstGeom prst="homePlate">
            <a:avLst>
              <a:gd name="adj" fmla="val 0"/>
            </a:avLst>
          </a:prstGeom>
          <a:solidFill>
            <a:schemeClr val="tx2">
              <a:lumMod val="20000"/>
              <a:lumOff val="80000"/>
            </a:schemeClr>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Verlängerungs-Option</a:t>
            </a:r>
            <a:endParaRPr kumimoji="0" lang="de-DE" sz="1200" b="0" i="0" u="none" strike="noStrike" kern="1200" cap="none" spc="0" normalizeH="0" baseline="0" noProof="0" dirty="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Anpassung der Versicherungsdauer, wenn GRV die Regelaltersgrenze hochsetzt</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1" i="0" u="none" strike="noStrike" kern="1200" cap="none" spc="0" normalizeH="0" baseline="0" noProof="0" dirty="0" smtClean="0">
                <a:ln>
                  <a:noFill/>
                </a:ln>
                <a:solidFill>
                  <a:srgbClr val="B31767"/>
                </a:solidFill>
                <a:effectLst/>
                <a:uLnTx/>
                <a:uFillTx/>
                <a:latin typeface="Arial"/>
                <a:ea typeface="+mn-ea"/>
                <a:cs typeface="+mn-cs"/>
              </a:rPr>
              <a:t>ohne Gesundheitsprüfung</a:t>
            </a:r>
          </a:p>
          <a:p>
            <a:pPr marL="285750" lvl="0" indent="-285750">
              <a:buFont typeface="Arial" panose="020B0604020202020204" pitchFamily="34" charset="0"/>
              <a:buChar char="•"/>
              <a:defRPr/>
            </a:pPr>
            <a:r>
              <a:rPr lang="de-DE" sz="1400" dirty="0" smtClean="0">
                <a:solidFill>
                  <a:srgbClr val="B31767"/>
                </a:solidFill>
              </a:rPr>
              <a:t>Ausübung: VP max. 50 Jahre alt </a:t>
            </a:r>
            <a:r>
              <a:rPr lang="de-DE" sz="1200" dirty="0" smtClean="0">
                <a:solidFill>
                  <a:srgbClr val="B31767"/>
                </a:solidFill>
              </a:rPr>
              <a:t>(</a:t>
            </a:r>
            <a:r>
              <a:rPr lang="de-DE" sz="1200" dirty="0" err="1" smtClean="0">
                <a:solidFill>
                  <a:srgbClr val="B31767"/>
                </a:solidFill>
              </a:rPr>
              <a:t>Endalter</a:t>
            </a:r>
            <a:r>
              <a:rPr lang="de-DE" sz="1200" dirty="0" smtClean="0">
                <a:solidFill>
                  <a:srgbClr val="B31767"/>
                </a:solidFill>
              </a:rPr>
              <a:t> BU mind. 62)</a:t>
            </a:r>
            <a:endParaRPr kumimoji="0" lang="de-DE" sz="1200" b="0" i="0" u="none" strike="noStrike" kern="1200" cap="none" spc="0" normalizeH="0" baseline="0" noProof="0" dirty="0">
              <a:ln>
                <a:noFill/>
              </a:ln>
              <a:solidFill>
                <a:srgbClr val="B31767"/>
              </a:solidFill>
              <a:effectLst/>
              <a:uLnTx/>
              <a:uFillTx/>
              <a:latin typeface="Arial"/>
            </a:endParaRPr>
          </a:p>
        </p:txBody>
      </p:sp>
      <p:sp>
        <p:nvSpPr>
          <p:cNvPr id="40" name="TextBox 6">
            <a:extLst>
              <a:ext uri="{FF2B5EF4-FFF2-40B4-BE49-F238E27FC236}">
                <a16:creationId xmlns:a16="http://schemas.microsoft.com/office/drawing/2014/main" id="{05872718-2EF1-4087-98E0-7C8674940D2C}"/>
              </a:ext>
            </a:extLst>
          </p:cNvPr>
          <p:cNvSpPr txBox="1">
            <a:spLocks/>
          </p:cNvSpPr>
          <p:nvPr/>
        </p:nvSpPr>
        <p:spPr>
          <a:xfrm>
            <a:off x="2727887" y="3073592"/>
            <a:ext cx="4367210" cy="1561494"/>
          </a:xfrm>
          <a:prstGeom prst="homePlate">
            <a:avLst>
              <a:gd name="adj" fmla="val 0"/>
            </a:avLst>
          </a:prstGeom>
          <a:solidFill>
            <a:schemeClr val="tx2">
              <a:lumMod val="20000"/>
              <a:lumOff val="80000"/>
            </a:schemeClr>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Leistung bei Krebserkrankung </a:t>
            </a:r>
            <a:r>
              <a:rPr kumimoji="0" lang="de-DE" sz="1200" b="1" i="0" u="none" strike="noStrike" kern="1200" cap="none" spc="0" normalizeH="0" baseline="0" noProof="0" dirty="0" smtClean="0">
                <a:ln>
                  <a:noFill/>
                </a:ln>
                <a:solidFill>
                  <a:srgbClr val="B31767"/>
                </a:solidFill>
                <a:effectLst/>
                <a:uLnTx/>
                <a:uFillTx/>
                <a:latin typeface="Arial"/>
                <a:ea typeface="+mn-ea"/>
                <a:cs typeface="+mn-cs"/>
              </a:rPr>
              <a:t>(einmalig)</a:t>
            </a:r>
            <a:endParaRPr kumimoji="0" lang="de-DE" sz="1200" b="0" i="0" u="none" strike="noStrike" kern="1200" cap="none" spc="0" normalizeH="0" baseline="0" noProof="0" dirty="0">
              <a:ln>
                <a:noFill/>
              </a:ln>
              <a:solidFill>
                <a:srgbClr val="B31767"/>
              </a:solidFill>
              <a:effectLst/>
              <a:uLnTx/>
              <a:uFillTx/>
              <a:latin typeface="Arial"/>
              <a:ea typeface="+mn-ea"/>
              <a:cs typeface="+mn-cs"/>
            </a:endParaRPr>
          </a:p>
          <a:p>
            <a:pPr marL="285750" lvl="0" indent="-285750">
              <a:buFont typeface="Arial" panose="020B0604020202020204" pitchFamily="34" charset="0"/>
              <a:buChar char="•"/>
              <a:defRPr/>
            </a:pPr>
            <a:r>
              <a:rPr lang="de-DE" sz="1400" dirty="0">
                <a:solidFill>
                  <a:srgbClr val="B31767"/>
                </a:solidFill>
              </a:rPr>
              <a:t>Wenn die versicherte Person während der Versicherungsdauer an </a:t>
            </a:r>
            <a:r>
              <a:rPr lang="de-DE" sz="1400" b="1" dirty="0">
                <a:solidFill>
                  <a:srgbClr val="B31767"/>
                </a:solidFill>
              </a:rPr>
              <a:t>Krebs (bösartiger Tumor)</a:t>
            </a:r>
            <a:r>
              <a:rPr lang="de-DE" sz="1400" dirty="0">
                <a:solidFill>
                  <a:srgbClr val="B31767"/>
                </a:solidFill>
              </a:rPr>
              <a:t> </a:t>
            </a:r>
            <a:r>
              <a:rPr lang="de-DE" sz="1400" dirty="0" smtClean="0">
                <a:solidFill>
                  <a:srgbClr val="B31767"/>
                </a:solidFill>
              </a:rPr>
              <a:t>erkrankt</a:t>
            </a:r>
          </a:p>
          <a:p>
            <a:pPr marL="285750" lvl="0" indent="-285750">
              <a:buFont typeface="Arial" panose="020B0604020202020204" pitchFamily="34" charset="0"/>
              <a:buChar char="•"/>
              <a:defRPr/>
            </a:pPr>
            <a:r>
              <a:rPr kumimoji="0" lang="de-DE" sz="1400" b="1" i="0" strike="noStrike" kern="1200" cap="none" spc="0" normalizeH="0" baseline="0" noProof="0" dirty="0" smtClean="0">
                <a:ln>
                  <a:noFill/>
                </a:ln>
                <a:solidFill>
                  <a:srgbClr val="B31767"/>
                </a:solidFill>
                <a:effectLst/>
                <a:uLnTx/>
                <a:uFillTx/>
                <a:latin typeface="Arial"/>
                <a:ea typeface="+mn-ea"/>
                <a:cs typeface="+mn-cs"/>
              </a:rPr>
              <a:t>Einmalige Leistung für max. 18 Monate</a:t>
            </a:r>
            <a:endParaRPr kumimoji="0" lang="de-DE" sz="1400" b="1" i="0" strike="noStrike" kern="1200" cap="none" spc="0" normalizeH="0" baseline="0" noProof="0" dirty="0">
              <a:ln>
                <a:noFill/>
              </a:ln>
              <a:solidFill>
                <a:srgbClr val="B31767"/>
              </a:solidFill>
              <a:effectLst/>
              <a:uLnTx/>
              <a:uFillTx/>
              <a:latin typeface="Arial"/>
              <a:ea typeface="+mn-ea"/>
              <a:cs typeface="+mn-cs"/>
            </a:endParaRPr>
          </a:p>
        </p:txBody>
      </p:sp>
      <p:sp>
        <p:nvSpPr>
          <p:cNvPr id="4" name="Foliennummernplatzhalter 3">
            <a:extLst>
              <a:ext uri="{FF2B5EF4-FFF2-40B4-BE49-F238E27FC236}">
                <a16:creationId xmlns:a16="http://schemas.microsoft.com/office/drawing/2014/main" id="{8DD6AF7C-D0C7-44B1-A432-5CF23B205E74}"/>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000" b="0" i="0" u="none" strike="noStrike" kern="1200" cap="none" spc="0" normalizeH="0" baseline="0" noProof="0" dirty="0">
              <a:ln>
                <a:noFill/>
              </a:ln>
              <a:solidFill>
                <a:srgbClr val="807E6F"/>
              </a:solidFill>
              <a:effectLst/>
              <a:uLnTx/>
              <a:uFillTx/>
              <a:latin typeface="Arial"/>
              <a:ea typeface="+mn-ea"/>
              <a:cs typeface="+mn-cs"/>
            </a:endParaRPr>
          </a:p>
        </p:txBody>
      </p:sp>
      <p:sp>
        <p:nvSpPr>
          <p:cNvPr id="5" name="Titel 4">
            <a:extLst>
              <a:ext uri="{FF2B5EF4-FFF2-40B4-BE49-F238E27FC236}">
                <a16:creationId xmlns:a16="http://schemas.microsoft.com/office/drawing/2014/main" id="{F03D4951-C102-483A-B433-D671533073EC}"/>
              </a:ext>
            </a:extLst>
          </p:cNvPr>
          <p:cNvSpPr>
            <a:spLocks noGrp="1"/>
          </p:cNvSpPr>
          <p:nvPr>
            <p:ph type="title"/>
          </p:nvPr>
        </p:nvSpPr>
        <p:spPr>
          <a:xfrm>
            <a:off x="515938" y="478536"/>
            <a:ext cx="9663647" cy="720000"/>
          </a:xfrm>
        </p:spPr>
        <p:txBody>
          <a:bodyPr/>
          <a:lstStyle/>
          <a:p>
            <a:r>
              <a:rPr lang="de-DE" u="sng" dirty="0" smtClean="0">
                <a:solidFill>
                  <a:srgbClr val="B31767"/>
                </a:solidFill>
              </a:rPr>
              <a:t>BU Premium </a:t>
            </a:r>
            <a:r>
              <a:rPr lang="de-DE" dirty="0" smtClean="0">
                <a:solidFill>
                  <a:srgbClr val="B31767"/>
                </a:solidFill>
              </a:rPr>
              <a:t>– ein außergewöhnliches Leistungsniveau</a:t>
            </a:r>
            <a:endParaRPr lang="de-DE" dirty="0">
              <a:solidFill>
                <a:srgbClr val="B31767"/>
              </a:solidFill>
            </a:endParaRPr>
          </a:p>
        </p:txBody>
      </p:sp>
      <p:sp>
        <p:nvSpPr>
          <p:cNvPr id="8" name="TextBox 6">
            <a:extLst>
              <a:ext uri="{FF2B5EF4-FFF2-40B4-BE49-F238E27FC236}">
                <a16:creationId xmlns:a16="http://schemas.microsoft.com/office/drawing/2014/main" id="{05872718-2EF1-4087-98E0-7C8674940D2C}"/>
              </a:ext>
            </a:extLst>
          </p:cNvPr>
          <p:cNvSpPr txBox="1">
            <a:spLocks/>
          </p:cNvSpPr>
          <p:nvPr/>
        </p:nvSpPr>
        <p:spPr>
          <a:xfrm>
            <a:off x="515935" y="1450241"/>
            <a:ext cx="2160000" cy="1552089"/>
          </a:xfrm>
          <a:prstGeom prst="homePlate">
            <a:avLst>
              <a:gd name="adj" fmla="val 0"/>
            </a:avLst>
          </a:prstGeom>
          <a:solidFill>
            <a:srgbClr val="F8E89D"/>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Neben den Leistungen der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Komfort-Variante</a:t>
            </a:r>
            <a:r>
              <a:rPr kumimoji="0" lang="de-DE" sz="1400" b="1" i="0" u="none" strike="noStrike" kern="1200" cap="none" spc="0" normalizeH="0" baseline="0" noProof="0" dirty="0" smtClean="0">
                <a:ln>
                  <a:noFill/>
                </a:ln>
                <a:solidFill>
                  <a:srgbClr val="BF1528"/>
                </a:solidFill>
                <a:effectLst/>
                <a:uLnTx/>
                <a:uFillTx/>
                <a:latin typeface="Arial"/>
                <a:ea typeface="+mn-ea"/>
                <a:cs typeface="+mn-cs"/>
              </a:rPr>
              <a:t> </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bietet die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Premium-Variante</a:t>
            </a:r>
            <a:r>
              <a:rPr kumimoji="0" lang="de-DE" sz="1400" b="1" i="0" u="none" strike="noStrike" kern="1200" cap="none" spc="0" normalizeH="0" baseline="0" noProof="0" dirty="0" smtClean="0">
                <a:ln>
                  <a:noFill/>
                </a:ln>
                <a:solidFill>
                  <a:srgbClr val="BF1528"/>
                </a:solidFill>
                <a:effectLst/>
                <a:uLnTx/>
                <a:uFillTx/>
                <a:latin typeface="Arial"/>
                <a:ea typeface="+mn-ea"/>
                <a:cs typeface="+mn-cs"/>
              </a:rPr>
              <a:t> </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äußerst attraktive Mehr-leistungen</a:t>
            </a:r>
            <a:endParaRPr kumimoji="0" lang="de-DE" sz="1400" b="1" i="0" u="none" strike="noStrike" kern="1200" cap="none" spc="0" normalizeH="0" baseline="0" noProof="0" dirty="0">
              <a:ln>
                <a:noFill/>
              </a:ln>
              <a:solidFill>
                <a:srgbClr val="BF1528"/>
              </a:solidFill>
              <a:effectLst/>
              <a:uLnTx/>
              <a:uFillTx/>
              <a:latin typeface="Arial"/>
              <a:ea typeface="+mn-ea"/>
              <a:cs typeface="+mn-cs"/>
            </a:endParaRPr>
          </a:p>
        </p:txBody>
      </p:sp>
      <p:sp>
        <p:nvSpPr>
          <p:cNvPr id="22" name="TextBox 6">
            <a:extLst>
              <a:ext uri="{FF2B5EF4-FFF2-40B4-BE49-F238E27FC236}">
                <a16:creationId xmlns:a16="http://schemas.microsoft.com/office/drawing/2014/main" id="{05872718-2EF1-4087-98E0-7C8674940D2C}"/>
              </a:ext>
            </a:extLst>
          </p:cNvPr>
          <p:cNvSpPr txBox="1">
            <a:spLocks/>
          </p:cNvSpPr>
          <p:nvPr/>
        </p:nvSpPr>
        <p:spPr>
          <a:xfrm>
            <a:off x="515935" y="3067013"/>
            <a:ext cx="2160000" cy="3191839"/>
          </a:xfrm>
          <a:prstGeom prst="homePlate">
            <a:avLst>
              <a:gd name="adj" fmla="val 0"/>
            </a:avLst>
          </a:prstGeom>
          <a:solidFill>
            <a:schemeClr val="tx2">
              <a:lumMod val="20000"/>
              <a:lumOff val="80000"/>
            </a:schemeClr>
          </a:solidFill>
        </p:spPr>
        <p:txBody>
          <a:bodyPr vert="horz" lIns="180000" tIns="72000" rIns="144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Service-Leistungen</a:t>
            </a:r>
            <a:endParaRPr kumimoji="0" lang="de-DE" sz="1600" b="1" i="0" u="none" strike="noStrike" kern="1200" cap="none" spc="0" normalizeH="0" baseline="0" noProof="0" dirty="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1" i="0" u="none" strike="noStrike" kern="1200" cap="none" spc="0" normalizeH="0" baseline="0" noProof="0" dirty="0" smtClean="0">
                <a:ln>
                  <a:noFill/>
                </a:ln>
                <a:solidFill>
                  <a:srgbClr val="B31767"/>
                </a:solidFill>
                <a:effectLst/>
                <a:uLnTx/>
                <a:uFillTx/>
                <a:latin typeface="Arial"/>
                <a:ea typeface="+mn-ea"/>
                <a:cs typeface="+mn-cs"/>
              </a:rPr>
              <a:t>Analyse und Beratung </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zu Reha-Möglichkeiten,</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Unterstützung durch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BU-Reha-Manager</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1" i="0" u="none" strike="noStrike" kern="1200" cap="none" spc="0" normalizeH="0" baseline="0" noProof="0" dirty="0" smtClean="0">
                <a:ln>
                  <a:noFill/>
                </a:ln>
                <a:solidFill>
                  <a:srgbClr val="B31767"/>
                </a:solidFill>
                <a:effectLst/>
                <a:uLnTx/>
                <a:uFillTx/>
                <a:latin typeface="Arial"/>
                <a:ea typeface="+mn-ea"/>
                <a:cs typeface="+mn-cs"/>
              </a:rPr>
              <a:t>Best </a:t>
            </a:r>
            <a:r>
              <a:rPr kumimoji="0" lang="de-DE" sz="1400" b="1" i="0" u="none" strike="noStrike" kern="1200" cap="none" spc="0" normalizeH="0" baseline="0" noProof="0" dirty="0" err="1" smtClean="0">
                <a:ln>
                  <a:noFill/>
                </a:ln>
                <a:solidFill>
                  <a:srgbClr val="B31767"/>
                </a:solidFill>
                <a:effectLst/>
                <a:uLnTx/>
                <a:uFillTx/>
                <a:latin typeface="Arial"/>
                <a:ea typeface="+mn-ea"/>
                <a:cs typeface="+mn-cs"/>
              </a:rPr>
              <a:t>Doctors</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 </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 weltweite med. Zweitmeinung</a:t>
            </a:r>
            <a:endParaRPr kumimoji="0" lang="de-DE" sz="1400" b="0" i="0" u="none" strike="noStrike" kern="1200" cap="none" spc="0" normalizeH="0" baseline="0" noProof="0" dirty="0">
              <a:ln>
                <a:noFill/>
              </a:ln>
              <a:solidFill>
                <a:srgbClr val="B31767"/>
              </a:solidFill>
              <a:effectLst/>
              <a:uLnTx/>
              <a:uFillTx/>
              <a:latin typeface="Arial"/>
              <a:ea typeface="+mn-ea"/>
              <a:cs typeface="+mn-cs"/>
            </a:endParaRPr>
          </a:p>
        </p:txBody>
      </p:sp>
      <p:sp>
        <p:nvSpPr>
          <p:cNvPr id="24" name="TextBox 6">
            <a:extLst>
              <a:ext uri="{FF2B5EF4-FFF2-40B4-BE49-F238E27FC236}">
                <a16:creationId xmlns:a16="http://schemas.microsoft.com/office/drawing/2014/main" id="{05872718-2EF1-4087-98E0-7C8674940D2C}"/>
              </a:ext>
            </a:extLst>
          </p:cNvPr>
          <p:cNvSpPr txBox="1">
            <a:spLocks/>
          </p:cNvSpPr>
          <p:nvPr/>
        </p:nvSpPr>
        <p:spPr>
          <a:xfrm>
            <a:off x="2732634" y="1440837"/>
            <a:ext cx="4367210" cy="1561494"/>
          </a:xfrm>
          <a:prstGeom prst="homePlate">
            <a:avLst>
              <a:gd name="adj" fmla="val 0"/>
            </a:avLst>
          </a:prstGeom>
          <a:solidFill>
            <a:schemeClr val="tx2">
              <a:lumMod val="20000"/>
              <a:lumOff val="80000"/>
            </a:schemeClr>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Leistung bei AU </a:t>
            </a:r>
            <a:r>
              <a:rPr kumimoji="0" lang="de-DE" sz="1200" b="0" i="0" u="none" strike="noStrike" kern="1200" cap="none" spc="0" normalizeH="0" baseline="0" noProof="0" dirty="0" smtClean="0">
                <a:ln>
                  <a:noFill/>
                </a:ln>
                <a:solidFill>
                  <a:srgbClr val="B31767"/>
                </a:solidFill>
                <a:effectLst/>
                <a:uLnTx/>
                <a:uFillTx/>
                <a:latin typeface="Arial"/>
                <a:ea typeface="+mn-ea"/>
                <a:cs typeface="+mn-cs"/>
              </a:rPr>
              <a:t>(Gelbe-Schein-Regelung“)</a:t>
            </a:r>
            <a:endParaRPr kumimoji="0" lang="de-DE" sz="1200" b="0" i="0" u="none" strike="noStrike" kern="1200" cap="none" spc="0" normalizeH="0" baseline="0" noProof="0" dirty="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0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Leistung bei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Vorlage AU-Bescheinigung </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ohne BU-Leistungsantrag (max. für 18 Monate)</a:t>
            </a:r>
          </a:p>
          <a:p>
            <a:pPr marL="285750" marR="0" lvl="0" indent="-285750" algn="l" defTabSz="914400" rtl="0" eaLnBrk="1" fontAlgn="auto" latinLnBrk="0" hangingPunct="1">
              <a:lnSpc>
                <a:spcPct val="10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Fachärztliche Bescheinigung für mindestens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4+2 Monate oder 6 Monate </a:t>
            </a:r>
            <a:r>
              <a:rPr kumimoji="0" lang="de-DE" sz="1200" i="0" u="none" strike="noStrike" kern="1200" cap="none" spc="0" normalizeH="0" baseline="0" noProof="0" dirty="0" smtClean="0">
                <a:ln>
                  <a:noFill/>
                </a:ln>
                <a:solidFill>
                  <a:srgbClr val="B31767"/>
                </a:solidFill>
                <a:effectLst/>
                <a:uLnTx/>
                <a:uFillTx/>
                <a:latin typeface="Arial"/>
                <a:ea typeface="+mn-ea"/>
                <a:cs typeface="+mn-cs"/>
              </a:rPr>
              <a:t>(AU ununterbrochen)</a:t>
            </a:r>
            <a:endParaRPr kumimoji="0" lang="de-DE" sz="1400" i="0" u="none" strike="noStrike" kern="1200" cap="none" spc="0" normalizeH="0" baseline="0" noProof="0" dirty="0" smtClean="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00000"/>
              </a:lnSpc>
              <a:spcBef>
                <a:spcPts val="800"/>
              </a:spcBef>
              <a:spcAft>
                <a:spcPts val="0"/>
              </a:spcAft>
              <a:buClrTx/>
              <a:buSzTx/>
              <a:buFont typeface="Arial" panose="020B0604020202020204" pitchFamily="34" charset="0"/>
              <a:buChar char="•"/>
              <a:tabLst/>
              <a:defRPr/>
            </a:pPr>
            <a:endParaRPr kumimoji="0" lang="de-DE" sz="1400" b="1" i="0" u="none" strike="noStrike" kern="1200" cap="none" spc="0" normalizeH="0" baseline="0" noProof="0" dirty="0" smtClean="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endParaRPr kumimoji="0" lang="de-DE" sz="1400" b="1" i="0" u="none" strike="noStrike" kern="1200" cap="none" spc="0" normalizeH="0" baseline="0" noProof="0" dirty="0">
              <a:ln>
                <a:noFill/>
              </a:ln>
              <a:solidFill>
                <a:srgbClr val="B31767"/>
              </a:solidFill>
              <a:effectLst/>
              <a:uLnTx/>
              <a:uFillTx/>
              <a:latin typeface="Arial"/>
              <a:ea typeface="+mn-ea"/>
              <a:cs typeface="+mn-cs"/>
            </a:endParaRPr>
          </a:p>
        </p:txBody>
      </p:sp>
      <p:sp>
        <p:nvSpPr>
          <p:cNvPr id="33" name="Ellipse 32"/>
          <p:cNvSpPr/>
          <p:nvPr/>
        </p:nvSpPr>
        <p:spPr>
          <a:xfrm>
            <a:off x="2043699" y="2440242"/>
            <a:ext cx="900000" cy="90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41" name="TextBox 6">
            <a:extLst>
              <a:ext uri="{FF2B5EF4-FFF2-40B4-BE49-F238E27FC236}">
                <a16:creationId xmlns:a16="http://schemas.microsoft.com/office/drawing/2014/main" id="{05872718-2EF1-4087-98E0-7C8674940D2C}"/>
              </a:ext>
            </a:extLst>
          </p:cNvPr>
          <p:cNvSpPr txBox="1">
            <a:spLocks/>
          </p:cNvSpPr>
          <p:nvPr/>
        </p:nvSpPr>
        <p:spPr>
          <a:xfrm>
            <a:off x="2727887" y="4697359"/>
            <a:ext cx="4367210" cy="1561494"/>
          </a:xfrm>
          <a:prstGeom prst="homePlate">
            <a:avLst>
              <a:gd name="adj" fmla="val 0"/>
            </a:avLst>
          </a:prstGeom>
          <a:solidFill>
            <a:schemeClr val="tx2">
              <a:lumMod val="20000"/>
              <a:lumOff val="80000"/>
            </a:schemeClr>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Leistung bei Verlust einer Grundfähigkeit</a:t>
            </a:r>
            <a:endParaRPr kumimoji="0" lang="de-DE" sz="1200" b="0" i="0" u="none" strike="noStrike" kern="1200" cap="none" spc="0" normalizeH="0" baseline="0" noProof="0" dirty="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1" i="0" u="none" strike="noStrike" kern="1200" cap="none" spc="0" normalizeH="0" baseline="0" noProof="0" dirty="0" smtClean="0">
                <a:ln>
                  <a:noFill/>
                </a:ln>
                <a:solidFill>
                  <a:srgbClr val="B31767"/>
                </a:solidFill>
                <a:effectLst/>
                <a:uLnTx/>
                <a:uFillTx/>
                <a:latin typeface="Arial"/>
                <a:ea typeface="+mn-ea"/>
                <a:cs typeface="+mn-cs"/>
              </a:rPr>
              <a:t>Einmalzahlung</a:t>
            </a:r>
            <a:r>
              <a:rPr kumimoji="0" lang="de-DE" sz="1400" i="0" u="none" strike="noStrike" kern="1200" cap="none" spc="0" normalizeH="0" baseline="0" noProof="0" dirty="0" smtClean="0">
                <a:ln>
                  <a:noFill/>
                </a:ln>
                <a:solidFill>
                  <a:srgbClr val="B31767"/>
                </a:solidFill>
                <a:effectLst/>
                <a:uLnTx/>
                <a:uFillTx/>
                <a:latin typeface="Arial"/>
                <a:ea typeface="+mn-ea"/>
                <a:cs typeface="+mn-cs"/>
              </a:rPr>
              <a:t> von max. 15.000 Euro</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1" i="0" u="sng" strike="noStrike" kern="1200" cap="none" spc="0" normalizeH="0" baseline="0" noProof="0" dirty="0" smtClean="0">
                <a:ln>
                  <a:noFill/>
                </a:ln>
                <a:solidFill>
                  <a:srgbClr val="B31767"/>
                </a:solidFill>
                <a:effectLst/>
                <a:uLnTx/>
                <a:uFillTx/>
                <a:latin typeface="Arial"/>
                <a:ea typeface="+mn-ea"/>
                <a:cs typeface="+mn-cs"/>
              </a:rPr>
              <a:t>und</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 Zahlung einer Rente</a:t>
            </a:r>
            <a:r>
              <a:rPr kumimoji="0" lang="de-DE" sz="1400" b="0" i="0" u="none" strike="noStrike" kern="1200" cap="none" spc="0" normalizeH="0" noProof="0" dirty="0" smtClean="0">
                <a:ln>
                  <a:noFill/>
                </a:ln>
                <a:solidFill>
                  <a:srgbClr val="B31767"/>
                </a:solidFill>
                <a:effectLst/>
                <a:uLnTx/>
                <a:uFillTx/>
                <a:latin typeface="Arial"/>
                <a:ea typeface="+mn-ea"/>
                <a:cs typeface="+mn-cs"/>
              </a:rPr>
              <a:t> für </a:t>
            </a:r>
            <a:r>
              <a:rPr kumimoji="0" lang="de-DE" sz="1400" i="0" u="none" strike="noStrike" kern="1200" cap="none" spc="0" normalizeH="0" baseline="0" noProof="0" dirty="0" smtClean="0">
                <a:ln>
                  <a:noFill/>
                </a:ln>
                <a:solidFill>
                  <a:srgbClr val="B31767"/>
                </a:solidFill>
                <a:effectLst/>
                <a:uLnTx/>
                <a:uFillTx/>
                <a:latin typeface="Arial"/>
                <a:ea typeface="+mn-ea"/>
                <a:cs typeface="+mn-cs"/>
              </a:rPr>
              <a:t>maximal 24 Monate</a:t>
            </a:r>
            <a:endParaRPr kumimoji="0" lang="de-DE" sz="1400" i="0" u="none" strike="noStrike" kern="1200" cap="none" spc="0" normalizeH="0" baseline="0" noProof="0" dirty="0">
              <a:ln>
                <a:noFill/>
              </a:ln>
              <a:solidFill>
                <a:srgbClr val="B31767"/>
              </a:solidFill>
              <a:effectLst/>
              <a:uLnTx/>
              <a:uFillTx/>
              <a:latin typeface="Arial"/>
              <a:ea typeface="+mn-ea"/>
              <a:cs typeface="+mn-cs"/>
            </a:endParaRPr>
          </a:p>
        </p:txBody>
      </p:sp>
      <p:sp>
        <p:nvSpPr>
          <p:cNvPr id="34" name="Ellipse 33"/>
          <p:cNvSpPr/>
          <p:nvPr/>
        </p:nvSpPr>
        <p:spPr>
          <a:xfrm>
            <a:off x="2519538" y="4486223"/>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43" name="TextBox 6">
            <a:extLst>
              <a:ext uri="{FF2B5EF4-FFF2-40B4-BE49-F238E27FC236}">
                <a16:creationId xmlns:a16="http://schemas.microsoft.com/office/drawing/2014/main" id="{05872718-2EF1-4087-98E0-7C8674940D2C}"/>
              </a:ext>
            </a:extLst>
          </p:cNvPr>
          <p:cNvSpPr txBox="1">
            <a:spLocks/>
          </p:cNvSpPr>
          <p:nvPr/>
        </p:nvSpPr>
        <p:spPr>
          <a:xfrm>
            <a:off x="7156540" y="4697359"/>
            <a:ext cx="4804232" cy="1561494"/>
          </a:xfrm>
          <a:prstGeom prst="homePlate">
            <a:avLst>
              <a:gd name="adj" fmla="val 0"/>
            </a:avLst>
          </a:prstGeom>
          <a:solidFill>
            <a:schemeClr val="tx2">
              <a:lumMod val="20000"/>
              <a:lumOff val="80000"/>
            </a:schemeClr>
          </a:solidFill>
        </p:spPr>
        <p:txBody>
          <a:bodyPr vert="horz" lIns="180000" tIns="72000" rIns="180000" bIns="7200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600" b="1" i="0" u="none" strike="noStrike" kern="1200" cap="none" spc="0" normalizeH="0" baseline="0" noProof="0" dirty="0" smtClean="0">
                <a:ln>
                  <a:noFill/>
                </a:ln>
                <a:solidFill>
                  <a:srgbClr val="B31767"/>
                </a:solidFill>
                <a:effectLst/>
                <a:uLnTx/>
                <a:uFillTx/>
                <a:latin typeface="Arial"/>
                <a:ea typeface="+mn-ea"/>
                <a:cs typeface="+mn-cs"/>
              </a:rPr>
              <a:t>Ergänzungs-Option</a:t>
            </a:r>
            <a:endParaRPr kumimoji="0" lang="de-DE" sz="1200" b="0" i="0" u="none" strike="noStrike" kern="1200" cap="none" spc="0" normalizeH="0" baseline="0" noProof="0" dirty="0">
              <a:ln>
                <a:noFill/>
              </a:ln>
              <a:solidFill>
                <a:srgbClr val="B31767"/>
              </a:solidFill>
              <a:effectLst/>
              <a:uLnTx/>
              <a:uFillTx/>
              <a:latin typeface="Arial"/>
              <a:ea typeface="+mn-ea"/>
              <a:cs typeface="+mn-cs"/>
            </a:endParaRP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Abschluss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Risiko-LV</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 mit BUB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ohne Gesundheitsprüfung</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V-Summe max.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250.000 Euro </a:t>
            </a:r>
            <a:r>
              <a:rPr kumimoji="0" lang="de-DE" sz="1200" b="0" i="0" u="none" strike="noStrike" kern="1200" cap="none" spc="0" normalizeH="0" baseline="0" noProof="0" dirty="0" smtClean="0">
                <a:ln>
                  <a:noFill/>
                </a:ln>
                <a:solidFill>
                  <a:srgbClr val="B31767"/>
                </a:solidFill>
                <a:effectLst/>
                <a:uLnTx/>
                <a:uFillTx/>
                <a:latin typeface="Arial"/>
                <a:ea typeface="+mn-ea"/>
                <a:cs typeface="+mn-cs"/>
              </a:rPr>
              <a:t>(bis max. 45 Lebensjahr)</a:t>
            </a:r>
          </a:p>
          <a:p>
            <a:pPr marL="285750" marR="0" lvl="0" indent="-285750" algn="l" defTabSz="914400" rtl="0" eaLnBrk="1" fontAlgn="auto" latinLnBrk="0" hangingPunct="1">
              <a:lnSpc>
                <a:spcPct val="110000"/>
              </a:lnSpc>
              <a:spcBef>
                <a:spcPts val="800"/>
              </a:spcBef>
              <a:spcAft>
                <a:spcPts val="0"/>
              </a:spcAft>
              <a:buClrTx/>
              <a:buSzTx/>
              <a:buFont typeface="Arial" panose="020B0604020202020204" pitchFamily="34" charset="0"/>
              <a:buChar char="•"/>
              <a:tabLst/>
              <a:defRPr/>
            </a:pPr>
            <a:r>
              <a:rPr kumimoji="0" lang="de-DE" sz="1400" b="0" i="0" u="none" strike="noStrike" kern="1200" cap="none" spc="0" normalizeH="0" baseline="0" noProof="0" dirty="0" smtClean="0">
                <a:ln>
                  <a:noFill/>
                </a:ln>
                <a:solidFill>
                  <a:srgbClr val="B31767"/>
                </a:solidFill>
                <a:effectLst/>
                <a:uLnTx/>
                <a:uFillTx/>
                <a:latin typeface="Arial"/>
                <a:ea typeface="+mn-ea"/>
                <a:cs typeface="+mn-cs"/>
              </a:rPr>
              <a:t>Anlass: </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Immobilienerwerb </a:t>
            </a:r>
            <a:r>
              <a:rPr kumimoji="0" lang="de-DE" sz="1400" b="0" i="0" u="none" strike="noStrike" kern="1200" cap="none" spc="0" normalizeH="0" baseline="0" noProof="0" dirty="0" smtClean="0">
                <a:ln>
                  <a:noFill/>
                </a:ln>
                <a:solidFill>
                  <a:srgbClr val="B31767"/>
                </a:solidFill>
                <a:effectLst/>
                <a:uLnTx/>
                <a:uFillTx/>
                <a:latin typeface="Arial"/>
                <a:ea typeface="+mn-ea"/>
                <a:cs typeface="+mn-cs"/>
              </a:rPr>
              <a:t>oder</a:t>
            </a:r>
            <a:r>
              <a:rPr kumimoji="0" lang="de-DE" sz="1400" b="1" i="0" u="none" strike="noStrike" kern="1200" cap="none" spc="0" normalizeH="0" baseline="0" noProof="0" dirty="0" smtClean="0">
                <a:ln>
                  <a:noFill/>
                </a:ln>
                <a:solidFill>
                  <a:srgbClr val="B31767"/>
                </a:solidFill>
                <a:effectLst/>
                <a:uLnTx/>
                <a:uFillTx/>
                <a:latin typeface="Arial"/>
                <a:ea typeface="+mn-ea"/>
                <a:cs typeface="+mn-cs"/>
              </a:rPr>
              <a:t> Kind</a:t>
            </a:r>
            <a:endParaRPr kumimoji="0" lang="de-DE" sz="1400" b="1" i="0" u="none" strike="noStrike" kern="1200" cap="none" spc="0" normalizeH="0" baseline="0" noProof="0" dirty="0">
              <a:ln>
                <a:noFill/>
              </a:ln>
              <a:solidFill>
                <a:srgbClr val="B31767"/>
              </a:solidFill>
              <a:effectLst/>
              <a:uLnTx/>
              <a:uFillTx/>
              <a:latin typeface="Arial"/>
              <a:ea typeface="+mn-ea"/>
              <a:cs typeface="+mn-cs"/>
            </a:endParaRPr>
          </a:p>
        </p:txBody>
      </p:sp>
      <p:sp>
        <p:nvSpPr>
          <p:cNvPr id="27" name="Ellipse 26"/>
          <p:cNvSpPr/>
          <p:nvPr/>
        </p:nvSpPr>
        <p:spPr>
          <a:xfrm>
            <a:off x="6955300" y="4504167"/>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28" name="Ellipse 27"/>
          <p:cNvSpPr/>
          <p:nvPr/>
        </p:nvSpPr>
        <p:spPr>
          <a:xfrm>
            <a:off x="6936337" y="2854989"/>
            <a:ext cx="360000" cy="360000"/>
          </a:xfrm>
          <a:prstGeom prst="ellipse">
            <a:avLst/>
          </a:prstGeom>
          <a:solidFill>
            <a:srgbClr val="8E0038"/>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prstClr val="white"/>
                </a:solidFill>
                <a:effectLst/>
                <a:uLnTx/>
                <a:uFillTx/>
                <a:latin typeface="Arial"/>
                <a:ea typeface="+mn-ea"/>
                <a:cs typeface="+mn-cs"/>
              </a:rPr>
              <a:t>+</a:t>
            </a:r>
          </a:p>
        </p:txBody>
      </p:sp>
      <p:sp>
        <p:nvSpPr>
          <p:cNvPr id="17" name="Rechteck 16"/>
          <p:cNvSpPr/>
          <p:nvPr/>
        </p:nvSpPr>
        <p:spPr>
          <a:xfrm>
            <a:off x="6569242" y="6341838"/>
            <a:ext cx="1251284" cy="5161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 name="Textplatzhalter 1"/>
          <p:cNvSpPr>
            <a:spLocks noGrp="1"/>
          </p:cNvSpPr>
          <p:nvPr>
            <p:ph type="body" idx="19"/>
          </p:nvPr>
        </p:nvSpPr>
        <p:spPr/>
        <p:txBody>
          <a:bodyPr/>
          <a:lstStyle/>
          <a:p>
            <a:endParaRPr lang="de-DE"/>
          </a:p>
        </p:txBody>
      </p:sp>
    </p:spTree>
    <p:extLst>
      <p:ext uri="{BB962C8B-B14F-4D97-AF65-F5344CB8AC3E}">
        <p14:creationId xmlns:p14="http://schemas.microsoft.com/office/powerpoint/2010/main" val="2432330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F7DCBB"/>
          </a:solidFill>
        </p:spPr>
        <p:txBody>
          <a:bodyPr/>
          <a:lstStyle/>
          <a:p>
            <a:r>
              <a:rPr lang="de-DE" sz="4400" dirty="0">
                <a:solidFill>
                  <a:srgbClr val="BF1528"/>
                </a:solidFill>
              </a:rPr>
              <a:t>ERGO </a:t>
            </a:r>
            <a:r>
              <a:rPr lang="de-DE" sz="4400" dirty="0" smtClean="0">
                <a:solidFill>
                  <a:srgbClr val="BF1528"/>
                </a:solidFill>
              </a:rPr>
              <a:t>BU </a:t>
            </a:r>
            <a:br>
              <a:rPr lang="de-DE" sz="4400" dirty="0" smtClean="0">
                <a:solidFill>
                  <a:srgbClr val="BF1528"/>
                </a:solidFill>
              </a:rPr>
            </a:br>
            <a:r>
              <a:rPr lang="de-DE" sz="4400" dirty="0">
                <a:solidFill>
                  <a:srgbClr val="BF1528"/>
                </a:solidFill>
              </a:rPr>
              <a:t/>
            </a:r>
            <a:br>
              <a:rPr lang="de-DE" sz="4400" dirty="0">
                <a:solidFill>
                  <a:srgbClr val="BF1528"/>
                </a:solidFill>
              </a:rPr>
            </a:br>
            <a:r>
              <a:rPr lang="de-DE" sz="3200" dirty="0">
                <a:solidFill>
                  <a:srgbClr val="BF1528"/>
                </a:solidFill>
              </a:rPr>
              <a:t>Komfort und </a:t>
            </a:r>
            <a:r>
              <a:rPr lang="de-DE" sz="3200" dirty="0" smtClean="0">
                <a:solidFill>
                  <a:srgbClr val="BF1528"/>
                </a:solidFill>
              </a:rPr>
              <a:t>Premium </a:t>
            </a:r>
            <a:r>
              <a:rPr lang="de-DE" sz="3200" dirty="0">
                <a:solidFill>
                  <a:srgbClr val="BF1528"/>
                </a:solidFill>
              </a:rPr>
              <a:t>im </a:t>
            </a:r>
            <a:r>
              <a:rPr lang="de-DE" sz="3200" dirty="0" smtClean="0">
                <a:solidFill>
                  <a:srgbClr val="BF1528"/>
                </a:solidFill>
              </a:rPr>
              <a:t>Vergleich</a:t>
            </a:r>
            <a:endParaRPr lang="de-DE" sz="3200" dirty="0">
              <a:solidFill>
                <a:srgbClr val="BF1528"/>
              </a:solidFill>
            </a:endParaRPr>
          </a:p>
        </p:txBody>
      </p:sp>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pic>
        <p:nvPicPr>
          <p:cNvPr id="3" name="Bildplatzhalter 2"/>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20366" r="20366"/>
          <a:stretch>
            <a:fillRect/>
          </a:stretch>
        </p:blipFill>
        <p:spPr/>
      </p:pic>
    </p:spTree>
    <p:extLst>
      <p:ext uri="{BB962C8B-B14F-4D97-AF65-F5344CB8AC3E}">
        <p14:creationId xmlns:p14="http://schemas.microsoft.com/office/powerpoint/2010/main" val="2154848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l="30159" r="30159"/>
          <a:stretch>
            <a:fillRect/>
          </a:stretch>
        </p:blipFill>
        <p:spPr/>
      </p:pic>
      <p:sp>
        <p:nvSpPr>
          <p:cNvPr id="3" name="Titel 2"/>
          <p:cNvSpPr>
            <a:spLocks noGrp="1"/>
          </p:cNvSpPr>
          <p:nvPr>
            <p:ph type="title"/>
          </p:nvPr>
        </p:nvSpPr>
        <p:spPr/>
        <p:txBody>
          <a:bodyPr/>
          <a:lstStyle/>
          <a:p>
            <a:r>
              <a:rPr lang="de-DE" dirty="0" smtClean="0"/>
              <a:t>Immer eine starke Leistung mit Unterschieden im Detail</a:t>
            </a:r>
            <a:endParaRPr lang="de-DE" dirty="0"/>
          </a:p>
        </p:txBody>
      </p:sp>
      <p:sp>
        <p:nvSpPr>
          <p:cNvPr id="5" name="Textplatzhalter 4"/>
          <p:cNvSpPr>
            <a:spLocks noGrp="1"/>
          </p:cNvSpPr>
          <p:nvPr>
            <p:ph type="body" sz="quarter" idx="5"/>
          </p:nvPr>
        </p:nvSpPr>
        <p:spPr>
          <a:solidFill>
            <a:srgbClr val="F7DCBB"/>
          </a:solidFill>
        </p:spPr>
        <p:txBody>
          <a:bodyPr/>
          <a:lstStyle/>
          <a:p>
            <a:endParaRPr lang="de-DE" dirty="0"/>
          </a:p>
        </p:txBody>
      </p:sp>
      <p:graphicFrame>
        <p:nvGraphicFramePr>
          <p:cNvPr id="8" name="Inhaltsplatzhalter 7"/>
          <p:cNvGraphicFramePr>
            <a:graphicFrameLocks noGrp="1"/>
          </p:cNvGraphicFramePr>
          <p:nvPr>
            <p:ph sz="quarter" idx="14"/>
            <p:extLst/>
          </p:nvPr>
        </p:nvGraphicFramePr>
        <p:xfrm>
          <a:off x="4727575" y="1494357"/>
          <a:ext cx="6948489" cy="4823500"/>
        </p:xfrm>
        <a:graphic>
          <a:graphicData uri="http://schemas.openxmlformats.org/drawingml/2006/table">
            <a:tbl>
              <a:tblPr firstRow="1" bandRow="1"/>
              <a:tblGrid>
                <a:gridCol w="4516909">
                  <a:extLst>
                    <a:ext uri="{9D8B030D-6E8A-4147-A177-3AD203B41FA5}">
                      <a16:colId xmlns:a16="http://schemas.microsoft.com/office/drawing/2014/main" val="2950285872"/>
                    </a:ext>
                  </a:extLst>
                </a:gridCol>
                <a:gridCol w="1247869">
                  <a:extLst>
                    <a:ext uri="{9D8B030D-6E8A-4147-A177-3AD203B41FA5}">
                      <a16:colId xmlns:a16="http://schemas.microsoft.com/office/drawing/2014/main" val="3634261219"/>
                    </a:ext>
                  </a:extLst>
                </a:gridCol>
                <a:gridCol w="1183711">
                  <a:extLst>
                    <a:ext uri="{9D8B030D-6E8A-4147-A177-3AD203B41FA5}">
                      <a16:colId xmlns:a16="http://schemas.microsoft.com/office/drawing/2014/main" val="838652059"/>
                    </a:ext>
                  </a:extLst>
                </a:gridCol>
              </a:tblGrid>
              <a:tr h="438500">
                <a:tc>
                  <a:txBody>
                    <a:bodyPr/>
                    <a:lstStyle/>
                    <a:p>
                      <a:endParaRPr lang="de-DE" sz="1400" dirty="0"/>
                    </a:p>
                  </a:txBody>
                  <a:tcPr anchor="ctr"/>
                </a:tc>
                <a:tc>
                  <a:txBody>
                    <a:bodyPr/>
                    <a:lstStyle/>
                    <a:p>
                      <a:pPr algn="ctr"/>
                      <a:r>
                        <a:rPr lang="de-DE" sz="1400" dirty="0" smtClean="0"/>
                        <a:t>Komfort</a:t>
                      </a:r>
                      <a:endParaRPr lang="de-DE" sz="1400" dirty="0"/>
                    </a:p>
                  </a:txBody>
                  <a:tcPr anchor="ctr"/>
                </a:tc>
                <a:tc>
                  <a:txBody>
                    <a:bodyPr/>
                    <a:lstStyle/>
                    <a:p>
                      <a:pPr algn="ctr"/>
                      <a:r>
                        <a:rPr lang="de-DE" sz="1400" dirty="0" smtClean="0"/>
                        <a:t>Premium</a:t>
                      </a:r>
                      <a:endParaRPr lang="de-DE" sz="1400" dirty="0"/>
                    </a:p>
                  </a:txBody>
                  <a:tcPr anchor="ctr"/>
                </a:tc>
                <a:extLst>
                  <a:ext uri="{0D108BD9-81ED-4DB2-BD59-A6C34878D82A}">
                    <a16:rowId xmlns:a16="http://schemas.microsoft.com/office/drawing/2014/main" val="1822452240"/>
                  </a:ext>
                </a:extLst>
              </a:tr>
              <a:tr h="438500">
                <a:tc>
                  <a:txBody>
                    <a:bodyPr/>
                    <a:lstStyle/>
                    <a:p>
                      <a:r>
                        <a:rPr lang="de-DE" sz="1400" dirty="0" smtClean="0"/>
                        <a:t>Prognosezeitraum</a:t>
                      </a:r>
                      <a:r>
                        <a:rPr lang="de-DE" sz="1400" baseline="0" dirty="0" smtClean="0"/>
                        <a:t> 6 Monate</a:t>
                      </a:r>
                      <a:endParaRPr lang="de-DE" sz="1400" dirty="0"/>
                    </a:p>
                  </a:txBody>
                  <a:tcPr anchor="ctr"/>
                </a:tc>
                <a:tc>
                  <a:txBody>
                    <a:bodyPr/>
                    <a:lstStyle/>
                    <a:p>
                      <a:pPr marL="0" marR="0" lvl="0" indent="0" algn="l" defTabSz="914400" rtl="0" eaLnBrk="1" fontAlgn="auto" latinLnBrk="0" hangingPunct="1">
                        <a:lnSpc>
                          <a:spcPct val="110000"/>
                        </a:lnSpc>
                        <a:spcBef>
                          <a:spcPts val="800"/>
                        </a:spcBef>
                        <a:spcAft>
                          <a:spcPts val="0"/>
                        </a:spcAft>
                        <a:buClrTx/>
                        <a:buSzTx/>
                        <a:buFontTx/>
                        <a:buNone/>
                        <a:tabLst/>
                        <a:defRPr/>
                      </a:pPr>
                      <a:endParaRPr lang="de-DE" sz="1400" b="1" kern="1200" dirty="0" smtClean="0">
                        <a:solidFill>
                          <a:schemeClr val="tx1"/>
                        </a:solidFill>
                        <a:latin typeface="Symbol" panose="05050102010706020507" pitchFamily="18" charset="2"/>
                        <a:ea typeface="+mn-ea"/>
                        <a:cs typeface="+mn-cs"/>
                      </a:endParaRPr>
                    </a:p>
                  </a:txBody>
                  <a:tcPr anchor="ctr"/>
                </a:tc>
                <a:tc>
                  <a:txBody>
                    <a:bodyPr/>
                    <a:lstStyle/>
                    <a:p>
                      <a:endParaRPr lang="de-DE" sz="1400" dirty="0"/>
                    </a:p>
                  </a:txBody>
                  <a:tcPr anchor="ctr"/>
                </a:tc>
                <a:extLst>
                  <a:ext uri="{0D108BD9-81ED-4DB2-BD59-A6C34878D82A}">
                    <a16:rowId xmlns:a16="http://schemas.microsoft.com/office/drawing/2014/main" val="2651578204"/>
                  </a:ext>
                </a:extLst>
              </a:tr>
              <a:tr h="438500">
                <a:tc>
                  <a:txBody>
                    <a:bodyPr/>
                    <a:lstStyle/>
                    <a:p>
                      <a:r>
                        <a:rPr lang="de-DE" sz="1400" dirty="0" smtClean="0"/>
                        <a:t>Leistungen bei Arbeitsunfähigkeit (AU-Klausel)</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234670789"/>
                  </a:ext>
                </a:extLst>
              </a:tr>
              <a:tr h="438500">
                <a:tc>
                  <a:txBody>
                    <a:bodyPr/>
                    <a:lstStyle/>
                    <a:p>
                      <a:r>
                        <a:rPr lang="de-DE" sz="1400" dirty="0" smtClean="0"/>
                        <a:t>Leistungen</a:t>
                      </a:r>
                      <a:r>
                        <a:rPr lang="de-DE" sz="1400" baseline="0" dirty="0" smtClean="0"/>
                        <a:t> bei Verlust der Grundfähigkeit</a:t>
                      </a:r>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70200670"/>
                  </a:ext>
                </a:extLst>
              </a:tr>
              <a:tr h="438500">
                <a:tc>
                  <a:txBody>
                    <a:bodyPr/>
                    <a:lstStyle/>
                    <a:p>
                      <a:r>
                        <a:rPr lang="de-DE" sz="1400" dirty="0" smtClean="0"/>
                        <a:t>Leistungen</a:t>
                      </a:r>
                      <a:r>
                        <a:rPr lang="de-DE" sz="1400" baseline="0" dirty="0" smtClean="0"/>
                        <a:t> bei schwerer Krebserkrankung</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28856816"/>
                  </a:ext>
                </a:extLst>
              </a:tr>
              <a:tr h="438500">
                <a:tc>
                  <a:txBody>
                    <a:bodyPr/>
                    <a:lstStyle/>
                    <a:p>
                      <a:r>
                        <a:rPr lang="de-DE" sz="1400" dirty="0" smtClean="0">
                          <a:solidFill>
                            <a:schemeClr val="tx1"/>
                          </a:solidFill>
                        </a:rPr>
                        <a:t>Infektionsklausel</a:t>
                      </a:r>
                      <a:r>
                        <a:rPr lang="de-DE" sz="1400" baseline="0" dirty="0" smtClean="0">
                          <a:solidFill>
                            <a:schemeClr val="tx1"/>
                          </a:solidFill>
                        </a:rPr>
                        <a:t> für alle Berufe</a:t>
                      </a:r>
                      <a:endParaRPr lang="de-DE" sz="1400" dirty="0">
                        <a:solidFill>
                          <a:schemeClr val="tx1"/>
                        </a:solidFill>
                      </a:endParaRPr>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666743118"/>
                  </a:ext>
                </a:extLst>
              </a:tr>
              <a:tr h="438500">
                <a:tc>
                  <a:txBody>
                    <a:bodyPr/>
                    <a:lstStyle/>
                    <a:p>
                      <a:r>
                        <a:rPr lang="de-DE" sz="1400" dirty="0" smtClean="0"/>
                        <a:t>Berufswechsel</a:t>
                      </a:r>
                      <a:r>
                        <a:rPr lang="de-DE" sz="1400" baseline="0" dirty="0" smtClean="0"/>
                        <a:t> inklusive</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044692845"/>
                  </a:ext>
                </a:extLst>
              </a:tr>
              <a:tr h="438500">
                <a:tc>
                  <a:txBody>
                    <a:bodyPr/>
                    <a:lstStyle/>
                    <a:p>
                      <a:r>
                        <a:rPr lang="de-DE" sz="1400" dirty="0" smtClean="0"/>
                        <a:t>Leistungen</a:t>
                      </a:r>
                      <a:r>
                        <a:rPr lang="de-DE" sz="1400" baseline="0" dirty="0" smtClean="0"/>
                        <a:t> bei voller Erwerbsminderung</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812229751"/>
                  </a:ext>
                </a:extLst>
              </a:tr>
              <a:tr h="438500">
                <a:tc>
                  <a:txBody>
                    <a:bodyPr/>
                    <a:lstStyle/>
                    <a:p>
                      <a:r>
                        <a:rPr lang="de-DE" sz="1400" dirty="0" smtClean="0"/>
                        <a:t>Leistungen bei Pflegebedürftigkeit</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505902401"/>
                  </a:ext>
                </a:extLst>
              </a:tr>
              <a:tr h="438500">
                <a:tc>
                  <a:txBody>
                    <a:bodyPr/>
                    <a:lstStyle/>
                    <a:p>
                      <a:r>
                        <a:rPr lang="de-DE" sz="1400" dirty="0" smtClean="0"/>
                        <a:t>Leistungen</a:t>
                      </a:r>
                      <a:r>
                        <a:rPr lang="de-DE" sz="1400" baseline="0" dirty="0" smtClean="0"/>
                        <a:t> bei grober Fahrlässigkeit</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560162084"/>
                  </a:ext>
                </a:extLst>
              </a:tr>
              <a:tr h="438500">
                <a:tc>
                  <a:txBody>
                    <a:bodyPr/>
                    <a:lstStyle/>
                    <a:p>
                      <a:r>
                        <a:rPr lang="de-DE" sz="1400" dirty="0" smtClean="0"/>
                        <a:t>Keine abstrakte</a:t>
                      </a:r>
                      <a:r>
                        <a:rPr lang="de-DE" sz="1400" baseline="0" dirty="0" smtClean="0"/>
                        <a:t> Verweisung</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298272728"/>
                  </a:ext>
                </a:extLst>
              </a:tr>
            </a:tbl>
          </a:graphicData>
        </a:graphic>
      </p:graphicFrame>
      <p:sp>
        <p:nvSpPr>
          <p:cNvPr id="7" name="Textplatzhalter 6"/>
          <p:cNvSpPr>
            <a:spLocks noGrp="1"/>
          </p:cNvSpPr>
          <p:nvPr>
            <p:ph type="body" sz="quarter" idx="10"/>
          </p:nvPr>
        </p:nvSpPr>
        <p:spPr/>
        <p:txBody>
          <a:bodyPr/>
          <a:lstStyle/>
          <a:p>
            <a:endParaRPr lang="de-DE" dirty="0"/>
          </a:p>
        </p:txBody>
      </p:sp>
      <p:sp>
        <p:nvSpPr>
          <p:cNvPr id="16" name="Freeform 96">
            <a:extLst>
              <a:ext uri="{FF2B5EF4-FFF2-40B4-BE49-F238E27FC236}">
                <a16:creationId xmlns:a16="http://schemas.microsoft.com/office/drawing/2014/main" id="{22268B7E-9B7A-42AA-9DF9-7185D9D4C4A7}"/>
              </a:ext>
            </a:extLst>
          </p:cNvPr>
          <p:cNvSpPr>
            <a:spLocks noChangeAspect="1"/>
          </p:cNvSpPr>
          <p:nvPr/>
        </p:nvSpPr>
        <p:spPr bwMode="auto">
          <a:xfrm>
            <a:off x="9844919" y="202917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17"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202917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2"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246920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3"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2909243"/>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4"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3349277"/>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5"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3789311"/>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6"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5109413"/>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7"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5549447"/>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8"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466937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29" name="Freeform 96">
            <a:extLst>
              <a:ext uri="{FF2B5EF4-FFF2-40B4-BE49-F238E27FC236}">
                <a16:creationId xmlns:a16="http://schemas.microsoft.com/office/drawing/2014/main" id="{22268B7E-9B7A-42AA-9DF9-7185D9D4C4A7}"/>
              </a:ext>
            </a:extLst>
          </p:cNvPr>
          <p:cNvSpPr>
            <a:spLocks noChangeAspect="1"/>
          </p:cNvSpPr>
          <p:nvPr/>
        </p:nvSpPr>
        <p:spPr bwMode="auto">
          <a:xfrm>
            <a:off x="10913598" y="422934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0" name="Freeform 96">
            <a:extLst>
              <a:ext uri="{FF2B5EF4-FFF2-40B4-BE49-F238E27FC236}">
                <a16:creationId xmlns:a16="http://schemas.microsoft.com/office/drawing/2014/main" id="{22268B7E-9B7A-42AA-9DF9-7185D9D4C4A7}"/>
              </a:ext>
            </a:extLst>
          </p:cNvPr>
          <p:cNvSpPr>
            <a:spLocks noChangeAspect="1"/>
          </p:cNvSpPr>
          <p:nvPr/>
        </p:nvSpPr>
        <p:spPr bwMode="auto">
          <a:xfrm>
            <a:off x="9861946" y="3789311"/>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1" name="Freeform 96">
            <a:extLst>
              <a:ext uri="{FF2B5EF4-FFF2-40B4-BE49-F238E27FC236}">
                <a16:creationId xmlns:a16="http://schemas.microsoft.com/office/drawing/2014/main" id="{22268B7E-9B7A-42AA-9DF9-7185D9D4C4A7}"/>
              </a:ext>
            </a:extLst>
          </p:cNvPr>
          <p:cNvSpPr>
            <a:spLocks noChangeAspect="1"/>
          </p:cNvSpPr>
          <p:nvPr/>
        </p:nvSpPr>
        <p:spPr bwMode="auto">
          <a:xfrm>
            <a:off x="9861946" y="422934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2" name="Freeform 96">
            <a:extLst>
              <a:ext uri="{FF2B5EF4-FFF2-40B4-BE49-F238E27FC236}">
                <a16:creationId xmlns:a16="http://schemas.microsoft.com/office/drawing/2014/main" id="{22268B7E-9B7A-42AA-9DF9-7185D9D4C4A7}"/>
              </a:ext>
            </a:extLst>
          </p:cNvPr>
          <p:cNvSpPr>
            <a:spLocks noChangeAspect="1"/>
          </p:cNvSpPr>
          <p:nvPr/>
        </p:nvSpPr>
        <p:spPr bwMode="auto">
          <a:xfrm>
            <a:off x="9882526" y="5109413"/>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3" name="Freeform 96">
            <a:extLst>
              <a:ext uri="{FF2B5EF4-FFF2-40B4-BE49-F238E27FC236}">
                <a16:creationId xmlns:a16="http://schemas.microsoft.com/office/drawing/2014/main" id="{22268B7E-9B7A-42AA-9DF9-7185D9D4C4A7}"/>
              </a:ext>
            </a:extLst>
          </p:cNvPr>
          <p:cNvSpPr>
            <a:spLocks noChangeAspect="1"/>
          </p:cNvSpPr>
          <p:nvPr/>
        </p:nvSpPr>
        <p:spPr bwMode="auto">
          <a:xfrm>
            <a:off x="9882526" y="5549447"/>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4" name="Freeform 96">
            <a:extLst>
              <a:ext uri="{FF2B5EF4-FFF2-40B4-BE49-F238E27FC236}">
                <a16:creationId xmlns:a16="http://schemas.microsoft.com/office/drawing/2014/main" id="{22268B7E-9B7A-42AA-9DF9-7185D9D4C4A7}"/>
              </a:ext>
            </a:extLst>
          </p:cNvPr>
          <p:cNvSpPr>
            <a:spLocks noChangeAspect="1"/>
          </p:cNvSpPr>
          <p:nvPr/>
        </p:nvSpPr>
        <p:spPr bwMode="auto">
          <a:xfrm>
            <a:off x="9882526" y="466937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5" name="Freeform 96">
            <a:extLst>
              <a:ext uri="{FF2B5EF4-FFF2-40B4-BE49-F238E27FC236}">
                <a16:creationId xmlns:a16="http://schemas.microsoft.com/office/drawing/2014/main" id="{22268B7E-9B7A-42AA-9DF9-7185D9D4C4A7}"/>
              </a:ext>
            </a:extLst>
          </p:cNvPr>
          <p:cNvSpPr>
            <a:spLocks noChangeAspect="1"/>
          </p:cNvSpPr>
          <p:nvPr/>
        </p:nvSpPr>
        <p:spPr bwMode="auto">
          <a:xfrm>
            <a:off x="10907122" y="5933652"/>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
        <p:nvSpPr>
          <p:cNvPr id="36" name="Freeform 96">
            <a:extLst>
              <a:ext uri="{FF2B5EF4-FFF2-40B4-BE49-F238E27FC236}">
                <a16:creationId xmlns:a16="http://schemas.microsoft.com/office/drawing/2014/main" id="{22268B7E-9B7A-42AA-9DF9-7185D9D4C4A7}"/>
              </a:ext>
            </a:extLst>
          </p:cNvPr>
          <p:cNvSpPr>
            <a:spLocks noChangeAspect="1"/>
          </p:cNvSpPr>
          <p:nvPr/>
        </p:nvSpPr>
        <p:spPr bwMode="auto">
          <a:xfrm>
            <a:off x="9876050" y="5933652"/>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solidFill>
                <a:srgbClr val="920038"/>
              </a:solidFill>
            </a:endParaRPr>
          </a:p>
        </p:txBody>
      </p:sp>
    </p:spTree>
    <p:extLst>
      <p:ext uri="{BB962C8B-B14F-4D97-AF65-F5344CB8AC3E}">
        <p14:creationId xmlns:p14="http://schemas.microsoft.com/office/powerpoint/2010/main" val="572563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l="30159" r="30159"/>
          <a:stretch>
            <a:fillRect/>
          </a:stretch>
        </p:blipFill>
        <p:spPr/>
      </p:pic>
      <p:sp>
        <p:nvSpPr>
          <p:cNvPr id="3" name="Titel 2"/>
          <p:cNvSpPr>
            <a:spLocks noGrp="1"/>
          </p:cNvSpPr>
          <p:nvPr>
            <p:ph type="title"/>
          </p:nvPr>
        </p:nvSpPr>
        <p:spPr/>
        <p:txBody>
          <a:bodyPr/>
          <a:lstStyle/>
          <a:p>
            <a:r>
              <a:rPr lang="de-DE" dirty="0" smtClean="0"/>
              <a:t>Optionen für mehr Flexibilität</a:t>
            </a:r>
            <a:endParaRPr lang="de-DE" dirty="0"/>
          </a:p>
        </p:txBody>
      </p:sp>
      <p:sp>
        <p:nvSpPr>
          <p:cNvPr id="5" name="Textplatzhalter 4"/>
          <p:cNvSpPr>
            <a:spLocks noGrp="1"/>
          </p:cNvSpPr>
          <p:nvPr>
            <p:ph type="body" sz="quarter" idx="5"/>
          </p:nvPr>
        </p:nvSpPr>
        <p:spPr>
          <a:solidFill>
            <a:srgbClr val="F7DCBB"/>
          </a:solidFill>
        </p:spPr>
        <p:txBody>
          <a:bodyPr/>
          <a:lstStyle/>
          <a:p>
            <a:endParaRPr lang="de-DE" dirty="0"/>
          </a:p>
        </p:txBody>
      </p:sp>
      <p:graphicFrame>
        <p:nvGraphicFramePr>
          <p:cNvPr id="8" name="Inhaltsplatzhalter 7"/>
          <p:cNvGraphicFramePr>
            <a:graphicFrameLocks noGrp="1"/>
          </p:cNvGraphicFramePr>
          <p:nvPr>
            <p:ph sz="quarter" idx="14"/>
            <p:extLst/>
          </p:nvPr>
        </p:nvGraphicFramePr>
        <p:xfrm>
          <a:off x="4728281" y="2049528"/>
          <a:ext cx="6948489" cy="3508000"/>
        </p:xfrm>
        <a:graphic>
          <a:graphicData uri="http://schemas.openxmlformats.org/drawingml/2006/table">
            <a:tbl>
              <a:tblPr firstRow="1" bandRow="1"/>
              <a:tblGrid>
                <a:gridCol w="4516909">
                  <a:extLst>
                    <a:ext uri="{9D8B030D-6E8A-4147-A177-3AD203B41FA5}">
                      <a16:colId xmlns:a16="http://schemas.microsoft.com/office/drawing/2014/main" val="2950285872"/>
                    </a:ext>
                  </a:extLst>
                </a:gridCol>
                <a:gridCol w="1247869">
                  <a:extLst>
                    <a:ext uri="{9D8B030D-6E8A-4147-A177-3AD203B41FA5}">
                      <a16:colId xmlns:a16="http://schemas.microsoft.com/office/drawing/2014/main" val="3634261219"/>
                    </a:ext>
                  </a:extLst>
                </a:gridCol>
                <a:gridCol w="1183711">
                  <a:extLst>
                    <a:ext uri="{9D8B030D-6E8A-4147-A177-3AD203B41FA5}">
                      <a16:colId xmlns:a16="http://schemas.microsoft.com/office/drawing/2014/main" val="838652059"/>
                    </a:ext>
                  </a:extLst>
                </a:gridCol>
              </a:tblGrid>
              <a:tr h="438500">
                <a:tc>
                  <a:txBody>
                    <a:bodyPr/>
                    <a:lstStyle/>
                    <a:p>
                      <a:endParaRPr lang="de-DE" sz="1400" dirty="0"/>
                    </a:p>
                  </a:txBody>
                  <a:tcPr anchor="ctr"/>
                </a:tc>
                <a:tc>
                  <a:txBody>
                    <a:bodyPr/>
                    <a:lstStyle/>
                    <a:p>
                      <a:pPr algn="ctr"/>
                      <a:r>
                        <a:rPr lang="de-DE" sz="1400" dirty="0" smtClean="0"/>
                        <a:t>Komfort</a:t>
                      </a:r>
                      <a:endParaRPr lang="de-DE" sz="1400" dirty="0"/>
                    </a:p>
                  </a:txBody>
                  <a:tcPr anchor="ctr"/>
                </a:tc>
                <a:tc>
                  <a:txBody>
                    <a:bodyPr/>
                    <a:lstStyle/>
                    <a:p>
                      <a:pPr algn="ctr"/>
                      <a:r>
                        <a:rPr lang="de-DE" sz="1400" dirty="0" smtClean="0"/>
                        <a:t>Premium</a:t>
                      </a:r>
                      <a:endParaRPr lang="de-DE" sz="1400" dirty="0"/>
                    </a:p>
                  </a:txBody>
                  <a:tcPr anchor="ctr"/>
                </a:tc>
                <a:extLst>
                  <a:ext uri="{0D108BD9-81ED-4DB2-BD59-A6C34878D82A}">
                    <a16:rowId xmlns:a16="http://schemas.microsoft.com/office/drawing/2014/main" val="1822452240"/>
                  </a:ext>
                </a:extLst>
              </a:tr>
              <a:tr h="438500">
                <a:tc>
                  <a:txBody>
                    <a:bodyPr/>
                    <a:lstStyle/>
                    <a:p>
                      <a:r>
                        <a:rPr lang="de-DE" sz="1400" dirty="0" smtClean="0"/>
                        <a:t>Automatische Anpassung / Dynamik</a:t>
                      </a:r>
                      <a:endParaRPr lang="de-DE" sz="1400" dirty="0"/>
                    </a:p>
                  </a:txBody>
                  <a:tcPr anchor="ctr"/>
                </a:tc>
                <a:tc>
                  <a:txBody>
                    <a:bodyPr/>
                    <a:lstStyle/>
                    <a:p>
                      <a:pPr marL="0" marR="0" lvl="0" indent="0" algn="l" defTabSz="914400" rtl="0" eaLnBrk="1" fontAlgn="auto" latinLnBrk="0" hangingPunct="1">
                        <a:lnSpc>
                          <a:spcPct val="110000"/>
                        </a:lnSpc>
                        <a:spcBef>
                          <a:spcPts val="800"/>
                        </a:spcBef>
                        <a:spcAft>
                          <a:spcPts val="0"/>
                        </a:spcAft>
                        <a:buClrTx/>
                        <a:buSzTx/>
                        <a:buFontTx/>
                        <a:buNone/>
                        <a:tabLst/>
                        <a:defRPr/>
                      </a:pPr>
                      <a:endParaRPr lang="de-DE" sz="1400" b="1" kern="1200" dirty="0" smtClean="0">
                        <a:solidFill>
                          <a:schemeClr val="tx1"/>
                        </a:solidFill>
                        <a:latin typeface="Symbol" panose="05050102010706020507" pitchFamily="18" charset="2"/>
                        <a:ea typeface="+mn-ea"/>
                        <a:cs typeface="+mn-cs"/>
                      </a:endParaRPr>
                    </a:p>
                  </a:txBody>
                  <a:tcPr anchor="ctr"/>
                </a:tc>
                <a:tc>
                  <a:txBody>
                    <a:bodyPr/>
                    <a:lstStyle/>
                    <a:p>
                      <a:endParaRPr lang="de-DE" sz="1400" dirty="0"/>
                    </a:p>
                  </a:txBody>
                  <a:tcPr anchor="ctr"/>
                </a:tc>
                <a:extLst>
                  <a:ext uri="{0D108BD9-81ED-4DB2-BD59-A6C34878D82A}">
                    <a16:rowId xmlns:a16="http://schemas.microsoft.com/office/drawing/2014/main" val="2651578204"/>
                  </a:ext>
                </a:extLst>
              </a:tr>
              <a:tr h="438500">
                <a:tc>
                  <a:txBody>
                    <a:bodyPr/>
                    <a:lstStyle/>
                    <a:p>
                      <a:r>
                        <a:rPr lang="de-DE" sz="1400" dirty="0" smtClean="0"/>
                        <a:t>Mitwachsender Versicherungsschutz</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234670789"/>
                  </a:ext>
                </a:extLst>
              </a:tr>
              <a:tr h="438500">
                <a:tc>
                  <a:txBody>
                    <a:bodyPr/>
                    <a:lstStyle/>
                    <a:p>
                      <a:r>
                        <a:rPr lang="de-DE" sz="1400" baseline="0" dirty="0" smtClean="0"/>
                        <a:t>Garantierte Rentenerhöhung</a:t>
                      </a:r>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70200670"/>
                  </a:ext>
                </a:extLst>
              </a:tr>
              <a:tr h="438500">
                <a:tc>
                  <a:txBody>
                    <a:bodyPr/>
                    <a:lstStyle/>
                    <a:p>
                      <a:r>
                        <a:rPr lang="de-DE" sz="1400" dirty="0" smtClean="0"/>
                        <a:t>Flexibilität bei Zahlungsschwierigkeiten</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28856816"/>
                  </a:ext>
                </a:extLst>
              </a:tr>
              <a:tr h="438500">
                <a:tc>
                  <a:txBody>
                    <a:bodyPr/>
                    <a:lstStyle/>
                    <a:p>
                      <a:r>
                        <a:rPr lang="de-DE" sz="1400" dirty="0" smtClean="0"/>
                        <a:t>Wiedereingliederungshilfe</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666743118"/>
                  </a:ext>
                </a:extLst>
              </a:tr>
              <a:tr h="438500">
                <a:tc>
                  <a:txBody>
                    <a:bodyPr/>
                    <a:lstStyle/>
                    <a:p>
                      <a:r>
                        <a:rPr lang="de-DE" sz="1400" dirty="0" smtClean="0"/>
                        <a:t>Umtauschrecht</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044692845"/>
                  </a:ext>
                </a:extLst>
              </a:tr>
              <a:tr h="438500">
                <a:tc>
                  <a:txBody>
                    <a:bodyPr/>
                    <a:lstStyle/>
                    <a:p>
                      <a:r>
                        <a:rPr lang="de-DE" sz="1400" dirty="0" smtClean="0"/>
                        <a:t>Anpassungs</a:t>
                      </a:r>
                      <a:r>
                        <a:rPr lang="de-DE" sz="1400" baseline="0" dirty="0" smtClean="0"/>
                        <a:t>- und Ergänzungsoptionen</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812229751"/>
                  </a:ext>
                </a:extLst>
              </a:tr>
            </a:tbl>
          </a:graphicData>
        </a:graphic>
      </p:graphicFrame>
      <p:sp>
        <p:nvSpPr>
          <p:cNvPr id="7" name="Textplatzhalter 6"/>
          <p:cNvSpPr>
            <a:spLocks noGrp="1"/>
          </p:cNvSpPr>
          <p:nvPr>
            <p:ph type="body" sz="quarter" idx="10"/>
          </p:nvPr>
        </p:nvSpPr>
        <p:spPr/>
        <p:txBody>
          <a:bodyPr/>
          <a:lstStyle/>
          <a:p>
            <a:endParaRPr lang="de-DE" dirty="0"/>
          </a:p>
        </p:txBody>
      </p:sp>
      <p:sp>
        <p:nvSpPr>
          <p:cNvPr id="22" name="Freeform 96">
            <a:extLst>
              <a:ext uri="{FF2B5EF4-FFF2-40B4-BE49-F238E27FC236}">
                <a16:creationId xmlns:a16="http://schemas.microsoft.com/office/drawing/2014/main" id="{22268B7E-9B7A-42AA-9DF9-7185D9D4C4A7}"/>
              </a:ext>
            </a:extLst>
          </p:cNvPr>
          <p:cNvSpPr>
            <a:spLocks noChangeAspect="1"/>
          </p:cNvSpPr>
          <p:nvPr/>
        </p:nvSpPr>
        <p:spPr bwMode="auto">
          <a:xfrm>
            <a:off x="10901865" y="3035426"/>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4" name="Freeform 96">
            <a:extLst>
              <a:ext uri="{FF2B5EF4-FFF2-40B4-BE49-F238E27FC236}">
                <a16:creationId xmlns:a16="http://schemas.microsoft.com/office/drawing/2014/main" id="{22268B7E-9B7A-42AA-9DF9-7185D9D4C4A7}"/>
              </a:ext>
            </a:extLst>
          </p:cNvPr>
          <p:cNvSpPr>
            <a:spLocks noChangeAspect="1"/>
          </p:cNvSpPr>
          <p:nvPr/>
        </p:nvSpPr>
        <p:spPr bwMode="auto">
          <a:xfrm>
            <a:off x="10901865" y="3914168"/>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5" name="Freeform 96">
            <a:extLst>
              <a:ext uri="{FF2B5EF4-FFF2-40B4-BE49-F238E27FC236}">
                <a16:creationId xmlns:a16="http://schemas.microsoft.com/office/drawing/2014/main" id="{22268B7E-9B7A-42AA-9DF9-7185D9D4C4A7}"/>
              </a:ext>
            </a:extLst>
          </p:cNvPr>
          <p:cNvSpPr>
            <a:spLocks noChangeAspect="1"/>
          </p:cNvSpPr>
          <p:nvPr/>
        </p:nvSpPr>
        <p:spPr bwMode="auto">
          <a:xfrm>
            <a:off x="9824669" y="3903840"/>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8" name="Freeform 96">
            <a:extLst>
              <a:ext uri="{FF2B5EF4-FFF2-40B4-BE49-F238E27FC236}">
                <a16:creationId xmlns:a16="http://schemas.microsoft.com/office/drawing/2014/main" id="{22268B7E-9B7A-42AA-9DF9-7185D9D4C4A7}"/>
              </a:ext>
            </a:extLst>
          </p:cNvPr>
          <p:cNvSpPr>
            <a:spLocks noChangeAspect="1"/>
          </p:cNvSpPr>
          <p:nvPr/>
        </p:nvSpPr>
        <p:spPr bwMode="auto">
          <a:xfrm>
            <a:off x="10901865" y="5224550"/>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9" name="Freeform 96">
            <a:extLst>
              <a:ext uri="{FF2B5EF4-FFF2-40B4-BE49-F238E27FC236}">
                <a16:creationId xmlns:a16="http://schemas.microsoft.com/office/drawing/2014/main" id="{22268B7E-9B7A-42AA-9DF9-7185D9D4C4A7}"/>
              </a:ext>
            </a:extLst>
          </p:cNvPr>
          <p:cNvSpPr>
            <a:spLocks noChangeAspect="1"/>
          </p:cNvSpPr>
          <p:nvPr/>
        </p:nvSpPr>
        <p:spPr bwMode="auto">
          <a:xfrm>
            <a:off x="10901865" y="4792910"/>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30" name="Freeform 96">
            <a:extLst>
              <a:ext uri="{FF2B5EF4-FFF2-40B4-BE49-F238E27FC236}">
                <a16:creationId xmlns:a16="http://schemas.microsoft.com/office/drawing/2014/main" id="{22268B7E-9B7A-42AA-9DF9-7185D9D4C4A7}"/>
              </a:ext>
            </a:extLst>
          </p:cNvPr>
          <p:cNvSpPr>
            <a:spLocks noChangeAspect="1"/>
          </p:cNvSpPr>
          <p:nvPr/>
        </p:nvSpPr>
        <p:spPr bwMode="auto">
          <a:xfrm>
            <a:off x="9824669" y="3023162"/>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31" name="Freeform 96">
            <a:extLst>
              <a:ext uri="{FF2B5EF4-FFF2-40B4-BE49-F238E27FC236}">
                <a16:creationId xmlns:a16="http://schemas.microsoft.com/office/drawing/2014/main" id="{22268B7E-9B7A-42AA-9DF9-7185D9D4C4A7}"/>
              </a:ext>
            </a:extLst>
          </p:cNvPr>
          <p:cNvSpPr>
            <a:spLocks noChangeAspect="1"/>
          </p:cNvSpPr>
          <p:nvPr/>
        </p:nvSpPr>
        <p:spPr bwMode="auto">
          <a:xfrm>
            <a:off x="9824669" y="4784516"/>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37" name="Freihandform: Form 119">
            <a:extLst>
              <a:ext uri="{FF2B5EF4-FFF2-40B4-BE49-F238E27FC236}">
                <a16:creationId xmlns:a16="http://schemas.microsoft.com/office/drawing/2014/main" id="{874717FC-C8B4-401A-9404-07BF9F90DD1C}"/>
              </a:ext>
            </a:extLst>
          </p:cNvPr>
          <p:cNvSpPr>
            <a:spLocks noChangeAspect="1"/>
          </p:cNvSpPr>
          <p:nvPr/>
        </p:nvSpPr>
        <p:spPr>
          <a:xfrm>
            <a:off x="9840750" y="2575092"/>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38" name="Freihandform: Form 119">
            <a:extLst>
              <a:ext uri="{FF2B5EF4-FFF2-40B4-BE49-F238E27FC236}">
                <a16:creationId xmlns:a16="http://schemas.microsoft.com/office/drawing/2014/main" id="{874717FC-C8B4-401A-9404-07BF9F90DD1C}"/>
              </a:ext>
            </a:extLst>
          </p:cNvPr>
          <p:cNvSpPr>
            <a:spLocks noChangeAspect="1"/>
          </p:cNvSpPr>
          <p:nvPr/>
        </p:nvSpPr>
        <p:spPr>
          <a:xfrm>
            <a:off x="10917946" y="2588324"/>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39" name="Freihandform: Form 119">
            <a:extLst>
              <a:ext uri="{FF2B5EF4-FFF2-40B4-BE49-F238E27FC236}">
                <a16:creationId xmlns:a16="http://schemas.microsoft.com/office/drawing/2014/main" id="{874717FC-C8B4-401A-9404-07BF9F90DD1C}"/>
              </a:ext>
            </a:extLst>
          </p:cNvPr>
          <p:cNvSpPr>
            <a:spLocks noChangeAspect="1"/>
          </p:cNvSpPr>
          <p:nvPr/>
        </p:nvSpPr>
        <p:spPr>
          <a:xfrm>
            <a:off x="9786687" y="3455770"/>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40" name="Freihandform: Form 119">
            <a:extLst>
              <a:ext uri="{FF2B5EF4-FFF2-40B4-BE49-F238E27FC236}">
                <a16:creationId xmlns:a16="http://schemas.microsoft.com/office/drawing/2014/main" id="{874717FC-C8B4-401A-9404-07BF9F90DD1C}"/>
              </a:ext>
            </a:extLst>
          </p:cNvPr>
          <p:cNvSpPr>
            <a:spLocks noChangeAspect="1"/>
          </p:cNvSpPr>
          <p:nvPr/>
        </p:nvSpPr>
        <p:spPr>
          <a:xfrm>
            <a:off x="10917946" y="3467066"/>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41" name="Freihandform: Form 119">
            <a:extLst>
              <a:ext uri="{FF2B5EF4-FFF2-40B4-BE49-F238E27FC236}">
                <a16:creationId xmlns:a16="http://schemas.microsoft.com/office/drawing/2014/main" id="{874717FC-C8B4-401A-9404-07BF9F90DD1C}"/>
              </a:ext>
            </a:extLst>
          </p:cNvPr>
          <p:cNvSpPr>
            <a:spLocks noChangeAspect="1"/>
          </p:cNvSpPr>
          <p:nvPr/>
        </p:nvSpPr>
        <p:spPr>
          <a:xfrm>
            <a:off x="9840750" y="4336448"/>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42" name="Freihandform: Form 119">
            <a:extLst>
              <a:ext uri="{FF2B5EF4-FFF2-40B4-BE49-F238E27FC236}">
                <a16:creationId xmlns:a16="http://schemas.microsoft.com/office/drawing/2014/main" id="{874717FC-C8B4-401A-9404-07BF9F90DD1C}"/>
              </a:ext>
            </a:extLst>
          </p:cNvPr>
          <p:cNvSpPr>
            <a:spLocks noChangeAspect="1"/>
          </p:cNvSpPr>
          <p:nvPr/>
        </p:nvSpPr>
        <p:spPr>
          <a:xfrm>
            <a:off x="10917946" y="4345808"/>
            <a:ext cx="252000" cy="252000"/>
          </a:xfrm>
          <a:custGeom>
            <a:avLst/>
            <a:gdLst>
              <a:gd name="connsiteX0" fmla="*/ 394584 w 820318"/>
              <a:gd name="connsiteY0" fmla="*/ 0 h 820318"/>
              <a:gd name="connsiteX1" fmla="*/ 425735 w 820318"/>
              <a:gd name="connsiteY1" fmla="*/ 0 h 820318"/>
              <a:gd name="connsiteX2" fmla="*/ 463419 w 820318"/>
              <a:gd name="connsiteY2" fmla="*/ 15610 h 820318"/>
              <a:gd name="connsiteX3" fmla="*/ 479029 w 820318"/>
              <a:gd name="connsiteY3" fmla="*/ 53294 h 820318"/>
              <a:gd name="connsiteX4" fmla="*/ 479029 w 820318"/>
              <a:gd name="connsiteY4" fmla="*/ 341290 h 820318"/>
              <a:gd name="connsiteX5" fmla="*/ 767024 w 820318"/>
              <a:gd name="connsiteY5" fmla="*/ 341290 h 820318"/>
              <a:gd name="connsiteX6" fmla="*/ 804708 w 820318"/>
              <a:gd name="connsiteY6" fmla="*/ 356899 h 820318"/>
              <a:gd name="connsiteX7" fmla="*/ 820318 w 820318"/>
              <a:gd name="connsiteY7" fmla="*/ 394584 h 820318"/>
              <a:gd name="connsiteX8" fmla="*/ 820318 w 820318"/>
              <a:gd name="connsiteY8" fmla="*/ 425735 h 820318"/>
              <a:gd name="connsiteX9" fmla="*/ 767024 w 820318"/>
              <a:gd name="connsiteY9" fmla="*/ 479029 h 820318"/>
              <a:gd name="connsiteX10" fmla="*/ 479029 w 820318"/>
              <a:gd name="connsiteY10" fmla="*/ 479029 h 820318"/>
              <a:gd name="connsiteX11" fmla="*/ 479029 w 820318"/>
              <a:gd name="connsiteY11" fmla="*/ 767024 h 820318"/>
              <a:gd name="connsiteX12" fmla="*/ 425734 w 820318"/>
              <a:gd name="connsiteY12" fmla="*/ 820318 h 820318"/>
              <a:gd name="connsiteX13" fmla="*/ 394584 w 820318"/>
              <a:gd name="connsiteY13" fmla="*/ 820318 h 820318"/>
              <a:gd name="connsiteX14" fmla="*/ 341289 w 820318"/>
              <a:gd name="connsiteY14" fmla="*/ 767024 h 820318"/>
              <a:gd name="connsiteX15" fmla="*/ 341289 w 820318"/>
              <a:gd name="connsiteY15" fmla="*/ 479029 h 820318"/>
              <a:gd name="connsiteX16" fmla="*/ 53294 w 820318"/>
              <a:gd name="connsiteY16" fmla="*/ 479029 h 820318"/>
              <a:gd name="connsiteX17" fmla="*/ 0 w 820318"/>
              <a:gd name="connsiteY17" fmla="*/ 425735 h 820318"/>
              <a:gd name="connsiteX18" fmla="*/ 0 w 820318"/>
              <a:gd name="connsiteY18" fmla="*/ 394584 h 820318"/>
              <a:gd name="connsiteX19" fmla="*/ 53294 w 820318"/>
              <a:gd name="connsiteY19" fmla="*/ 341290 h 820318"/>
              <a:gd name="connsiteX20" fmla="*/ 341289 w 820318"/>
              <a:gd name="connsiteY20" fmla="*/ 341290 h 820318"/>
              <a:gd name="connsiteX21" fmla="*/ 341289 w 820318"/>
              <a:gd name="connsiteY21" fmla="*/ 53295 h 820318"/>
              <a:gd name="connsiteX22" fmla="*/ 394584 w 820318"/>
              <a:gd name="connsiteY22" fmla="*/ 0 h 82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318" h="820318">
                <a:moveTo>
                  <a:pt x="394584" y="0"/>
                </a:moveTo>
                <a:lnTo>
                  <a:pt x="425735" y="0"/>
                </a:lnTo>
                <a:cubicBezTo>
                  <a:pt x="440451" y="1"/>
                  <a:pt x="453775" y="5966"/>
                  <a:pt x="463419" y="15610"/>
                </a:cubicBezTo>
                <a:cubicBezTo>
                  <a:pt x="473063" y="25254"/>
                  <a:pt x="479029" y="38578"/>
                  <a:pt x="479029" y="53294"/>
                </a:cubicBezTo>
                <a:lnTo>
                  <a:pt x="479029" y="341290"/>
                </a:lnTo>
                <a:lnTo>
                  <a:pt x="767024" y="341290"/>
                </a:lnTo>
                <a:cubicBezTo>
                  <a:pt x="781740" y="341289"/>
                  <a:pt x="795064" y="347255"/>
                  <a:pt x="804708" y="356899"/>
                </a:cubicBezTo>
                <a:cubicBezTo>
                  <a:pt x="814353" y="366544"/>
                  <a:pt x="820318" y="379867"/>
                  <a:pt x="820318" y="394584"/>
                </a:cubicBezTo>
                <a:lnTo>
                  <a:pt x="820318" y="425735"/>
                </a:lnTo>
                <a:cubicBezTo>
                  <a:pt x="820318" y="455168"/>
                  <a:pt x="796457" y="479029"/>
                  <a:pt x="767024" y="479029"/>
                </a:cubicBezTo>
                <a:lnTo>
                  <a:pt x="479029" y="479029"/>
                </a:lnTo>
                <a:lnTo>
                  <a:pt x="479029" y="767024"/>
                </a:lnTo>
                <a:cubicBezTo>
                  <a:pt x="479029" y="796458"/>
                  <a:pt x="455168" y="820318"/>
                  <a:pt x="425734" y="820318"/>
                </a:cubicBezTo>
                <a:lnTo>
                  <a:pt x="394584" y="820318"/>
                </a:lnTo>
                <a:cubicBezTo>
                  <a:pt x="365150" y="820318"/>
                  <a:pt x="341289" y="796457"/>
                  <a:pt x="341289" y="767024"/>
                </a:cubicBezTo>
                <a:lnTo>
                  <a:pt x="341289" y="479029"/>
                </a:lnTo>
                <a:lnTo>
                  <a:pt x="53294" y="479029"/>
                </a:lnTo>
                <a:cubicBezTo>
                  <a:pt x="23861" y="479029"/>
                  <a:pt x="0" y="455168"/>
                  <a:pt x="0" y="425735"/>
                </a:cubicBezTo>
                <a:lnTo>
                  <a:pt x="0" y="394584"/>
                </a:lnTo>
                <a:cubicBezTo>
                  <a:pt x="0" y="365151"/>
                  <a:pt x="23861" y="341290"/>
                  <a:pt x="53294" y="341290"/>
                </a:cubicBezTo>
                <a:lnTo>
                  <a:pt x="341289" y="341290"/>
                </a:lnTo>
                <a:lnTo>
                  <a:pt x="341289" y="53295"/>
                </a:lnTo>
                <a:cubicBezTo>
                  <a:pt x="341289" y="23861"/>
                  <a:pt x="365150" y="0"/>
                  <a:pt x="394584" y="0"/>
                </a:cubicBezTo>
                <a:close/>
              </a:path>
            </a:pathLst>
          </a:cu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a:solidFill>
                <a:schemeClr val="tx1"/>
              </a:solidFill>
            </a:endParaRPr>
          </a:p>
        </p:txBody>
      </p:sp>
      <p:sp>
        <p:nvSpPr>
          <p:cNvPr id="6" name="Textfeld 5"/>
          <p:cNvSpPr txBox="1"/>
          <p:nvPr/>
        </p:nvSpPr>
        <p:spPr>
          <a:xfrm>
            <a:off x="10917946" y="5656191"/>
            <a:ext cx="758821" cy="197160"/>
          </a:xfrm>
          <a:prstGeom prst="rect">
            <a:avLst/>
          </a:prstGeom>
          <a:noFill/>
        </p:spPr>
        <p:txBody>
          <a:bodyPr wrap="square" lIns="0" tIns="0" rIns="0" bIns="0" rtlCol="0">
            <a:noAutofit/>
          </a:bodyPr>
          <a:lstStyle/>
          <a:p>
            <a:pPr algn="l">
              <a:lnSpc>
                <a:spcPct val="110000"/>
              </a:lnSpc>
            </a:pPr>
            <a:r>
              <a:rPr lang="de-DE" sz="1000" dirty="0" smtClean="0"/>
              <a:t>+ = optional</a:t>
            </a:r>
          </a:p>
        </p:txBody>
      </p:sp>
    </p:spTree>
    <p:extLst>
      <p:ext uri="{BB962C8B-B14F-4D97-AF65-F5344CB8AC3E}">
        <p14:creationId xmlns:p14="http://schemas.microsoft.com/office/powerpoint/2010/main" val="217716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l="30159" r="30159"/>
          <a:stretch>
            <a:fillRect/>
          </a:stretch>
        </p:blipFill>
        <p:spPr/>
      </p:pic>
      <p:sp>
        <p:nvSpPr>
          <p:cNvPr id="3" name="Titel 2"/>
          <p:cNvSpPr>
            <a:spLocks noGrp="1"/>
          </p:cNvSpPr>
          <p:nvPr>
            <p:ph type="title"/>
          </p:nvPr>
        </p:nvSpPr>
        <p:spPr/>
        <p:txBody>
          <a:bodyPr/>
          <a:lstStyle/>
          <a:p>
            <a:r>
              <a:rPr lang="de-DE" dirty="0" smtClean="0"/>
              <a:t>Service, der das Leben erleichtert</a:t>
            </a:r>
            <a:endParaRPr lang="de-DE" dirty="0"/>
          </a:p>
        </p:txBody>
      </p:sp>
      <p:sp>
        <p:nvSpPr>
          <p:cNvPr id="5" name="Textplatzhalter 4"/>
          <p:cNvSpPr>
            <a:spLocks noGrp="1"/>
          </p:cNvSpPr>
          <p:nvPr>
            <p:ph type="body" sz="quarter" idx="5"/>
          </p:nvPr>
        </p:nvSpPr>
        <p:spPr>
          <a:solidFill>
            <a:srgbClr val="F7DCBB"/>
          </a:solidFill>
        </p:spPr>
        <p:txBody>
          <a:bodyPr/>
          <a:lstStyle/>
          <a:p>
            <a:endParaRPr lang="de-DE" dirty="0"/>
          </a:p>
        </p:txBody>
      </p:sp>
      <p:graphicFrame>
        <p:nvGraphicFramePr>
          <p:cNvPr id="8" name="Inhaltsplatzhalter 7"/>
          <p:cNvGraphicFramePr>
            <a:graphicFrameLocks noGrp="1"/>
          </p:cNvGraphicFramePr>
          <p:nvPr>
            <p:ph sz="quarter" idx="14"/>
            <p:extLst/>
          </p:nvPr>
        </p:nvGraphicFramePr>
        <p:xfrm>
          <a:off x="4727572" y="2474071"/>
          <a:ext cx="6948489" cy="2631000"/>
        </p:xfrm>
        <a:graphic>
          <a:graphicData uri="http://schemas.openxmlformats.org/drawingml/2006/table">
            <a:tbl>
              <a:tblPr firstRow="1" bandRow="1"/>
              <a:tblGrid>
                <a:gridCol w="4516909">
                  <a:extLst>
                    <a:ext uri="{9D8B030D-6E8A-4147-A177-3AD203B41FA5}">
                      <a16:colId xmlns:a16="http://schemas.microsoft.com/office/drawing/2014/main" val="2950285872"/>
                    </a:ext>
                  </a:extLst>
                </a:gridCol>
                <a:gridCol w="1247869">
                  <a:extLst>
                    <a:ext uri="{9D8B030D-6E8A-4147-A177-3AD203B41FA5}">
                      <a16:colId xmlns:a16="http://schemas.microsoft.com/office/drawing/2014/main" val="3634261219"/>
                    </a:ext>
                  </a:extLst>
                </a:gridCol>
                <a:gridCol w="1183711">
                  <a:extLst>
                    <a:ext uri="{9D8B030D-6E8A-4147-A177-3AD203B41FA5}">
                      <a16:colId xmlns:a16="http://schemas.microsoft.com/office/drawing/2014/main" val="838652059"/>
                    </a:ext>
                  </a:extLst>
                </a:gridCol>
              </a:tblGrid>
              <a:tr h="438500">
                <a:tc>
                  <a:txBody>
                    <a:bodyPr/>
                    <a:lstStyle/>
                    <a:p>
                      <a:endParaRPr lang="de-DE" sz="1400" dirty="0"/>
                    </a:p>
                  </a:txBody>
                  <a:tcPr anchor="ctr"/>
                </a:tc>
                <a:tc>
                  <a:txBody>
                    <a:bodyPr/>
                    <a:lstStyle/>
                    <a:p>
                      <a:pPr algn="ctr"/>
                      <a:r>
                        <a:rPr lang="de-DE" sz="1400" dirty="0" smtClean="0"/>
                        <a:t>Komfort</a:t>
                      </a:r>
                      <a:endParaRPr lang="de-DE" sz="1400" dirty="0"/>
                    </a:p>
                  </a:txBody>
                  <a:tcPr anchor="ctr"/>
                </a:tc>
                <a:tc>
                  <a:txBody>
                    <a:bodyPr/>
                    <a:lstStyle/>
                    <a:p>
                      <a:pPr algn="ctr"/>
                      <a:r>
                        <a:rPr lang="de-DE" sz="1400" dirty="0" smtClean="0"/>
                        <a:t>Premium</a:t>
                      </a:r>
                      <a:endParaRPr lang="de-DE" sz="1400" dirty="0"/>
                    </a:p>
                  </a:txBody>
                  <a:tcPr anchor="ctr"/>
                </a:tc>
                <a:extLst>
                  <a:ext uri="{0D108BD9-81ED-4DB2-BD59-A6C34878D82A}">
                    <a16:rowId xmlns:a16="http://schemas.microsoft.com/office/drawing/2014/main" val="1822452240"/>
                  </a:ext>
                </a:extLst>
              </a:tr>
              <a:tr h="438500">
                <a:tc>
                  <a:txBody>
                    <a:bodyPr/>
                    <a:lstStyle/>
                    <a:p>
                      <a:r>
                        <a:rPr lang="de-DE" sz="1400" dirty="0" smtClean="0"/>
                        <a:t>Umorganisationshilfe</a:t>
                      </a:r>
                      <a:endParaRPr lang="de-DE" sz="1400" dirty="0"/>
                    </a:p>
                  </a:txBody>
                  <a:tcPr anchor="ctr"/>
                </a:tc>
                <a:tc>
                  <a:txBody>
                    <a:bodyPr/>
                    <a:lstStyle/>
                    <a:p>
                      <a:pPr marL="0" marR="0" lvl="0" indent="0" algn="l" defTabSz="914400" rtl="0" eaLnBrk="1" fontAlgn="auto" latinLnBrk="0" hangingPunct="1">
                        <a:lnSpc>
                          <a:spcPct val="110000"/>
                        </a:lnSpc>
                        <a:spcBef>
                          <a:spcPts val="800"/>
                        </a:spcBef>
                        <a:spcAft>
                          <a:spcPts val="0"/>
                        </a:spcAft>
                        <a:buClrTx/>
                        <a:buSzTx/>
                        <a:buFontTx/>
                        <a:buNone/>
                        <a:tabLst/>
                        <a:defRPr/>
                      </a:pPr>
                      <a:endParaRPr lang="de-DE" sz="1400" b="1" kern="1200" dirty="0" smtClean="0">
                        <a:solidFill>
                          <a:schemeClr val="tx1"/>
                        </a:solidFill>
                        <a:latin typeface="Symbol" panose="05050102010706020507" pitchFamily="18" charset="2"/>
                        <a:ea typeface="+mn-ea"/>
                        <a:cs typeface="+mn-cs"/>
                      </a:endParaRPr>
                    </a:p>
                  </a:txBody>
                  <a:tcPr anchor="ctr"/>
                </a:tc>
                <a:tc>
                  <a:txBody>
                    <a:bodyPr/>
                    <a:lstStyle/>
                    <a:p>
                      <a:endParaRPr lang="de-DE" sz="1400" dirty="0"/>
                    </a:p>
                  </a:txBody>
                  <a:tcPr anchor="ctr"/>
                </a:tc>
                <a:extLst>
                  <a:ext uri="{0D108BD9-81ED-4DB2-BD59-A6C34878D82A}">
                    <a16:rowId xmlns:a16="http://schemas.microsoft.com/office/drawing/2014/main" val="2651578204"/>
                  </a:ext>
                </a:extLst>
              </a:tr>
              <a:tr h="438500">
                <a:tc>
                  <a:txBody>
                    <a:bodyPr/>
                    <a:lstStyle/>
                    <a:p>
                      <a:r>
                        <a:rPr lang="de-DE" sz="1400" dirty="0" smtClean="0"/>
                        <a:t>Nahtloser</a:t>
                      </a:r>
                      <a:r>
                        <a:rPr lang="de-DE" sz="1400" baseline="0" dirty="0" smtClean="0"/>
                        <a:t> Leistungsübergang KT-BU</a:t>
                      </a:r>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234670789"/>
                  </a:ext>
                </a:extLst>
              </a:tr>
              <a:tr h="438500">
                <a:tc>
                  <a:txBody>
                    <a:bodyPr/>
                    <a:lstStyle/>
                    <a:p>
                      <a:r>
                        <a:rPr lang="de-DE" sz="1400" baseline="0" dirty="0" smtClean="0"/>
                        <a:t>Beratungs-/Rehabilitationsservice</a:t>
                      </a:r>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70200670"/>
                  </a:ext>
                </a:extLst>
              </a:tr>
              <a:tr h="438500">
                <a:tc>
                  <a:txBody>
                    <a:bodyPr/>
                    <a:lstStyle/>
                    <a:p>
                      <a:r>
                        <a:rPr lang="de-DE" sz="1400" dirty="0" smtClean="0"/>
                        <a:t>Medizinische</a:t>
                      </a:r>
                      <a:r>
                        <a:rPr lang="de-DE" sz="1400" baseline="0" dirty="0" smtClean="0"/>
                        <a:t> Zweitmeinung</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1328856816"/>
                  </a:ext>
                </a:extLst>
              </a:tr>
              <a:tr h="438500">
                <a:tc>
                  <a:txBody>
                    <a:bodyPr/>
                    <a:lstStyle/>
                    <a:p>
                      <a:r>
                        <a:rPr lang="de-DE" sz="1400" dirty="0" smtClean="0"/>
                        <a:t>Schnelle</a:t>
                      </a:r>
                      <a:r>
                        <a:rPr lang="de-DE" sz="1400" baseline="0" dirty="0" smtClean="0"/>
                        <a:t> Entscheidung im Leistungsfall</a:t>
                      </a:r>
                      <a:endParaRPr lang="de-DE" sz="1400" dirty="0"/>
                    </a:p>
                  </a:txBody>
                  <a:tcPr anchor="ctr"/>
                </a:tc>
                <a:tc>
                  <a:txBody>
                    <a:bodyPr/>
                    <a:lstStyle/>
                    <a:p>
                      <a:endParaRPr lang="de-DE" sz="1400" dirty="0"/>
                    </a:p>
                  </a:txBody>
                  <a:tcPr anchor="ctr"/>
                </a:tc>
                <a:tc>
                  <a:txBody>
                    <a:bodyPr/>
                    <a:lstStyle/>
                    <a:p>
                      <a:endParaRPr lang="de-DE" sz="1400" dirty="0"/>
                    </a:p>
                  </a:txBody>
                  <a:tcPr anchor="ctr"/>
                </a:tc>
                <a:extLst>
                  <a:ext uri="{0D108BD9-81ED-4DB2-BD59-A6C34878D82A}">
                    <a16:rowId xmlns:a16="http://schemas.microsoft.com/office/drawing/2014/main" val="3666743118"/>
                  </a:ext>
                </a:extLst>
              </a:tr>
            </a:tbl>
          </a:graphicData>
        </a:graphic>
      </p:graphicFrame>
      <p:sp>
        <p:nvSpPr>
          <p:cNvPr id="7" name="Textplatzhalter 6"/>
          <p:cNvSpPr>
            <a:spLocks noGrp="1"/>
          </p:cNvSpPr>
          <p:nvPr>
            <p:ph type="body" sz="quarter" idx="10"/>
          </p:nvPr>
        </p:nvSpPr>
        <p:spPr/>
        <p:txBody>
          <a:bodyPr/>
          <a:lstStyle/>
          <a:p>
            <a:endParaRPr lang="de-DE" dirty="0"/>
          </a:p>
        </p:txBody>
      </p:sp>
      <p:sp>
        <p:nvSpPr>
          <p:cNvPr id="22" name="Freeform 96">
            <a:extLst>
              <a:ext uri="{FF2B5EF4-FFF2-40B4-BE49-F238E27FC236}">
                <a16:creationId xmlns:a16="http://schemas.microsoft.com/office/drawing/2014/main" id="{22268B7E-9B7A-42AA-9DF9-7185D9D4C4A7}"/>
              </a:ext>
            </a:extLst>
          </p:cNvPr>
          <p:cNvSpPr>
            <a:spLocks noChangeAspect="1"/>
          </p:cNvSpPr>
          <p:nvPr/>
        </p:nvSpPr>
        <p:spPr bwMode="auto">
          <a:xfrm>
            <a:off x="10901156" y="345996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4" name="Freeform 96">
            <a:extLst>
              <a:ext uri="{FF2B5EF4-FFF2-40B4-BE49-F238E27FC236}">
                <a16:creationId xmlns:a16="http://schemas.microsoft.com/office/drawing/2014/main" id="{22268B7E-9B7A-42AA-9DF9-7185D9D4C4A7}"/>
              </a:ext>
            </a:extLst>
          </p:cNvPr>
          <p:cNvSpPr>
            <a:spLocks noChangeAspect="1"/>
          </p:cNvSpPr>
          <p:nvPr/>
        </p:nvSpPr>
        <p:spPr bwMode="auto">
          <a:xfrm>
            <a:off x="10901156" y="4338711"/>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8" name="Freeform 96">
            <a:extLst>
              <a:ext uri="{FF2B5EF4-FFF2-40B4-BE49-F238E27FC236}">
                <a16:creationId xmlns:a16="http://schemas.microsoft.com/office/drawing/2014/main" id="{22268B7E-9B7A-42AA-9DF9-7185D9D4C4A7}"/>
              </a:ext>
            </a:extLst>
          </p:cNvPr>
          <p:cNvSpPr>
            <a:spLocks noChangeAspect="1"/>
          </p:cNvSpPr>
          <p:nvPr/>
        </p:nvSpPr>
        <p:spPr bwMode="auto">
          <a:xfrm>
            <a:off x="10901156" y="391676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9" name="Freeform 96">
            <a:extLst>
              <a:ext uri="{FF2B5EF4-FFF2-40B4-BE49-F238E27FC236}">
                <a16:creationId xmlns:a16="http://schemas.microsoft.com/office/drawing/2014/main" id="{22268B7E-9B7A-42AA-9DF9-7185D9D4C4A7}"/>
              </a:ext>
            </a:extLst>
          </p:cNvPr>
          <p:cNvSpPr>
            <a:spLocks noChangeAspect="1"/>
          </p:cNvSpPr>
          <p:nvPr/>
        </p:nvSpPr>
        <p:spPr bwMode="auto">
          <a:xfrm>
            <a:off x="10901156" y="300316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30" name="Freeform 96">
            <a:extLst>
              <a:ext uri="{FF2B5EF4-FFF2-40B4-BE49-F238E27FC236}">
                <a16:creationId xmlns:a16="http://schemas.microsoft.com/office/drawing/2014/main" id="{22268B7E-9B7A-42AA-9DF9-7185D9D4C4A7}"/>
              </a:ext>
            </a:extLst>
          </p:cNvPr>
          <p:cNvSpPr>
            <a:spLocks noChangeAspect="1"/>
          </p:cNvSpPr>
          <p:nvPr/>
        </p:nvSpPr>
        <p:spPr bwMode="auto">
          <a:xfrm>
            <a:off x="9823960" y="344770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31" name="Freeform 96">
            <a:extLst>
              <a:ext uri="{FF2B5EF4-FFF2-40B4-BE49-F238E27FC236}">
                <a16:creationId xmlns:a16="http://schemas.microsoft.com/office/drawing/2014/main" id="{22268B7E-9B7A-42AA-9DF9-7185D9D4C4A7}"/>
              </a:ext>
            </a:extLst>
          </p:cNvPr>
          <p:cNvSpPr>
            <a:spLocks noChangeAspect="1"/>
          </p:cNvSpPr>
          <p:nvPr/>
        </p:nvSpPr>
        <p:spPr bwMode="auto">
          <a:xfrm>
            <a:off x="9823960" y="2994775"/>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1" name="Freeform 96">
            <a:extLst>
              <a:ext uri="{FF2B5EF4-FFF2-40B4-BE49-F238E27FC236}">
                <a16:creationId xmlns:a16="http://schemas.microsoft.com/office/drawing/2014/main" id="{22268B7E-9B7A-42AA-9DF9-7185D9D4C4A7}"/>
              </a:ext>
            </a:extLst>
          </p:cNvPr>
          <p:cNvSpPr>
            <a:spLocks noChangeAspect="1"/>
          </p:cNvSpPr>
          <p:nvPr/>
        </p:nvSpPr>
        <p:spPr bwMode="auto">
          <a:xfrm>
            <a:off x="10901156" y="4767679"/>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
        <p:nvSpPr>
          <p:cNvPr id="23" name="Freeform 96">
            <a:extLst>
              <a:ext uri="{FF2B5EF4-FFF2-40B4-BE49-F238E27FC236}">
                <a16:creationId xmlns:a16="http://schemas.microsoft.com/office/drawing/2014/main" id="{22268B7E-9B7A-42AA-9DF9-7185D9D4C4A7}"/>
              </a:ext>
            </a:extLst>
          </p:cNvPr>
          <p:cNvSpPr>
            <a:spLocks noChangeAspect="1"/>
          </p:cNvSpPr>
          <p:nvPr/>
        </p:nvSpPr>
        <p:spPr bwMode="auto">
          <a:xfrm>
            <a:off x="9823960" y="4757351"/>
            <a:ext cx="284162" cy="236538"/>
          </a:xfrm>
          <a:custGeom>
            <a:avLst/>
            <a:gdLst>
              <a:gd name="T0" fmla="*/ 124 w 144"/>
              <a:gd name="T1" fmla="*/ 0 h 119"/>
              <a:gd name="T2" fmla="*/ 51 w 144"/>
              <a:gd name="T3" fmla="*/ 101 h 119"/>
              <a:gd name="T4" fmla="*/ 22 w 144"/>
              <a:gd name="T5" fmla="*/ 68 h 119"/>
              <a:gd name="T6" fmla="*/ 0 w 144"/>
              <a:gd name="T7" fmla="*/ 68 h 119"/>
              <a:gd name="T8" fmla="*/ 40 w 144"/>
              <a:gd name="T9" fmla="*/ 114 h 119"/>
              <a:gd name="T10" fmla="*/ 51 w 144"/>
              <a:gd name="T11" fmla="*/ 119 h 119"/>
              <a:gd name="T12" fmla="*/ 52 w 144"/>
              <a:gd name="T13" fmla="*/ 119 h 119"/>
              <a:gd name="T14" fmla="*/ 63 w 144"/>
              <a:gd name="T15" fmla="*/ 113 h 119"/>
              <a:gd name="T16" fmla="*/ 144 w 144"/>
              <a:gd name="T17" fmla="*/ 0 h 119"/>
              <a:gd name="T18" fmla="*/ 124 w 144"/>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19">
                <a:moveTo>
                  <a:pt x="124" y="0"/>
                </a:moveTo>
                <a:cubicBezTo>
                  <a:pt x="51" y="101"/>
                  <a:pt x="51" y="101"/>
                  <a:pt x="51" y="101"/>
                </a:cubicBezTo>
                <a:cubicBezTo>
                  <a:pt x="22" y="68"/>
                  <a:pt x="22" y="68"/>
                  <a:pt x="22" y="68"/>
                </a:cubicBezTo>
                <a:cubicBezTo>
                  <a:pt x="0" y="68"/>
                  <a:pt x="0" y="68"/>
                  <a:pt x="0" y="68"/>
                </a:cubicBezTo>
                <a:cubicBezTo>
                  <a:pt x="40" y="114"/>
                  <a:pt x="40" y="114"/>
                  <a:pt x="40" y="114"/>
                </a:cubicBezTo>
                <a:cubicBezTo>
                  <a:pt x="43" y="117"/>
                  <a:pt x="47" y="119"/>
                  <a:pt x="51" y="119"/>
                </a:cubicBezTo>
                <a:cubicBezTo>
                  <a:pt x="52" y="119"/>
                  <a:pt x="52" y="119"/>
                  <a:pt x="52" y="119"/>
                </a:cubicBezTo>
                <a:cubicBezTo>
                  <a:pt x="56" y="119"/>
                  <a:pt x="61" y="116"/>
                  <a:pt x="63" y="113"/>
                </a:cubicBezTo>
                <a:cubicBezTo>
                  <a:pt x="144" y="0"/>
                  <a:pt x="144" y="0"/>
                  <a:pt x="144" y="0"/>
                </a:cubicBezTo>
                <a:lnTo>
                  <a:pt x="124" y="0"/>
                </a:lnTo>
                <a:close/>
              </a:path>
            </a:pathLst>
          </a:custGeom>
          <a:solidFill>
            <a:srgbClr val="BF1528"/>
          </a:solidFill>
          <a:ln>
            <a:noFill/>
          </a:ln>
          <a:extLst/>
        </p:spPr>
        <p:txBody>
          <a:bodyPr vert="horz" wrap="square" lIns="91440" tIns="45720" rIns="91440" bIns="45720" numCol="1" anchor="t" anchorCtr="0" compatLnSpc="1">
            <a:prstTxWarp prst="textNoShape">
              <a:avLst/>
            </a:prstTxWarp>
          </a:bodyPr>
          <a:lstStyle/>
          <a:p>
            <a:endParaRPr lang="de-DE" dirty="0"/>
          </a:p>
        </p:txBody>
      </p:sp>
    </p:spTree>
    <p:extLst>
      <p:ext uri="{BB962C8B-B14F-4D97-AF65-F5344CB8AC3E}">
        <p14:creationId xmlns:p14="http://schemas.microsoft.com/office/powerpoint/2010/main" val="485251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l="-167" t="9555" r="5807" b="10484"/>
          <a:stretch/>
        </p:blipFill>
        <p:spPr>
          <a:xfrm>
            <a:off x="-21771" y="-54429"/>
            <a:ext cx="12235543" cy="6912429"/>
          </a:xfrm>
          <a:prstGeom prst="rect">
            <a:avLst/>
          </a:prstGeom>
        </p:spPr>
      </p:pic>
      <p:sp>
        <p:nvSpPr>
          <p:cNvPr id="20" name="Abgerundetes Rechteck 19"/>
          <p:cNvSpPr/>
          <p:nvPr/>
        </p:nvSpPr>
        <p:spPr>
          <a:xfrm>
            <a:off x="1739072" y="3950109"/>
            <a:ext cx="3386293" cy="10512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2000" b="1" dirty="0" smtClean="0">
                <a:solidFill>
                  <a:schemeClr val="tx1"/>
                </a:solidFill>
                <a:latin typeface="Shadows Into Light" panose="02000000000000000000" pitchFamily="2" charset="0"/>
                <a:cs typeface="MV Boli" panose="02000500030200090000" pitchFamily="2" charset="0"/>
              </a:rPr>
              <a:t>Kaufmann für Büromanagement</a:t>
            </a:r>
          </a:p>
          <a:p>
            <a:pPr algn="ctr"/>
            <a:r>
              <a:rPr lang="de-DE" sz="1600" dirty="0" smtClean="0">
                <a:solidFill>
                  <a:schemeClr val="tx1"/>
                </a:solidFill>
                <a:latin typeface="Shadows Into Light" panose="02000000000000000000" pitchFamily="2" charset="0"/>
                <a:cs typeface="MV Boli" panose="02000500030200090000" pitchFamily="2" charset="0"/>
              </a:rPr>
              <a:t>30 Jahre, 1.500 </a:t>
            </a:r>
            <a:r>
              <a:rPr lang="de-DE" sz="1600" dirty="0">
                <a:solidFill>
                  <a:schemeClr val="tx1"/>
                </a:solidFill>
                <a:latin typeface="Shadows Into Light" panose="02000000000000000000" pitchFamily="2" charset="0"/>
                <a:cs typeface="MV Boli" panose="02000500030200090000" pitchFamily="2" charset="0"/>
              </a:rPr>
              <a:t>Euro </a:t>
            </a:r>
            <a:r>
              <a:rPr lang="de-DE" sz="1600" dirty="0" smtClean="0">
                <a:solidFill>
                  <a:schemeClr val="tx1"/>
                </a:solidFill>
                <a:latin typeface="Shadows Into Light" panose="02000000000000000000" pitchFamily="2" charset="0"/>
                <a:cs typeface="MV Boli" panose="02000500030200090000" pitchFamily="2" charset="0"/>
              </a:rPr>
              <a:t>BU-Rente</a:t>
            </a:r>
          </a:p>
          <a:p>
            <a:pPr algn="ctr"/>
            <a:r>
              <a:rPr lang="de-DE" sz="2000" dirty="0" smtClean="0">
                <a:solidFill>
                  <a:schemeClr val="tx1"/>
                </a:solidFill>
                <a:latin typeface="Shadows Into Light" panose="02000000000000000000" pitchFamily="2" charset="0"/>
                <a:cs typeface="MV Boli" panose="02000500030200090000" pitchFamily="2" charset="0"/>
              </a:rPr>
              <a:t>ERGO </a:t>
            </a:r>
            <a:r>
              <a:rPr lang="de-DE" sz="2000" dirty="0">
                <a:solidFill>
                  <a:schemeClr val="tx1"/>
                </a:solidFill>
                <a:latin typeface="Shadows Into Light" panose="02000000000000000000" pitchFamily="2" charset="0"/>
                <a:cs typeface="MV Boli" panose="02000500030200090000" pitchFamily="2" charset="0"/>
              </a:rPr>
              <a:t>BU Komfort </a:t>
            </a:r>
            <a:r>
              <a:rPr lang="de-DE" u="dbl" dirty="0" smtClean="0">
                <a:solidFill>
                  <a:schemeClr val="tx1"/>
                </a:solidFill>
                <a:latin typeface="Tempus Sans ITC" panose="04020404030D07020202" pitchFamily="82" charset="0"/>
                <a:cs typeface="MV Boli" panose="02000500030200090000" pitchFamily="2" charset="0"/>
              </a:rPr>
              <a:t>70,85 €</a:t>
            </a:r>
            <a:r>
              <a:rPr lang="de-DE" dirty="0" smtClean="0">
                <a:solidFill>
                  <a:schemeClr val="tx1"/>
                </a:solidFill>
                <a:latin typeface="Shadows Into Light" panose="02000000000000000000" pitchFamily="2" charset="0"/>
                <a:cs typeface="MV Boli" panose="02000500030200090000" pitchFamily="2" charset="0"/>
              </a:rPr>
              <a:t> </a:t>
            </a:r>
          </a:p>
          <a:p>
            <a:pPr algn="ctr"/>
            <a:r>
              <a:rPr lang="de-DE" sz="2000" dirty="0" smtClean="0">
                <a:solidFill>
                  <a:srgbClr val="BF1528"/>
                </a:solidFill>
                <a:latin typeface="Shadows Into Light" panose="02000000000000000000" pitchFamily="2" charset="0"/>
                <a:cs typeface="MV Boli" panose="02000500030200090000" pitchFamily="2" charset="0"/>
              </a:rPr>
              <a:t>ERGO </a:t>
            </a:r>
            <a:r>
              <a:rPr lang="de-DE" sz="2000" dirty="0">
                <a:solidFill>
                  <a:srgbClr val="BF1528"/>
                </a:solidFill>
                <a:latin typeface="Shadows Into Light" panose="02000000000000000000" pitchFamily="2" charset="0"/>
                <a:cs typeface="MV Boli" panose="02000500030200090000" pitchFamily="2" charset="0"/>
              </a:rPr>
              <a:t>BU </a:t>
            </a:r>
            <a:r>
              <a:rPr lang="de-DE" sz="2000" dirty="0" smtClean="0">
                <a:solidFill>
                  <a:srgbClr val="BF1528"/>
                </a:solidFill>
                <a:latin typeface="Shadows Into Light" panose="02000000000000000000" pitchFamily="2" charset="0"/>
                <a:cs typeface="MV Boli" panose="02000500030200090000" pitchFamily="2" charset="0"/>
              </a:rPr>
              <a:t>Premium </a:t>
            </a:r>
            <a:r>
              <a:rPr lang="de-DE" u="dbl" dirty="0" smtClean="0">
                <a:solidFill>
                  <a:srgbClr val="BF1528"/>
                </a:solidFill>
                <a:latin typeface="Tempus Sans ITC" panose="04020404030D07020202" pitchFamily="82" charset="0"/>
                <a:cs typeface="MV Boli" panose="02000500030200090000" pitchFamily="2" charset="0"/>
              </a:rPr>
              <a:t>81,39 €</a:t>
            </a:r>
          </a:p>
          <a:p>
            <a:pPr algn="ctr"/>
            <a:endParaRPr lang="de-DE" b="1" u="dbl" dirty="0">
              <a:solidFill>
                <a:srgbClr val="BF1528"/>
              </a:solidFill>
              <a:latin typeface="Tempus Sans ITC" panose="04020404030D07020202" pitchFamily="82" charset="0"/>
              <a:cs typeface="MV Boli" panose="02000500030200090000" pitchFamily="2" charset="0"/>
            </a:endParaRPr>
          </a:p>
          <a:p>
            <a:pPr algn="ctr"/>
            <a:endParaRPr lang="de-DE" b="1" u="dbl" dirty="0">
              <a:solidFill>
                <a:srgbClr val="BF1528"/>
              </a:solidFill>
              <a:latin typeface="Tempus Sans ITC" panose="04020404030D07020202" pitchFamily="82" charset="0"/>
              <a:cs typeface="MV Boli" panose="02000500030200090000" pitchFamily="2" charset="0"/>
            </a:endParaRPr>
          </a:p>
          <a:p>
            <a:pPr algn="ctr"/>
            <a:endParaRPr lang="de-DE" b="1" u="dbl" dirty="0" smtClean="0">
              <a:solidFill>
                <a:srgbClr val="BF1528"/>
              </a:solidFill>
              <a:latin typeface="Tempus Sans ITC" panose="04020404030D07020202" pitchFamily="82" charset="0"/>
              <a:cs typeface="MV Boli" panose="02000500030200090000" pitchFamily="2" charset="0"/>
            </a:endParaRPr>
          </a:p>
        </p:txBody>
      </p:sp>
      <p:sp>
        <p:nvSpPr>
          <p:cNvPr id="21" name="Abgerundetes Rechteck 20"/>
          <p:cNvSpPr/>
          <p:nvPr/>
        </p:nvSpPr>
        <p:spPr>
          <a:xfrm>
            <a:off x="1658684" y="1752735"/>
            <a:ext cx="3466681" cy="11126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2000" b="1" dirty="0" smtClean="0">
                <a:solidFill>
                  <a:schemeClr val="tx1"/>
                </a:solidFill>
                <a:latin typeface="Shadows Into Light" panose="02000000000000000000" pitchFamily="2" charset="0"/>
                <a:cs typeface="MV Boli" panose="02000500030200090000" pitchFamily="2" charset="0"/>
              </a:rPr>
              <a:t>Selbstständiger Innenarchitekt</a:t>
            </a:r>
          </a:p>
          <a:p>
            <a:pPr algn="ctr"/>
            <a:r>
              <a:rPr lang="de-DE" sz="1600" dirty="0" smtClean="0">
                <a:solidFill>
                  <a:schemeClr val="tx1"/>
                </a:solidFill>
                <a:latin typeface="Shadows Into Light" panose="02000000000000000000" pitchFamily="2" charset="0"/>
                <a:cs typeface="MV Boli" panose="02000500030200090000" pitchFamily="2" charset="0"/>
              </a:rPr>
              <a:t>30 Jahre, 1.500 Euro BU-Rente </a:t>
            </a:r>
          </a:p>
          <a:p>
            <a:pPr algn="ctr"/>
            <a:r>
              <a:rPr lang="de-DE" sz="2000" dirty="0" smtClean="0">
                <a:solidFill>
                  <a:schemeClr val="tx1"/>
                </a:solidFill>
                <a:latin typeface="Shadows Into Light" panose="02000000000000000000" pitchFamily="2" charset="0"/>
                <a:cs typeface="MV Boli" panose="02000500030200090000" pitchFamily="2" charset="0"/>
              </a:rPr>
              <a:t>ERGO BU Komfort </a:t>
            </a:r>
            <a:r>
              <a:rPr lang="de-DE" u="dbl" dirty="0" smtClean="0">
                <a:solidFill>
                  <a:schemeClr val="tx1"/>
                </a:solidFill>
                <a:latin typeface="Tempus Sans ITC" panose="04020404030D07020202" pitchFamily="82" charset="0"/>
                <a:cs typeface="MV Boli" panose="02000500030200090000" pitchFamily="2" charset="0"/>
              </a:rPr>
              <a:t>46,03 €</a:t>
            </a:r>
          </a:p>
          <a:p>
            <a:pPr algn="ctr"/>
            <a:r>
              <a:rPr lang="de-DE" sz="2000" dirty="0" smtClean="0">
                <a:solidFill>
                  <a:srgbClr val="BF1528"/>
                </a:solidFill>
                <a:latin typeface="Shadows Into Light" panose="02000000000000000000" pitchFamily="2" charset="0"/>
                <a:cs typeface="MV Boli" panose="02000500030200090000" pitchFamily="2" charset="0"/>
              </a:rPr>
              <a:t>ERGO </a:t>
            </a:r>
            <a:r>
              <a:rPr lang="de-DE" sz="2000" dirty="0">
                <a:solidFill>
                  <a:srgbClr val="BF1528"/>
                </a:solidFill>
                <a:latin typeface="Shadows Into Light" panose="02000000000000000000" pitchFamily="2" charset="0"/>
                <a:cs typeface="MV Boli" panose="02000500030200090000" pitchFamily="2" charset="0"/>
              </a:rPr>
              <a:t>BU </a:t>
            </a:r>
            <a:r>
              <a:rPr lang="de-DE" sz="2000" dirty="0" smtClean="0">
                <a:solidFill>
                  <a:srgbClr val="BF1528"/>
                </a:solidFill>
                <a:latin typeface="Shadows Into Light" panose="02000000000000000000" pitchFamily="2" charset="0"/>
                <a:cs typeface="MV Boli" panose="02000500030200090000" pitchFamily="2" charset="0"/>
              </a:rPr>
              <a:t>Premium </a:t>
            </a:r>
            <a:r>
              <a:rPr lang="de-DE" u="dbl" dirty="0" smtClean="0">
                <a:solidFill>
                  <a:srgbClr val="BF1528"/>
                </a:solidFill>
                <a:latin typeface="Tempus Sans ITC" panose="04020404030D07020202" pitchFamily="82" charset="0"/>
                <a:cs typeface="MV Boli" panose="02000500030200090000" pitchFamily="2" charset="0"/>
              </a:rPr>
              <a:t>52,87 €</a:t>
            </a:r>
            <a:endParaRPr lang="de-DE" u="dbl" dirty="0">
              <a:solidFill>
                <a:srgbClr val="BF1528"/>
              </a:solidFill>
              <a:latin typeface="Tempus Sans ITC" panose="04020404030D07020202" pitchFamily="82" charset="0"/>
              <a:cs typeface="MV Boli" panose="02000500030200090000" pitchFamily="2" charset="0"/>
            </a:endParaRPr>
          </a:p>
        </p:txBody>
      </p:sp>
      <p:sp>
        <p:nvSpPr>
          <p:cNvPr id="24" name="Text Placeholder 4">
            <a:extLst>
              <a:ext uri="{FF2B5EF4-FFF2-40B4-BE49-F238E27FC236}">
                <a16:creationId xmlns:a16="http://schemas.microsoft.com/office/drawing/2014/main" id="{CCDC3389-F14B-4E69-A34E-2BF7B3FF03C2}"/>
              </a:ext>
            </a:extLst>
          </p:cNvPr>
          <p:cNvSpPr>
            <a:spLocks noGrp="1" noChangeAspect="1"/>
          </p:cNvSpPr>
          <p:nvPr>
            <p:ph type="body" sz="quarter" idx="4294967295" hasCustomPrompt="1"/>
          </p:nvPr>
        </p:nvSpPr>
        <p:spPr bwMode="black">
          <a:xfrm>
            <a:off x="10620000" y="432000"/>
            <a:ext cx="1219114" cy="673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0" name="Textfeld 9"/>
          <p:cNvSpPr txBox="1"/>
          <p:nvPr/>
        </p:nvSpPr>
        <p:spPr>
          <a:xfrm>
            <a:off x="6840141" y="4593021"/>
            <a:ext cx="914400" cy="914400"/>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Zahlbeiträge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Endalter 67, Nichtraucher seit mindestens 12 Monaten,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kein Wohneigenturm, keine</a:t>
            </a:r>
            <a:r>
              <a:rPr kumimoji="0" lang="de-DE" sz="1200" b="0" i="0" u="none" strike="noStrike" kern="1200" cap="none" spc="0" normalizeH="0" noProof="0" dirty="0" smtClean="0">
                <a:ln>
                  <a:noFill/>
                </a:ln>
                <a:solidFill>
                  <a:prstClr val="black"/>
                </a:solidFill>
                <a:effectLst/>
                <a:uLnTx/>
                <a:uFillTx/>
                <a:latin typeface="Arial"/>
                <a:ea typeface="+mn-ea"/>
                <a:cs typeface="+mn-cs"/>
              </a:rPr>
              <a:t> Personalverantwortung,</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Beitragsverrechnung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Stand 01.2023</a:t>
            </a:r>
          </a:p>
        </p:txBody>
      </p:sp>
      <p:sp>
        <p:nvSpPr>
          <p:cNvPr id="11" name="Abgerundetes Rechteck 10"/>
          <p:cNvSpPr/>
          <p:nvPr/>
        </p:nvSpPr>
        <p:spPr>
          <a:xfrm>
            <a:off x="1469571" y="5099208"/>
            <a:ext cx="3869871" cy="10512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3600" b="1" dirty="0" smtClean="0">
                <a:solidFill>
                  <a:schemeClr val="tx1"/>
                </a:solidFill>
                <a:latin typeface="Shadows Into Light" panose="02000000000000000000" pitchFamily="2" charset="0"/>
                <a:cs typeface="MV Boli" panose="02000500030200090000" pitchFamily="2" charset="0"/>
              </a:rPr>
              <a:t>!</a:t>
            </a:r>
            <a:r>
              <a:rPr lang="de-DE" sz="2000" b="1" dirty="0" smtClean="0">
                <a:solidFill>
                  <a:schemeClr val="tx1"/>
                </a:solidFill>
                <a:latin typeface="Shadows Into Light" panose="02000000000000000000" pitchFamily="2" charset="0"/>
                <a:cs typeface="MV Boli" panose="02000500030200090000" pitchFamily="2" charset="0"/>
              </a:rPr>
              <a:t> Aufpreis für Premium: Nur </a:t>
            </a:r>
            <a:r>
              <a:rPr lang="de-DE" sz="2000" b="1" dirty="0" smtClean="0">
                <a:solidFill>
                  <a:schemeClr val="tx1"/>
                </a:solidFill>
                <a:latin typeface="Tempus Sans ITC" panose="04020404030D07020202" pitchFamily="82" charset="0"/>
                <a:cs typeface="MV Boli" panose="02000500030200090000" pitchFamily="2" charset="0"/>
              </a:rPr>
              <a:t>15 % </a:t>
            </a:r>
            <a:r>
              <a:rPr lang="de-DE" sz="3600" b="1" dirty="0" smtClean="0">
                <a:solidFill>
                  <a:schemeClr val="tx1"/>
                </a:solidFill>
                <a:latin typeface="Shadows Into Light" panose="02000000000000000000" pitchFamily="2" charset="0"/>
                <a:cs typeface="MV Boli" panose="02000500030200090000" pitchFamily="2" charset="0"/>
              </a:rPr>
              <a:t> </a:t>
            </a:r>
            <a:endParaRPr lang="de-DE" sz="3600" b="1" dirty="0">
              <a:solidFill>
                <a:schemeClr val="tx1"/>
              </a:solidFill>
              <a:latin typeface="Shadows Into Light" panose="02000000000000000000" pitchFamily="2" charset="0"/>
              <a:cs typeface="MV Boli" panose="02000500030200090000" pitchFamily="2" charset="0"/>
            </a:endParaRPr>
          </a:p>
          <a:p>
            <a:pPr algn="ctr"/>
            <a:endParaRPr lang="de-DE" sz="2000" b="1" dirty="0">
              <a:solidFill>
                <a:schemeClr val="tx1"/>
              </a:solidFill>
              <a:latin typeface="Tempus Sans ITC" panose="04020404030D07020202" pitchFamily="82" charset="0"/>
              <a:cs typeface="MV Boli" panose="02000500030200090000" pitchFamily="2" charset="0"/>
            </a:endParaRPr>
          </a:p>
          <a:p>
            <a:pPr algn="ctr"/>
            <a:endParaRPr lang="de-DE" b="1" u="dbl" dirty="0" smtClean="0">
              <a:solidFill>
                <a:srgbClr val="BF1528"/>
              </a:solidFill>
              <a:latin typeface="Tempus Sans ITC" panose="04020404030D07020202" pitchFamily="82" charset="0"/>
              <a:cs typeface="MV Boli" panose="02000500030200090000" pitchFamily="2" charset="0"/>
            </a:endParaRPr>
          </a:p>
        </p:txBody>
      </p:sp>
      <p:sp>
        <p:nvSpPr>
          <p:cNvPr id="8" name="Bogen 7"/>
          <p:cNvSpPr/>
          <p:nvPr/>
        </p:nvSpPr>
        <p:spPr>
          <a:xfrm>
            <a:off x="3712683" y="5563517"/>
            <a:ext cx="1641514" cy="330506"/>
          </a:xfrm>
          <a:prstGeom prst="arc">
            <a:avLst>
              <a:gd name="adj1" fmla="val 11497530"/>
              <a:gd name="adj2" fmla="val 20817677"/>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Tree>
    <p:extLst>
      <p:ext uri="{BB962C8B-B14F-4D97-AF65-F5344CB8AC3E}">
        <p14:creationId xmlns:p14="http://schemas.microsoft.com/office/powerpoint/2010/main" val="118852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4"/>
          </p:nvPr>
        </p:nvPicPr>
        <p:blipFill>
          <a:blip r:embed="rId3">
            <a:extLst>
              <a:ext uri="{28A0092B-C50C-407E-A947-70E740481C1C}">
                <a14:useLocalDpi xmlns:a14="http://schemas.microsoft.com/office/drawing/2010/main" val="0"/>
              </a:ext>
            </a:extLst>
          </a:blip>
          <a:srcRect l="23504" r="23504"/>
          <a:stretch>
            <a:fillRect/>
          </a:stretch>
        </p:blipFill>
        <p:spPr>
          <a:xfrm>
            <a:off x="0" y="0"/>
            <a:ext cx="5454650" cy="6858000"/>
          </a:xfrm>
        </p:spPr>
      </p:pic>
      <p:sp>
        <p:nvSpPr>
          <p:cNvPr id="2" name="Rechteck 1"/>
          <p:cNvSpPr/>
          <p:nvPr/>
        </p:nvSpPr>
        <p:spPr>
          <a:xfrm>
            <a:off x="3594538" y="-1"/>
            <a:ext cx="6306207"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5" name="Textplatzhalter 14"/>
          <p:cNvSpPr>
            <a:spLocks noGrp="1"/>
          </p:cNvSpPr>
          <p:nvPr>
            <p:ph type="body" sz="quarter" idx="10"/>
          </p:nvPr>
        </p:nvSpPr>
        <p:spPr/>
        <p:txBody>
          <a:bodyPr/>
          <a:lstStyle/>
          <a:p>
            <a:endParaRPr lang="de-DE"/>
          </a:p>
        </p:txBody>
      </p:sp>
      <p:sp>
        <p:nvSpPr>
          <p:cNvPr id="5" name="Foliennummernplatzhalter 4"/>
          <p:cNvSpPr>
            <a:spLocks noGrp="1"/>
          </p:cNvSpPr>
          <p:nvPr>
            <p:ph type="sldNum" sz="quarter" idx="4294967295"/>
          </p:nvPr>
        </p:nvSpPr>
        <p:spPr>
          <a:xfrm>
            <a:off x="11192654" y="6518275"/>
            <a:ext cx="484187" cy="152400"/>
          </a:xfrm>
        </p:spPr>
        <p:txBody>
          <a:bodyPr/>
          <a:lstStyle/>
          <a:p>
            <a:fld id="{FFC15759-0F4D-43E0-A012-6B1071B8BD3F}" type="slidenum">
              <a:rPr lang="de-DE" smtClean="0"/>
              <a:t>24</a:t>
            </a:fld>
            <a:endParaRPr lang="de-DE" dirty="0"/>
          </a:p>
        </p:txBody>
      </p:sp>
      <p:sp>
        <p:nvSpPr>
          <p:cNvPr id="9" name="Textfeld 8"/>
          <p:cNvSpPr txBox="1"/>
          <p:nvPr/>
        </p:nvSpPr>
        <p:spPr>
          <a:xfrm>
            <a:off x="4081463" y="1364010"/>
            <a:ext cx="6925957" cy="3198650"/>
          </a:xfrm>
          <a:prstGeom prst="rect">
            <a:avLst/>
          </a:prstGeom>
          <a:noFill/>
        </p:spPr>
        <p:txBody>
          <a:bodyPr wrap="none" lIns="0" tIns="0" rIns="0" bIns="0" rtlCol="0">
            <a:noAutofit/>
          </a:bodyPr>
          <a:lstStyle/>
          <a:p>
            <a:pPr marL="285750" indent="-285750" defTabSz="265113">
              <a:lnSpc>
                <a:spcPct val="110000"/>
              </a:lnSpc>
            </a:pPr>
            <a:endParaRPr lang="de-DE" sz="1000" dirty="0"/>
          </a:p>
          <a:p>
            <a:pPr marL="285750" lvl="1" indent="-285750">
              <a:buSzPct val="120000"/>
              <a:buFont typeface="Wingdings 2" panose="05020102010507070707" pitchFamily="18" charset="2"/>
              <a:buChar char=""/>
            </a:pPr>
            <a:endParaRPr lang="de-DE" altLang="de-DE" sz="1600" dirty="0" smtClean="0"/>
          </a:p>
          <a:p>
            <a:pPr marL="285750" lvl="1" indent="-285750">
              <a:buSzPct val="120000"/>
              <a:buFont typeface="Wingdings" panose="05000000000000000000" pitchFamily="2" charset="2"/>
              <a:buChar char="ü"/>
            </a:pPr>
            <a:endParaRPr lang="de-DE" altLang="de-DE" sz="1600" dirty="0"/>
          </a:p>
          <a:p>
            <a:pPr marL="285750" lvl="1" indent="-285750">
              <a:buSzPct val="120000"/>
              <a:buFont typeface="Wingdings" panose="05000000000000000000" pitchFamily="2" charset="2"/>
              <a:buChar char="ü"/>
            </a:pPr>
            <a:r>
              <a:rPr lang="de-DE" altLang="de-DE" sz="1600" dirty="0" smtClean="0"/>
              <a:t>Zugang </a:t>
            </a:r>
            <a:r>
              <a:rPr lang="de-DE" altLang="de-DE" sz="1600" dirty="0"/>
              <a:t>zu einem </a:t>
            </a:r>
            <a:r>
              <a:rPr lang="de-DE" altLang="de-DE" sz="1600" b="1" dirty="0"/>
              <a:t>weltweiten Netzwerk </a:t>
            </a:r>
            <a:r>
              <a:rPr lang="de-DE" altLang="de-DE" sz="1600" dirty="0"/>
              <a:t>mit über 50.000 </a:t>
            </a:r>
            <a:r>
              <a:rPr lang="de-DE" altLang="de-DE" sz="1600" dirty="0" smtClean="0"/>
              <a:t>Fachärzten</a:t>
            </a:r>
            <a:endParaRPr lang="de-DE" altLang="de-DE" sz="1600" dirty="0"/>
          </a:p>
          <a:p>
            <a:pPr marL="285750" lvl="1" indent="-285750">
              <a:buSzPct val="120000"/>
              <a:buFont typeface="Wingdings" panose="05000000000000000000" pitchFamily="2" charset="2"/>
              <a:buChar char="ü"/>
            </a:pPr>
            <a:endParaRPr lang="de-DE" altLang="de-DE" sz="1000" dirty="0"/>
          </a:p>
          <a:p>
            <a:pPr marL="285750" lvl="1" indent="-285750">
              <a:buSzPct val="120000"/>
              <a:buFont typeface="Wingdings" panose="05000000000000000000" pitchFamily="2" charset="2"/>
              <a:buChar char="ü"/>
            </a:pPr>
            <a:endParaRPr lang="de-DE" altLang="de-DE" sz="1600" b="1" dirty="0" smtClean="0"/>
          </a:p>
          <a:p>
            <a:pPr marL="285750" lvl="1" indent="-285750">
              <a:buSzPct val="120000"/>
              <a:buFont typeface="Wingdings" panose="05000000000000000000" pitchFamily="2" charset="2"/>
              <a:buChar char="ü"/>
            </a:pPr>
            <a:r>
              <a:rPr lang="de-DE" altLang="de-DE" sz="1600" b="1" dirty="0" smtClean="0"/>
              <a:t>Unabhängige </a:t>
            </a:r>
            <a:r>
              <a:rPr lang="de-DE" altLang="de-DE" sz="1600" b="1" dirty="0"/>
              <a:t>klinische Analyse </a:t>
            </a:r>
            <a:r>
              <a:rPr lang="de-DE" altLang="de-DE" sz="1600" dirty="0"/>
              <a:t>von anerkannten </a:t>
            </a:r>
            <a:r>
              <a:rPr lang="de-DE" altLang="de-DE" sz="1600" dirty="0" smtClean="0"/>
              <a:t>Spezialisten</a:t>
            </a:r>
          </a:p>
          <a:p>
            <a:pPr marL="285750" lvl="1" indent="-285750">
              <a:buSzPct val="120000"/>
              <a:buFont typeface="Wingdings" panose="05000000000000000000" pitchFamily="2" charset="2"/>
              <a:buChar char="ü"/>
            </a:pPr>
            <a:endParaRPr lang="de-DE" altLang="de-DE" sz="1000" dirty="0" smtClean="0"/>
          </a:p>
          <a:p>
            <a:pPr marL="285750" lvl="1" indent="-285750">
              <a:buSzPct val="120000"/>
              <a:buFont typeface="Wingdings" panose="05000000000000000000" pitchFamily="2" charset="2"/>
              <a:buChar char="ü"/>
            </a:pPr>
            <a:endParaRPr lang="de-DE" altLang="de-DE" sz="1600" b="1" dirty="0" smtClean="0"/>
          </a:p>
          <a:p>
            <a:pPr marL="285750" lvl="1" indent="-285750">
              <a:buSzPct val="120000"/>
              <a:buFont typeface="Wingdings" panose="05000000000000000000" pitchFamily="2" charset="2"/>
              <a:buChar char="ü"/>
            </a:pPr>
            <a:r>
              <a:rPr lang="de-DE" altLang="de-DE" sz="1600" b="1" dirty="0" smtClean="0"/>
              <a:t>1:1 </a:t>
            </a:r>
            <a:r>
              <a:rPr lang="de-DE" altLang="de-DE" sz="1600" b="1" dirty="0"/>
              <a:t>Betreuung </a:t>
            </a:r>
            <a:r>
              <a:rPr lang="de-DE" altLang="de-DE" sz="1600" dirty="0"/>
              <a:t>durch einen Fallmanager von Best </a:t>
            </a:r>
            <a:r>
              <a:rPr lang="de-DE" altLang="de-DE" sz="1600" dirty="0" smtClean="0"/>
              <a:t>Doctors</a:t>
            </a:r>
            <a:endParaRPr lang="de-DE" altLang="de-DE" sz="1600" dirty="0"/>
          </a:p>
          <a:p>
            <a:pPr marL="285750" indent="-285750">
              <a:buSzPct val="120000"/>
              <a:buFont typeface="Wingdings 2" panose="05020102010507070707" pitchFamily="18" charset="2"/>
              <a:buChar char=""/>
            </a:pPr>
            <a:endParaRPr lang="de-DE" altLang="de-DE" sz="1600" dirty="0" smtClean="0"/>
          </a:p>
          <a:p>
            <a:pPr defTabSz="358775">
              <a:buClr>
                <a:srgbClr val="BA122B"/>
              </a:buClr>
              <a:buSzPct val="120000"/>
            </a:pPr>
            <a:r>
              <a:rPr lang="de-DE" sz="2000" b="1" dirty="0" smtClean="0">
                <a:solidFill>
                  <a:prstClr val="black"/>
                </a:solidFill>
              </a:rPr>
              <a:t>	</a:t>
            </a:r>
            <a:endParaRPr lang="de-DE" altLang="de-DE" sz="1600" dirty="0"/>
          </a:p>
        </p:txBody>
      </p:sp>
      <p:sp>
        <p:nvSpPr>
          <p:cNvPr id="11" name="Rectangle 5">
            <a:extLst>
              <a:ext uri="{FF2B5EF4-FFF2-40B4-BE49-F238E27FC236}">
                <a16:creationId xmlns:a16="http://schemas.microsoft.com/office/drawing/2014/main" id="{541D34AF-768B-4DE2-9574-B0DEC164380F}"/>
              </a:ext>
            </a:extLst>
          </p:cNvPr>
          <p:cNvSpPr/>
          <p:nvPr/>
        </p:nvSpPr>
        <p:spPr>
          <a:xfrm>
            <a:off x="4302180" y="6272054"/>
            <a:ext cx="5490984" cy="246221"/>
          </a:xfrm>
          <a:prstGeom prst="rect">
            <a:avLst/>
          </a:prstGeom>
        </p:spPr>
        <p:txBody>
          <a:bodyPr wrap="square">
            <a:spAutoFit/>
          </a:bodyPr>
          <a:lstStyle/>
          <a:p>
            <a:pPr defTabSz="358775">
              <a:spcBef>
                <a:spcPts val="1800"/>
              </a:spcBef>
              <a:buClr>
                <a:srgbClr val="808080"/>
              </a:buClr>
              <a:buSzPct val="90000"/>
            </a:pPr>
            <a:r>
              <a:rPr lang="de-DE" altLang="es-ES" sz="1000" u="sng" dirty="0" smtClean="0">
                <a:cs typeface="Arial" pitchFamily="34" charset="0"/>
                <a:sym typeface="Arial" pitchFamily="34" charset="0"/>
              </a:rPr>
              <a:t>Quelle:</a:t>
            </a:r>
            <a:r>
              <a:rPr lang="de-DE" altLang="es-ES" sz="1000" dirty="0" smtClean="0">
                <a:cs typeface="Arial" pitchFamily="34" charset="0"/>
                <a:sym typeface="Arial" pitchFamily="34" charset="0"/>
              </a:rPr>
              <a:t> Best Doctors, Abgeschlossene Expert-Medical-Opinion-Fälle für ERGO bis Dez. 2019</a:t>
            </a:r>
            <a:endParaRPr lang="en-GB" altLang="es-ES" sz="1000" dirty="0"/>
          </a:p>
        </p:txBody>
      </p:sp>
      <p:pic>
        <p:nvPicPr>
          <p:cNvPr id="12"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2006" y="668514"/>
            <a:ext cx="3837567" cy="484409"/>
          </a:xfrm>
          <a:prstGeom prst="rect">
            <a:avLst/>
          </a:prstGeom>
        </p:spPr>
      </p:pic>
      <p:pic>
        <p:nvPicPr>
          <p:cNvPr id="13" name="Grafik 12"/>
          <p:cNvPicPr>
            <a:picLocks noChangeAspect="1"/>
          </p:cNvPicPr>
          <p:nvPr/>
        </p:nvPicPr>
        <p:blipFill>
          <a:blip r:embed="rId5"/>
          <a:stretch>
            <a:fillRect/>
          </a:stretch>
        </p:blipFill>
        <p:spPr>
          <a:xfrm>
            <a:off x="4302180" y="4278215"/>
            <a:ext cx="4183149" cy="1993838"/>
          </a:xfrm>
          <a:prstGeom prst="rect">
            <a:avLst/>
          </a:prstGeom>
        </p:spPr>
      </p:pic>
    </p:spTree>
    <p:extLst>
      <p:ext uri="{BB962C8B-B14F-4D97-AF65-F5344CB8AC3E}">
        <p14:creationId xmlns:p14="http://schemas.microsoft.com/office/powerpoint/2010/main" val="2934993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F7DCBB"/>
          </a:solidFill>
        </p:spPr>
        <p:txBody>
          <a:bodyPr/>
          <a:lstStyle/>
          <a:p>
            <a:r>
              <a:rPr lang="de-DE" sz="4400" dirty="0">
                <a:solidFill>
                  <a:srgbClr val="BF1528"/>
                </a:solidFill>
              </a:rPr>
              <a:t>ERGO </a:t>
            </a:r>
            <a:r>
              <a:rPr lang="de-DE" sz="4400" dirty="0" smtClean="0">
                <a:solidFill>
                  <a:srgbClr val="BF1528"/>
                </a:solidFill>
              </a:rPr>
              <a:t>BU Start</a:t>
            </a:r>
            <a:br>
              <a:rPr lang="de-DE" sz="4400" dirty="0" smtClean="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Volle Leistung, </a:t>
            </a:r>
            <a:br>
              <a:rPr lang="de-DE" sz="3200" dirty="0" smtClean="0">
                <a:solidFill>
                  <a:srgbClr val="BF1528"/>
                </a:solidFill>
              </a:rPr>
            </a:br>
            <a:r>
              <a:rPr lang="de-DE" sz="3200" dirty="0" smtClean="0">
                <a:solidFill>
                  <a:srgbClr val="BF1528"/>
                </a:solidFill>
              </a:rPr>
              <a:t>bei halbem Anfangsbeitrag</a:t>
            </a:r>
            <a:endParaRPr lang="de-DE" sz="3200" dirty="0">
              <a:solidFill>
                <a:srgbClr val="BF1528"/>
              </a:solidFill>
            </a:endParaRPr>
          </a:p>
        </p:txBody>
      </p:sp>
      <p:pic>
        <p:nvPicPr>
          <p:cNvPr id="4" name="Bildplatzhalter 3"/>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20370" r="20370"/>
          <a:stretch>
            <a:fillRect/>
          </a:stretch>
        </p:blipFill>
        <p:spPr/>
      </p:pic>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spTree>
    <p:extLst>
      <p:ext uri="{BB962C8B-B14F-4D97-AF65-F5344CB8AC3E}">
        <p14:creationId xmlns:p14="http://schemas.microsoft.com/office/powerpoint/2010/main" val="1715649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de-DE" dirty="0" smtClean="0">
                <a:solidFill>
                  <a:srgbClr val="BF1528"/>
                </a:solidFill>
              </a:rPr>
              <a:t>Vom Start weg gut versichert</a:t>
            </a:r>
            <a:endParaRPr lang="de-DE" dirty="0">
              <a:solidFill>
                <a:srgbClr val="BF1528"/>
              </a:solidFill>
            </a:endParaRPr>
          </a:p>
        </p:txBody>
      </p:sp>
      <p:sp>
        <p:nvSpPr>
          <p:cNvPr id="21" name="Textplatzhalter 20"/>
          <p:cNvSpPr>
            <a:spLocks noGrp="1"/>
          </p:cNvSpPr>
          <p:nvPr>
            <p:ph type="body" sz="quarter" idx="5"/>
          </p:nvPr>
        </p:nvSpPr>
        <p:spPr>
          <a:solidFill>
            <a:srgbClr val="F7DCBB"/>
          </a:solidFill>
        </p:spPr>
        <p:txBody>
          <a:bodyPr/>
          <a:lstStyle/>
          <a:p>
            <a:endParaRPr lang="de-DE" dirty="0"/>
          </a:p>
        </p:txBody>
      </p:sp>
      <p:sp>
        <p:nvSpPr>
          <p:cNvPr id="23" name="Inhaltsplatzhalter 22"/>
          <p:cNvSpPr>
            <a:spLocks noGrp="1"/>
          </p:cNvSpPr>
          <p:nvPr>
            <p:ph sz="quarter" idx="14"/>
          </p:nvPr>
        </p:nvSpPr>
        <p:spPr/>
        <p:txBody>
          <a:bodyPr/>
          <a:lstStyle/>
          <a:p>
            <a:r>
              <a:rPr lang="de-DE" sz="1800" b="1" dirty="0"/>
              <a:t>Einsteigerprodukt für Berufsstarter, Azubis und Studenten</a:t>
            </a:r>
          </a:p>
          <a:p>
            <a:endParaRPr lang="de-DE" dirty="0"/>
          </a:p>
        </p:txBody>
      </p:sp>
      <p:sp>
        <p:nvSpPr>
          <p:cNvPr id="22" name="Textplatzhalter 21"/>
          <p:cNvSpPr>
            <a:spLocks noGrp="1"/>
          </p:cNvSpPr>
          <p:nvPr>
            <p:ph type="body" sz="quarter" idx="10"/>
          </p:nvPr>
        </p:nvSpPr>
        <p:spPr/>
        <p:txBody>
          <a:bodyPr/>
          <a:lstStyle/>
          <a:p>
            <a:endParaRPr lang="de-DE" dirty="0"/>
          </a:p>
        </p:txBody>
      </p:sp>
      <p:graphicFrame>
        <p:nvGraphicFramePr>
          <p:cNvPr id="9" name="Diagramm 8"/>
          <p:cNvGraphicFramePr/>
          <p:nvPr>
            <p:extLst/>
          </p:nvPr>
        </p:nvGraphicFramePr>
        <p:xfrm>
          <a:off x="4727575" y="1917075"/>
          <a:ext cx="6948486" cy="426782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feld 2"/>
          <p:cNvSpPr txBox="1"/>
          <p:nvPr/>
        </p:nvSpPr>
        <p:spPr>
          <a:xfrm>
            <a:off x="10535600" y="2080319"/>
            <a:ext cx="1190625" cy="268315"/>
          </a:xfrm>
          <a:prstGeom prst="rect">
            <a:avLst/>
          </a:prstGeom>
          <a:noFill/>
        </p:spPr>
        <p:txBody>
          <a:bodyPr wrap="square" lIns="0" tIns="0" rIns="0" bIns="0" rtlCol="0">
            <a:noAutofit/>
          </a:bodyPr>
          <a:lstStyle/>
          <a:p>
            <a:pPr algn="ctr">
              <a:lnSpc>
                <a:spcPct val="110000"/>
              </a:lnSpc>
            </a:pPr>
            <a:r>
              <a:rPr lang="de-DE" sz="1600" dirty="0" smtClean="0">
                <a:solidFill>
                  <a:schemeClr val="tx1">
                    <a:lumMod val="75000"/>
                    <a:lumOff val="25000"/>
                  </a:schemeClr>
                </a:solidFill>
              </a:rPr>
              <a:t>Zielbeitrag</a:t>
            </a:r>
          </a:p>
        </p:txBody>
      </p:sp>
      <p:sp>
        <p:nvSpPr>
          <p:cNvPr id="10" name="Textfeld 9"/>
          <p:cNvSpPr txBox="1"/>
          <p:nvPr/>
        </p:nvSpPr>
        <p:spPr>
          <a:xfrm>
            <a:off x="5246079" y="3429000"/>
            <a:ext cx="1755097" cy="268315"/>
          </a:xfrm>
          <a:prstGeom prst="rect">
            <a:avLst/>
          </a:prstGeom>
          <a:noFill/>
        </p:spPr>
        <p:txBody>
          <a:bodyPr wrap="square" lIns="0" tIns="0" rIns="0" bIns="0" rtlCol="0">
            <a:noAutofit/>
          </a:bodyPr>
          <a:lstStyle/>
          <a:p>
            <a:pPr algn="ctr">
              <a:lnSpc>
                <a:spcPct val="110000"/>
              </a:lnSpc>
            </a:pPr>
            <a:r>
              <a:rPr lang="de-DE" sz="1600" dirty="0" smtClean="0">
                <a:solidFill>
                  <a:schemeClr val="tx1">
                    <a:lumMod val="75000"/>
                    <a:lumOff val="25000"/>
                  </a:schemeClr>
                </a:solidFill>
              </a:rPr>
              <a:t>Anfangsbeitrag</a:t>
            </a:r>
          </a:p>
        </p:txBody>
      </p:sp>
      <p:pic>
        <p:nvPicPr>
          <p:cNvPr id="4" name="Bildplatzhalter 3"/>
          <p:cNvPicPr>
            <a:picLocks noGrp="1" noChangeAspect="1"/>
          </p:cNvPicPr>
          <p:nvPr>
            <p:ph type="pic" sz="quarter" idx="4"/>
          </p:nvPr>
        </p:nvPicPr>
        <p:blipFill rotWithShape="1">
          <a:blip r:embed="rId4" cstate="screen">
            <a:extLst>
              <a:ext uri="{28A0092B-C50C-407E-A947-70E740481C1C}">
                <a14:useLocalDpi xmlns:a14="http://schemas.microsoft.com/office/drawing/2010/main"/>
              </a:ext>
            </a:extLst>
          </a:blip>
          <a:srcRect l="38940" r="21384"/>
          <a:stretch/>
        </p:blipFill>
        <p:spPr/>
      </p:pic>
    </p:spTree>
    <p:extLst>
      <p:ext uri="{BB962C8B-B14F-4D97-AF65-F5344CB8AC3E}">
        <p14:creationId xmlns:p14="http://schemas.microsoft.com/office/powerpoint/2010/main" val="1557500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5B4D4711-6A32-4F82-BD39-A15B0E213568}"/>
              </a:ext>
            </a:extLst>
          </p:cNvPr>
          <p:cNvPicPr>
            <a:picLocks noChangeAspect="1"/>
          </p:cNvPicPr>
          <p:nvPr/>
        </p:nvPicPr>
        <p:blipFill rotWithShape="1">
          <a:blip r:embed="rId3" cstate="screen">
            <a:grayscl/>
            <a:extLst>
              <a:ext uri="{28A0092B-C50C-407E-A947-70E740481C1C}">
                <a14:useLocalDpi xmlns:a14="http://schemas.microsoft.com/office/drawing/2010/main"/>
              </a:ext>
            </a:extLst>
          </a:blip>
          <a:srcRect l="3513" t="12305" r="88612" b="57007"/>
          <a:stretch/>
        </p:blipFill>
        <p:spPr>
          <a:xfrm>
            <a:off x="5030444" y="1458522"/>
            <a:ext cx="793256" cy="936659"/>
          </a:xfrm>
          <a:prstGeom prst="rect">
            <a:avLst/>
          </a:prstGeom>
          <a:solidFill>
            <a:schemeClr val="tx2"/>
          </a:solidFill>
        </p:spPr>
      </p:pic>
      <p:pic>
        <p:nvPicPr>
          <p:cNvPr id="11" name="Bildplatzhalter 10"/>
          <p:cNvPicPr>
            <a:picLocks noGrp="1" noChangeAspect="1"/>
          </p:cNvPicPr>
          <p:nvPr>
            <p:ph type="pic" sz="quarter" idx="4"/>
          </p:nvPr>
        </p:nvPicPr>
        <p:blipFill>
          <a:blip r:embed="rId4" cstate="screen">
            <a:extLst>
              <a:ext uri="{28A0092B-C50C-407E-A947-70E740481C1C}">
                <a14:useLocalDpi xmlns:a14="http://schemas.microsoft.com/office/drawing/2010/main"/>
              </a:ext>
            </a:extLst>
          </a:blip>
          <a:srcRect l="30168" r="30168"/>
          <a:stretch>
            <a:fillRect/>
          </a:stretch>
        </p:blipFill>
        <p:spPr/>
      </p:pic>
      <p:sp>
        <p:nvSpPr>
          <p:cNvPr id="4" name="Titel 3">
            <a:extLst>
              <a:ext uri="{FF2B5EF4-FFF2-40B4-BE49-F238E27FC236}">
                <a16:creationId xmlns:a16="http://schemas.microsoft.com/office/drawing/2014/main" id="{D95B5346-3E0F-4DBA-8E72-CD7E4E860C46}"/>
              </a:ext>
            </a:extLst>
          </p:cNvPr>
          <p:cNvSpPr>
            <a:spLocks noGrp="1"/>
          </p:cNvSpPr>
          <p:nvPr>
            <p:ph type="title"/>
          </p:nvPr>
        </p:nvSpPr>
        <p:spPr/>
        <p:txBody>
          <a:bodyPr/>
          <a:lstStyle/>
          <a:p>
            <a:r>
              <a:rPr lang="de-DE" dirty="0" smtClean="0">
                <a:solidFill>
                  <a:srgbClr val="BF1528"/>
                </a:solidFill>
              </a:rPr>
              <a:t>ERGO BU Start</a:t>
            </a:r>
            <a:endParaRPr lang="de-DE" dirty="0">
              <a:solidFill>
                <a:srgbClr val="BF1528"/>
              </a:solidFill>
            </a:endParaRPr>
          </a:p>
        </p:txBody>
      </p:sp>
      <p:sp>
        <p:nvSpPr>
          <p:cNvPr id="2" name="Textplatzhalter 1"/>
          <p:cNvSpPr>
            <a:spLocks noGrp="1"/>
          </p:cNvSpPr>
          <p:nvPr>
            <p:ph type="body" sz="quarter" idx="5"/>
          </p:nvPr>
        </p:nvSpPr>
        <p:spPr/>
        <p:txBody>
          <a:bodyPr/>
          <a:lstStyle/>
          <a:p>
            <a:endParaRPr lang="de-DE" dirty="0"/>
          </a:p>
        </p:txBody>
      </p:sp>
      <p:sp>
        <p:nvSpPr>
          <p:cNvPr id="6" name="Textplatzhalter 5"/>
          <p:cNvSpPr>
            <a:spLocks noGrp="1"/>
          </p:cNvSpPr>
          <p:nvPr>
            <p:ph type="body" sz="quarter" idx="10"/>
          </p:nvPr>
        </p:nvSpPr>
        <p:spPr/>
        <p:txBody>
          <a:bodyPr/>
          <a:lstStyle/>
          <a:p>
            <a:endParaRPr lang="de-DE" dirty="0"/>
          </a:p>
        </p:txBody>
      </p:sp>
      <p:sp>
        <p:nvSpPr>
          <p:cNvPr id="27" name="Textfeld 26"/>
          <p:cNvSpPr txBox="1"/>
          <p:nvPr/>
        </p:nvSpPr>
        <p:spPr>
          <a:xfrm>
            <a:off x="6034088" y="1714579"/>
            <a:ext cx="5429088" cy="424544"/>
          </a:xfrm>
          <a:prstGeom prst="rect">
            <a:avLst/>
          </a:prstGeom>
          <a:noFill/>
        </p:spPr>
        <p:txBody>
          <a:bodyPr wrap="none" lIns="0" tIns="0" rIns="0" bIns="0" rtlCol="0" anchor="ctr">
            <a:noAutofit/>
          </a:bodyPr>
          <a:lstStyle/>
          <a:p>
            <a:pPr>
              <a:lnSpc>
                <a:spcPct val="110000"/>
              </a:lnSpc>
            </a:pPr>
            <a:r>
              <a:rPr lang="de-DE" dirty="0" smtClean="0"/>
              <a:t>Für alle zwischen 15 und 30 Jahre wählbar </a:t>
            </a:r>
            <a:r>
              <a:rPr lang="de-DE" b="1" dirty="0" smtClean="0"/>
              <a:t>*</a:t>
            </a:r>
          </a:p>
        </p:txBody>
      </p:sp>
      <p:sp>
        <p:nvSpPr>
          <p:cNvPr id="29" name="Textfeld 28"/>
          <p:cNvSpPr txBox="1"/>
          <p:nvPr/>
        </p:nvSpPr>
        <p:spPr>
          <a:xfrm>
            <a:off x="6040600" y="2896494"/>
            <a:ext cx="5429088" cy="424544"/>
          </a:xfrm>
          <a:prstGeom prst="rect">
            <a:avLst/>
          </a:prstGeom>
          <a:noFill/>
        </p:spPr>
        <p:txBody>
          <a:bodyPr wrap="none" lIns="0" tIns="0" rIns="0" bIns="0" rtlCol="0" anchor="ctr">
            <a:noAutofit/>
          </a:bodyPr>
          <a:lstStyle/>
          <a:p>
            <a:pPr>
              <a:lnSpc>
                <a:spcPct val="110000"/>
              </a:lnSpc>
            </a:pPr>
            <a:r>
              <a:rPr lang="de-DE" dirty="0" smtClean="0"/>
              <a:t>Tarifvarianten </a:t>
            </a:r>
            <a:r>
              <a:rPr lang="de-DE" b="1" dirty="0" smtClean="0"/>
              <a:t>Komfort</a:t>
            </a:r>
            <a:r>
              <a:rPr lang="de-DE" dirty="0" smtClean="0"/>
              <a:t> und </a:t>
            </a:r>
            <a:r>
              <a:rPr lang="de-DE" b="1" dirty="0" smtClean="0"/>
              <a:t>Premium</a:t>
            </a:r>
            <a:r>
              <a:rPr lang="de-DE" dirty="0" smtClean="0"/>
              <a:t> möglich</a:t>
            </a:r>
          </a:p>
        </p:txBody>
      </p:sp>
      <p:pic>
        <p:nvPicPr>
          <p:cNvPr id="30" name="Grafik 29"/>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5030444" y="2808118"/>
            <a:ext cx="786518" cy="786518"/>
          </a:xfrm>
          <a:prstGeom prst="rect">
            <a:avLst/>
          </a:prstGeom>
        </p:spPr>
      </p:pic>
      <p:sp>
        <p:nvSpPr>
          <p:cNvPr id="17" name="Textfeld 16"/>
          <p:cNvSpPr txBox="1"/>
          <p:nvPr/>
        </p:nvSpPr>
        <p:spPr>
          <a:xfrm>
            <a:off x="6034088" y="6149641"/>
            <a:ext cx="5429088" cy="424544"/>
          </a:xfrm>
          <a:prstGeom prst="rect">
            <a:avLst/>
          </a:prstGeom>
          <a:noFill/>
        </p:spPr>
        <p:txBody>
          <a:bodyPr wrap="none" lIns="0" tIns="0" rIns="0" bIns="0" rtlCol="0" anchor="ctr">
            <a:noAutofit/>
          </a:bodyPr>
          <a:lstStyle/>
          <a:p>
            <a:pPr>
              <a:lnSpc>
                <a:spcPct val="110000"/>
              </a:lnSpc>
            </a:pPr>
            <a:r>
              <a:rPr lang="de-DE" sz="1400" b="1" dirty="0">
                <a:solidFill>
                  <a:prstClr val="black"/>
                </a:solidFill>
              </a:rPr>
              <a:t>* </a:t>
            </a:r>
            <a:r>
              <a:rPr lang="de-DE" sz="1100" dirty="0" smtClean="0">
                <a:solidFill>
                  <a:prstClr val="black"/>
                </a:solidFill>
              </a:rPr>
              <a:t>Ausgenommen Schüler, hier gilt der ERGO BU Schüler Tarif</a:t>
            </a:r>
            <a:endParaRPr lang="de-DE" sz="1000" dirty="0" smtClean="0"/>
          </a:p>
        </p:txBody>
      </p:sp>
      <p:sp>
        <p:nvSpPr>
          <p:cNvPr id="21" name="Textfeld 20"/>
          <p:cNvSpPr txBox="1"/>
          <p:nvPr/>
        </p:nvSpPr>
        <p:spPr>
          <a:xfrm>
            <a:off x="6040600" y="4078409"/>
            <a:ext cx="5429088" cy="424544"/>
          </a:xfrm>
          <a:prstGeom prst="rect">
            <a:avLst/>
          </a:prstGeom>
          <a:noFill/>
        </p:spPr>
        <p:txBody>
          <a:bodyPr wrap="none" lIns="0" tIns="0" rIns="0" bIns="0" rtlCol="0" anchor="ctr">
            <a:noAutofit/>
          </a:bodyPr>
          <a:lstStyle/>
          <a:p>
            <a:pPr>
              <a:lnSpc>
                <a:spcPct val="110000"/>
              </a:lnSpc>
            </a:pPr>
            <a:r>
              <a:rPr lang="de-DE" dirty="0"/>
              <a:t>Vereinbarte Dynamik greift </a:t>
            </a:r>
            <a:r>
              <a:rPr lang="de-DE" dirty="0" smtClean="0"/>
              <a:t>ein </a:t>
            </a:r>
            <a:r>
              <a:rPr lang="de-DE" dirty="0"/>
              <a:t>Jahr </a:t>
            </a:r>
            <a:endParaRPr lang="de-DE" dirty="0" smtClean="0"/>
          </a:p>
          <a:p>
            <a:pPr>
              <a:lnSpc>
                <a:spcPct val="110000"/>
              </a:lnSpc>
            </a:pPr>
            <a:r>
              <a:rPr lang="de-DE" dirty="0" smtClean="0"/>
              <a:t>nach Erreichung des Ziel-Beitrags (ab 9. Jahr)</a:t>
            </a:r>
            <a:endParaRPr lang="de-DE" dirty="0"/>
          </a:p>
        </p:txBody>
      </p:sp>
      <p:sp>
        <p:nvSpPr>
          <p:cNvPr id="22" name="Textfeld 21"/>
          <p:cNvSpPr txBox="1"/>
          <p:nvPr/>
        </p:nvSpPr>
        <p:spPr>
          <a:xfrm>
            <a:off x="6038849" y="5260324"/>
            <a:ext cx="5429088" cy="424544"/>
          </a:xfrm>
          <a:prstGeom prst="rect">
            <a:avLst/>
          </a:prstGeom>
          <a:noFill/>
        </p:spPr>
        <p:txBody>
          <a:bodyPr wrap="none" lIns="0" tIns="0" rIns="0" bIns="0" rtlCol="0" anchor="ctr">
            <a:noAutofit/>
          </a:bodyPr>
          <a:lstStyle/>
          <a:p>
            <a:pPr>
              <a:lnSpc>
                <a:spcPct val="110000"/>
              </a:lnSpc>
            </a:pPr>
            <a:r>
              <a:rPr lang="de-DE" dirty="0"/>
              <a:t>Provision für Erhöhungsbeitrag an Abschlussvermittler</a:t>
            </a:r>
          </a:p>
        </p:txBody>
      </p:sp>
      <p:pic>
        <p:nvPicPr>
          <p:cNvPr id="23" name="Grafik 22"/>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5033291" y="5114335"/>
            <a:ext cx="790409" cy="716523"/>
          </a:xfrm>
          <a:prstGeom prst="rect">
            <a:avLst/>
          </a:prstGeom>
        </p:spPr>
      </p:pic>
      <p:pic>
        <p:nvPicPr>
          <p:cNvPr id="9" name="Grafik 8"/>
          <p:cNvPicPr>
            <a:picLocks noChangeAspect="1"/>
          </p:cNvPicPr>
          <p:nvPr/>
        </p:nvPicPr>
        <p:blipFill>
          <a:blip r:embed="rId7" cstate="screen">
            <a:grayscl/>
            <a:extLst>
              <a:ext uri="{28A0092B-C50C-407E-A947-70E740481C1C}">
                <a14:useLocalDpi xmlns:a14="http://schemas.microsoft.com/office/drawing/2010/main"/>
              </a:ext>
            </a:extLst>
          </a:blip>
          <a:stretch>
            <a:fillRect/>
          </a:stretch>
        </p:blipFill>
        <p:spPr>
          <a:xfrm>
            <a:off x="5032518" y="4007573"/>
            <a:ext cx="776145" cy="693826"/>
          </a:xfrm>
          <a:prstGeom prst="rect">
            <a:avLst/>
          </a:prstGeom>
        </p:spPr>
      </p:pic>
    </p:spTree>
    <p:extLst>
      <p:ext uri="{BB962C8B-B14F-4D97-AF65-F5344CB8AC3E}">
        <p14:creationId xmlns:p14="http://schemas.microsoft.com/office/powerpoint/2010/main" val="717436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l="-167" t="9555" r="5807" b="10484"/>
          <a:stretch/>
        </p:blipFill>
        <p:spPr>
          <a:xfrm>
            <a:off x="-21771" y="-54429"/>
            <a:ext cx="12235543" cy="6912429"/>
          </a:xfrm>
          <a:prstGeom prst="rect">
            <a:avLst/>
          </a:prstGeom>
        </p:spPr>
      </p:pic>
      <p:sp>
        <p:nvSpPr>
          <p:cNvPr id="19" name="Abgerundetes Rechteck 18"/>
          <p:cNvSpPr/>
          <p:nvPr/>
        </p:nvSpPr>
        <p:spPr>
          <a:xfrm>
            <a:off x="1471516" y="2569520"/>
            <a:ext cx="3760630" cy="12110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latin typeface="Shadows Into Light" panose="02000000000000000000" pitchFamily="2" charset="0"/>
                <a:cs typeface="MV Boli" panose="02000500030200090000" pitchFamily="2" charset="0"/>
              </a:rPr>
              <a:t>Medizin-Student</a:t>
            </a:r>
          </a:p>
          <a:p>
            <a:pPr algn="ctr"/>
            <a:r>
              <a:rPr lang="de-DE" sz="1600" dirty="0" smtClean="0">
                <a:solidFill>
                  <a:schemeClr val="tx1"/>
                </a:solidFill>
                <a:latin typeface="Shadows Into Light" panose="02000000000000000000" pitchFamily="2" charset="0"/>
                <a:cs typeface="MV Boli" panose="02000500030200090000" pitchFamily="2" charset="0"/>
              </a:rPr>
              <a:t>20 Jahre, 1.000 </a:t>
            </a:r>
            <a:r>
              <a:rPr lang="de-DE" sz="1600" dirty="0">
                <a:solidFill>
                  <a:schemeClr val="tx1"/>
                </a:solidFill>
                <a:latin typeface="Shadows Into Light" panose="02000000000000000000" pitchFamily="2" charset="0"/>
                <a:cs typeface="MV Boli" panose="02000500030200090000" pitchFamily="2" charset="0"/>
              </a:rPr>
              <a:t>Euro BU-Rente </a:t>
            </a:r>
            <a:endParaRPr lang="de-DE" sz="1600" dirty="0" smtClean="0">
              <a:solidFill>
                <a:schemeClr val="tx1"/>
              </a:solidFill>
              <a:latin typeface="Shadows Into Light" panose="02000000000000000000" pitchFamily="2" charset="0"/>
              <a:cs typeface="MV Boli" panose="02000500030200090000" pitchFamily="2" charset="0"/>
            </a:endParaRPr>
          </a:p>
          <a:p>
            <a:pPr algn="ctr"/>
            <a:r>
              <a:rPr lang="de-DE" sz="2000" dirty="0" smtClean="0">
                <a:solidFill>
                  <a:schemeClr val="tx1"/>
                </a:solidFill>
                <a:latin typeface="Shadows Into Light" panose="02000000000000000000" pitchFamily="2" charset="0"/>
                <a:cs typeface="MV Boli" panose="02000500030200090000" pitchFamily="2" charset="0"/>
              </a:rPr>
              <a:t>ERGO </a:t>
            </a:r>
            <a:r>
              <a:rPr lang="de-DE" sz="2000" dirty="0">
                <a:solidFill>
                  <a:schemeClr val="tx1"/>
                </a:solidFill>
                <a:latin typeface="Shadows Into Light" panose="02000000000000000000" pitchFamily="2" charset="0"/>
                <a:cs typeface="MV Boli" panose="02000500030200090000" pitchFamily="2" charset="0"/>
              </a:rPr>
              <a:t>BU Komfort Start </a:t>
            </a:r>
            <a:r>
              <a:rPr lang="de-DE" u="dbl" dirty="0" smtClean="0">
                <a:solidFill>
                  <a:schemeClr val="tx1"/>
                </a:solidFill>
                <a:latin typeface="Tempus Sans ITC" panose="04020404030D07020202" pitchFamily="82" charset="0"/>
                <a:cs typeface="MV Boli" panose="02000500030200090000" pitchFamily="2" charset="0"/>
              </a:rPr>
              <a:t>20,24 €</a:t>
            </a:r>
            <a:r>
              <a:rPr lang="de-DE" u="dbl" baseline="30000" dirty="0" smtClean="0">
                <a:solidFill>
                  <a:schemeClr val="tx1"/>
                </a:solidFill>
                <a:latin typeface="Tempus Sans ITC" panose="04020404030D07020202" pitchFamily="82" charset="0"/>
                <a:cs typeface="MV Boli" panose="02000500030200090000" pitchFamily="2" charset="0"/>
              </a:rPr>
              <a:t>*</a:t>
            </a:r>
            <a:r>
              <a:rPr lang="de-DE" dirty="0" smtClean="0">
                <a:solidFill>
                  <a:schemeClr val="tx1"/>
                </a:solidFill>
                <a:latin typeface="Shadows Into Light" panose="02000000000000000000" pitchFamily="2" charset="0"/>
                <a:cs typeface="MV Boli" panose="02000500030200090000" pitchFamily="2" charset="0"/>
              </a:rPr>
              <a:t> </a:t>
            </a:r>
          </a:p>
          <a:p>
            <a:pPr algn="ctr"/>
            <a:r>
              <a:rPr lang="de-DE" sz="2000" dirty="0" smtClean="0">
                <a:solidFill>
                  <a:srgbClr val="BF1528"/>
                </a:solidFill>
                <a:latin typeface="Shadows Into Light" panose="02000000000000000000" pitchFamily="2" charset="0"/>
                <a:cs typeface="MV Boli" panose="02000500030200090000" pitchFamily="2" charset="0"/>
              </a:rPr>
              <a:t>ERGO BU Premium Start </a:t>
            </a:r>
            <a:r>
              <a:rPr lang="de-DE" u="dbl" dirty="0" smtClean="0">
                <a:solidFill>
                  <a:srgbClr val="BF1528"/>
                </a:solidFill>
                <a:latin typeface="Tempus Sans ITC" panose="04020404030D07020202" pitchFamily="82" charset="0"/>
                <a:cs typeface="MV Boli" panose="02000500030200090000" pitchFamily="2" charset="0"/>
              </a:rPr>
              <a:t>22,98 </a:t>
            </a:r>
            <a:r>
              <a:rPr lang="de-DE" u="dbl" dirty="0">
                <a:solidFill>
                  <a:srgbClr val="BF1528"/>
                </a:solidFill>
                <a:latin typeface="Tempus Sans ITC" panose="04020404030D07020202" pitchFamily="82" charset="0"/>
                <a:cs typeface="MV Boli" panose="02000500030200090000" pitchFamily="2" charset="0"/>
              </a:rPr>
              <a:t>€*</a:t>
            </a:r>
            <a:r>
              <a:rPr lang="de-DE" dirty="0" smtClean="0">
                <a:solidFill>
                  <a:srgbClr val="BF1528"/>
                </a:solidFill>
                <a:latin typeface="Shadows Into Light" panose="02000000000000000000" pitchFamily="2" charset="0"/>
                <a:cs typeface="MV Boli" panose="02000500030200090000" pitchFamily="2" charset="0"/>
              </a:rPr>
              <a:t> </a:t>
            </a:r>
          </a:p>
          <a:p>
            <a:pPr algn="ctr"/>
            <a:r>
              <a:rPr lang="de-DE" sz="1200" dirty="0" smtClean="0">
                <a:solidFill>
                  <a:schemeClr val="tx1"/>
                </a:solidFill>
                <a:latin typeface="Shadows Into Light" panose="02000000000000000000" pitchFamily="2" charset="0"/>
                <a:cs typeface="MV Boli" panose="02000500030200090000" pitchFamily="2" charset="0"/>
              </a:rPr>
              <a:t>*inkl. Karriere Plus Paket</a:t>
            </a:r>
          </a:p>
        </p:txBody>
      </p:sp>
      <p:sp>
        <p:nvSpPr>
          <p:cNvPr id="24" name="Text Placeholder 4">
            <a:extLst>
              <a:ext uri="{FF2B5EF4-FFF2-40B4-BE49-F238E27FC236}">
                <a16:creationId xmlns:a16="http://schemas.microsoft.com/office/drawing/2014/main" id="{CCDC3389-F14B-4E69-A34E-2BF7B3FF03C2}"/>
              </a:ext>
            </a:extLst>
          </p:cNvPr>
          <p:cNvSpPr>
            <a:spLocks noGrp="1" noChangeAspect="1"/>
          </p:cNvSpPr>
          <p:nvPr>
            <p:ph type="body" sz="quarter" idx="4294967295" hasCustomPrompt="1"/>
          </p:nvPr>
        </p:nvSpPr>
        <p:spPr bwMode="black">
          <a:xfrm>
            <a:off x="10620000" y="432000"/>
            <a:ext cx="1219114" cy="673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0" name="Textfeld 9"/>
          <p:cNvSpPr txBox="1"/>
          <p:nvPr/>
        </p:nvSpPr>
        <p:spPr>
          <a:xfrm>
            <a:off x="6840141" y="4593021"/>
            <a:ext cx="914400" cy="914400"/>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Zahlbeiträge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Endalter 67, Nichtraucher seit mindestens 12 Monaten,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kein Wohneigenturm, keine</a:t>
            </a:r>
            <a:r>
              <a:rPr kumimoji="0" lang="de-DE" sz="1200" b="0" i="0" u="none" strike="noStrike" kern="1200" cap="none" spc="0" normalizeH="0" noProof="0" dirty="0" smtClean="0">
                <a:ln>
                  <a:noFill/>
                </a:ln>
                <a:solidFill>
                  <a:prstClr val="black"/>
                </a:solidFill>
                <a:effectLst/>
                <a:uLnTx/>
                <a:uFillTx/>
                <a:latin typeface="Arial"/>
                <a:ea typeface="+mn-ea"/>
                <a:cs typeface="+mn-cs"/>
              </a:rPr>
              <a:t> Personalverantwortung,</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Beitragsverrechnung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Stand 01.2023</a:t>
            </a:r>
          </a:p>
        </p:txBody>
      </p:sp>
    </p:spTree>
    <p:extLst>
      <p:ext uri="{BB962C8B-B14F-4D97-AF65-F5344CB8AC3E}">
        <p14:creationId xmlns:p14="http://schemas.microsoft.com/office/powerpoint/2010/main" val="4208613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F8E89D"/>
          </a:solidFill>
        </p:spPr>
        <p:txBody>
          <a:bodyPr/>
          <a:lstStyle/>
          <a:p>
            <a:r>
              <a:rPr lang="de-DE" sz="4400" dirty="0">
                <a:solidFill>
                  <a:srgbClr val="BF1528"/>
                </a:solidFill>
              </a:rPr>
              <a:t>ERGO </a:t>
            </a:r>
            <a:r>
              <a:rPr lang="de-DE" sz="4400" dirty="0" smtClean="0">
                <a:solidFill>
                  <a:srgbClr val="BF1528"/>
                </a:solidFill>
              </a:rPr>
              <a:t>BU Schüler</a:t>
            </a:r>
            <a:br>
              <a:rPr lang="de-DE" sz="4400" dirty="0" smtClean="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Schutz der Schule macht!</a:t>
            </a:r>
            <a:endParaRPr lang="de-DE" sz="3200" dirty="0">
              <a:solidFill>
                <a:srgbClr val="BF1528"/>
              </a:solidFill>
            </a:endParaRPr>
          </a:p>
        </p:txBody>
      </p:sp>
      <p:sp>
        <p:nvSpPr>
          <p:cNvPr id="3" name="Bildplatzhalter 2"/>
          <p:cNvSpPr>
            <a:spLocks noGrp="1"/>
          </p:cNvSpPr>
          <p:nvPr>
            <p:ph type="pic" sz="quarter" idx="4"/>
          </p:nvPr>
        </p:nvSpPr>
        <p:spPr/>
      </p:sp>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pic>
        <p:nvPicPr>
          <p:cNvPr id="2" name="Bildplatzhalter 1"/>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20355" r="20355"/>
          <a:stretch>
            <a:fillRect/>
          </a:stretch>
        </p:blipFill>
        <p:spPr>
          <a:xfrm>
            <a:off x="0" y="0"/>
            <a:ext cx="6096000" cy="6858000"/>
          </a:xfrm>
        </p:spPr>
      </p:pic>
    </p:spTree>
    <p:extLst>
      <p:ext uri="{BB962C8B-B14F-4D97-AF65-F5344CB8AC3E}">
        <p14:creationId xmlns:p14="http://schemas.microsoft.com/office/powerpoint/2010/main" val="38789189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screen">
            <a:extLst>
              <a:ext uri="{28A0092B-C50C-407E-A947-70E740481C1C}">
                <a14:useLocalDpi xmlns:a14="http://schemas.microsoft.com/office/drawing/2010/main"/>
              </a:ext>
            </a:extLst>
          </a:blip>
          <a:srcRect l="50683" r="9881"/>
          <a:stretch/>
        </p:blipFill>
        <p:spPr>
          <a:xfrm>
            <a:off x="1" y="-1"/>
            <a:ext cx="4107778" cy="6858001"/>
          </a:xfrm>
          <a:prstGeom prst="rect">
            <a:avLst/>
          </a:prstGeom>
        </p:spPr>
      </p:pic>
      <p:sp>
        <p:nvSpPr>
          <p:cNvPr id="11" name="Titel 10"/>
          <p:cNvSpPr>
            <a:spLocks noGrp="1"/>
          </p:cNvSpPr>
          <p:nvPr>
            <p:ph type="title"/>
          </p:nvPr>
        </p:nvSpPr>
        <p:spPr/>
        <p:txBody>
          <a:bodyPr/>
          <a:lstStyle/>
          <a:p>
            <a:r>
              <a:rPr lang="de-DE" dirty="0">
                <a:solidFill>
                  <a:srgbClr val="BF1528"/>
                </a:solidFill>
              </a:rPr>
              <a:t>Schutz der Schule macht!</a:t>
            </a:r>
          </a:p>
        </p:txBody>
      </p:sp>
      <p:sp>
        <p:nvSpPr>
          <p:cNvPr id="15" name="Textplatzhalter 14"/>
          <p:cNvSpPr>
            <a:spLocks noGrp="1"/>
          </p:cNvSpPr>
          <p:nvPr>
            <p:ph type="body" sz="quarter" idx="5"/>
          </p:nvPr>
        </p:nvSpPr>
        <p:spPr>
          <a:solidFill>
            <a:srgbClr val="F8E89D"/>
          </a:solidFill>
        </p:spPr>
        <p:txBody>
          <a:bodyPr/>
          <a:lstStyle/>
          <a:p>
            <a:r>
              <a:rPr lang="de-DE" dirty="0" smtClean="0"/>
              <a:t>ERGO BU Schüler </a:t>
            </a:r>
            <a:endParaRPr lang="de-DE" dirty="0"/>
          </a:p>
        </p:txBody>
      </p:sp>
      <p:sp>
        <p:nvSpPr>
          <p:cNvPr id="8" name="Inhaltsplatzhalter 7"/>
          <p:cNvSpPr>
            <a:spLocks noGrp="1"/>
          </p:cNvSpPr>
          <p:nvPr>
            <p:ph sz="quarter" idx="14"/>
          </p:nvPr>
        </p:nvSpPr>
        <p:spPr/>
        <p:txBody>
          <a:bodyPr/>
          <a:lstStyle/>
          <a:p>
            <a:r>
              <a:rPr lang="de-DE" sz="1800" b="1" dirty="0"/>
              <a:t>Immer mit attraktivem Einstiegsbeitrag bei voller </a:t>
            </a:r>
            <a:r>
              <a:rPr lang="de-DE" sz="1800" b="1" dirty="0" smtClean="0"/>
              <a:t>Leistung</a:t>
            </a:r>
          </a:p>
          <a:p>
            <a:pPr>
              <a:spcBef>
                <a:spcPts val="0"/>
              </a:spcBef>
            </a:pPr>
            <a:r>
              <a:rPr lang="de-DE" sz="1800" b="1" dirty="0" smtClean="0"/>
              <a:t>(analog zu ERGO BU Start)</a:t>
            </a:r>
            <a:endParaRPr lang="de-DE" sz="1800" b="1" dirty="0"/>
          </a:p>
          <a:p>
            <a:endParaRPr lang="de-DE" sz="1800" b="1" dirty="0"/>
          </a:p>
        </p:txBody>
      </p:sp>
      <p:sp>
        <p:nvSpPr>
          <p:cNvPr id="6" name="Textplatzhalter 5"/>
          <p:cNvSpPr>
            <a:spLocks noGrp="1"/>
          </p:cNvSpPr>
          <p:nvPr>
            <p:ph type="body" sz="quarter" idx="10"/>
          </p:nvPr>
        </p:nvSpPr>
        <p:spPr/>
        <p:txBody>
          <a:bodyPr/>
          <a:lstStyle/>
          <a:p>
            <a:endParaRPr lang="de-DE" dirty="0"/>
          </a:p>
        </p:txBody>
      </p:sp>
      <p:graphicFrame>
        <p:nvGraphicFramePr>
          <p:cNvPr id="7" name="Diagramm 6"/>
          <p:cNvGraphicFramePr/>
          <p:nvPr>
            <p:extLst/>
          </p:nvPr>
        </p:nvGraphicFramePr>
        <p:xfrm>
          <a:off x="4727575" y="2202853"/>
          <a:ext cx="6948486" cy="4267825"/>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feld 1"/>
          <p:cNvSpPr txBox="1"/>
          <p:nvPr/>
        </p:nvSpPr>
        <p:spPr>
          <a:xfrm>
            <a:off x="4044814" y="1198535"/>
            <a:ext cx="3356043" cy="350195"/>
          </a:xfrm>
          <a:prstGeom prst="rect">
            <a:avLst/>
          </a:prstGeom>
          <a:noFill/>
        </p:spPr>
        <p:txBody>
          <a:bodyPr wrap="square" lIns="0" tIns="0" rIns="0" bIns="0" rtlCol="0">
            <a:noAutofit/>
          </a:bodyPr>
          <a:lstStyle/>
          <a:p>
            <a:pPr algn="ctr">
              <a:lnSpc>
                <a:spcPct val="110000"/>
              </a:lnSpc>
            </a:pPr>
            <a:r>
              <a:rPr lang="de-DE" b="1" dirty="0" smtClean="0">
                <a:solidFill>
                  <a:srgbClr val="BF1528"/>
                </a:solidFill>
              </a:rPr>
              <a:t>ERGO BU Schüler</a:t>
            </a:r>
          </a:p>
        </p:txBody>
      </p:sp>
      <p:sp>
        <p:nvSpPr>
          <p:cNvPr id="9" name="Textfeld 8"/>
          <p:cNvSpPr txBox="1"/>
          <p:nvPr/>
        </p:nvSpPr>
        <p:spPr>
          <a:xfrm>
            <a:off x="10485436" y="2380537"/>
            <a:ext cx="1190625" cy="268315"/>
          </a:xfrm>
          <a:prstGeom prst="rect">
            <a:avLst/>
          </a:prstGeom>
          <a:noFill/>
        </p:spPr>
        <p:txBody>
          <a:bodyPr wrap="square" lIns="0" tIns="0" rIns="0" bIns="0" rtlCol="0">
            <a:noAutofit/>
          </a:bodyPr>
          <a:lstStyle/>
          <a:p>
            <a:pPr algn="ctr">
              <a:lnSpc>
                <a:spcPct val="110000"/>
              </a:lnSpc>
            </a:pPr>
            <a:r>
              <a:rPr lang="de-DE" sz="1600" dirty="0" smtClean="0">
                <a:solidFill>
                  <a:schemeClr val="tx1">
                    <a:lumMod val="75000"/>
                    <a:lumOff val="25000"/>
                  </a:schemeClr>
                </a:solidFill>
              </a:rPr>
              <a:t>Zielbeitrag</a:t>
            </a:r>
          </a:p>
        </p:txBody>
      </p:sp>
      <p:sp>
        <p:nvSpPr>
          <p:cNvPr id="12" name="Textfeld 11"/>
          <p:cNvSpPr txBox="1"/>
          <p:nvPr/>
        </p:nvSpPr>
        <p:spPr>
          <a:xfrm>
            <a:off x="5294807" y="3800892"/>
            <a:ext cx="1755097" cy="268315"/>
          </a:xfrm>
          <a:prstGeom prst="rect">
            <a:avLst/>
          </a:prstGeom>
          <a:noFill/>
        </p:spPr>
        <p:txBody>
          <a:bodyPr wrap="square" lIns="0" tIns="0" rIns="0" bIns="0" rtlCol="0">
            <a:noAutofit/>
          </a:bodyPr>
          <a:lstStyle/>
          <a:p>
            <a:pPr algn="ctr">
              <a:lnSpc>
                <a:spcPct val="110000"/>
              </a:lnSpc>
            </a:pPr>
            <a:r>
              <a:rPr lang="de-DE" sz="1600" dirty="0" smtClean="0">
                <a:solidFill>
                  <a:schemeClr val="tx1">
                    <a:lumMod val="75000"/>
                    <a:lumOff val="25000"/>
                  </a:schemeClr>
                </a:solidFill>
              </a:rPr>
              <a:t>Anfangsbeitrag</a:t>
            </a:r>
          </a:p>
        </p:txBody>
      </p:sp>
    </p:spTree>
    <p:extLst>
      <p:ext uri="{BB962C8B-B14F-4D97-AF65-F5344CB8AC3E}">
        <p14:creationId xmlns:p14="http://schemas.microsoft.com/office/powerpoint/2010/main" val="2926265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platzhalter 3"/>
          <p:cNvSpPr>
            <a:spLocks noGrp="1"/>
          </p:cNvSpPr>
          <p:nvPr>
            <p:ph type="pic" sz="quarter" idx="4"/>
          </p:nvPr>
        </p:nvSpPr>
        <p:spPr/>
      </p:sp>
      <p:sp>
        <p:nvSpPr>
          <p:cNvPr id="3" name="Titel 2"/>
          <p:cNvSpPr>
            <a:spLocks noGrp="1"/>
          </p:cNvSpPr>
          <p:nvPr>
            <p:ph type="title"/>
          </p:nvPr>
        </p:nvSpPr>
        <p:spPr/>
        <p:txBody>
          <a:bodyPr/>
          <a:lstStyle/>
          <a:p>
            <a:r>
              <a:rPr lang="de-DE" dirty="0">
                <a:solidFill>
                  <a:srgbClr val="BF1528"/>
                </a:solidFill>
              </a:rPr>
              <a:t>Besonderheiten im Überblick</a:t>
            </a:r>
            <a:br>
              <a:rPr lang="de-DE" dirty="0">
                <a:solidFill>
                  <a:srgbClr val="BF1528"/>
                </a:solidFill>
              </a:rPr>
            </a:br>
            <a:endParaRPr lang="de-DE" dirty="0"/>
          </a:p>
        </p:txBody>
      </p:sp>
      <p:sp>
        <p:nvSpPr>
          <p:cNvPr id="5" name="Textplatzhalter 4"/>
          <p:cNvSpPr>
            <a:spLocks noGrp="1"/>
          </p:cNvSpPr>
          <p:nvPr>
            <p:ph type="body" sz="quarter" idx="5"/>
          </p:nvPr>
        </p:nvSpPr>
        <p:spPr>
          <a:solidFill>
            <a:srgbClr val="F7DCBB"/>
          </a:solidFill>
        </p:spPr>
        <p:txBody>
          <a:bodyPr/>
          <a:lstStyle/>
          <a:p>
            <a:endParaRPr lang="de-DE" dirty="0"/>
          </a:p>
        </p:txBody>
      </p:sp>
      <p:sp>
        <p:nvSpPr>
          <p:cNvPr id="6" name="Textplatzhalter 5"/>
          <p:cNvSpPr>
            <a:spLocks noGrp="1"/>
          </p:cNvSpPr>
          <p:nvPr>
            <p:ph type="body" sz="quarter" idx="10"/>
          </p:nvPr>
        </p:nvSpPr>
        <p:spPr/>
        <p:txBody>
          <a:bodyPr/>
          <a:lstStyle/>
          <a:p>
            <a:endParaRPr lang="de-DE" dirty="0"/>
          </a:p>
        </p:txBody>
      </p:sp>
      <p:pic>
        <p:nvPicPr>
          <p:cNvPr id="10" name="Grafik 9">
            <a:extLst>
              <a:ext uri="{FF2B5EF4-FFF2-40B4-BE49-F238E27FC236}">
                <a16:creationId xmlns:a16="http://schemas.microsoft.com/office/drawing/2014/main" id="{5B4D4711-6A32-4F82-BD39-A15B0E213568}"/>
              </a:ext>
            </a:extLst>
          </p:cNvPr>
          <p:cNvPicPr>
            <a:picLocks noChangeAspect="1"/>
          </p:cNvPicPr>
          <p:nvPr/>
        </p:nvPicPr>
        <p:blipFill rotWithShape="1">
          <a:blip r:embed="rId3" cstate="screen">
            <a:grayscl/>
            <a:extLst>
              <a:ext uri="{28A0092B-C50C-407E-A947-70E740481C1C}">
                <a14:useLocalDpi xmlns:a14="http://schemas.microsoft.com/office/drawing/2010/main"/>
              </a:ext>
            </a:extLst>
          </a:blip>
          <a:srcRect l="3513" t="12305" r="88612" b="57007"/>
          <a:stretch/>
        </p:blipFill>
        <p:spPr>
          <a:xfrm>
            <a:off x="4770277" y="1380853"/>
            <a:ext cx="793256" cy="936659"/>
          </a:xfrm>
          <a:prstGeom prst="rect">
            <a:avLst/>
          </a:prstGeom>
          <a:solidFill>
            <a:schemeClr val="tx2"/>
          </a:solidFill>
        </p:spPr>
      </p:pic>
      <p:sp>
        <p:nvSpPr>
          <p:cNvPr id="27" name="Textfeld 26"/>
          <p:cNvSpPr txBox="1"/>
          <p:nvPr/>
        </p:nvSpPr>
        <p:spPr>
          <a:xfrm>
            <a:off x="5886583" y="1636910"/>
            <a:ext cx="5429088" cy="424544"/>
          </a:xfrm>
          <a:prstGeom prst="rect">
            <a:avLst/>
          </a:prstGeom>
          <a:noFill/>
        </p:spPr>
        <p:txBody>
          <a:bodyPr wrap="none" lIns="0" tIns="0" rIns="0" bIns="0" rtlCol="0" anchor="ctr">
            <a:noAutofit/>
          </a:bodyPr>
          <a:lstStyle/>
          <a:p>
            <a:pPr>
              <a:lnSpc>
                <a:spcPct val="110000"/>
              </a:lnSpc>
            </a:pPr>
            <a:r>
              <a:rPr lang="de-DE" dirty="0" smtClean="0"/>
              <a:t>Für alle </a:t>
            </a:r>
            <a:r>
              <a:rPr lang="de-DE" b="1" dirty="0" smtClean="0"/>
              <a:t>Schüler*</a:t>
            </a:r>
            <a:r>
              <a:rPr lang="de-DE" dirty="0" smtClean="0"/>
              <a:t> zwischen </a:t>
            </a:r>
            <a:r>
              <a:rPr lang="de-DE" b="1" dirty="0" smtClean="0"/>
              <a:t>10 und 21 Jahren</a:t>
            </a:r>
          </a:p>
        </p:txBody>
      </p:sp>
      <p:sp>
        <p:nvSpPr>
          <p:cNvPr id="29" name="Textfeld 28"/>
          <p:cNvSpPr txBox="1"/>
          <p:nvPr/>
        </p:nvSpPr>
        <p:spPr>
          <a:xfrm>
            <a:off x="5886583" y="2492963"/>
            <a:ext cx="5429088" cy="1038688"/>
          </a:xfrm>
          <a:prstGeom prst="rect">
            <a:avLst/>
          </a:prstGeom>
          <a:noFill/>
        </p:spPr>
        <p:txBody>
          <a:bodyPr wrap="none" lIns="0" tIns="0" rIns="0" bIns="0" rtlCol="0" anchor="ctr">
            <a:noAutofit/>
          </a:bodyPr>
          <a:lstStyle/>
          <a:p>
            <a:pPr>
              <a:lnSpc>
                <a:spcPct val="110000"/>
              </a:lnSpc>
            </a:pPr>
            <a:r>
              <a:rPr lang="de-DE" b="1" dirty="0" smtClean="0"/>
              <a:t>Stark reduzierte, altersgerechte Gesundheitsfragen </a:t>
            </a:r>
          </a:p>
          <a:p>
            <a:pPr>
              <a:lnSpc>
                <a:spcPct val="110000"/>
              </a:lnSpc>
            </a:pPr>
            <a:r>
              <a:rPr lang="de-DE" dirty="0" smtClean="0"/>
              <a:t>bei 10- bis 14-Jährigen</a:t>
            </a:r>
          </a:p>
        </p:txBody>
      </p:sp>
      <p:pic>
        <p:nvPicPr>
          <p:cNvPr id="30" name="Grafik 29"/>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4773646" y="2631652"/>
            <a:ext cx="786518" cy="786518"/>
          </a:xfrm>
          <a:prstGeom prst="rect">
            <a:avLst/>
          </a:prstGeom>
        </p:spPr>
      </p:pic>
      <p:sp>
        <p:nvSpPr>
          <p:cNvPr id="32" name="Textfeld 31"/>
          <p:cNvSpPr txBox="1"/>
          <p:nvPr/>
        </p:nvSpPr>
        <p:spPr>
          <a:xfrm>
            <a:off x="5886583" y="5072131"/>
            <a:ext cx="5429088" cy="671159"/>
          </a:xfrm>
          <a:prstGeom prst="rect">
            <a:avLst/>
          </a:prstGeom>
          <a:noFill/>
        </p:spPr>
        <p:txBody>
          <a:bodyPr wrap="none" lIns="0" tIns="0" rIns="0" bIns="0" rtlCol="0" anchor="ctr">
            <a:noAutofit/>
          </a:bodyPr>
          <a:lstStyle/>
          <a:p>
            <a:pPr>
              <a:lnSpc>
                <a:spcPct val="110000"/>
              </a:lnSpc>
            </a:pPr>
            <a:r>
              <a:rPr lang="de-DE" dirty="0"/>
              <a:t>Vereinbarte </a:t>
            </a:r>
            <a:r>
              <a:rPr lang="de-DE" b="1" dirty="0"/>
              <a:t>Dynamik greift ab 9. Versicherungsjahr </a:t>
            </a:r>
            <a:endParaRPr lang="de-DE" b="1" dirty="0" smtClean="0"/>
          </a:p>
          <a:p>
            <a:pPr>
              <a:lnSpc>
                <a:spcPct val="110000"/>
              </a:lnSpc>
            </a:pPr>
            <a:r>
              <a:rPr lang="de-DE" dirty="0" smtClean="0"/>
              <a:t>(ein </a:t>
            </a:r>
            <a:r>
              <a:rPr lang="de-DE" dirty="0"/>
              <a:t>Jahr nach </a:t>
            </a:r>
            <a:r>
              <a:rPr lang="de-DE" dirty="0" smtClean="0"/>
              <a:t>Erreichung des Ziel-Beitrags)</a:t>
            </a:r>
            <a:endParaRPr lang="de-DE" dirty="0"/>
          </a:p>
        </p:txBody>
      </p:sp>
      <p:pic>
        <p:nvPicPr>
          <p:cNvPr id="33" name="Grafik 32"/>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773647" y="5015891"/>
            <a:ext cx="786517" cy="786517"/>
          </a:xfrm>
          <a:prstGeom prst="rect">
            <a:avLst/>
          </a:prstGeom>
        </p:spPr>
      </p:pic>
      <p:pic>
        <p:nvPicPr>
          <p:cNvPr id="2" name="Grafik 1"/>
          <p:cNvPicPr>
            <a:picLocks noChangeAspect="1"/>
          </p:cNvPicPr>
          <p:nvPr/>
        </p:nvPicPr>
        <p:blipFill rotWithShape="1">
          <a:blip r:embed="rId6" cstate="screen">
            <a:extLst>
              <a:ext uri="{28A0092B-C50C-407E-A947-70E740481C1C}">
                <a14:useLocalDpi xmlns:a14="http://schemas.microsoft.com/office/drawing/2010/main"/>
              </a:ext>
            </a:extLst>
          </a:blip>
          <a:srcRect l="50407" t="-171" r="9369" b="171"/>
          <a:stretch/>
        </p:blipFill>
        <p:spPr>
          <a:xfrm>
            <a:off x="-56783" y="0"/>
            <a:ext cx="4138246" cy="6858000"/>
          </a:xfrm>
          <a:prstGeom prst="rect">
            <a:avLst/>
          </a:prstGeom>
        </p:spPr>
      </p:pic>
      <p:sp>
        <p:nvSpPr>
          <p:cNvPr id="22" name="Textfeld 21"/>
          <p:cNvSpPr txBox="1"/>
          <p:nvPr/>
        </p:nvSpPr>
        <p:spPr>
          <a:xfrm>
            <a:off x="5886583" y="4040981"/>
            <a:ext cx="5759866" cy="424544"/>
          </a:xfrm>
          <a:prstGeom prst="rect">
            <a:avLst/>
          </a:prstGeom>
          <a:noFill/>
        </p:spPr>
        <p:txBody>
          <a:bodyPr wrap="none" lIns="0" tIns="0" rIns="0" bIns="0" rtlCol="0" anchor="ctr">
            <a:noAutofit/>
          </a:bodyPr>
          <a:lstStyle/>
          <a:p>
            <a:pPr>
              <a:lnSpc>
                <a:spcPct val="110000"/>
              </a:lnSpc>
            </a:pPr>
            <a:r>
              <a:rPr lang="de-DE" b="1" dirty="0" smtClean="0"/>
              <a:t>Berufsabhängige Prämie</a:t>
            </a:r>
          </a:p>
          <a:p>
            <a:pPr>
              <a:lnSpc>
                <a:spcPct val="110000"/>
              </a:lnSpc>
            </a:pPr>
            <a:r>
              <a:rPr lang="de-DE" dirty="0" smtClean="0"/>
              <a:t>erst bei Einstieg in tatsächlichen Beruf</a:t>
            </a:r>
            <a:endParaRPr lang="de-DE" dirty="0"/>
          </a:p>
        </p:txBody>
      </p:sp>
      <p:pic>
        <p:nvPicPr>
          <p:cNvPr id="23" name="Grafik 22"/>
          <p:cNvPicPr>
            <a:picLocks noChangeAspect="1"/>
          </p:cNvPicPr>
          <p:nvPr/>
        </p:nvPicPr>
        <p:blipFill>
          <a:blip r:embed="rId7" cstate="screen">
            <a:grayscl/>
            <a:extLst>
              <a:ext uri="{28A0092B-C50C-407E-A947-70E740481C1C}">
                <a14:useLocalDpi xmlns:a14="http://schemas.microsoft.com/office/drawing/2010/main"/>
              </a:ext>
            </a:extLst>
          </a:blip>
          <a:stretch>
            <a:fillRect/>
          </a:stretch>
        </p:blipFill>
        <p:spPr>
          <a:xfrm>
            <a:off x="4771701" y="3810131"/>
            <a:ext cx="790409" cy="716523"/>
          </a:xfrm>
          <a:prstGeom prst="rect">
            <a:avLst/>
          </a:prstGeom>
        </p:spPr>
      </p:pic>
      <p:sp>
        <p:nvSpPr>
          <p:cNvPr id="7" name="Textfeld 6"/>
          <p:cNvSpPr txBox="1"/>
          <p:nvPr/>
        </p:nvSpPr>
        <p:spPr>
          <a:xfrm>
            <a:off x="4844373" y="6157610"/>
            <a:ext cx="6916366" cy="316626"/>
          </a:xfrm>
          <a:prstGeom prst="rect">
            <a:avLst/>
          </a:prstGeom>
          <a:noFill/>
        </p:spPr>
        <p:txBody>
          <a:bodyPr wrap="square" lIns="0" tIns="0" rIns="0" bIns="0" rtlCol="0">
            <a:noAutofit/>
          </a:bodyPr>
          <a:lstStyle/>
          <a:p>
            <a:pPr marL="87313" indent="-87313"/>
            <a:r>
              <a:rPr lang="de-DE" sz="1200" b="1" dirty="0" smtClean="0"/>
              <a:t>* Keine </a:t>
            </a:r>
            <a:r>
              <a:rPr lang="de-DE" sz="1200" b="1" dirty="0"/>
              <a:t>Unterscheidung innerhalb der </a:t>
            </a:r>
            <a:r>
              <a:rPr lang="de-DE" sz="1200" b="1" dirty="0" smtClean="0"/>
              <a:t>Schüler. </a:t>
            </a:r>
            <a:r>
              <a:rPr lang="de-DE" sz="1200" dirty="0" smtClean="0"/>
              <a:t>Für die </a:t>
            </a:r>
            <a:r>
              <a:rPr lang="de-DE" sz="1200" dirty="0"/>
              <a:t>Risikoeinschätzung ist es unerheblich, ob es sich um einen Gymnasiasten oder Schüler einer weiteren Schulform handelt.</a:t>
            </a:r>
            <a:endParaRPr lang="de-DE" sz="1200" dirty="0" smtClean="0"/>
          </a:p>
        </p:txBody>
      </p:sp>
    </p:spTree>
    <p:extLst>
      <p:ext uri="{BB962C8B-B14F-4D97-AF65-F5344CB8AC3E}">
        <p14:creationId xmlns:p14="http://schemas.microsoft.com/office/powerpoint/2010/main" val="3065287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dplatzhalter 2"/>
          <p:cNvPicPr>
            <a:picLocks noChangeAspect="1"/>
          </p:cNvPicPr>
          <p:nvPr/>
        </p:nvPicPr>
        <p:blipFill rotWithShape="1">
          <a:blip r:embed="rId3">
            <a:extLst>
              <a:ext uri="{28A0092B-C50C-407E-A947-70E740481C1C}">
                <a14:useLocalDpi xmlns:a14="http://schemas.microsoft.com/office/drawing/2010/main"/>
              </a:ext>
            </a:extLst>
          </a:blip>
          <a:srcRect l="12453" t="-498" r="47863" b="498"/>
          <a:stretch/>
        </p:blipFill>
        <p:spPr>
          <a:xfrm>
            <a:off x="-32594" y="-34185"/>
            <a:ext cx="4114057" cy="6892185"/>
          </a:xfrm>
          <a:prstGeom prst="rect">
            <a:avLst/>
          </a:prstGeom>
        </p:spPr>
      </p:pic>
      <p:sp>
        <p:nvSpPr>
          <p:cNvPr id="11" name="Titel 10"/>
          <p:cNvSpPr>
            <a:spLocks noGrp="1"/>
          </p:cNvSpPr>
          <p:nvPr>
            <p:ph type="title"/>
          </p:nvPr>
        </p:nvSpPr>
        <p:spPr/>
        <p:txBody>
          <a:bodyPr/>
          <a:lstStyle/>
          <a:p>
            <a:r>
              <a:rPr lang="de-DE" dirty="0" smtClean="0">
                <a:solidFill>
                  <a:srgbClr val="BF1528"/>
                </a:solidFill>
              </a:rPr>
              <a:t>Vereinfachte Gesundheits-fragen für 10- bis 14-Jährige</a:t>
            </a:r>
            <a:endParaRPr lang="de-DE" dirty="0">
              <a:solidFill>
                <a:srgbClr val="BF1528"/>
              </a:solidFill>
            </a:endParaRPr>
          </a:p>
        </p:txBody>
      </p:sp>
      <p:sp>
        <p:nvSpPr>
          <p:cNvPr id="15" name="Textplatzhalter 14"/>
          <p:cNvSpPr>
            <a:spLocks noGrp="1"/>
          </p:cNvSpPr>
          <p:nvPr>
            <p:ph type="body" sz="quarter" idx="5"/>
          </p:nvPr>
        </p:nvSpPr>
        <p:spPr>
          <a:solidFill>
            <a:srgbClr val="F7DCBB"/>
          </a:solidFill>
        </p:spPr>
        <p:txBody>
          <a:bodyPr/>
          <a:lstStyle/>
          <a:p>
            <a:r>
              <a:rPr lang="de-DE" dirty="0" smtClean="0"/>
              <a:t>ERGO BU Schüler </a:t>
            </a:r>
            <a:endParaRPr lang="de-DE" dirty="0"/>
          </a:p>
        </p:txBody>
      </p:sp>
      <p:sp>
        <p:nvSpPr>
          <p:cNvPr id="3" name="Textplatzhalter 2"/>
          <p:cNvSpPr>
            <a:spLocks noGrp="1"/>
          </p:cNvSpPr>
          <p:nvPr>
            <p:ph type="body" sz="quarter" idx="10"/>
          </p:nvPr>
        </p:nvSpPr>
        <p:spPr/>
        <p:txBody>
          <a:bodyPr/>
          <a:lstStyle/>
          <a:p>
            <a:endParaRPr lang="de-DE" dirty="0"/>
          </a:p>
        </p:txBody>
      </p:sp>
      <p:pic>
        <p:nvPicPr>
          <p:cNvPr id="4" name="Grafik 3"/>
          <p:cNvPicPr>
            <a:picLocks noChangeAspect="1"/>
          </p:cNvPicPr>
          <p:nvPr/>
        </p:nvPicPr>
        <p:blipFill rotWithShape="1">
          <a:blip r:embed="rId4"/>
          <a:srcRect l="1125"/>
          <a:stretch/>
        </p:blipFill>
        <p:spPr>
          <a:xfrm>
            <a:off x="4538750" y="1677071"/>
            <a:ext cx="7536019" cy="5177744"/>
          </a:xfrm>
          <a:prstGeom prst="rect">
            <a:avLst/>
          </a:prstGeom>
        </p:spPr>
      </p:pic>
    </p:spTree>
    <p:extLst>
      <p:ext uri="{BB962C8B-B14F-4D97-AF65-F5344CB8AC3E}">
        <p14:creationId xmlns:p14="http://schemas.microsoft.com/office/powerpoint/2010/main" val="3895460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a:solidFill>
            <a:srgbClr val="CCEBED"/>
          </a:solidFill>
        </p:spPr>
        <p:txBody>
          <a:bodyPr/>
          <a:lstStyle/>
          <a:p>
            <a:r>
              <a:rPr lang="de-DE" sz="4400" dirty="0" smtClean="0">
                <a:solidFill>
                  <a:srgbClr val="BF1528"/>
                </a:solidFill>
              </a:rPr>
              <a:t>Karriere Plus &amp;</a:t>
            </a:r>
            <a:br>
              <a:rPr lang="de-DE" sz="4400" dirty="0" smtClean="0">
                <a:solidFill>
                  <a:srgbClr val="BF1528"/>
                </a:solidFill>
              </a:rPr>
            </a:br>
            <a:r>
              <a:rPr lang="de-DE" sz="4400" dirty="0" smtClean="0">
                <a:solidFill>
                  <a:srgbClr val="BF1528"/>
                </a:solidFill>
              </a:rPr>
              <a:t>Pflege Plus</a:t>
            </a:r>
            <a:r>
              <a:rPr lang="de-DE" sz="4400" dirty="0">
                <a:solidFill>
                  <a:srgbClr val="BF1528"/>
                </a:solidFill>
              </a:rPr>
              <a:t/>
            </a:r>
            <a:br>
              <a:rPr lang="de-DE" sz="4400" dirty="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Absicherung sinnvoll ergänzen</a:t>
            </a:r>
            <a:endParaRPr lang="de-DE" sz="3200" dirty="0">
              <a:solidFill>
                <a:srgbClr val="BF1528"/>
              </a:solidFill>
            </a:endParaRPr>
          </a:p>
        </p:txBody>
      </p:sp>
      <p:sp>
        <p:nvSpPr>
          <p:cNvPr id="3" name="Bildplatzhalter 2"/>
          <p:cNvSpPr>
            <a:spLocks noGrp="1"/>
          </p:cNvSpPr>
          <p:nvPr>
            <p:ph type="pic" sz="quarter" idx="4"/>
          </p:nvPr>
        </p:nvSpPr>
        <p:spPr/>
      </p:sp>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pic>
        <p:nvPicPr>
          <p:cNvPr id="2" name="Bildplatzhalter 1"/>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l="20365" r="20365"/>
          <a:stretch>
            <a:fillRect/>
          </a:stretch>
        </p:blipFill>
        <p:spPr>
          <a:xfrm>
            <a:off x="0" y="0"/>
            <a:ext cx="6096000" cy="6858000"/>
          </a:xfrm>
        </p:spPr>
      </p:pic>
    </p:spTree>
    <p:extLst>
      <p:ext uri="{BB962C8B-B14F-4D97-AF65-F5344CB8AC3E}">
        <p14:creationId xmlns:p14="http://schemas.microsoft.com/office/powerpoint/2010/main" val="31267043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Inhaltsplatzhalter 12"/>
          <p:cNvSpPr>
            <a:spLocks noGrp="1"/>
          </p:cNvSpPr>
          <p:nvPr>
            <p:ph sz="quarter" idx="4294967295"/>
          </p:nvPr>
        </p:nvSpPr>
        <p:spPr>
          <a:xfrm>
            <a:off x="4759326" y="1484600"/>
            <a:ext cx="6948487" cy="4700587"/>
          </a:xfrm>
        </p:spPr>
        <p:txBody>
          <a:bodyPr/>
          <a:lstStyle/>
          <a:p>
            <a:r>
              <a:rPr lang="de-DE" sz="1800" dirty="0" smtClean="0"/>
              <a:t>Wählbar bei </a:t>
            </a:r>
            <a:r>
              <a:rPr lang="de-DE" sz="1800" b="1" dirty="0" smtClean="0"/>
              <a:t>Komfort</a:t>
            </a:r>
            <a:r>
              <a:rPr lang="de-DE" sz="1800" dirty="0" smtClean="0"/>
              <a:t> und </a:t>
            </a:r>
            <a:r>
              <a:rPr lang="de-DE" sz="1800" b="1" dirty="0"/>
              <a:t>Premium </a:t>
            </a:r>
            <a:r>
              <a:rPr lang="de-DE" sz="1800" dirty="0" smtClean="0"/>
              <a:t>in der </a:t>
            </a:r>
            <a:r>
              <a:rPr lang="de-DE" sz="1800" b="1" dirty="0" smtClean="0"/>
              <a:t>Start- /Schüler-Variante</a:t>
            </a:r>
            <a:endParaRPr lang="de-DE" sz="1800" b="1" dirty="0"/>
          </a:p>
          <a:p>
            <a:pPr defTabSz="266700"/>
            <a:endParaRPr lang="de-DE" sz="300" b="1" dirty="0" smtClean="0"/>
          </a:p>
          <a:p>
            <a:pPr defTabSz="266700"/>
            <a:r>
              <a:rPr lang="de-DE" sz="1800" b="1" dirty="0" smtClean="0"/>
              <a:t>Leistungsinhalte</a:t>
            </a:r>
          </a:p>
          <a:p>
            <a:pPr marL="285750" indent="-285750">
              <a:buBlip>
                <a:blip r:embed="rId3"/>
              </a:buBlip>
            </a:pPr>
            <a:r>
              <a:rPr lang="de-DE" sz="1800" b="1" dirty="0">
                <a:solidFill>
                  <a:srgbClr val="BF1528"/>
                </a:solidFill>
              </a:rPr>
              <a:t>Lebenslange Rente</a:t>
            </a:r>
            <a:r>
              <a:rPr lang="de-DE" sz="1800" dirty="0">
                <a:solidFill>
                  <a:srgbClr val="BF1528"/>
                </a:solidFill>
              </a:rPr>
              <a:t/>
            </a:r>
            <a:br>
              <a:rPr lang="de-DE" sz="1800" dirty="0">
                <a:solidFill>
                  <a:srgbClr val="BF1528"/>
                </a:solidFill>
              </a:rPr>
            </a:br>
            <a:r>
              <a:rPr lang="de-DE" sz="1800" dirty="0"/>
              <a:t>bei </a:t>
            </a:r>
            <a:r>
              <a:rPr lang="de-DE" sz="1800" dirty="0" smtClean="0"/>
              <a:t>BU-Eintritt bis zur Vollendung des </a:t>
            </a:r>
            <a:r>
              <a:rPr lang="de-DE" sz="1800" dirty="0"/>
              <a:t>25. </a:t>
            </a:r>
            <a:r>
              <a:rPr lang="de-DE" sz="1800" dirty="0" smtClean="0"/>
              <a:t>Lebensjahrs</a:t>
            </a:r>
            <a:endParaRPr lang="de-DE" sz="1800" b="1" dirty="0" smtClean="0">
              <a:solidFill>
                <a:srgbClr val="8E0038"/>
              </a:solidFill>
            </a:endParaRPr>
          </a:p>
          <a:p>
            <a:pPr marL="285750" indent="-285750">
              <a:buBlip>
                <a:blip r:embed="rId3"/>
              </a:buBlip>
            </a:pPr>
            <a:r>
              <a:rPr lang="de-DE" sz="1800" b="1" dirty="0" smtClean="0">
                <a:solidFill>
                  <a:srgbClr val="BF1528"/>
                </a:solidFill>
              </a:rPr>
              <a:t>Nachversicherungsgarantie Plus („Verdopplungsoption“)</a:t>
            </a:r>
            <a:r>
              <a:rPr lang="de-DE" sz="1800" dirty="0">
                <a:solidFill>
                  <a:srgbClr val="BF1528"/>
                </a:solidFill>
              </a:rPr>
              <a:t/>
            </a:r>
            <a:br>
              <a:rPr lang="de-DE" sz="1800" dirty="0">
                <a:solidFill>
                  <a:srgbClr val="BF1528"/>
                </a:solidFill>
              </a:rPr>
            </a:br>
            <a:r>
              <a:rPr lang="de-DE" sz="1800" dirty="0" smtClean="0"/>
              <a:t>z. B. bei Abschluss Berufsausbildung / Studium, ohne erneute GP</a:t>
            </a:r>
          </a:p>
          <a:p>
            <a:pPr marL="285750" indent="-285750">
              <a:buBlip>
                <a:blip r:embed="rId3"/>
              </a:buBlip>
            </a:pPr>
            <a:r>
              <a:rPr lang="de-DE" sz="1800" b="1" dirty="0" smtClean="0">
                <a:solidFill>
                  <a:srgbClr val="BF1528"/>
                </a:solidFill>
              </a:rPr>
              <a:t>Qualifikation Plus</a:t>
            </a:r>
            <a:r>
              <a:rPr lang="de-DE" sz="1800" dirty="0"/>
              <a:t/>
            </a:r>
            <a:br>
              <a:rPr lang="de-DE" sz="1800" dirty="0"/>
            </a:br>
            <a:r>
              <a:rPr lang="de-DE" sz="1800" dirty="0" smtClean="0"/>
              <a:t>Möglichkeit der Überprüfung der individuellen Einstufung  </a:t>
            </a:r>
          </a:p>
          <a:p>
            <a:pPr marL="285750" indent="-285750">
              <a:buBlip>
                <a:blip r:embed="rId3"/>
              </a:buBlip>
            </a:pPr>
            <a:r>
              <a:rPr lang="de-DE" sz="1800" b="1" dirty="0" smtClean="0">
                <a:solidFill>
                  <a:srgbClr val="BF1528"/>
                </a:solidFill>
              </a:rPr>
              <a:t>Nachlass auf Nachversicherungen</a:t>
            </a:r>
            <a:r>
              <a:rPr lang="de-DE" sz="1800" dirty="0">
                <a:solidFill>
                  <a:srgbClr val="BF1528"/>
                </a:solidFill>
              </a:rPr>
              <a:t/>
            </a:r>
            <a:br>
              <a:rPr lang="de-DE" sz="1800" dirty="0">
                <a:solidFill>
                  <a:srgbClr val="BF1528"/>
                </a:solidFill>
              </a:rPr>
            </a:br>
            <a:r>
              <a:rPr lang="de-DE" sz="1800" dirty="0" smtClean="0"/>
              <a:t>5% Beitragsnachlass bei Erhöhungen </a:t>
            </a:r>
          </a:p>
          <a:p>
            <a:pPr marL="285750" indent="-285750">
              <a:buBlip>
                <a:blip r:embed="rId3"/>
              </a:buBlip>
            </a:pPr>
            <a:r>
              <a:rPr lang="de-DE" sz="1800" b="1" dirty="0" smtClean="0">
                <a:solidFill>
                  <a:srgbClr val="BF1528"/>
                </a:solidFill>
              </a:rPr>
              <a:t>Option Altersrente</a:t>
            </a:r>
            <a:r>
              <a:rPr lang="de-DE" sz="1800" dirty="0" smtClean="0"/>
              <a:t/>
            </a:r>
            <a:br>
              <a:rPr lang="de-DE" sz="1800" dirty="0" smtClean="0"/>
            </a:br>
            <a:r>
              <a:rPr lang="de-DE" sz="1800" dirty="0" smtClean="0"/>
              <a:t>Altersvorsorge mit BU-Beitragsbefreiung, ohne erneute GP</a:t>
            </a:r>
          </a:p>
        </p:txBody>
      </p:sp>
      <p:pic>
        <p:nvPicPr>
          <p:cNvPr id="7" name="Bildplatzhalter 6"/>
          <p:cNvPicPr>
            <a:picLocks noGrp="1" noChangeAspect="1"/>
          </p:cNvPicPr>
          <p:nvPr>
            <p:ph type="pic" sz="quarter" idx="4"/>
          </p:nvPr>
        </p:nvPicPr>
        <p:blipFill rotWithShape="1">
          <a:blip r:embed="rId4" cstate="screen">
            <a:extLst>
              <a:ext uri="{28A0092B-C50C-407E-A947-70E740481C1C}">
                <a14:useLocalDpi xmlns:a14="http://schemas.microsoft.com/office/drawing/2010/main"/>
              </a:ext>
            </a:extLst>
          </a:blip>
          <a:srcRect l="45198" r="15126"/>
          <a:stretch/>
        </p:blipFill>
        <p:spPr>
          <a:xfrm>
            <a:off x="0" y="0"/>
            <a:ext cx="4081463" cy="6858000"/>
          </a:xfrm>
        </p:spPr>
      </p:pic>
      <p:sp>
        <p:nvSpPr>
          <p:cNvPr id="3" name="Titel 2"/>
          <p:cNvSpPr>
            <a:spLocks noGrp="1"/>
          </p:cNvSpPr>
          <p:nvPr>
            <p:ph type="title"/>
          </p:nvPr>
        </p:nvSpPr>
        <p:spPr/>
        <p:txBody>
          <a:bodyPr/>
          <a:lstStyle/>
          <a:p>
            <a:r>
              <a:rPr lang="de-DE" dirty="0" smtClean="0">
                <a:solidFill>
                  <a:srgbClr val="BF1528"/>
                </a:solidFill>
              </a:rPr>
              <a:t>Karriere Plus – für künftige Berufsstarter quasi ein Muss</a:t>
            </a:r>
            <a:endParaRPr lang="de-DE" dirty="0">
              <a:solidFill>
                <a:srgbClr val="BF1528"/>
              </a:solidFill>
            </a:endParaRPr>
          </a:p>
        </p:txBody>
      </p:sp>
      <p:sp>
        <p:nvSpPr>
          <p:cNvPr id="4" name="Untertitel 3"/>
          <p:cNvSpPr>
            <a:spLocks noGrp="1"/>
          </p:cNvSpPr>
          <p:nvPr>
            <p:ph type="body" sz="quarter" idx="5"/>
          </p:nvPr>
        </p:nvSpPr>
        <p:spPr>
          <a:solidFill>
            <a:srgbClr val="CCEBED"/>
          </a:solidFill>
        </p:spPr>
        <p:txBody>
          <a:bodyPr/>
          <a:lstStyle/>
          <a:p>
            <a:r>
              <a:rPr lang="de-DE" dirty="0" smtClean="0"/>
              <a:t>ERGO BU</a:t>
            </a:r>
            <a:endParaRPr lang="de-DE" dirty="0"/>
          </a:p>
        </p:txBody>
      </p:sp>
      <p:sp>
        <p:nvSpPr>
          <p:cNvPr id="6" name="Textplatzhalter 5"/>
          <p:cNvSpPr>
            <a:spLocks noGrp="1"/>
          </p:cNvSpPr>
          <p:nvPr>
            <p:ph type="body" sz="quarter" idx="10"/>
          </p:nvPr>
        </p:nvSpPr>
        <p:spPr/>
        <p:txBody>
          <a:bodyPr/>
          <a:lstStyle/>
          <a:p>
            <a:endParaRPr lang="de-DE" dirty="0"/>
          </a:p>
        </p:txBody>
      </p:sp>
    </p:spTree>
    <p:extLst>
      <p:ext uri="{BB962C8B-B14F-4D97-AF65-F5344CB8AC3E}">
        <p14:creationId xmlns:p14="http://schemas.microsoft.com/office/powerpoint/2010/main" val="3600510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p:cNvPicPr>
            <a:picLocks noGrp="1" noChangeAspect="1"/>
          </p:cNvPicPr>
          <p:nvPr>
            <p:ph type="pic" sz="quarter" idx="4"/>
          </p:nvPr>
        </p:nvPicPr>
        <p:blipFill rotWithShape="1">
          <a:blip r:embed="rId3" cstate="screen">
            <a:extLst>
              <a:ext uri="{28A0092B-C50C-407E-A947-70E740481C1C}">
                <a14:useLocalDpi xmlns:a14="http://schemas.microsoft.com/office/drawing/2010/main"/>
              </a:ext>
            </a:extLst>
          </a:blip>
          <a:srcRect l="3109" r="57215"/>
          <a:stretch/>
        </p:blipFill>
        <p:spPr/>
      </p:pic>
      <p:sp>
        <p:nvSpPr>
          <p:cNvPr id="15" name="Titel 14"/>
          <p:cNvSpPr>
            <a:spLocks noGrp="1"/>
          </p:cNvSpPr>
          <p:nvPr>
            <p:ph type="title"/>
          </p:nvPr>
        </p:nvSpPr>
        <p:spPr/>
        <p:txBody>
          <a:bodyPr/>
          <a:lstStyle/>
          <a:p>
            <a:r>
              <a:rPr lang="de-DE" dirty="0">
                <a:solidFill>
                  <a:srgbClr val="BF1528"/>
                </a:solidFill>
              </a:rPr>
              <a:t>Pflege </a:t>
            </a:r>
            <a:r>
              <a:rPr lang="de-DE" dirty="0" smtClean="0">
                <a:solidFill>
                  <a:srgbClr val="BF1528"/>
                </a:solidFill>
              </a:rPr>
              <a:t>Plus – Mehr Rente im doppelten Ernstfall</a:t>
            </a:r>
            <a:endParaRPr lang="de-DE" dirty="0">
              <a:solidFill>
                <a:srgbClr val="BF1528"/>
              </a:solidFill>
            </a:endParaRPr>
          </a:p>
        </p:txBody>
      </p:sp>
      <p:sp>
        <p:nvSpPr>
          <p:cNvPr id="2" name="Textplatzhalter 1"/>
          <p:cNvSpPr>
            <a:spLocks noGrp="1"/>
          </p:cNvSpPr>
          <p:nvPr>
            <p:ph type="body" sz="quarter" idx="5"/>
          </p:nvPr>
        </p:nvSpPr>
        <p:spPr/>
        <p:txBody>
          <a:bodyPr/>
          <a:lstStyle/>
          <a:p>
            <a:endParaRPr lang="de-DE" dirty="0"/>
          </a:p>
        </p:txBody>
      </p:sp>
      <p:sp>
        <p:nvSpPr>
          <p:cNvPr id="13" name="Inhaltsplatzhalter 12"/>
          <p:cNvSpPr>
            <a:spLocks noGrp="1"/>
          </p:cNvSpPr>
          <p:nvPr>
            <p:ph sz="quarter" idx="14"/>
          </p:nvPr>
        </p:nvSpPr>
        <p:spPr>
          <a:xfrm>
            <a:off x="4727576" y="1484313"/>
            <a:ext cx="6679177" cy="4700587"/>
          </a:xfrm>
        </p:spPr>
        <p:txBody>
          <a:bodyPr/>
          <a:lstStyle/>
          <a:p>
            <a:r>
              <a:rPr lang="de-DE" sz="1800" dirty="0" smtClean="0"/>
              <a:t>Wählbar </a:t>
            </a:r>
            <a:r>
              <a:rPr lang="de-DE" sz="1800" dirty="0"/>
              <a:t>bei </a:t>
            </a:r>
            <a:r>
              <a:rPr lang="de-DE" sz="1800" b="1" dirty="0" smtClean="0"/>
              <a:t>allen Tarifvarianten</a:t>
            </a:r>
            <a:endParaRPr lang="de-DE" sz="1800" b="1" dirty="0"/>
          </a:p>
          <a:p>
            <a:endParaRPr lang="de-DE" sz="300" b="1" dirty="0" smtClean="0"/>
          </a:p>
          <a:p>
            <a:r>
              <a:rPr lang="de-DE" sz="1800" b="1" dirty="0" smtClean="0"/>
              <a:t>Leistungsinhalte</a:t>
            </a:r>
            <a:endParaRPr lang="de-DE" sz="1800" b="1" dirty="0">
              <a:solidFill>
                <a:srgbClr val="8E0038"/>
              </a:solidFill>
            </a:endParaRPr>
          </a:p>
          <a:p>
            <a:r>
              <a:rPr lang="de-DE" sz="1800" b="1" dirty="0">
                <a:solidFill>
                  <a:srgbClr val="BF1528"/>
                </a:solidFill>
              </a:rPr>
              <a:t>Lebenslange </a:t>
            </a:r>
            <a:r>
              <a:rPr lang="de-DE" sz="1800" b="1" dirty="0" smtClean="0">
                <a:solidFill>
                  <a:srgbClr val="BF1528"/>
                </a:solidFill>
              </a:rPr>
              <a:t>Pflegerente</a:t>
            </a:r>
          </a:p>
          <a:p>
            <a:r>
              <a:rPr lang="de-DE" sz="1800" dirty="0"/>
              <a:t>B</a:t>
            </a:r>
            <a:r>
              <a:rPr lang="de-DE" sz="1800" dirty="0" smtClean="0"/>
              <a:t>ei Eintritt von Pflegebedürftigkeit wird zusätzlich zur BU-Rente eine Pflegerente gezahlt – so kann die Rente verdoppelt werden!</a:t>
            </a:r>
          </a:p>
          <a:p>
            <a:r>
              <a:rPr lang="de-DE" sz="1800" b="1" dirty="0" smtClean="0">
                <a:solidFill>
                  <a:srgbClr val="BF1528"/>
                </a:solidFill>
              </a:rPr>
              <a:t>Pflege Plus – Service-Leistungen (WDS.Care)</a:t>
            </a:r>
            <a:endParaRPr lang="de-DE" sz="1800" dirty="0" smtClean="0">
              <a:solidFill>
                <a:srgbClr val="BF1528"/>
              </a:solidFill>
            </a:endParaRPr>
          </a:p>
          <a:p>
            <a:pPr marL="285750" indent="-285750">
              <a:buBlip>
                <a:blip r:embed="rId4"/>
              </a:buBlip>
            </a:pPr>
            <a:r>
              <a:rPr lang="de-DE" sz="1800" b="1" dirty="0" smtClean="0"/>
              <a:t>Pflegehotline</a:t>
            </a:r>
          </a:p>
          <a:p>
            <a:pPr marL="285750" indent="-285750">
              <a:buBlip>
                <a:blip r:embed="rId4"/>
              </a:buBlip>
            </a:pPr>
            <a:r>
              <a:rPr lang="de-DE" sz="1800" b="1" dirty="0" smtClean="0"/>
              <a:t>Beratung</a:t>
            </a:r>
            <a:r>
              <a:rPr lang="de-DE" sz="1800" dirty="0" smtClean="0"/>
              <a:t> im Pflegefall (Leistungen, Beantragung, </a:t>
            </a:r>
            <a:br>
              <a:rPr lang="de-DE" sz="1800" dirty="0" smtClean="0"/>
            </a:br>
            <a:r>
              <a:rPr lang="de-DE" sz="1800" dirty="0" smtClean="0"/>
              <a:t>sonstige Unterstützung)</a:t>
            </a:r>
          </a:p>
          <a:p>
            <a:pPr marL="285750" indent="-285750">
              <a:buBlip>
                <a:blip r:embed="rId4"/>
              </a:buBlip>
            </a:pPr>
            <a:r>
              <a:rPr lang="de-DE" sz="1800" b="1" dirty="0" smtClean="0"/>
              <a:t>Unterstützung</a:t>
            </a:r>
            <a:r>
              <a:rPr lang="de-DE" sz="1800" dirty="0" smtClean="0"/>
              <a:t> bei Leistungsbeantragung, Pflegeplatzsuche, Organisation häuslicher Pflege oder Schulung für Angehörige vor Ort</a:t>
            </a:r>
          </a:p>
        </p:txBody>
      </p:sp>
      <p:sp>
        <p:nvSpPr>
          <p:cNvPr id="6" name="Textplatzhalter 5"/>
          <p:cNvSpPr>
            <a:spLocks noGrp="1"/>
          </p:cNvSpPr>
          <p:nvPr>
            <p:ph type="body" sz="quarter" idx="10"/>
          </p:nvPr>
        </p:nvSpPr>
        <p:spPr/>
        <p:txBody>
          <a:bodyPr/>
          <a:lstStyle/>
          <a:p>
            <a:endParaRPr lang="de-DE" dirty="0"/>
          </a:p>
        </p:txBody>
      </p:sp>
    </p:spTree>
    <p:extLst>
      <p:ext uri="{BB962C8B-B14F-4D97-AF65-F5344CB8AC3E}">
        <p14:creationId xmlns:p14="http://schemas.microsoft.com/office/powerpoint/2010/main" val="2540631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p:txBody>
          <a:bodyPr/>
          <a:lstStyle/>
          <a:p>
            <a:r>
              <a:rPr lang="de-DE" sz="4400" dirty="0">
                <a:solidFill>
                  <a:srgbClr val="BF1528"/>
                </a:solidFill>
              </a:rPr>
              <a:t>ERGO </a:t>
            </a:r>
            <a:r>
              <a:rPr lang="de-DE" sz="4400" dirty="0" smtClean="0">
                <a:solidFill>
                  <a:srgbClr val="BF1528"/>
                </a:solidFill>
              </a:rPr>
              <a:t>BU </a:t>
            </a:r>
            <a:br>
              <a:rPr lang="de-DE" sz="4400" dirty="0" smtClean="0">
                <a:solidFill>
                  <a:srgbClr val="BF1528"/>
                </a:solidFill>
              </a:rPr>
            </a:br>
            <a:r>
              <a:rPr lang="de-DE" sz="4400" dirty="0" smtClean="0">
                <a:solidFill>
                  <a:srgbClr val="BF1528"/>
                </a:solidFill>
              </a:rPr>
              <a:t>DANV-Tarif</a:t>
            </a:r>
            <a:br>
              <a:rPr lang="de-DE" sz="4400" dirty="0" smtClean="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Unsere hochkarätige Zielgruppenlösung</a:t>
            </a:r>
            <a:endParaRPr lang="de-DE" sz="3200" dirty="0">
              <a:solidFill>
                <a:srgbClr val="BF1528"/>
              </a:solidFill>
            </a:endParaRPr>
          </a:p>
        </p:txBody>
      </p:sp>
      <p:sp>
        <p:nvSpPr>
          <p:cNvPr id="3" name="Bildplatzhalter 2"/>
          <p:cNvSpPr>
            <a:spLocks noGrp="1"/>
          </p:cNvSpPr>
          <p:nvPr>
            <p:ph type="pic" sz="quarter" idx="4"/>
          </p:nvPr>
        </p:nvSpPr>
        <p:spPr/>
      </p:sp>
      <p:sp>
        <p:nvSpPr>
          <p:cNvPr id="5" name="Textplatzhalter 4"/>
          <p:cNvSpPr>
            <a:spLocks noGrp="1"/>
          </p:cNvSpPr>
          <p:nvPr>
            <p:ph type="body" sz="quarter" idx="10"/>
          </p:nvPr>
        </p:nvSpPr>
        <p:spPr/>
        <p:txBody>
          <a:bodyPr/>
          <a:lstStyle/>
          <a:p>
            <a:endParaRPr lang="de-DE" dirty="0"/>
          </a:p>
        </p:txBody>
      </p:sp>
      <p:sp>
        <p:nvSpPr>
          <p:cNvPr id="4" name="Textplatzhalter 3"/>
          <p:cNvSpPr>
            <a:spLocks noGrp="1"/>
          </p:cNvSpPr>
          <p:nvPr>
            <p:ph type="body" sz="quarter" idx="8"/>
          </p:nvPr>
        </p:nvSpPr>
        <p:spPr/>
        <p:txBody>
          <a:bodyPr/>
          <a:lstStyle/>
          <a:p>
            <a:endParaRPr lang="de-DE" dirty="0"/>
          </a:p>
        </p:txBody>
      </p:sp>
      <p:pic>
        <p:nvPicPr>
          <p:cNvPr id="2" name="Bildplatzhalter 1"/>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20370" r="20370"/>
          <a:stretch>
            <a:fillRect/>
          </a:stretch>
        </p:blipFill>
        <p:spPr>
          <a:xfrm>
            <a:off x="0" y="0"/>
            <a:ext cx="6096000" cy="6858000"/>
          </a:xfrm>
        </p:spPr>
      </p:pic>
      <p:grpSp>
        <p:nvGrpSpPr>
          <p:cNvPr id="10" name="Gruppieren 9"/>
          <p:cNvGrpSpPr/>
          <p:nvPr/>
        </p:nvGrpSpPr>
        <p:grpSpPr>
          <a:xfrm>
            <a:off x="9562459" y="5521875"/>
            <a:ext cx="2115506" cy="905893"/>
            <a:chOff x="9562459" y="5521875"/>
            <a:chExt cx="2115506" cy="905893"/>
          </a:xfrm>
        </p:grpSpPr>
        <p:sp>
          <p:nvSpPr>
            <p:cNvPr id="6" name="Rechteck 5"/>
            <p:cNvSpPr/>
            <p:nvPr/>
          </p:nvSpPr>
          <p:spPr>
            <a:xfrm>
              <a:off x="10409653" y="5533292"/>
              <a:ext cx="1221420" cy="410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pic>
          <p:nvPicPr>
            <p:cNvPr id="9" name="Grafik 8"/>
            <p:cNvPicPr>
              <a:picLocks noChangeAspect="1"/>
            </p:cNvPicPr>
            <p:nvPr/>
          </p:nvPicPr>
          <p:blipFill>
            <a:blip r:embed="rId4">
              <a:clrChange>
                <a:clrFrom>
                  <a:srgbClr val="FFFFFF"/>
                </a:clrFrom>
                <a:clrTo>
                  <a:srgbClr val="FFFFFF">
                    <a:alpha val="0"/>
                  </a:srgbClr>
                </a:clrTo>
              </a:clrChange>
            </a:blip>
            <a:stretch>
              <a:fillRect/>
            </a:stretch>
          </p:blipFill>
          <p:spPr>
            <a:xfrm>
              <a:off x="9562459" y="5521875"/>
              <a:ext cx="2115506" cy="905893"/>
            </a:xfrm>
            <a:prstGeom prst="rect">
              <a:avLst/>
            </a:prstGeom>
          </p:spPr>
        </p:pic>
      </p:grpSp>
    </p:spTree>
    <p:extLst>
      <p:ext uri="{BB962C8B-B14F-4D97-AF65-F5344CB8AC3E}">
        <p14:creationId xmlns:p14="http://schemas.microsoft.com/office/powerpoint/2010/main" val="9884927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9">
            <a:extLst>
              <a:ext uri="{FF2B5EF4-FFF2-40B4-BE49-F238E27FC236}">
                <a16:creationId xmlns:a16="http://schemas.microsoft.com/office/drawing/2014/main" id="{54481EAC-EFAB-481B-A9BA-F09F85EA70FB}"/>
              </a:ext>
            </a:extLst>
          </p:cNvPr>
          <p:cNvSpPr/>
          <p:nvPr/>
        </p:nvSpPr>
        <p:spPr>
          <a:xfrm>
            <a:off x="515939" y="5717985"/>
            <a:ext cx="11160122" cy="730885"/>
          </a:xfrm>
          <a:prstGeom prst="rect">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6000" tIns="72000" rIns="108000" bIns="72000" numCol="1" spcCol="0" rtlCol="0" fromWordArt="0" anchor="ctr" anchorCtr="0" forceAA="0" compatLnSpc="1">
            <a:prstTxWarp prst="textNoShape">
              <a:avLst/>
            </a:prstTxWarp>
            <a:noAutofit/>
          </a:bodyPr>
          <a:lstStyle/>
          <a:p>
            <a:pPr marL="1587" marR="0" lvl="1" indent="0" algn="l" defTabSz="914400" rtl="0" eaLnBrk="1" fontAlgn="auto" latinLnBrk="0" hangingPunct="1">
              <a:lnSpc>
                <a:spcPct val="110000"/>
              </a:lnSpc>
              <a:spcBef>
                <a:spcPts val="0"/>
              </a:spcBef>
              <a:spcAft>
                <a:spcPts val="0"/>
              </a:spcAft>
              <a:buClr>
                <a:srgbClr val="892737"/>
              </a:buClr>
              <a:buSzTx/>
              <a:buFontTx/>
              <a:buNone/>
              <a:tabLst/>
              <a:defRPr/>
            </a:pPr>
            <a:r>
              <a:rPr kumimoji="0" lang="de-DE" sz="1800" b="1" i="0" u="none" strike="noStrike" kern="1200" cap="none" spc="0" normalizeH="0" baseline="0" noProof="0" dirty="0">
                <a:ln>
                  <a:noFill/>
                </a:ln>
                <a:solidFill>
                  <a:prstClr val="white"/>
                </a:solidFill>
                <a:effectLst/>
                <a:uLnTx/>
                <a:uFillTx/>
                <a:latin typeface="Arial"/>
                <a:ea typeface="+mn-ea"/>
                <a:cs typeface="+mn-cs"/>
              </a:rPr>
              <a:t>Leistungen des DANV-Tarifs sind ausgerichtet auf anspruchsvolle Kundengruppe und am Markt einzigartig! – Vergütung entspricht dem Normaltarif.</a:t>
            </a: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22" name="Grafik 21">
            <a:extLst>
              <a:ext uri="{FF2B5EF4-FFF2-40B4-BE49-F238E27FC236}">
                <a16:creationId xmlns:a16="http://schemas.microsoft.com/office/drawing/2014/main" id="{723A395C-0D2A-4859-95F3-A2F425EF1DB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852015" y="5803895"/>
            <a:ext cx="282820" cy="559064"/>
          </a:xfrm>
          <a:prstGeom prst="rect">
            <a:avLst/>
          </a:prstGeom>
        </p:spPr>
      </p:pic>
      <p:sp>
        <p:nvSpPr>
          <p:cNvPr id="8" name="Rectangle 3"/>
          <p:cNvSpPr txBox="1">
            <a:spLocks noChangeArrowheads="1"/>
          </p:cNvSpPr>
          <p:nvPr/>
        </p:nvSpPr>
        <p:spPr bwMode="auto">
          <a:xfrm>
            <a:off x="1790962" y="1937310"/>
            <a:ext cx="9239395" cy="646309"/>
          </a:xfrm>
          <a:prstGeom prst="rect">
            <a:avLst/>
          </a:prstGeom>
          <a:noFill/>
          <a:ln w="9525">
            <a:noFill/>
            <a:miter lim="800000"/>
            <a:headEnd/>
            <a:tailEnd/>
          </a:ln>
          <a:effectLst/>
        </p:spPr>
        <p:txBody>
          <a:bodyPr/>
          <a:lstStyle/>
          <a:p>
            <a:pPr marL="1587" marR="0" lvl="1" indent="0" algn="l" defTabSz="914400" rtl="0" eaLnBrk="1" fontAlgn="auto" latinLnBrk="0" hangingPunct="1">
              <a:lnSpc>
                <a:spcPct val="110000"/>
              </a:lnSpc>
              <a:spcBef>
                <a:spcPts val="0"/>
              </a:spcBef>
              <a:spcAft>
                <a:spcPts val="600"/>
              </a:spcAft>
              <a:buClr>
                <a:srgbClr val="892737"/>
              </a:buClr>
              <a:buSzTx/>
              <a:buFontTx/>
              <a:buNone/>
              <a:tabLst/>
              <a:defRPr/>
            </a:pPr>
            <a:r>
              <a:rPr kumimoji="0" lang="de-DE" sz="1800" b="1" i="0" u="none" strike="noStrike" kern="1200" cap="none" spc="0" normalizeH="0" baseline="0" noProof="0" dirty="0" smtClean="0">
                <a:ln>
                  <a:noFill/>
                </a:ln>
                <a:solidFill>
                  <a:prstClr val="black"/>
                </a:solidFill>
                <a:effectLst/>
                <a:uLnTx/>
                <a:uFillTx/>
                <a:latin typeface="Arial"/>
                <a:ea typeface="+mn-ea"/>
                <a:cs typeface="+mn-cs"/>
              </a:rPr>
              <a:t>Leistungsvorteile unserer DANV-Lösung:</a:t>
            </a: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a:p>
            <a:pPr marL="271463" marR="0" lvl="0" indent="0" algn="l" defTabSz="914400" rtl="0" eaLnBrk="1" fontAlgn="auto" latinLnBrk="0" hangingPunct="1">
              <a:lnSpc>
                <a:spcPct val="100000"/>
              </a:lnSpc>
              <a:spcBef>
                <a:spcPts val="0"/>
              </a:spcBef>
              <a:spcAft>
                <a:spcPts val="300"/>
              </a:spcAft>
              <a:buClrTx/>
              <a:buSzTx/>
              <a:buFontTx/>
              <a:buNone/>
              <a:tabLst/>
              <a:defRPr/>
            </a:pP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a:p>
            <a:pPr marL="271463" marR="0" lvl="1" indent="-269875" algn="l" defTabSz="914400" rtl="0" eaLnBrk="1" fontAlgn="auto" latinLnBrk="0" hangingPunct="1">
              <a:lnSpc>
                <a:spcPct val="110000"/>
              </a:lnSpc>
              <a:spcBef>
                <a:spcPts val="0"/>
              </a:spcBef>
              <a:spcAft>
                <a:spcPts val="600"/>
              </a:spcAft>
              <a:buClr>
                <a:srgbClr val="892737"/>
              </a:buClr>
              <a:buSzTx/>
              <a:buFont typeface="Wingdings 2" pitchFamily="18" charset="2"/>
              <a:buChar char=""/>
              <a:tabLst/>
              <a:defRPr/>
            </a:pP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a:p>
            <a:pPr marL="0" marR="0" lvl="1" indent="-7937" algn="l" defTabSz="914400" rtl="0" eaLnBrk="1" fontAlgn="auto" latinLnBrk="0" hangingPunct="1">
              <a:lnSpc>
                <a:spcPct val="110000"/>
              </a:lnSpc>
              <a:spcBef>
                <a:spcPct val="30000"/>
              </a:spcBef>
              <a:spcAft>
                <a:spcPts val="0"/>
              </a:spcAft>
              <a:buClr>
                <a:srgbClr val="892737"/>
              </a:buClr>
              <a:buSzTx/>
              <a:buFontTx/>
              <a:buNone/>
              <a:tabLst/>
              <a:defRPr/>
            </a:pP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Fußzeilenplatzhalter 2"/>
          <p:cNvSpPr txBox="1">
            <a:spLocks/>
          </p:cNvSpPr>
          <p:nvPr/>
        </p:nvSpPr>
        <p:spPr>
          <a:xfrm>
            <a:off x="468000" y="6516000"/>
            <a:ext cx="7905750" cy="24447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srgbClr val="807E6F"/>
                </a:solidFill>
                <a:effectLst/>
                <a:uLnTx/>
                <a:uFillTx/>
                <a:latin typeface="Arial" pitchFamily="34" charset="0"/>
                <a:ea typeface="+mn-ea"/>
                <a:cs typeface="+mn-cs"/>
              </a:rPr>
              <a:t> </a:t>
            </a:r>
            <a:endParaRPr kumimoji="0" lang="de-DE" sz="1000" b="0" i="0" u="none" strike="noStrike" kern="1200" cap="none" spc="0" normalizeH="0" baseline="0" noProof="0" dirty="0">
              <a:ln>
                <a:noFill/>
              </a:ln>
              <a:solidFill>
                <a:srgbClr val="807E6F"/>
              </a:solidFill>
              <a:effectLst/>
              <a:uLnTx/>
              <a:uFillTx/>
              <a:latin typeface="Arial" pitchFamily="34" charset="0"/>
              <a:ea typeface="+mn-ea"/>
              <a:cs typeface="+mn-cs"/>
            </a:endParaRPr>
          </a:p>
        </p:txBody>
      </p:sp>
      <p:sp>
        <p:nvSpPr>
          <p:cNvPr id="2" name="Rechteck 1"/>
          <p:cNvSpPr/>
          <p:nvPr/>
        </p:nvSpPr>
        <p:spPr>
          <a:xfrm>
            <a:off x="1887539" y="2667771"/>
            <a:ext cx="8143152" cy="678873"/>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srgbClr val="404040"/>
                </a:solidFill>
                <a:effectLst/>
                <a:uLnTx/>
                <a:uFillTx/>
                <a:latin typeface="Arial"/>
                <a:ea typeface="+mn-ea"/>
                <a:cs typeface="+mn-cs"/>
              </a:rPr>
              <a:t>Verzicht auf abstrakte und konkrete Verweisung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srgbClr val="404040"/>
                </a:solidFill>
                <a:effectLst/>
                <a:uLnTx/>
                <a:uFillTx/>
                <a:latin typeface="Arial"/>
                <a:ea typeface="+mn-ea"/>
                <a:cs typeface="+mn-cs"/>
              </a:rPr>
              <a:t>(in Erst- </a:t>
            </a:r>
            <a:r>
              <a:rPr kumimoji="0" lang="de-DE" sz="1800" b="1" i="0" u="sng" strike="noStrike" kern="1200" cap="none" spc="0" normalizeH="0" baseline="0" noProof="0" dirty="0" smtClean="0">
                <a:ln>
                  <a:noFill/>
                </a:ln>
                <a:solidFill>
                  <a:srgbClr val="404040"/>
                </a:solidFill>
                <a:effectLst/>
                <a:uLnTx/>
                <a:uFillTx/>
                <a:latin typeface="Arial"/>
                <a:ea typeface="+mn-ea"/>
                <a:cs typeface="+mn-cs"/>
              </a:rPr>
              <a:t>und</a:t>
            </a:r>
            <a:r>
              <a:rPr kumimoji="0" lang="de-DE" sz="1800" b="1" i="0" u="none" strike="noStrike" kern="1200" cap="none" spc="0" normalizeH="0" baseline="0" noProof="0" dirty="0" smtClean="0">
                <a:ln>
                  <a:noFill/>
                </a:ln>
                <a:solidFill>
                  <a:srgbClr val="404040"/>
                </a:solidFill>
                <a:effectLst/>
                <a:uLnTx/>
                <a:uFillTx/>
                <a:latin typeface="Arial"/>
                <a:ea typeface="+mn-ea"/>
                <a:cs typeface="+mn-cs"/>
              </a:rPr>
              <a:t> Nachprüfung)</a:t>
            </a:r>
            <a:endParaRPr kumimoji="0" lang="de-DE" sz="1800" b="1" i="0" u="none" strike="noStrike" kern="1200" cap="none" spc="0" normalizeH="0" baseline="0" noProof="0" dirty="0">
              <a:ln>
                <a:noFill/>
              </a:ln>
              <a:solidFill>
                <a:srgbClr val="404040"/>
              </a:solidFill>
              <a:effectLst/>
              <a:uLnTx/>
              <a:uFillTx/>
              <a:latin typeface="Arial"/>
              <a:ea typeface="+mn-ea"/>
              <a:cs typeface="+mn-cs"/>
            </a:endParaRPr>
          </a:p>
        </p:txBody>
      </p:sp>
      <p:sp>
        <p:nvSpPr>
          <p:cNvPr id="12" name="Rechteck 11"/>
          <p:cNvSpPr/>
          <p:nvPr/>
        </p:nvSpPr>
        <p:spPr>
          <a:xfrm>
            <a:off x="1887539" y="3579736"/>
            <a:ext cx="8143152" cy="678873"/>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04040"/>
                </a:solidFill>
                <a:effectLst/>
                <a:uLnTx/>
                <a:uFillTx/>
                <a:latin typeface="Arial"/>
                <a:ea typeface="+mn-ea"/>
                <a:cs typeface="+mn-cs"/>
              </a:rPr>
              <a:t>Keine Prüfung wirtschaftlicher Verhältnisse	</a:t>
            </a:r>
          </a:p>
        </p:txBody>
      </p:sp>
      <p:sp>
        <p:nvSpPr>
          <p:cNvPr id="13" name="Rechteck 12"/>
          <p:cNvSpPr/>
          <p:nvPr/>
        </p:nvSpPr>
        <p:spPr>
          <a:xfrm>
            <a:off x="1887539" y="4491701"/>
            <a:ext cx="8143152" cy="678873"/>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404040"/>
                </a:solidFill>
                <a:effectLst/>
                <a:uLnTx/>
                <a:uFillTx/>
                <a:latin typeface="Arial"/>
                <a:ea typeface="+mn-ea"/>
                <a:cs typeface="+mn-cs"/>
              </a:rPr>
              <a:t>Keine Prüfung einer möglichen Umorganisation des Arbeitsplatzes</a:t>
            </a:r>
          </a:p>
        </p:txBody>
      </p:sp>
      <p:sp>
        <p:nvSpPr>
          <p:cNvPr id="4" name="Textplatzhalter 3"/>
          <p:cNvSpPr>
            <a:spLocks noGrp="1"/>
          </p:cNvSpPr>
          <p:nvPr>
            <p:ph type="body" idx="12"/>
          </p:nvPr>
        </p:nvSpPr>
        <p:spPr/>
        <p:txBody>
          <a:bodyPr/>
          <a:lstStyle/>
          <a:p>
            <a:r>
              <a:rPr lang="de-DE" dirty="0" smtClean="0"/>
              <a:t>ERGO BU DANV</a:t>
            </a:r>
            <a:endParaRPr lang="de-DE" dirty="0"/>
          </a:p>
        </p:txBody>
      </p:sp>
      <p:sp>
        <p:nvSpPr>
          <p:cNvPr id="3" name="Titel 2"/>
          <p:cNvSpPr>
            <a:spLocks noGrp="1"/>
          </p:cNvSpPr>
          <p:nvPr>
            <p:ph type="title"/>
          </p:nvPr>
        </p:nvSpPr>
        <p:spPr/>
        <p:txBody>
          <a:bodyPr/>
          <a:lstStyle/>
          <a:p>
            <a:r>
              <a:rPr lang="de-DE" dirty="0">
                <a:solidFill>
                  <a:srgbClr val="BF1528"/>
                </a:solidFill>
              </a:rPr>
              <a:t>Ausgezeichnete Wettbewerbsfähigkeit im DANV-Tarif</a:t>
            </a:r>
            <a:br>
              <a:rPr lang="de-DE" dirty="0">
                <a:solidFill>
                  <a:srgbClr val="BF1528"/>
                </a:solidFill>
              </a:rPr>
            </a:br>
            <a:endParaRPr lang="de-DE" dirty="0">
              <a:solidFill>
                <a:srgbClr val="BF1528"/>
              </a:solidFill>
            </a:endParaRPr>
          </a:p>
        </p:txBody>
      </p:sp>
      <p:pic>
        <p:nvPicPr>
          <p:cNvPr id="5" name="Grafik 4"/>
          <p:cNvPicPr>
            <a:picLocks noChangeAspect="1"/>
          </p:cNvPicPr>
          <p:nvPr/>
        </p:nvPicPr>
        <p:blipFill>
          <a:blip r:embed="rId5"/>
          <a:stretch>
            <a:fillRect/>
          </a:stretch>
        </p:blipFill>
        <p:spPr>
          <a:xfrm>
            <a:off x="9571044" y="1313757"/>
            <a:ext cx="2109624" cy="946708"/>
          </a:xfrm>
          <a:prstGeom prst="rect">
            <a:avLst/>
          </a:prstGeom>
        </p:spPr>
      </p:pic>
    </p:spTree>
    <p:extLst>
      <p:ext uri="{BB962C8B-B14F-4D97-AF65-F5344CB8AC3E}">
        <p14:creationId xmlns:p14="http://schemas.microsoft.com/office/powerpoint/2010/main" val="3796370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Ellipse 88">
            <a:extLst>
              <a:ext uri="{FF2B5EF4-FFF2-40B4-BE49-F238E27FC236}">
                <a16:creationId xmlns:a16="http://schemas.microsoft.com/office/drawing/2014/main" id="{EA733606-B7A0-4D64-AD24-1627A6521E88}"/>
              </a:ext>
            </a:extLst>
          </p:cNvPr>
          <p:cNvSpPr/>
          <p:nvPr/>
        </p:nvSpPr>
        <p:spPr>
          <a:xfrm>
            <a:off x="3539223" y="1878313"/>
            <a:ext cx="4178460" cy="42131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Textplatzhalter 2">
            <a:extLst>
              <a:ext uri="{FF2B5EF4-FFF2-40B4-BE49-F238E27FC236}">
                <a16:creationId xmlns:a16="http://schemas.microsoft.com/office/drawing/2014/main" id="{1C932B06-D042-420A-BE46-4990FF2622D7}"/>
              </a:ext>
            </a:extLst>
          </p:cNvPr>
          <p:cNvSpPr>
            <a:spLocks noGrp="1"/>
          </p:cNvSpPr>
          <p:nvPr>
            <p:ph type="body" sz="quarter" idx="11"/>
          </p:nvPr>
        </p:nvSpPr>
        <p:spPr>
          <a:xfrm>
            <a:off x="320481" y="408250"/>
            <a:ext cx="7696736" cy="382005"/>
          </a:xfrm>
        </p:spPr>
        <p:txBody>
          <a:bodyPr/>
          <a:lstStyle/>
          <a:p>
            <a:r>
              <a:rPr lang="de-DE" dirty="0"/>
              <a:t>Versicherbarer Personenkreis</a:t>
            </a:r>
            <a:endParaRPr lang="de-DE" dirty="0">
              <a:solidFill>
                <a:srgbClr val="EE08F3"/>
              </a:solidFill>
            </a:endParaRPr>
          </a:p>
        </p:txBody>
      </p:sp>
      <p:graphicFrame>
        <p:nvGraphicFramePr>
          <p:cNvPr id="9" name="Diagramm 8">
            <a:extLst>
              <a:ext uri="{FF2B5EF4-FFF2-40B4-BE49-F238E27FC236}">
                <a16:creationId xmlns:a16="http://schemas.microsoft.com/office/drawing/2014/main" id="{61BEABBA-05BB-4AD5-BD46-284F6CA248FF}"/>
              </a:ext>
            </a:extLst>
          </p:cNvPr>
          <p:cNvGraphicFramePr/>
          <p:nvPr/>
        </p:nvGraphicFramePr>
        <p:xfrm>
          <a:off x="3258671" y="1434352"/>
          <a:ext cx="5674659" cy="4482352"/>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feld 10">
            <a:extLst>
              <a:ext uri="{FF2B5EF4-FFF2-40B4-BE49-F238E27FC236}">
                <a16:creationId xmlns:a16="http://schemas.microsoft.com/office/drawing/2014/main" id="{912B5C88-3AAB-454F-96D8-370F9853F821}"/>
              </a:ext>
            </a:extLst>
          </p:cNvPr>
          <p:cNvSpPr txBox="1"/>
          <p:nvPr/>
        </p:nvSpPr>
        <p:spPr>
          <a:xfrm>
            <a:off x="4839092" y="3056077"/>
            <a:ext cx="2513816" cy="1261884"/>
          </a:xfrm>
          <a:prstGeom prst="rect">
            <a:avLst/>
          </a:prstGeom>
          <a:noFill/>
        </p:spPr>
        <p:txBody>
          <a:bodyPr wrap="square">
            <a:spAutoFit/>
          </a:bodyPr>
          <a:lstStyle/>
          <a:p>
            <a:pPr marL="0" marR="0" lvl="0" indent="0" algn="ctr" defTabSz="914400" rtl="0" eaLnBrk="1" fontAlgn="base" latinLnBrk="0" hangingPunct="1">
              <a:lnSpc>
                <a:spcPct val="100000"/>
              </a:lnSpc>
              <a:spcBef>
                <a:spcPct val="20000"/>
              </a:spcBef>
              <a:spcAft>
                <a:spcPct val="0"/>
              </a:spcAft>
              <a:buClr>
                <a:srgbClr val="ED0039"/>
              </a:buClr>
              <a:buSzTx/>
              <a:buFontTx/>
              <a:buNone/>
              <a:tabLst/>
              <a:defRPr/>
            </a:pPr>
            <a:r>
              <a:rPr kumimoji="0" lang="de-DE" altLang="de-DE" sz="2000" b="0" i="0" u="none" strike="noStrike" kern="1200" cap="none" spc="0" normalizeH="0" baseline="0" noProof="0" dirty="0">
                <a:ln>
                  <a:noFill/>
                </a:ln>
                <a:solidFill>
                  <a:srgbClr val="002857"/>
                </a:solidFill>
                <a:effectLst/>
                <a:uLnTx/>
                <a:uFillTx/>
                <a:latin typeface="Arial" panose="020B0604020202020204" pitchFamily="34" charset="0"/>
                <a:ea typeface="+mn-ea"/>
                <a:cs typeface="+mn-cs"/>
              </a:rPr>
              <a:t>Versicherbarer </a:t>
            </a:r>
            <a:r>
              <a:rPr kumimoji="0" lang="de-DE" altLang="de-DE" sz="2800" b="1" i="0" u="none" strike="noStrike" kern="1200" cap="none" spc="0" normalizeH="0" baseline="0" noProof="0" dirty="0">
                <a:ln>
                  <a:noFill/>
                </a:ln>
                <a:solidFill>
                  <a:srgbClr val="002857"/>
                </a:solidFill>
                <a:effectLst/>
                <a:uLnTx/>
                <a:uFillTx/>
                <a:latin typeface="Arial" panose="020B0604020202020204" pitchFamily="34" charset="0"/>
                <a:ea typeface="+mn-ea"/>
                <a:cs typeface="+mn-cs"/>
              </a:rPr>
              <a:t>PERSONEN-</a:t>
            </a:r>
            <a:br>
              <a:rPr kumimoji="0" lang="de-DE" altLang="de-DE" sz="2800" b="1" i="0" u="none" strike="noStrike" kern="1200" cap="none" spc="0" normalizeH="0" baseline="0" noProof="0" dirty="0">
                <a:ln>
                  <a:noFill/>
                </a:ln>
                <a:solidFill>
                  <a:srgbClr val="002857"/>
                </a:solidFill>
                <a:effectLst/>
                <a:uLnTx/>
                <a:uFillTx/>
                <a:latin typeface="Arial" panose="020B0604020202020204" pitchFamily="34" charset="0"/>
                <a:ea typeface="+mn-ea"/>
                <a:cs typeface="+mn-cs"/>
              </a:rPr>
            </a:br>
            <a:r>
              <a:rPr kumimoji="0" lang="de-DE" altLang="de-DE" sz="2800" b="1" i="0" u="none" strike="noStrike" kern="1200" cap="none" spc="0" normalizeH="0" baseline="0" noProof="0" dirty="0">
                <a:ln>
                  <a:noFill/>
                </a:ln>
                <a:solidFill>
                  <a:srgbClr val="002857"/>
                </a:solidFill>
                <a:effectLst/>
                <a:uLnTx/>
                <a:uFillTx/>
                <a:latin typeface="Arial" panose="020B0604020202020204" pitchFamily="34" charset="0"/>
                <a:ea typeface="+mn-ea"/>
                <a:cs typeface="+mn-cs"/>
              </a:rPr>
              <a:t>KREIS</a:t>
            </a:r>
            <a:endParaRPr kumimoji="0" lang="de-DE" altLang="de-DE" sz="2000" b="1" i="0" u="none" strike="noStrike" kern="1200" cap="none" spc="0" normalizeH="0" baseline="0" noProof="0" dirty="0">
              <a:ln>
                <a:noFill/>
              </a:ln>
              <a:solidFill>
                <a:srgbClr val="002857"/>
              </a:solidFill>
              <a:effectLst/>
              <a:uLnTx/>
              <a:uFillTx/>
              <a:latin typeface="Arial" panose="020B0604020202020204" pitchFamily="34" charset="0"/>
              <a:ea typeface="+mn-ea"/>
              <a:cs typeface="+mn-cs"/>
            </a:endParaRPr>
          </a:p>
        </p:txBody>
      </p:sp>
      <p:sp>
        <p:nvSpPr>
          <p:cNvPr id="12" name="Pfeil: Chevron 11">
            <a:extLst>
              <a:ext uri="{FF2B5EF4-FFF2-40B4-BE49-F238E27FC236}">
                <a16:creationId xmlns:a16="http://schemas.microsoft.com/office/drawing/2014/main" id="{65E994FD-1309-4CF3-8F8F-14A769947919}"/>
              </a:ext>
            </a:extLst>
          </p:cNvPr>
          <p:cNvSpPr/>
          <p:nvPr/>
        </p:nvSpPr>
        <p:spPr>
          <a:xfrm rot="19660190">
            <a:off x="4956022" y="1700667"/>
            <a:ext cx="340491" cy="12192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Pfeil: Chevron 12">
            <a:extLst>
              <a:ext uri="{FF2B5EF4-FFF2-40B4-BE49-F238E27FC236}">
                <a16:creationId xmlns:a16="http://schemas.microsoft.com/office/drawing/2014/main" id="{8A2B0B90-3EF5-4140-AE68-5A574F8044CD}"/>
              </a:ext>
            </a:extLst>
          </p:cNvPr>
          <p:cNvSpPr/>
          <p:nvPr/>
        </p:nvSpPr>
        <p:spPr>
          <a:xfrm rot="5400000">
            <a:off x="7561812" y="2940274"/>
            <a:ext cx="340491" cy="12192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 name="Pfeil: Chevron 13">
            <a:extLst>
              <a:ext uri="{FF2B5EF4-FFF2-40B4-BE49-F238E27FC236}">
                <a16:creationId xmlns:a16="http://schemas.microsoft.com/office/drawing/2014/main" id="{D5D2A72E-7818-44BB-9650-A682D4EDD31A}"/>
              </a:ext>
            </a:extLst>
          </p:cNvPr>
          <p:cNvSpPr/>
          <p:nvPr/>
        </p:nvSpPr>
        <p:spPr>
          <a:xfrm rot="12558347">
            <a:off x="5241186" y="4508756"/>
            <a:ext cx="340491" cy="12192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7" name="Gruppieren 6">
            <a:extLst>
              <a:ext uri="{FF2B5EF4-FFF2-40B4-BE49-F238E27FC236}">
                <a16:creationId xmlns:a16="http://schemas.microsoft.com/office/drawing/2014/main" id="{F78D7AC0-5ABE-48DA-83FB-4C2B812CF1C9}"/>
              </a:ext>
            </a:extLst>
          </p:cNvPr>
          <p:cNvGrpSpPr/>
          <p:nvPr/>
        </p:nvGrpSpPr>
        <p:grpSpPr>
          <a:xfrm>
            <a:off x="763929" y="2448701"/>
            <a:ext cx="4060666" cy="4014502"/>
            <a:chOff x="763929" y="2448701"/>
            <a:chExt cx="4060666" cy="4014502"/>
          </a:xfrm>
        </p:grpSpPr>
        <p:cxnSp>
          <p:nvCxnSpPr>
            <p:cNvPr id="19" name="Gerader Verbinder 18">
              <a:extLst>
                <a:ext uri="{FF2B5EF4-FFF2-40B4-BE49-F238E27FC236}">
                  <a16:creationId xmlns:a16="http://schemas.microsoft.com/office/drawing/2014/main" id="{0E478CD6-66A8-44F6-9F1A-ACFF31D29D85}"/>
                </a:ext>
              </a:extLst>
            </p:cNvPr>
            <p:cNvCxnSpPr>
              <a:cxnSpLocks/>
            </p:cNvCxnSpPr>
            <p:nvPr/>
          </p:nvCxnSpPr>
          <p:spPr>
            <a:xfrm flipH="1">
              <a:off x="3257052" y="3106104"/>
              <a:ext cx="1567543" cy="0"/>
            </a:xfrm>
            <a:prstGeom prst="line">
              <a:avLst/>
            </a:prstGeom>
            <a:ln w="38100">
              <a:tailEnd type="oval"/>
            </a:ln>
          </p:spPr>
          <p:style>
            <a:lnRef idx="1">
              <a:schemeClr val="accent1"/>
            </a:lnRef>
            <a:fillRef idx="0">
              <a:schemeClr val="accent1"/>
            </a:fillRef>
            <a:effectRef idx="0">
              <a:schemeClr val="accent1"/>
            </a:effectRef>
            <a:fontRef idx="minor">
              <a:schemeClr val="tx1"/>
            </a:fontRef>
          </p:style>
        </p:cxnSp>
        <p:sp>
          <p:nvSpPr>
            <p:cNvPr id="23" name="Richtungspfeil 14">
              <a:extLst>
                <a:ext uri="{FF2B5EF4-FFF2-40B4-BE49-F238E27FC236}">
                  <a16:creationId xmlns:a16="http://schemas.microsoft.com/office/drawing/2014/main" id="{35EE658F-42F6-4A50-A81F-7C6D4277E316}"/>
                </a:ext>
              </a:extLst>
            </p:cNvPr>
            <p:cNvSpPr>
              <a:spLocks noChangeArrowheads="1"/>
            </p:cNvSpPr>
            <p:nvPr/>
          </p:nvSpPr>
          <p:spPr bwMode="auto">
            <a:xfrm>
              <a:off x="763929" y="2448701"/>
              <a:ext cx="3149572" cy="4014502"/>
            </a:xfrm>
            <a:prstGeom prst="homePlate">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4000" rIns="54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1200"/>
                </a:spcBef>
                <a:spcAft>
                  <a:spcPct val="0"/>
                </a:spcAft>
                <a:buClr>
                  <a:srgbClr val="336699"/>
                </a:buClr>
                <a:buSzTx/>
                <a:buFontTx/>
                <a:buNone/>
                <a:tabLst/>
                <a:defRPr/>
              </a:pPr>
              <a: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Studierende</a:t>
              </a:r>
            </a:p>
            <a:p>
              <a:pPr marL="171450" marR="0" lvl="0" indent="-171450" algn="l" defTabSz="914400" rtl="0" eaLnBrk="1" fontAlgn="base" latinLnBrk="0" hangingPunct="1">
                <a:lnSpc>
                  <a:spcPct val="100000"/>
                </a:lnSpc>
                <a:spcBef>
                  <a:spcPts val="1200"/>
                </a:spcBef>
                <a:spcAft>
                  <a:spcPct val="0"/>
                </a:spcAft>
                <a:buClr>
                  <a:srgbClr val="000000">
                    <a:lumMod val="65000"/>
                    <a:lumOff val="35000"/>
                  </a:srgbClr>
                </a:buClr>
                <a:buSzTx/>
                <a:buFont typeface="Arial" panose="020B0604020202020204" pitchFamily="34" charset="0"/>
                <a:buChar char="•"/>
                <a:tabLst/>
                <a:defRPr/>
              </a:pPr>
              <a:r>
                <a:rPr kumimoji="0" lang="de-DE" altLang="de-DE" sz="12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mn-cs"/>
                </a:rPr>
                <a:t>Studierende der Rechts- oder Wirtschaftswissenschaften</a:t>
              </a:r>
            </a:p>
          </p:txBody>
        </p:sp>
      </p:grpSp>
      <p:grpSp>
        <p:nvGrpSpPr>
          <p:cNvPr id="5" name="Gruppieren 4">
            <a:extLst>
              <a:ext uri="{FF2B5EF4-FFF2-40B4-BE49-F238E27FC236}">
                <a16:creationId xmlns:a16="http://schemas.microsoft.com/office/drawing/2014/main" id="{3BF4F234-F3E0-4B31-82AD-113F2C995053}"/>
              </a:ext>
            </a:extLst>
          </p:cNvPr>
          <p:cNvGrpSpPr/>
          <p:nvPr/>
        </p:nvGrpSpPr>
        <p:grpSpPr>
          <a:xfrm>
            <a:off x="7268827" y="1435424"/>
            <a:ext cx="4610243" cy="1680736"/>
            <a:chOff x="7268827" y="1435424"/>
            <a:chExt cx="4610243" cy="1680736"/>
          </a:xfrm>
        </p:grpSpPr>
        <p:sp>
          <p:nvSpPr>
            <p:cNvPr id="27" name="Richtungspfeil 14">
              <a:extLst>
                <a:ext uri="{FF2B5EF4-FFF2-40B4-BE49-F238E27FC236}">
                  <a16:creationId xmlns:a16="http://schemas.microsoft.com/office/drawing/2014/main" id="{685C8340-E7FC-4ED4-94D2-4038F0BC5C43}"/>
                </a:ext>
              </a:extLst>
            </p:cNvPr>
            <p:cNvSpPr>
              <a:spLocks noChangeArrowheads="1"/>
            </p:cNvSpPr>
            <p:nvPr/>
          </p:nvSpPr>
          <p:spPr bwMode="auto">
            <a:xfrm>
              <a:off x="8571863" y="1435424"/>
              <a:ext cx="3307207" cy="1680736"/>
            </a:xfrm>
            <a:prstGeom prst="homePlate">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4000" rIns="54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1200"/>
                </a:spcBef>
                <a:spcAft>
                  <a:spcPct val="0"/>
                </a:spcAft>
                <a:buClr>
                  <a:srgbClr val="336699"/>
                </a:buClr>
                <a:buSzTx/>
                <a:buFontTx/>
                <a:buNone/>
                <a:tabLst/>
                <a:defRPr/>
              </a:pPr>
              <a: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Ausgewählte Kammerberufe und Mitglieder </a:t>
              </a:r>
              <a:r>
                <a:rPr kumimoji="0" lang="de-DE" altLang="de-DE"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34" charset="-128"/>
                  <a:cs typeface="+mn-cs"/>
                </a:rPr>
                <a:t>bestimmter Verbände</a:t>
              </a:r>
            </a:p>
            <a:p>
              <a:pPr marL="171450" marR="0" lvl="0" indent="-171450" algn="l" defTabSz="914400" rtl="0" eaLnBrk="1" fontAlgn="base" latinLnBrk="0" hangingPunct="1">
                <a:lnSpc>
                  <a:spcPct val="100000"/>
                </a:lnSpc>
                <a:spcBef>
                  <a:spcPts val="1200"/>
                </a:spcBef>
                <a:spcAft>
                  <a:spcPct val="0"/>
                </a:spcAft>
                <a:buClr>
                  <a:srgbClr val="000000">
                    <a:lumMod val="65000"/>
                    <a:lumOff val="35000"/>
                  </a:srgbClr>
                </a:buClr>
                <a:buSzTx/>
                <a:buFont typeface="Arial" panose="020B0604020202020204" pitchFamily="34" charset="0"/>
                <a:buChar char="•"/>
                <a:tabLst/>
                <a:defRPr/>
              </a:pPr>
              <a: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t>Mitglied des Bundesverbandes Deutscher Unternehmensberater e.V. (BDU) oder </a:t>
              </a:r>
              <a:b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br>
              <a: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t>des Bundesverbandes Deutscher Volks- </a:t>
              </a:r>
              <a:b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br>
              <a: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t>und Betriebswirte e.V. (</a:t>
              </a:r>
              <a:r>
                <a:rPr kumimoji="0" lang="de-DE" altLang="de-DE" sz="1200" b="0" i="0" u="none" strike="noStrike" kern="0" cap="none" spc="0" normalizeH="0" baseline="0" noProof="0" dirty="0" err="1" smtClean="0">
                  <a:ln>
                    <a:noFill/>
                  </a:ln>
                  <a:solidFill>
                    <a:srgbClr val="000000">
                      <a:lumMod val="65000"/>
                      <a:lumOff val="35000"/>
                    </a:srgbClr>
                  </a:solidFill>
                  <a:effectLst/>
                  <a:uLnTx/>
                  <a:uFillTx/>
                  <a:latin typeface="Arial" panose="020B0604020202020204" pitchFamily="34" charset="0"/>
                  <a:ea typeface="+mn-ea"/>
                  <a:cs typeface="+mn-cs"/>
                </a:rPr>
                <a:t>bdvb</a:t>
              </a:r>
              <a:r>
                <a:rPr kumimoji="0" lang="de-DE" altLang="de-DE" sz="1200" b="0" i="0" u="none" strike="noStrike" kern="0" cap="none" spc="0" normalizeH="0" baseline="0" noProof="0" dirty="0" smtClean="0">
                  <a:ln>
                    <a:noFill/>
                  </a:ln>
                  <a:solidFill>
                    <a:srgbClr val="000000">
                      <a:lumMod val="65000"/>
                      <a:lumOff val="35000"/>
                    </a:srgbClr>
                  </a:solidFill>
                  <a:effectLst/>
                  <a:uLnTx/>
                  <a:uFillTx/>
                  <a:latin typeface="Arial" panose="020B0604020202020204" pitchFamily="34" charset="0"/>
                  <a:ea typeface="+mn-ea"/>
                  <a:cs typeface="+mn-cs"/>
                </a:rPr>
                <a:t>)</a:t>
              </a:r>
              <a:endParaRPr kumimoji="0" lang="de-DE" altLang="de-DE" sz="12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mn-cs"/>
              </a:endParaRPr>
            </a:p>
          </p:txBody>
        </p:sp>
        <p:cxnSp>
          <p:nvCxnSpPr>
            <p:cNvPr id="28" name="Gerader Verbinder 27">
              <a:extLst>
                <a:ext uri="{FF2B5EF4-FFF2-40B4-BE49-F238E27FC236}">
                  <a16:creationId xmlns:a16="http://schemas.microsoft.com/office/drawing/2014/main" id="{15A60EC6-0086-4FBA-AE4B-6A0641C88DE0}"/>
                </a:ext>
              </a:extLst>
            </p:cNvPr>
            <p:cNvCxnSpPr>
              <a:cxnSpLocks/>
            </p:cNvCxnSpPr>
            <p:nvPr/>
          </p:nvCxnSpPr>
          <p:spPr>
            <a:xfrm flipV="1">
              <a:off x="7268827" y="2227263"/>
              <a:ext cx="1002496" cy="221"/>
            </a:xfrm>
            <a:prstGeom prst="line">
              <a:avLst/>
            </a:prstGeom>
            <a:ln w="38100">
              <a:solidFill>
                <a:srgbClr val="5482AB"/>
              </a:solidFill>
              <a:tailEnd type="oval"/>
            </a:ln>
          </p:spPr>
          <p:style>
            <a:lnRef idx="1">
              <a:schemeClr val="accent1"/>
            </a:lnRef>
            <a:fillRef idx="0">
              <a:schemeClr val="accent1"/>
            </a:fillRef>
            <a:effectRef idx="0">
              <a:schemeClr val="accent1"/>
            </a:effectRef>
            <a:fontRef idx="minor">
              <a:schemeClr val="tx1"/>
            </a:fontRef>
          </p:style>
        </p:cxnSp>
      </p:grpSp>
      <p:grpSp>
        <p:nvGrpSpPr>
          <p:cNvPr id="6" name="Gruppieren 5">
            <a:extLst>
              <a:ext uri="{FF2B5EF4-FFF2-40B4-BE49-F238E27FC236}">
                <a16:creationId xmlns:a16="http://schemas.microsoft.com/office/drawing/2014/main" id="{438AE72D-61F7-4364-9AB7-4AAF9ED82012}"/>
              </a:ext>
            </a:extLst>
          </p:cNvPr>
          <p:cNvGrpSpPr/>
          <p:nvPr/>
        </p:nvGrpSpPr>
        <p:grpSpPr>
          <a:xfrm>
            <a:off x="7486077" y="4630809"/>
            <a:ext cx="4473007" cy="1348908"/>
            <a:chOff x="7486077" y="4630809"/>
            <a:chExt cx="4473007" cy="1348908"/>
          </a:xfrm>
        </p:grpSpPr>
        <p:sp>
          <p:nvSpPr>
            <p:cNvPr id="42" name="Richtungspfeil 14">
              <a:extLst>
                <a:ext uri="{FF2B5EF4-FFF2-40B4-BE49-F238E27FC236}">
                  <a16:creationId xmlns:a16="http://schemas.microsoft.com/office/drawing/2014/main" id="{8403D826-C758-4584-84CB-1FB3B7B1DD42}"/>
                </a:ext>
              </a:extLst>
            </p:cNvPr>
            <p:cNvSpPr>
              <a:spLocks noChangeArrowheads="1"/>
            </p:cNvSpPr>
            <p:nvPr/>
          </p:nvSpPr>
          <p:spPr bwMode="auto">
            <a:xfrm>
              <a:off x="8651876" y="4630809"/>
              <a:ext cx="3307208" cy="1348908"/>
            </a:xfrm>
            <a:prstGeom prst="homePlate">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4000" rIns="54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1200"/>
                </a:spcBef>
                <a:spcAft>
                  <a:spcPct val="0"/>
                </a:spcAft>
                <a:buClr>
                  <a:srgbClr val="336699"/>
                </a:buClr>
                <a:buSzTx/>
                <a:buFontTx/>
                <a:buNone/>
                <a:tabLst/>
                <a:defRPr/>
              </a:pPr>
              <a: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Berufe mit einem Hochschul- </a:t>
              </a:r>
              <a:b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br>
              <a:r>
                <a:rPr kumimoji="0" lang="de-DE" altLang="de-DE"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bzw. Fachhochschulstudium</a:t>
              </a:r>
            </a:p>
            <a:p>
              <a:pPr marL="171450" marR="0" lvl="0" indent="-171450" algn="l" defTabSz="914400" rtl="0" eaLnBrk="1" fontAlgn="base" latinLnBrk="0" hangingPunct="1">
                <a:lnSpc>
                  <a:spcPct val="100000"/>
                </a:lnSpc>
                <a:spcBef>
                  <a:spcPts val="1200"/>
                </a:spcBef>
                <a:spcAft>
                  <a:spcPct val="0"/>
                </a:spcAft>
                <a:buClr>
                  <a:srgbClr val="000000">
                    <a:lumMod val="65000"/>
                    <a:lumOff val="35000"/>
                  </a:srgbClr>
                </a:buClr>
                <a:buSzTx/>
                <a:buFont typeface="Arial" panose="020B0604020202020204" pitchFamily="34" charset="0"/>
                <a:buChar char="•"/>
                <a:tabLst/>
                <a:defRPr/>
              </a:pPr>
              <a:r>
                <a:rPr kumimoji="0" lang="de-DE" altLang="de-DE" sz="12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mn-cs"/>
                </a:rPr>
                <a:t>Abgeschlossenes Studium der </a:t>
              </a:r>
              <a:br>
                <a:rPr kumimoji="0" lang="de-DE" altLang="de-DE" sz="12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mn-cs"/>
                </a:rPr>
              </a:br>
              <a:r>
                <a:rPr kumimoji="0" lang="de-DE" altLang="de-DE" sz="12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mn-cs"/>
                </a:rPr>
                <a:t>Rechts- oder Wirtschaftswissenschaften</a:t>
              </a:r>
            </a:p>
          </p:txBody>
        </p:sp>
        <p:cxnSp>
          <p:nvCxnSpPr>
            <p:cNvPr id="47" name="Gerader Verbinder 46">
              <a:extLst>
                <a:ext uri="{FF2B5EF4-FFF2-40B4-BE49-F238E27FC236}">
                  <a16:creationId xmlns:a16="http://schemas.microsoft.com/office/drawing/2014/main" id="{ADB406BB-D109-4826-825A-5B123D881596}"/>
                </a:ext>
              </a:extLst>
            </p:cNvPr>
            <p:cNvCxnSpPr>
              <a:cxnSpLocks/>
            </p:cNvCxnSpPr>
            <p:nvPr/>
          </p:nvCxnSpPr>
          <p:spPr>
            <a:xfrm>
              <a:off x="7486077" y="5157128"/>
              <a:ext cx="785246" cy="0"/>
            </a:xfrm>
            <a:prstGeom prst="line">
              <a:avLst/>
            </a:prstGeom>
            <a:ln w="38100">
              <a:solidFill>
                <a:srgbClr val="5E9CAE"/>
              </a:solidFill>
              <a:tailEnd type="oval"/>
            </a:ln>
          </p:spPr>
          <p:style>
            <a:lnRef idx="1">
              <a:schemeClr val="accent1"/>
            </a:lnRef>
            <a:fillRef idx="0">
              <a:schemeClr val="accent1"/>
            </a:fillRef>
            <a:effectRef idx="0">
              <a:schemeClr val="accent1"/>
            </a:effectRef>
            <a:fontRef idx="minor">
              <a:schemeClr val="tx1"/>
            </a:fontRef>
          </p:style>
        </p:cxnSp>
      </p:grpSp>
      <p:pic>
        <p:nvPicPr>
          <p:cNvPr id="69" name="Grafik 68">
            <a:extLst>
              <a:ext uri="{FF2B5EF4-FFF2-40B4-BE49-F238E27FC236}">
                <a16:creationId xmlns:a16="http://schemas.microsoft.com/office/drawing/2014/main" id="{215EA248-8B7F-4C3D-BCAF-7D109E853E5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6692132" y="4602829"/>
            <a:ext cx="766398" cy="765678"/>
          </a:xfrm>
          <a:prstGeom prst="rect">
            <a:avLst/>
          </a:prstGeom>
        </p:spPr>
      </p:pic>
      <p:pic>
        <p:nvPicPr>
          <p:cNvPr id="71" name="Grafik 70">
            <a:extLst>
              <a:ext uri="{FF2B5EF4-FFF2-40B4-BE49-F238E27FC236}">
                <a16:creationId xmlns:a16="http://schemas.microsoft.com/office/drawing/2014/main" id="{D8545E7D-97DC-47EE-9B43-AE5D7568EB9B}"/>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6527343" y="1898329"/>
            <a:ext cx="663982" cy="663982"/>
          </a:xfrm>
          <a:prstGeom prst="rect">
            <a:avLst/>
          </a:prstGeom>
        </p:spPr>
      </p:pic>
      <p:pic>
        <p:nvPicPr>
          <p:cNvPr id="74" name="Grafik 73">
            <a:extLst>
              <a:ext uri="{FF2B5EF4-FFF2-40B4-BE49-F238E27FC236}">
                <a16:creationId xmlns:a16="http://schemas.microsoft.com/office/drawing/2014/main" id="{B3874C47-DBDA-4088-BA29-F0E9D626C0D4}"/>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4168849" y="3510487"/>
            <a:ext cx="561398" cy="561398"/>
          </a:xfrm>
          <a:prstGeom prst="rect">
            <a:avLst/>
          </a:prstGeom>
        </p:spPr>
      </p:pic>
    </p:spTree>
    <p:extLst>
      <p:ext uri="{BB962C8B-B14F-4D97-AF65-F5344CB8AC3E}">
        <p14:creationId xmlns:p14="http://schemas.microsoft.com/office/powerpoint/2010/main" val="47439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fade">
                                      <p:cBhvr>
                                        <p:cTn id="7" dur="500"/>
                                        <p:tgtEl>
                                          <p:spTgt spid="9">
                                            <p:graphicEl>
                                              <a:chart seriesIdx="-4" categoryIdx="0" bldStep="category"/>
                                            </p:graphic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fade">
                                      <p:cBhvr>
                                        <p:cTn id="16" dur="500"/>
                                        <p:tgtEl>
                                          <p:spTgt spid="9">
                                            <p:graphicEl>
                                              <a:chart seriesIdx="-4" categoryIdx="1" bldStep="category"/>
                                            </p:graphic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25" dur="500"/>
                                        <p:tgtEl>
                                          <p:spTgt spid="9">
                                            <p:graphicEl>
                                              <a:chart seriesIdx="-4" categoryIdx="2" bldStep="category"/>
                                            </p:graphicEl>
                                          </p:spTgt>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Chart bld="category"/>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l="-167" t="9555" r="5807" b="10484"/>
          <a:stretch/>
        </p:blipFill>
        <p:spPr>
          <a:xfrm>
            <a:off x="-21771" y="-54429"/>
            <a:ext cx="12235543" cy="6912429"/>
          </a:xfrm>
          <a:prstGeom prst="rect">
            <a:avLst/>
          </a:prstGeom>
        </p:spPr>
      </p:pic>
      <p:sp>
        <p:nvSpPr>
          <p:cNvPr id="19" name="Abgerundetes Rechteck 18"/>
          <p:cNvSpPr/>
          <p:nvPr/>
        </p:nvSpPr>
        <p:spPr>
          <a:xfrm>
            <a:off x="1487922" y="3639849"/>
            <a:ext cx="3735421" cy="12110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Selbstständiger Steuerberater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35 Jahre, 2.000 </a:t>
            </a:r>
            <a:r>
              <a:rPr kumimoji="0" lang="de-DE" sz="1600" b="0" i="0" u="none" strike="noStrike" kern="1200" cap="none" spc="0" normalizeH="0" baseline="0" noProof="0" dirty="0">
                <a:ln>
                  <a:noFill/>
                </a:ln>
                <a:solidFill>
                  <a:prstClr val="black"/>
                </a:solidFill>
                <a:effectLst/>
                <a:uLnTx/>
                <a:uFillTx/>
                <a:latin typeface="Shadows Into Light" panose="02000000000000000000" pitchFamily="2" charset="0"/>
                <a:ea typeface="+mn-ea"/>
                <a:cs typeface="MV Boli" panose="02000500030200090000" pitchFamily="2" charset="0"/>
              </a:rPr>
              <a:t>Euro BU-Rente </a:t>
            </a:r>
            <a:endPar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i="0" u="none" strike="noStrike" kern="1200" cap="none" spc="0" normalizeH="0" baseline="0" noProof="0" dirty="0" smtClean="0">
                <a:ln>
                  <a:noFill/>
                </a:ln>
                <a:solidFill>
                  <a:prstClr val="black"/>
                </a:solidFill>
                <a:effectLst/>
                <a:uLnTx/>
                <a:uFillTx/>
                <a:latin typeface="Shadows Into Light" panose="02000000000000000000" pitchFamily="2" charset="0"/>
                <a:cs typeface="MV Boli" panose="02000500030200090000" pitchFamily="2" charset="0"/>
              </a:rPr>
              <a:t>ERGO </a:t>
            </a:r>
            <a:r>
              <a:rPr kumimoji="0" lang="de-DE" i="0" u="none" strike="noStrike" kern="1200" cap="none" spc="0" normalizeH="0" baseline="0" noProof="0" dirty="0">
                <a:ln>
                  <a:noFill/>
                </a:ln>
                <a:solidFill>
                  <a:prstClr val="black"/>
                </a:solidFill>
                <a:effectLst/>
                <a:uLnTx/>
                <a:uFillTx/>
                <a:latin typeface="Shadows Into Light" panose="02000000000000000000" pitchFamily="2" charset="0"/>
                <a:cs typeface="MV Boli" panose="02000500030200090000" pitchFamily="2" charset="0"/>
              </a:rPr>
              <a:t>BU </a:t>
            </a:r>
            <a:r>
              <a:rPr kumimoji="0" lang="de-DE" i="0" u="none" strike="noStrike" kern="1200" cap="none" spc="0" normalizeH="0" baseline="0" noProof="0" dirty="0" smtClean="0">
                <a:ln>
                  <a:noFill/>
                </a:ln>
                <a:solidFill>
                  <a:prstClr val="black"/>
                </a:solidFill>
                <a:effectLst/>
                <a:uLnTx/>
                <a:uFillTx/>
                <a:latin typeface="Shadows Into Light" panose="02000000000000000000" pitchFamily="2" charset="0"/>
                <a:cs typeface="MV Boli" panose="02000500030200090000" pitchFamily="2" charset="0"/>
              </a:rPr>
              <a:t>Komfort (DANV) </a:t>
            </a:r>
            <a:r>
              <a:rPr kumimoji="0" lang="de-DE" sz="1600" i="0" u="dbl" strike="noStrike" kern="1200" cap="none" spc="0" normalizeH="0" baseline="0" noProof="0" dirty="0" smtClean="0">
                <a:ln>
                  <a:noFill/>
                </a:ln>
                <a:solidFill>
                  <a:prstClr val="black"/>
                </a:solidFill>
                <a:effectLst/>
                <a:uLnTx/>
                <a:uFillTx/>
                <a:latin typeface="Tempus Sans ITC" panose="04020404030D07020202" pitchFamily="82" charset="0"/>
                <a:cs typeface="MV Boli" panose="02000500030200090000" pitchFamily="2" charset="0"/>
              </a:rPr>
              <a:t>60,96 €</a:t>
            </a:r>
            <a:endParaRPr kumimoji="0" lang="de-DE" sz="1600" i="0" u="none" strike="noStrike" kern="1200" cap="none" spc="0" normalizeH="0" baseline="0" noProof="0" dirty="0" smtClean="0">
              <a:ln>
                <a:noFill/>
              </a:ln>
              <a:solidFill>
                <a:prstClr val="black"/>
              </a:solidFill>
              <a:effectLst/>
              <a:uLnTx/>
              <a:uFillTx/>
              <a:latin typeface="Tempus Sans ITC" panose="04020404030D07020202" pitchFamily="82" charset="0"/>
              <a:cs typeface="MV Boli" panose="0200050003020009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ERGO BU Premium (DANV) </a:t>
            </a:r>
            <a:r>
              <a:rPr lang="de-DE" sz="1600" u="dbl" dirty="0" smtClean="0">
                <a:solidFill>
                  <a:srgbClr val="BF1528"/>
                </a:solidFill>
                <a:latin typeface="Tempus Sans ITC" panose="04020404030D07020202" pitchFamily="82" charset="0"/>
                <a:cs typeface="MV Boli" panose="02000500030200090000" pitchFamily="2" charset="0"/>
              </a:rPr>
              <a:t>70,02 </a:t>
            </a:r>
            <a:r>
              <a:rPr lang="de-DE" sz="1600" u="dbl" dirty="0">
                <a:solidFill>
                  <a:srgbClr val="BF1528"/>
                </a:solidFill>
                <a:latin typeface="Tempus Sans ITC" panose="04020404030D07020202" pitchFamily="82" charset="0"/>
                <a:cs typeface="MV Boli" panose="02000500030200090000" pitchFamily="2" charset="0"/>
              </a:rPr>
              <a:t>€</a:t>
            </a:r>
            <a:r>
              <a:rPr kumimoji="0" lang="de-DE" sz="1600"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 </a:t>
            </a:r>
          </a:p>
        </p:txBody>
      </p:sp>
      <p:sp>
        <p:nvSpPr>
          <p:cNvPr id="21" name="Abgerundetes Rechteck 20"/>
          <p:cNvSpPr/>
          <p:nvPr/>
        </p:nvSpPr>
        <p:spPr>
          <a:xfrm>
            <a:off x="1461351" y="5063547"/>
            <a:ext cx="3839465" cy="11126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Angestellter Rechtsanwalt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30 Jahre, 2.000 </a:t>
            </a:r>
            <a:r>
              <a:rPr kumimoji="0" lang="de-DE" sz="1600" b="0" i="0" u="none" strike="noStrike" kern="1200" cap="none" spc="0" normalizeH="0" baseline="0" noProof="0" dirty="0">
                <a:ln>
                  <a:noFill/>
                </a:ln>
                <a:solidFill>
                  <a:prstClr val="black"/>
                </a:solidFill>
                <a:effectLst/>
                <a:uLnTx/>
                <a:uFillTx/>
                <a:latin typeface="Shadows Into Light" panose="02000000000000000000" pitchFamily="2" charset="0"/>
                <a:ea typeface="+mn-ea"/>
                <a:cs typeface="MV Boli" panose="02000500030200090000" pitchFamily="2" charset="0"/>
              </a:rPr>
              <a:t>Euro BU-Rente </a:t>
            </a:r>
            <a:endPar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endParaRPr>
          </a:p>
          <a:p>
            <a:pPr lvl="0" algn="ctr">
              <a:defRPr/>
            </a:pPr>
            <a:r>
              <a:rPr kumimoji="0" lang="de-DE" i="0" u="none" strike="noStrike" kern="1200" cap="none" spc="0" normalizeH="0" baseline="0" noProof="0" dirty="0" smtClean="0">
                <a:ln>
                  <a:noFill/>
                </a:ln>
                <a:solidFill>
                  <a:prstClr val="black"/>
                </a:solidFill>
                <a:effectLst/>
                <a:uLnTx/>
                <a:uFillTx/>
                <a:latin typeface="Shadows Into Light" panose="02000000000000000000" pitchFamily="2" charset="0"/>
                <a:cs typeface="MV Boli" panose="02000500030200090000" pitchFamily="2" charset="0"/>
              </a:rPr>
              <a:t>ERGO BU Komfort </a:t>
            </a:r>
            <a:r>
              <a:rPr lang="de-DE" dirty="0" smtClean="0">
                <a:solidFill>
                  <a:prstClr val="black"/>
                </a:solidFill>
                <a:latin typeface="Shadows Into Light" panose="02000000000000000000" pitchFamily="2" charset="0"/>
                <a:cs typeface="MV Boli" panose="02000500030200090000" pitchFamily="2" charset="0"/>
              </a:rPr>
              <a:t>Start (DANV)</a:t>
            </a:r>
            <a:r>
              <a:rPr lang="de-DE" sz="1600" dirty="0" smtClean="0">
                <a:solidFill>
                  <a:prstClr val="black"/>
                </a:solidFill>
                <a:latin typeface="Shadows Into Light" panose="02000000000000000000" pitchFamily="2" charset="0"/>
                <a:cs typeface="MV Boli" panose="02000500030200090000" pitchFamily="2" charset="0"/>
              </a:rPr>
              <a:t> </a:t>
            </a:r>
            <a:r>
              <a:rPr lang="de-DE" sz="1600" u="dbl" dirty="0" smtClean="0">
                <a:solidFill>
                  <a:prstClr val="black"/>
                </a:solidFill>
                <a:latin typeface="Tempus Sans ITC" panose="04020404030D07020202" pitchFamily="82" charset="0"/>
                <a:cs typeface="MV Boli" panose="02000500030200090000" pitchFamily="2" charset="0"/>
              </a:rPr>
              <a:t>43,41 €</a:t>
            </a:r>
          </a:p>
          <a:p>
            <a:pPr lvl="0" algn="ctr">
              <a:defRPr/>
            </a:pPr>
            <a:r>
              <a:rPr kumimoji="0" lang="de-DE"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ERGO BU Premium</a:t>
            </a:r>
            <a:r>
              <a:rPr kumimoji="0" lang="de-DE" sz="1600"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 </a:t>
            </a:r>
            <a:r>
              <a:rPr kumimoji="0" lang="de-DE"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Start</a:t>
            </a:r>
            <a:r>
              <a:rPr kumimoji="0" lang="de-DE" sz="1600"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 </a:t>
            </a:r>
            <a:r>
              <a:rPr kumimoji="0" lang="de-DE"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(DANV)</a:t>
            </a:r>
            <a:r>
              <a:rPr kumimoji="0" lang="de-DE" sz="1600" i="0" u="none" strike="noStrike" kern="1200" cap="none" spc="0" normalizeH="0" baseline="0" noProof="0" dirty="0" smtClean="0">
                <a:ln>
                  <a:noFill/>
                </a:ln>
                <a:solidFill>
                  <a:srgbClr val="BF1528"/>
                </a:solidFill>
                <a:effectLst/>
                <a:uLnTx/>
                <a:uFillTx/>
                <a:latin typeface="Shadows Into Light" panose="02000000000000000000" pitchFamily="2" charset="0"/>
                <a:cs typeface="MV Boli" panose="02000500030200090000" pitchFamily="2" charset="0"/>
              </a:rPr>
              <a:t> </a:t>
            </a:r>
            <a:r>
              <a:rPr lang="de-DE" sz="1600" u="dbl" dirty="0" smtClean="0">
                <a:solidFill>
                  <a:srgbClr val="BF1528"/>
                </a:solidFill>
                <a:latin typeface="Tempus Sans ITC" panose="04020404030D07020202" pitchFamily="82" charset="0"/>
                <a:cs typeface="MV Boli" panose="02000500030200090000" pitchFamily="2" charset="0"/>
              </a:rPr>
              <a:t>49,88</a:t>
            </a:r>
            <a:r>
              <a:rPr lang="de-DE" sz="1000" u="dbl" dirty="0" smtClean="0">
                <a:solidFill>
                  <a:srgbClr val="BF1528"/>
                </a:solidFill>
                <a:latin typeface="Tempus Sans ITC" panose="04020404030D07020202" pitchFamily="82" charset="0"/>
                <a:cs typeface="MV Boli" panose="02000500030200090000" pitchFamily="2" charset="0"/>
              </a:rPr>
              <a:t> </a:t>
            </a:r>
            <a:r>
              <a:rPr lang="de-DE" sz="1600" u="dbl" dirty="0" smtClean="0">
                <a:solidFill>
                  <a:srgbClr val="BF1528"/>
                </a:solidFill>
                <a:latin typeface="Tempus Sans ITC" panose="04020404030D07020202" pitchFamily="82" charset="0"/>
                <a:cs typeface="MV Boli" panose="02000500030200090000" pitchFamily="2" charset="0"/>
              </a:rPr>
              <a:t>€</a:t>
            </a:r>
            <a:endParaRPr kumimoji="0" lang="de-DE" i="0" u="none" strike="noStrike" kern="1200" cap="none" spc="0" normalizeH="0" baseline="0" noProof="0" dirty="0">
              <a:ln>
                <a:noFill/>
              </a:ln>
              <a:solidFill>
                <a:prstClr val="black"/>
              </a:solidFill>
              <a:effectLst/>
              <a:uLnTx/>
              <a:uFillTx/>
              <a:latin typeface="Shadows Into Light" panose="02000000000000000000" pitchFamily="2" charset="0"/>
              <a:cs typeface="MV Boli" panose="02000500030200090000" pitchFamily="2" charset="0"/>
            </a:endParaRPr>
          </a:p>
        </p:txBody>
      </p:sp>
      <p:sp>
        <p:nvSpPr>
          <p:cNvPr id="24" name="Text Placeholder 4">
            <a:extLst>
              <a:ext uri="{FF2B5EF4-FFF2-40B4-BE49-F238E27FC236}">
                <a16:creationId xmlns:a16="http://schemas.microsoft.com/office/drawing/2014/main" id="{CCDC3389-F14B-4E69-A34E-2BF7B3FF03C2}"/>
              </a:ext>
            </a:extLst>
          </p:cNvPr>
          <p:cNvSpPr>
            <a:spLocks noGrp="1" noChangeAspect="1"/>
          </p:cNvSpPr>
          <p:nvPr>
            <p:ph type="body" sz="quarter" idx="4294967295" hasCustomPrompt="1"/>
          </p:nvPr>
        </p:nvSpPr>
        <p:spPr bwMode="black">
          <a:xfrm>
            <a:off x="10620000" y="432000"/>
            <a:ext cx="1219114" cy="673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3" name="Textfeld 2"/>
          <p:cNvSpPr txBox="1"/>
          <p:nvPr/>
        </p:nvSpPr>
        <p:spPr>
          <a:xfrm>
            <a:off x="6840141" y="4593021"/>
            <a:ext cx="914400" cy="914400"/>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Zahlbeiträge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Endalter 67, Nichtraucher seit mindestens 12 Monaten,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kein Wohneigenturm, keine</a:t>
            </a:r>
            <a:r>
              <a:rPr kumimoji="0" lang="de-DE" sz="1200" b="0" i="0" u="none" strike="noStrike" kern="1200" cap="none" spc="0" normalizeH="0" noProof="0" dirty="0" smtClean="0">
                <a:ln>
                  <a:noFill/>
                </a:ln>
                <a:solidFill>
                  <a:prstClr val="black"/>
                </a:solidFill>
                <a:effectLst/>
                <a:uLnTx/>
                <a:uFillTx/>
                <a:latin typeface="Arial"/>
                <a:ea typeface="+mn-ea"/>
                <a:cs typeface="+mn-cs"/>
              </a:rPr>
              <a:t> Personalverantwortung,</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Beitragsverrechnung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Stand 01.2023</a:t>
            </a:r>
          </a:p>
        </p:txBody>
      </p:sp>
      <p:sp>
        <p:nvSpPr>
          <p:cNvPr id="10" name="Abgerundetes Rechteck 9"/>
          <p:cNvSpPr/>
          <p:nvPr/>
        </p:nvSpPr>
        <p:spPr>
          <a:xfrm>
            <a:off x="1461351" y="976333"/>
            <a:ext cx="3788565" cy="23706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174625" marR="0" lvl="0" indent="-174625" algn="ctr" defTabSz="914400" rtl="0" eaLnBrk="1" fontAlgn="auto" latinLnBrk="0" hangingPunct="1">
              <a:lnSpc>
                <a:spcPct val="100000"/>
              </a:lnSpc>
              <a:spcBef>
                <a:spcPts val="0"/>
              </a:spcBef>
              <a:spcAft>
                <a:spcPts val="600"/>
              </a:spcAft>
              <a:buClrTx/>
              <a:buSzTx/>
              <a:buFontTx/>
              <a:buNone/>
              <a:tabLst/>
              <a:defRPr/>
            </a:pPr>
            <a:r>
              <a:rPr kumimoji="0" lang="de-DE" b="1"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DANV-Tarif = vorteilhafte Bedingungen</a:t>
            </a:r>
          </a:p>
          <a:p>
            <a:pPr marL="174625" marR="0" lvl="0" indent="-174625" algn="ctr" defTabSz="914400" rtl="0" eaLnBrk="1" fontAlgn="auto" latinLnBrk="0" hangingPunct="1">
              <a:lnSpc>
                <a:spcPct val="100000"/>
              </a:lnSpc>
              <a:spcBef>
                <a:spcPts val="0"/>
              </a:spcBef>
              <a:spcAft>
                <a:spcPts val="600"/>
              </a:spcAft>
              <a:buClrTx/>
              <a:buSzTx/>
              <a:buFontTx/>
              <a:buNone/>
              <a:tabLst/>
              <a:defRPr/>
            </a:pPr>
            <a:endParaRPr kumimoji="0" lang="de-DE" sz="1000" b="1"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endParaRPr>
          </a:p>
          <a:p>
            <a:pPr marL="174625" marR="0" lvl="0" indent="-174625" algn="l" defTabSz="914400" rtl="0" eaLnBrk="1" fontAlgn="auto" latinLnBrk="0" hangingPunct="1">
              <a:lnSpc>
                <a:spcPct val="100000"/>
              </a:lnSpc>
              <a:spcBef>
                <a:spcPts val="0"/>
              </a:spcBef>
              <a:spcAft>
                <a:spcPts val="600"/>
              </a:spcAft>
              <a:buClr>
                <a:schemeClr val="tx1"/>
              </a:buClr>
              <a:buSzPct val="120000"/>
              <a:buFont typeface="Wingdings" panose="05000000000000000000" pitchFamily="2" charset="2"/>
              <a:buChar char="ü"/>
              <a:tabLst/>
              <a:defRPr/>
            </a:pP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Verzicht auf abstrakte und konkrete Verweisung (in Erst- und Nachprüfung</a:t>
            </a:r>
            <a:r>
              <a:rPr kumimoji="0" lang="de-DE" sz="1600" b="1"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a:t>
            </a: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a:t>
            </a:r>
          </a:p>
          <a:p>
            <a:pPr marL="174625" marR="0" lvl="0" indent="-174625" algn="l" defTabSz="914400" rtl="0" eaLnBrk="1" fontAlgn="auto" latinLnBrk="0" hangingPunct="1">
              <a:lnSpc>
                <a:spcPct val="100000"/>
              </a:lnSpc>
              <a:spcBef>
                <a:spcPts val="0"/>
              </a:spcBef>
              <a:spcAft>
                <a:spcPts val="600"/>
              </a:spcAft>
              <a:buClr>
                <a:schemeClr val="tx1"/>
              </a:buClr>
              <a:buSzPct val="120000"/>
              <a:buFont typeface="Wingdings" panose="05000000000000000000" pitchFamily="2" charset="2"/>
              <a:buChar char="ü"/>
              <a:tabLst/>
              <a:defRPr/>
            </a:pP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Verzicht </a:t>
            </a:r>
            <a:r>
              <a:rPr kumimoji="0" lang="de-DE" sz="1600" b="0" i="0" u="none" strike="noStrike" kern="1200" cap="none" spc="0" normalizeH="0" baseline="0" noProof="0" dirty="0">
                <a:ln>
                  <a:noFill/>
                </a:ln>
                <a:solidFill>
                  <a:prstClr val="black"/>
                </a:solidFill>
                <a:effectLst/>
                <a:uLnTx/>
                <a:uFillTx/>
                <a:latin typeface="Shadows Into Light" panose="02000000000000000000" pitchFamily="2" charset="0"/>
                <a:ea typeface="+mn-ea"/>
                <a:cs typeface="MV Boli" panose="02000500030200090000" pitchFamily="2" charset="0"/>
              </a:rPr>
              <a:t>auf Überprüfung wirtschaftlicher Verhältnisse</a:t>
            </a:r>
          </a:p>
          <a:p>
            <a:pPr marL="174625" marR="0" lvl="0" indent="-174625" algn="l" defTabSz="914400" rtl="0" eaLnBrk="1" fontAlgn="auto" latinLnBrk="0" hangingPunct="1">
              <a:lnSpc>
                <a:spcPct val="100000"/>
              </a:lnSpc>
              <a:spcBef>
                <a:spcPts val="0"/>
              </a:spcBef>
              <a:spcAft>
                <a:spcPts val="600"/>
              </a:spcAft>
              <a:buClr>
                <a:schemeClr val="tx1"/>
              </a:buClr>
              <a:buSzPct val="120000"/>
              <a:buFont typeface="Wingdings" panose="05000000000000000000" pitchFamily="2" charset="2"/>
              <a:buChar char="ü"/>
              <a:tabLst/>
              <a:defRPr/>
            </a:pPr>
            <a:r>
              <a:rPr kumimoji="0" lang="de-DE" sz="1600" b="0" i="0" u="none" strike="noStrike" kern="1200" cap="none" spc="0" normalizeH="0" baseline="0" noProof="0" dirty="0">
                <a:ln>
                  <a:noFill/>
                </a:ln>
                <a:solidFill>
                  <a:prstClr val="black"/>
                </a:solidFill>
                <a:effectLst/>
                <a:uLnTx/>
                <a:uFillTx/>
                <a:latin typeface="Shadows Into Light" panose="02000000000000000000" pitchFamily="2" charset="0"/>
                <a:ea typeface="+mn-ea"/>
                <a:cs typeface="MV Boli" panose="02000500030200090000" pitchFamily="2" charset="0"/>
              </a:rPr>
              <a:t>Verzicht auf Überprüfung einer </a:t>
            </a:r>
            <a:r>
              <a:rPr kumimoji="0" lang="de-DE" sz="1600" b="0" i="0" u="none" strike="noStrike" kern="1200" cap="none" spc="0" normalizeH="0" baseline="0" noProof="0" dirty="0" smtClean="0">
                <a:ln>
                  <a:noFill/>
                </a:ln>
                <a:solidFill>
                  <a:prstClr val="black"/>
                </a:solidFill>
                <a:effectLst/>
                <a:uLnTx/>
                <a:uFillTx/>
                <a:latin typeface="Shadows Into Light" panose="02000000000000000000" pitchFamily="2" charset="0"/>
                <a:ea typeface="+mn-ea"/>
                <a:cs typeface="MV Boli" panose="02000500030200090000" pitchFamily="2" charset="0"/>
              </a:rPr>
              <a:t>Umorganisation</a:t>
            </a:r>
            <a:endParaRPr kumimoji="0" lang="de-DE" sz="2000" b="1" i="0" u="dbl" strike="noStrike" kern="1200" cap="none" spc="0" normalizeH="0" baseline="0" noProof="0" dirty="0" smtClean="0">
              <a:ln>
                <a:noFill/>
              </a:ln>
              <a:solidFill>
                <a:srgbClr val="BF1528"/>
              </a:solidFill>
              <a:effectLst/>
              <a:uLnTx/>
              <a:uFillTx/>
              <a:latin typeface="Shadows Into Light" panose="02000000000000000000" pitchFamily="2" charset="0"/>
              <a:ea typeface="+mn-ea"/>
              <a:cs typeface="MV Boli" panose="02000500030200090000" pitchFamily="2" charset="0"/>
            </a:endParaRPr>
          </a:p>
        </p:txBody>
      </p:sp>
      <p:grpSp>
        <p:nvGrpSpPr>
          <p:cNvPr id="9" name="Gruppieren 8"/>
          <p:cNvGrpSpPr/>
          <p:nvPr/>
        </p:nvGrpSpPr>
        <p:grpSpPr>
          <a:xfrm>
            <a:off x="9723608" y="1279738"/>
            <a:ext cx="2115506" cy="905893"/>
            <a:chOff x="9562459" y="5521875"/>
            <a:chExt cx="2115506" cy="905893"/>
          </a:xfrm>
        </p:grpSpPr>
        <p:sp>
          <p:nvSpPr>
            <p:cNvPr id="11" name="Rechteck 10"/>
            <p:cNvSpPr/>
            <p:nvPr/>
          </p:nvSpPr>
          <p:spPr>
            <a:xfrm>
              <a:off x="10409653" y="5533292"/>
              <a:ext cx="1221420" cy="410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pic>
          <p:nvPicPr>
            <p:cNvPr id="12" name="Grafik 11"/>
            <p:cNvPicPr>
              <a:picLocks noChangeAspect="1"/>
            </p:cNvPicPr>
            <p:nvPr/>
          </p:nvPicPr>
          <p:blipFill>
            <a:blip r:embed="rId5">
              <a:clrChange>
                <a:clrFrom>
                  <a:srgbClr val="FFFFFF"/>
                </a:clrFrom>
                <a:clrTo>
                  <a:srgbClr val="FFFFFF">
                    <a:alpha val="0"/>
                  </a:srgbClr>
                </a:clrTo>
              </a:clrChange>
            </a:blip>
            <a:stretch>
              <a:fillRect/>
            </a:stretch>
          </p:blipFill>
          <p:spPr>
            <a:xfrm>
              <a:off x="9562459" y="5521875"/>
              <a:ext cx="2115506" cy="905893"/>
            </a:xfrm>
            <a:prstGeom prst="rect">
              <a:avLst/>
            </a:prstGeom>
          </p:spPr>
        </p:pic>
      </p:grpSp>
      <p:sp>
        <p:nvSpPr>
          <p:cNvPr id="13" name="Bogen 12"/>
          <p:cNvSpPr/>
          <p:nvPr/>
        </p:nvSpPr>
        <p:spPr>
          <a:xfrm>
            <a:off x="2543762" y="1333260"/>
            <a:ext cx="1641514" cy="330506"/>
          </a:xfrm>
          <a:prstGeom prst="arc">
            <a:avLst>
              <a:gd name="adj1" fmla="val 11497530"/>
              <a:gd name="adj2" fmla="val 20817677"/>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Tree>
    <p:extLst>
      <p:ext uri="{BB962C8B-B14F-4D97-AF65-F5344CB8AC3E}">
        <p14:creationId xmlns:p14="http://schemas.microsoft.com/office/powerpoint/2010/main" val="3185144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28"/>
          <p:cNvSpPr>
            <a:spLocks noGrp="1"/>
          </p:cNvSpPr>
          <p:nvPr>
            <p:ph type="title"/>
          </p:nvPr>
        </p:nvSpPr>
        <p:spPr/>
        <p:txBody>
          <a:bodyPr/>
          <a:lstStyle/>
          <a:p>
            <a:r>
              <a:rPr lang="de-DE" sz="4400" dirty="0">
                <a:solidFill>
                  <a:srgbClr val="BF1528"/>
                </a:solidFill>
              </a:rPr>
              <a:t>ERGO </a:t>
            </a:r>
            <a:r>
              <a:rPr lang="de-DE" sz="4400" dirty="0" smtClean="0">
                <a:solidFill>
                  <a:srgbClr val="BF1528"/>
                </a:solidFill>
              </a:rPr>
              <a:t>BU</a:t>
            </a:r>
            <a:br>
              <a:rPr lang="de-DE" sz="4400" dirty="0" smtClean="0">
                <a:solidFill>
                  <a:srgbClr val="BF1528"/>
                </a:solidFill>
              </a:rPr>
            </a:br>
            <a:r>
              <a:rPr lang="de-DE" sz="4400" dirty="0" smtClean="0">
                <a:solidFill>
                  <a:srgbClr val="BF1528"/>
                </a:solidFill>
              </a:rPr>
              <a:t/>
            </a:r>
            <a:br>
              <a:rPr lang="de-DE" sz="4400" dirty="0" smtClean="0">
                <a:solidFill>
                  <a:srgbClr val="BF1528"/>
                </a:solidFill>
              </a:rPr>
            </a:br>
            <a:r>
              <a:rPr lang="de-DE" sz="3200" dirty="0" smtClean="0">
                <a:solidFill>
                  <a:srgbClr val="BF1528"/>
                </a:solidFill>
              </a:rPr>
              <a:t>Passt immer!</a:t>
            </a:r>
            <a:endParaRPr lang="de-DE" sz="3200" dirty="0">
              <a:solidFill>
                <a:srgbClr val="BF1528"/>
              </a:solidFill>
            </a:endParaRPr>
          </a:p>
        </p:txBody>
      </p:sp>
      <p:pic>
        <p:nvPicPr>
          <p:cNvPr id="4" name="Bildplatzhalter 3"/>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20370" r="20370"/>
          <a:stretch>
            <a:fillRect/>
          </a:stretch>
        </p:blipFill>
        <p:spPr/>
      </p:pic>
      <p:sp>
        <p:nvSpPr>
          <p:cNvPr id="6" name="Textplatzhalter 5"/>
          <p:cNvSpPr>
            <a:spLocks noGrp="1"/>
          </p:cNvSpPr>
          <p:nvPr>
            <p:ph type="body" sz="quarter" idx="10"/>
          </p:nvPr>
        </p:nvSpPr>
        <p:spPr/>
        <p:txBody>
          <a:bodyPr/>
          <a:lstStyle/>
          <a:p>
            <a:endParaRPr lang="de-DE" dirty="0"/>
          </a:p>
        </p:txBody>
      </p:sp>
      <p:sp>
        <p:nvSpPr>
          <p:cNvPr id="5" name="Textplatzhalter 4"/>
          <p:cNvSpPr>
            <a:spLocks noGrp="1"/>
          </p:cNvSpPr>
          <p:nvPr>
            <p:ph type="body" sz="quarter" idx="8"/>
          </p:nvPr>
        </p:nvSpPr>
        <p:spPr/>
        <p:txBody>
          <a:bodyPr/>
          <a:lstStyle/>
          <a:p>
            <a:endParaRPr lang="de-DE" dirty="0"/>
          </a:p>
        </p:txBody>
      </p:sp>
    </p:spTree>
    <p:extLst>
      <p:ext uri="{BB962C8B-B14F-4D97-AF65-F5344CB8AC3E}">
        <p14:creationId xmlns:p14="http://schemas.microsoft.com/office/powerpoint/2010/main" val="27546180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Flussdiagramm: Prozess 86">
            <a:extLst>
              <a:ext uri="{FF2B5EF4-FFF2-40B4-BE49-F238E27FC236}">
                <a16:creationId xmlns:a16="http://schemas.microsoft.com/office/drawing/2014/main" id="{2C69082B-E2CC-43AF-B5CC-8B3D0008AD6E}"/>
              </a:ext>
            </a:extLst>
          </p:cNvPr>
          <p:cNvSpPr/>
          <p:nvPr/>
        </p:nvSpPr>
        <p:spPr>
          <a:xfrm>
            <a:off x="-1" y="1757411"/>
            <a:ext cx="12220901" cy="3507000"/>
          </a:xfrm>
          <a:prstGeom prst="flowChartProcess">
            <a:avLst/>
          </a:prstGeom>
          <a:solidFill>
            <a:srgbClr val="F3C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E87A16"/>
              </a:solidFill>
            </a:endParaRPr>
          </a:p>
        </p:txBody>
      </p:sp>
      <p:grpSp>
        <p:nvGrpSpPr>
          <p:cNvPr id="28" name="Gruppieren 27">
            <a:extLst>
              <a:ext uri="{FF2B5EF4-FFF2-40B4-BE49-F238E27FC236}">
                <a16:creationId xmlns:a16="http://schemas.microsoft.com/office/drawing/2014/main" id="{1A4E2179-CAF8-4014-8A52-B7482477B7EA}"/>
              </a:ext>
            </a:extLst>
          </p:cNvPr>
          <p:cNvGrpSpPr/>
          <p:nvPr/>
        </p:nvGrpSpPr>
        <p:grpSpPr>
          <a:xfrm>
            <a:off x="353777" y="2708907"/>
            <a:ext cx="703633" cy="1582689"/>
            <a:chOff x="834293" y="1829428"/>
            <a:chExt cx="914400" cy="2056772"/>
          </a:xfrm>
          <a:solidFill>
            <a:schemeClr val="bg1"/>
          </a:solidFill>
        </p:grpSpPr>
        <p:sp>
          <p:nvSpPr>
            <p:cNvPr id="5" name="Ellipse 4">
              <a:extLst>
                <a:ext uri="{FF2B5EF4-FFF2-40B4-BE49-F238E27FC236}">
                  <a16:creationId xmlns:a16="http://schemas.microsoft.com/office/drawing/2014/main" id="{4310EFB2-205A-42E1-98F7-F6F9C33DDE0B}"/>
                </a:ext>
              </a:extLst>
            </p:cNvPr>
            <p:cNvSpPr/>
            <p:nvPr/>
          </p:nvSpPr>
          <p:spPr>
            <a:xfrm>
              <a:off x="834293" y="1829428"/>
              <a:ext cx="914400" cy="914400"/>
            </a:xfrm>
            <a:prstGeom prst="ellips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DAD2BE8B-2408-4AFA-B090-4C02E8CFC3C8}"/>
                </a:ext>
              </a:extLst>
            </p:cNvPr>
            <p:cNvSpPr/>
            <p:nvPr/>
          </p:nvSpPr>
          <p:spPr>
            <a:xfrm>
              <a:off x="834293" y="2971800"/>
              <a:ext cx="914400" cy="914400"/>
            </a:xfrm>
            <a:prstGeom prst="ellips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6" name="Rechteck 45">
            <a:extLst>
              <a:ext uri="{FF2B5EF4-FFF2-40B4-BE49-F238E27FC236}">
                <a16:creationId xmlns:a16="http://schemas.microsoft.com/office/drawing/2014/main" id="{ADD4A550-B5D1-4109-AFB7-F36455C3798E}"/>
              </a:ext>
            </a:extLst>
          </p:cNvPr>
          <p:cNvSpPr/>
          <p:nvPr/>
        </p:nvSpPr>
        <p:spPr>
          <a:xfrm>
            <a:off x="265152" y="1991487"/>
            <a:ext cx="1721777" cy="426472"/>
          </a:xfrm>
          <a:prstGeom prst="rect">
            <a:avLst/>
          </a:prstGeom>
          <a:noFill/>
          <a:ln w="25400" cap="flat" cmpd="sng" algn="ctr">
            <a:noFill/>
            <a:prstDash val="solid"/>
          </a:ln>
          <a:effectLst/>
        </p:spPr>
        <p:txBody>
          <a:bodyPr rtlCol="0" anchor="ctr"/>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Abschluss einer </a:t>
            </a:r>
            <a:br>
              <a:rPr kumimoji="0" lang="de-DE" sz="1000" b="0" i="0" u="none" strike="noStrike" kern="0" cap="none" spc="0" normalizeH="0" baseline="0" noProof="0" dirty="0">
                <a:ln>
                  <a:noFill/>
                </a:ln>
                <a:effectLst/>
                <a:uLnTx/>
                <a:uFillTx/>
                <a:latin typeface="Arial"/>
                <a:ea typeface="+mn-ea"/>
                <a:cs typeface="+mn-cs"/>
              </a:rPr>
            </a:br>
            <a:r>
              <a:rPr kumimoji="0" lang="de-DE" sz="1000" b="0" i="0" u="none" strike="noStrike" kern="0" cap="none" spc="0" normalizeH="0" baseline="0" noProof="0" dirty="0" smtClean="0">
                <a:ln>
                  <a:noFill/>
                </a:ln>
                <a:effectLst/>
                <a:uLnTx/>
                <a:uFillTx/>
                <a:latin typeface="Arial"/>
                <a:ea typeface="+mn-ea"/>
                <a:cs typeface="+mn-cs"/>
              </a:rPr>
              <a:t>Krankentagegeld- </a:t>
            </a:r>
          </a:p>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smtClean="0">
                <a:ln>
                  <a:noFill/>
                </a:ln>
                <a:effectLst/>
                <a:uLnTx/>
                <a:uFillTx/>
                <a:latin typeface="Arial"/>
                <a:ea typeface="+mn-ea"/>
                <a:cs typeface="+mn-cs"/>
              </a:rPr>
              <a:t>versicherung </a:t>
            </a:r>
            <a:r>
              <a:rPr kumimoji="0" lang="de-DE" sz="1000" b="0" i="0" u="none" strike="noStrike" kern="0" cap="none" spc="0" normalizeH="0" baseline="0" noProof="0" dirty="0">
                <a:ln>
                  <a:noFill/>
                </a:ln>
                <a:effectLst/>
                <a:uLnTx/>
                <a:uFillTx/>
                <a:latin typeface="Arial"/>
                <a:ea typeface="+mn-ea"/>
                <a:cs typeface="+mn-cs"/>
              </a:rPr>
              <a:t>bei der DKV</a:t>
            </a:r>
          </a:p>
        </p:txBody>
      </p:sp>
      <p:sp>
        <p:nvSpPr>
          <p:cNvPr id="47" name="Rechteck 46">
            <a:extLst>
              <a:ext uri="{FF2B5EF4-FFF2-40B4-BE49-F238E27FC236}">
                <a16:creationId xmlns:a16="http://schemas.microsoft.com/office/drawing/2014/main" id="{32B9D764-9636-427A-A3AF-B44CAA4E0224}"/>
              </a:ext>
            </a:extLst>
          </p:cNvPr>
          <p:cNvSpPr/>
          <p:nvPr/>
        </p:nvSpPr>
        <p:spPr>
          <a:xfrm>
            <a:off x="265152" y="4576981"/>
            <a:ext cx="1226119" cy="472281"/>
          </a:xfrm>
          <a:prstGeom prst="rect">
            <a:avLst/>
          </a:prstGeom>
          <a:noFill/>
          <a:ln w="25400" cap="flat" cmpd="sng" algn="ctr">
            <a:noFill/>
            <a:prstDash val="solid"/>
          </a:ln>
          <a:effectLst/>
        </p:spPr>
        <p:txBody>
          <a:bodyPr rtlCol="0" anchor="b"/>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smtClean="0">
                <a:ln>
                  <a:noFill/>
                </a:ln>
                <a:effectLst/>
                <a:uLnTx/>
                <a:uFillTx/>
                <a:latin typeface="Arial"/>
                <a:ea typeface="+mn-ea"/>
                <a:cs typeface="+mn-cs"/>
              </a:rPr>
              <a:t>Zudem </a:t>
            </a:r>
            <a:r>
              <a:rPr kumimoji="0" lang="de-DE" sz="1000" b="0" i="0" u="none" strike="noStrike" kern="0" cap="none" spc="0" normalizeH="0" baseline="0" noProof="0" dirty="0">
                <a:ln>
                  <a:noFill/>
                </a:ln>
                <a:effectLst/>
                <a:uLnTx/>
                <a:uFillTx/>
                <a:latin typeface="Arial"/>
                <a:ea typeface="+mn-ea"/>
                <a:cs typeface="+mn-cs"/>
              </a:rPr>
              <a:t>Abschluss einer ERGO </a:t>
            </a:r>
            <a:br>
              <a:rPr kumimoji="0" lang="de-DE" sz="1000" b="0" i="0" u="none" strike="noStrike" kern="0" cap="none" spc="0" normalizeH="0" baseline="0" noProof="0" dirty="0">
                <a:ln>
                  <a:noFill/>
                </a:ln>
                <a:effectLst/>
                <a:uLnTx/>
                <a:uFillTx/>
                <a:latin typeface="Arial"/>
                <a:ea typeface="+mn-ea"/>
                <a:cs typeface="+mn-cs"/>
              </a:rPr>
            </a:br>
            <a:r>
              <a:rPr kumimoji="0" lang="de-DE" sz="1000" b="0" i="0" u="none" strike="noStrike" kern="0" cap="none" spc="0" normalizeH="0" baseline="0" noProof="0" dirty="0" smtClean="0">
                <a:ln>
                  <a:noFill/>
                </a:ln>
                <a:effectLst/>
                <a:uLnTx/>
                <a:uFillTx/>
                <a:latin typeface="Arial"/>
                <a:ea typeface="+mn-ea"/>
                <a:cs typeface="+mn-cs"/>
              </a:rPr>
              <a:t>BU-Versicherung</a:t>
            </a:r>
            <a:endParaRPr kumimoji="0" lang="de-DE" sz="1000" b="0" i="0" u="none" strike="noStrike" kern="0" cap="none" spc="0" normalizeH="0" baseline="0" noProof="0" dirty="0">
              <a:ln>
                <a:noFill/>
              </a:ln>
              <a:effectLst/>
              <a:uLnTx/>
              <a:uFillTx/>
              <a:latin typeface="Arial"/>
              <a:ea typeface="+mn-ea"/>
              <a:cs typeface="+mn-cs"/>
            </a:endParaRPr>
          </a:p>
        </p:txBody>
      </p:sp>
      <p:grpSp>
        <p:nvGrpSpPr>
          <p:cNvPr id="115" name="Gruppieren 114">
            <a:extLst>
              <a:ext uri="{FF2B5EF4-FFF2-40B4-BE49-F238E27FC236}">
                <a16:creationId xmlns:a16="http://schemas.microsoft.com/office/drawing/2014/main" id="{9EEE3CD6-CAAD-444D-B371-36152EECBCF3}"/>
              </a:ext>
            </a:extLst>
          </p:cNvPr>
          <p:cNvGrpSpPr>
            <a:grpSpLocks noChangeAspect="1"/>
          </p:cNvGrpSpPr>
          <p:nvPr/>
        </p:nvGrpSpPr>
        <p:grpSpPr>
          <a:xfrm>
            <a:off x="551401" y="3725893"/>
            <a:ext cx="424046" cy="415934"/>
            <a:chOff x="-1683128" y="7337394"/>
            <a:chExt cx="1499391" cy="1470706"/>
          </a:xfrm>
          <a:solidFill>
            <a:schemeClr val="tx2"/>
          </a:solidFill>
        </p:grpSpPr>
        <p:grpSp>
          <p:nvGrpSpPr>
            <p:cNvPr id="107" name="Grafik 105">
              <a:extLst>
                <a:ext uri="{FF2B5EF4-FFF2-40B4-BE49-F238E27FC236}">
                  <a16:creationId xmlns:a16="http://schemas.microsoft.com/office/drawing/2014/main" id="{9983AAF3-7E64-4BB5-B692-0CEC16A3E896}"/>
                </a:ext>
              </a:extLst>
            </p:cNvPr>
            <p:cNvGrpSpPr/>
            <p:nvPr/>
          </p:nvGrpSpPr>
          <p:grpSpPr>
            <a:xfrm>
              <a:off x="-1431281" y="7884278"/>
              <a:ext cx="582102" cy="350108"/>
              <a:chOff x="5938409" y="3399574"/>
              <a:chExt cx="582102" cy="350108"/>
            </a:xfrm>
            <a:grpFill/>
          </p:grpSpPr>
          <p:sp>
            <p:nvSpPr>
              <p:cNvPr id="108" name="Grafik 105">
                <a:extLst>
                  <a:ext uri="{FF2B5EF4-FFF2-40B4-BE49-F238E27FC236}">
                    <a16:creationId xmlns:a16="http://schemas.microsoft.com/office/drawing/2014/main" id="{410DE7ED-BDDC-416B-A18B-82A3E0E7C62B}"/>
                  </a:ext>
                </a:extLst>
              </p:cNvPr>
              <p:cNvSpPr/>
              <p:nvPr/>
            </p:nvSpPr>
            <p:spPr>
              <a:xfrm>
                <a:off x="5938409" y="3399574"/>
                <a:ext cx="291051" cy="116287"/>
              </a:xfrm>
              <a:custGeom>
                <a:avLst/>
                <a:gdLst>
                  <a:gd name="connsiteX0" fmla="*/ 0 w 291051"/>
                  <a:gd name="connsiteY0" fmla="*/ 0 h 116287"/>
                  <a:gd name="connsiteX1" fmla="*/ 291051 w 291051"/>
                  <a:gd name="connsiteY1" fmla="*/ 0 h 116287"/>
                  <a:gd name="connsiteX2" fmla="*/ 291051 w 291051"/>
                  <a:gd name="connsiteY2" fmla="*/ 116288 h 116287"/>
                  <a:gd name="connsiteX3" fmla="*/ 0 w 291051"/>
                  <a:gd name="connsiteY3" fmla="*/ 116288 h 116287"/>
                </a:gdLst>
                <a:ahLst/>
                <a:cxnLst>
                  <a:cxn ang="0">
                    <a:pos x="connsiteX0" y="connsiteY0"/>
                  </a:cxn>
                  <a:cxn ang="0">
                    <a:pos x="connsiteX1" y="connsiteY1"/>
                  </a:cxn>
                  <a:cxn ang="0">
                    <a:pos x="connsiteX2" y="connsiteY2"/>
                  </a:cxn>
                  <a:cxn ang="0">
                    <a:pos x="connsiteX3" y="connsiteY3"/>
                  </a:cxn>
                </a:cxnLst>
                <a:rect l="l" t="t" r="r" b="b"/>
                <a:pathLst>
                  <a:path w="291051" h="116287">
                    <a:moveTo>
                      <a:pt x="0" y="0"/>
                    </a:moveTo>
                    <a:lnTo>
                      <a:pt x="291051" y="0"/>
                    </a:lnTo>
                    <a:lnTo>
                      <a:pt x="291051" y="116288"/>
                    </a:lnTo>
                    <a:lnTo>
                      <a:pt x="0" y="116288"/>
                    </a:lnTo>
                    <a:close/>
                  </a:path>
                </a:pathLst>
              </a:custGeom>
              <a:grpFill/>
              <a:ln w="8292" cap="flat">
                <a:noFill/>
                <a:prstDash val="solid"/>
                <a:miter/>
              </a:ln>
            </p:spPr>
            <p:txBody>
              <a:bodyPr rtlCol="0" anchor="ctr"/>
              <a:lstStyle/>
              <a:p>
                <a:endParaRPr lang="de-DE"/>
              </a:p>
            </p:txBody>
          </p:sp>
          <p:sp>
            <p:nvSpPr>
              <p:cNvPr id="109" name="Grafik 105">
                <a:extLst>
                  <a:ext uri="{FF2B5EF4-FFF2-40B4-BE49-F238E27FC236}">
                    <a16:creationId xmlns:a16="http://schemas.microsoft.com/office/drawing/2014/main" id="{3E494357-011D-4115-8D12-FAEEFCE4C71A}"/>
                  </a:ext>
                </a:extLst>
              </p:cNvPr>
              <p:cNvSpPr/>
              <p:nvPr/>
            </p:nvSpPr>
            <p:spPr>
              <a:xfrm>
                <a:off x="5938409" y="3633395"/>
                <a:ext cx="582102" cy="116287"/>
              </a:xfrm>
              <a:custGeom>
                <a:avLst/>
                <a:gdLst>
                  <a:gd name="connsiteX0" fmla="*/ 0 w 582102"/>
                  <a:gd name="connsiteY0" fmla="*/ 0 h 116287"/>
                  <a:gd name="connsiteX1" fmla="*/ 582103 w 582102"/>
                  <a:gd name="connsiteY1" fmla="*/ 0 h 116287"/>
                  <a:gd name="connsiteX2" fmla="*/ 582103 w 582102"/>
                  <a:gd name="connsiteY2" fmla="*/ 116288 h 116287"/>
                  <a:gd name="connsiteX3" fmla="*/ 0 w 582102"/>
                  <a:gd name="connsiteY3" fmla="*/ 116288 h 116287"/>
                </a:gdLst>
                <a:ahLst/>
                <a:cxnLst>
                  <a:cxn ang="0">
                    <a:pos x="connsiteX0" y="connsiteY0"/>
                  </a:cxn>
                  <a:cxn ang="0">
                    <a:pos x="connsiteX1" y="connsiteY1"/>
                  </a:cxn>
                  <a:cxn ang="0">
                    <a:pos x="connsiteX2" y="connsiteY2"/>
                  </a:cxn>
                  <a:cxn ang="0">
                    <a:pos x="connsiteX3" y="connsiteY3"/>
                  </a:cxn>
                </a:cxnLst>
                <a:rect l="l" t="t" r="r" b="b"/>
                <a:pathLst>
                  <a:path w="582102" h="116287">
                    <a:moveTo>
                      <a:pt x="0" y="0"/>
                    </a:moveTo>
                    <a:lnTo>
                      <a:pt x="582103" y="0"/>
                    </a:lnTo>
                    <a:lnTo>
                      <a:pt x="582103" y="116288"/>
                    </a:lnTo>
                    <a:lnTo>
                      <a:pt x="0" y="116288"/>
                    </a:lnTo>
                    <a:close/>
                  </a:path>
                </a:pathLst>
              </a:custGeom>
              <a:grpFill/>
              <a:ln w="8292" cap="flat">
                <a:noFill/>
                <a:prstDash val="solid"/>
                <a:miter/>
              </a:ln>
            </p:spPr>
            <p:txBody>
              <a:bodyPr rtlCol="0" anchor="ctr"/>
              <a:lstStyle/>
              <a:p>
                <a:endParaRPr lang="de-DE"/>
              </a:p>
            </p:txBody>
          </p:sp>
        </p:grpSp>
        <p:sp>
          <p:nvSpPr>
            <p:cNvPr id="110" name="Grafik 105">
              <a:extLst>
                <a:ext uri="{FF2B5EF4-FFF2-40B4-BE49-F238E27FC236}">
                  <a16:creationId xmlns:a16="http://schemas.microsoft.com/office/drawing/2014/main" id="{7728454F-E835-47F4-B70A-DF874B01402C}"/>
                </a:ext>
              </a:extLst>
            </p:cNvPr>
            <p:cNvSpPr/>
            <p:nvPr/>
          </p:nvSpPr>
          <p:spPr>
            <a:xfrm>
              <a:off x="-1683128" y="7337394"/>
              <a:ext cx="1086127" cy="1470706"/>
            </a:xfrm>
            <a:custGeom>
              <a:avLst/>
              <a:gdLst>
                <a:gd name="connsiteX0" fmla="*/ 970588 w 1086127"/>
                <a:gd name="connsiteY0" fmla="*/ 1157643 h 1470706"/>
                <a:gd name="connsiteX1" fmla="*/ 970588 w 1086127"/>
                <a:gd name="connsiteY1" fmla="*/ 1355249 h 1470706"/>
                <a:gd name="connsiteX2" fmla="*/ 115541 w 1086127"/>
                <a:gd name="connsiteY2" fmla="*/ 1355249 h 1470706"/>
                <a:gd name="connsiteX3" fmla="*/ 115541 w 1086127"/>
                <a:gd name="connsiteY3" fmla="*/ 117617 h 1470706"/>
                <a:gd name="connsiteX4" fmla="*/ 228174 w 1086127"/>
                <a:gd name="connsiteY4" fmla="*/ 117617 h 1470706"/>
                <a:gd name="connsiteX5" fmla="*/ 343631 w 1086127"/>
                <a:gd name="connsiteY5" fmla="*/ 117617 h 1470706"/>
                <a:gd name="connsiteX6" fmla="*/ 562418 w 1086127"/>
                <a:gd name="connsiteY6" fmla="*/ 116952 h 1470706"/>
                <a:gd name="connsiteX7" fmla="*/ 562418 w 1086127"/>
                <a:gd name="connsiteY7" fmla="*/ 362568 h 1470706"/>
                <a:gd name="connsiteX8" fmla="*/ 666994 w 1086127"/>
                <a:gd name="connsiteY8" fmla="*/ 467061 h 1470706"/>
                <a:gd name="connsiteX9" fmla="*/ 970588 w 1086127"/>
                <a:gd name="connsiteY9" fmla="*/ 467061 h 1470706"/>
                <a:gd name="connsiteX10" fmla="*/ 970588 w 1086127"/>
                <a:gd name="connsiteY10" fmla="*/ 683688 h 1470706"/>
                <a:gd name="connsiteX11" fmla="*/ 1086128 w 1086127"/>
                <a:gd name="connsiteY11" fmla="*/ 527115 h 1470706"/>
                <a:gd name="connsiteX12" fmla="*/ 1086128 w 1086127"/>
                <a:gd name="connsiteY12" fmla="*/ 351604 h 1470706"/>
                <a:gd name="connsiteX13" fmla="*/ 1084550 w 1086127"/>
                <a:gd name="connsiteY13" fmla="*/ 351604 h 1470706"/>
                <a:gd name="connsiteX14" fmla="*/ 1085380 w 1086127"/>
                <a:gd name="connsiteY14" fmla="*/ 350607 h 1470706"/>
                <a:gd name="connsiteX15" fmla="*/ 676961 w 1086127"/>
                <a:gd name="connsiteY15" fmla="*/ 0 h 1470706"/>
                <a:gd name="connsiteX16" fmla="*/ 676961 w 1086127"/>
                <a:gd name="connsiteY16" fmla="*/ 415 h 1470706"/>
                <a:gd name="connsiteX17" fmla="*/ 344711 w 1086127"/>
                <a:gd name="connsiteY17" fmla="*/ 1412 h 1470706"/>
                <a:gd name="connsiteX18" fmla="*/ 229254 w 1086127"/>
                <a:gd name="connsiteY18" fmla="*/ 1412 h 1470706"/>
                <a:gd name="connsiteX19" fmla="*/ 105491 w 1086127"/>
                <a:gd name="connsiteY19" fmla="*/ 1412 h 1470706"/>
                <a:gd name="connsiteX20" fmla="*/ 2 w 1086127"/>
                <a:gd name="connsiteY20" fmla="*/ 105569 h 1470706"/>
                <a:gd name="connsiteX21" fmla="*/ 1 w 1086127"/>
                <a:gd name="connsiteY21" fmla="*/ 106735 h 1470706"/>
                <a:gd name="connsiteX22" fmla="*/ 1 w 1086127"/>
                <a:gd name="connsiteY22" fmla="*/ 1355748 h 1470706"/>
                <a:gd name="connsiteX23" fmla="*/ 1 w 1086127"/>
                <a:gd name="connsiteY23" fmla="*/ 1355748 h 1470706"/>
                <a:gd name="connsiteX24" fmla="*/ 104494 w 1086127"/>
                <a:gd name="connsiteY24" fmla="*/ 1470706 h 1470706"/>
                <a:gd name="connsiteX25" fmla="*/ 981552 w 1086127"/>
                <a:gd name="connsiteY25" fmla="*/ 1470706 h 1470706"/>
                <a:gd name="connsiteX26" fmla="*/ 1086128 w 1086127"/>
                <a:gd name="connsiteY26" fmla="*/ 1366214 h 1470706"/>
                <a:gd name="connsiteX27" fmla="*/ 1086128 w 1086127"/>
                <a:gd name="connsiteY27" fmla="*/ 1000738 h 1470706"/>
                <a:gd name="connsiteX28" fmla="*/ 677958 w 1086127"/>
                <a:gd name="connsiteY28" fmla="*/ 156905 h 1470706"/>
                <a:gd name="connsiteX29" fmla="*/ 904968 w 1086127"/>
                <a:gd name="connsiteY29" fmla="*/ 351604 h 1470706"/>
                <a:gd name="connsiteX30" fmla="*/ 677958 w 1086127"/>
                <a:gd name="connsiteY30" fmla="*/ 351604 h 147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86127" h="1470706">
                  <a:moveTo>
                    <a:pt x="970588" y="1157643"/>
                  </a:moveTo>
                  <a:lnTo>
                    <a:pt x="970588" y="1355249"/>
                  </a:lnTo>
                  <a:lnTo>
                    <a:pt x="115541" y="1355249"/>
                  </a:lnTo>
                  <a:lnTo>
                    <a:pt x="115541" y="117617"/>
                  </a:lnTo>
                  <a:lnTo>
                    <a:pt x="228174" y="117617"/>
                  </a:lnTo>
                  <a:lnTo>
                    <a:pt x="343631" y="117617"/>
                  </a:lnTo>
                  <a:lnTo>
                    <a:pt x="562418" y="116952"/>
                  </a:lnTo>
                  <a:lnTo>
                    <a:pt x="562418" y="362568"/>
                  </a:lnTo>
                  <a:cubicBezTo>
                    <a:pt x="562510" y="420272"/>
                    <a:pt x="609290" y="467015"/>
                    <a:pt x="666994" y="467061"/>
                  </a:cubicBezTo>
                  <a:lnTo>
                    <a:pt x="970588" y="467061"/>
                  </a:lnTo>
                  <a:lnTo>
                    <a:pt x="970588" y="683688"/>
                  </a:lnTo>
                  <a:lnTo>
                    <a:pt x="1086128" y="527115"/>
                  </a:lnTo>
                  <a:lnTo>
                    <a:pt x="1086128" y="351604"/>
                  </a:lnTo>
                  <a:lnTo>
                    <a:pt x="1084550" y="351604"/>
                  </a:lnTo>
                  <a:lnTo>
                    <a:pt x="1085380" y="350607"/>
                  </a:lnTo>
                  <a:lnTo>
                    <a:pt x="676961" y="0"/>
                  </a:lnTo>
                  <a:lnTo>
                    <a:pt x="676961" y="415"/>
                  </a:lnTo>
                  <a:lnTo>
                    <a:pt x="344711" y="1412"/>
                  </a:lnTo>
                  <a:lnTo>
                    <a:pt x="229254" y="1412"/>
                  </a:lnTo>
                  <a:lnTo>
                    <a:pt x="105491" y="1412"/>
                  </a:lnTo>
                  <a:cubicBezTo>
                    <a:pt x="47599" y="1044"/>
                    <a:pt x="370" y="47677"/>
                    <a:pt x="2" y="105569"/>
                  </a:cubicBezTo>
                  <a:cubicBezTo>
                    <a:pt x="0" y="105958"/>
                    <a:pt x="-1" y="106347"/>
                    <a:pt x="1" y="106735"/>
                  </a:cubicBezTo>
                  <a:lnTo>
                    <a:pt x="1" y="1355748"/>
                  </a:lnTo>
                  <a:lnTo>
                    <a:pt x="1" y="1355748"/>
                  </a:lnTo>
                  <a:cubicBezTo>
                    <a:pt x="1" y="1413227"/>
                    <a:pt x="47098" y="1470706"/>
                    <a:pt x="104494" y="1470706"/>
                  </a:cubicBezTo>
                  <a:lnTo>
                    <a:pt x="981552" y="1470706"/>
                  </a:lnTo>
                  <a:cubicBezTo>
                    <a:pt x="1039256" y="1470661"/>
                    <a:pt x="1086036" y="1423918"/>
                    <a:pt x="1086128" y="1366214"/>
                  </a:cubicBezTo>
                  <a:lnTo>
                    <a:pt x="1086128" y="1000738"/>
                  </a:lnTo>
                  <a:close/>
                  <a:moveTo>
                    <a:pt x="677958" y="156905"/>
                  </a:moveTo>
                  <a:lnTo>
                    <a:pt x="904968" y="351604"/>
                  </a:lnTo>
                  <a:lnTo>
                    <a:pt x="677958" y="351604"/>
                  </a:lnTo>
                  <a:close/>
                </a:path>
              </a:pathLst>
            </a:custGeom>
            <a:grpFill/>
            <a:ln w="8292" cap="flat">
              <a:noFill/>
              <a:prstDash val="solid"/>
              <a:miter/>
            </a:ln>
          </p:spPr>
          <p:txBody>
            <a:bodyPr rtlCol="0" anchor="ctr"/>
            <a:lstStyle/>
            <a:p>
              <a:endParaRPr lang="de-DE"/>
            </a:p>
          </p:txBody>
        </p:sp>
        <p:sp>
          <p:nvSpPr>
            <p:cNvPr id="111" name="Grafik 105">
              <a:extLst>
                <a:ext uri="{FF2B5EF4-FFF2-40B4-BE49-F238E27FC236}">
                  <a16:creationId xmlns:a16="http://schemas.microsoft.com/office/drawing/2014/main" id="{1AAE98C0-038D-4AF0-8791-00397C340DF3}"/>
                </a:ext>
              </a:extLst>
            </p:cNvPr>
            <p:cNvSpPr/>
            <p:nvPr/>
          </p:nvSpPr>
          <p:spPr>
            <a:xfrm>
              <a:off x="-876604" y="7739085"/>
              <a:ext cx="568162" cy="735883"/>
            </a:xfrm>
            <a:custGeom>
              <a:avLst/>
              <a:gdLst>
                <a:gd name="connsiteX0" fmla="*/ 9650 w 568162"/>
                <a:gd name="connsiteY0" fmla="*/ 630279 h 735883"/>
                <a:gd name="connsiteX1" fmla="*/ 9650 w 568162"/>
                <a:gd name="connsiteY1" fmla="*/ 630279 h 735883"/>
                <a:gd name="connsiteX2" fmla="*/ 264 w 568162"/>
                <a:gd name="connsiteY2" fmla="*/ 714671 h 735883"/>
                <a:gd name="connsiteX3" fmla="*/ 5580 w 568162"/>
                <a:gd name="connsiteY3" fmla="*/ 733443 h 735883"/>
                <a:gd name="connsiteX4" fmla="*/ 13886 w 568162"/>
                <a:gd name="connsiteY4" fmla="*/ 735852 h 735883"/>
                <a:gd name="connsiteX5" fmla="*/ 25598 w 568162"/>
                <a:gd name="connsiteY5" fmla="*/ 733110 h 735883"/>
                <a:gd name="connsiteX6" fmla="*/ 103178 w 568162"/>
                <a:gd name="connsiteY6" fmla="*/ 699885 h 735883"/>
                <a:gd name="connsiteX7" fmla="*/ 103676 w 568162"/>
                <a:gd name="connsiteY7" fmla="*/ 699885 h 735883"/>
                <a:gd name="connsiteX8" fmla="*/ 568162 w 568162"/>
                <a:gd name="connsiteY8" fmla="*/ 69191 h 735883"/>
                <a:gd name="connsiteX9" fmla="*/ 474385 w 568162"/>
                <a:gd name="connsiteY9" fmla="*/ 0 h 73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162" h="735883">
                  <a:moveTo>
                    <a:pt x="9650" y="630279"/>
                  </a:moveTo>
                  <a:lnTo>
                    <a:pt x="9650" y="630279"/>
                  </a:lnTo>
                  <a:lnTo>
                    <a:pt x="264" y="714671"/>
                  </a:lnTo>
                  <a:cubicBezTo>
                    <a:pt x="-982" y="726050"/>
                    <a:pt x="2423" y="731283"/>
                    <a:pt x="5580" y="733443"/>
                  </a:cubicBezTo>
                  <a:cubicBezTo>
                    <a:pt x="7972" y="735212"/>
                    <a:pt x="10918" y="736066"/>
                    <a:pt x="13886" y="735852"/>
                  </a:cubicBezTo>
                  <a:cubicBezTo>
                    <a:pt x="17931" y="735712"/>
                    <a:pt x="21910" y="734780"/>
                    <a:pt x="25598" y="733110"/>
                  </a:cubicBezTo>
                  <a:cubicBezTo>
                    <a:pt x="41296" y="726465"/>
                    <a:pt x="103178" y="699885"/>
                    <a:pt x="103178" y="699885"/>
                  </a:cubicBezTo>
                  <a:lnTo>
                    <a:pt x="103676" y="699885"/>
                  </a:lnTo>
                  <a:lnTo>
                    <a:pt x="568162" y="69191"/>
                  </a:lnTo>
                  <a:lnTo>
                    <a:pt x="474385" y="0"/>
                  </a:lnTo>
                  <a:close/>
                </a:path>
              </a:pathLst>
            </a:custGeom>
            <a:grpFill/>
            <a:ln w="8292" cap="flat">
              <a:noFill/>
              <a:prstDash val="solid"/>
              <a:miter/>
            </a:ln>
          </p:spPr>
          <p:txBody>
            <a:bodyPr rtlCol="0" anchor="ctr"/>
            <a:lstStyle/>
            <a:p>
              <a:endParaRPr lang="de-DE"/>
            </a:p>
          </p:txBody>
        </p:sp>
        <p:sp>
          <p:nvSpPr>
            <p:cNvPr id="112" name="Grafik 105">
              <a:extLst>
                <a:ext uri="{FF2B5EF4-FFF2-40B4-BE49-F238E27FC236}">
                  <a16:creationId xmlns:a16="http://schemas.microsoft.com/office/drawing/2014/main" id="{B9BEB4FD-CCD7-4947-B62B-10E9BC9C1D55}"/>
                </a:ext>
              </a:extLst>
            </p:cNvPr>
            <p:cNvSpPr/>
            <p:nvPr/>
          </p:nvSpPr>
          <p:spPr>
            <a:xfrm>
              <a:off x="-356368" y="7561772"/>
              <a:ext cx="172631" cy="185037"/>
            </a:xfrm>
            <a:custGeom>
              <a:avLst/>
              <a:gdLst>
                <a:gd name="connsiteX0" fmla="*/ 171940 w 172631"/>
                <a:gd name="connsiteY0" fmla="*/ 49563 h 185037"/>
                <a:gd name="connsiteX1" fmla="*/ 105845 w 172631"/>
                <a:gd name="connsiteY1" fmla="*/ 646 h 185037"/>
                <a:gd name="connsiteX2" fmla="*/ 67696 w 172631"/>
                <a:gd name="connsiteY2" fmla="*/ 23564 h 185037"/>
                <a:gd name="connsiteX3" fmla="*/ 1246 w 172631"/>
                <a:gd name="connsiteY3" fmla="*/ 114185 h 185037"/>
                <a:gd name="connsiteX4" fmla="*/ 0 w 172631"/>
                <a:gd name="connsiteY4" fmla="*/ 115847 h 185037"/>
                <a:gd name="connsiteX5" fmla="*/ 93778 w 172631"/>
                <a:gd name="connsiteY5" fmla="*/ 185038 h 185037"/>
                <a:gd name="connsiteX6" fmla="*/ 95024 w 172631"/>
                <a:gd name="connsiteY6" fmla="*/ 183377 h 185037"/>
                <a:gd name="connsiteX7" fmla="*/ 161474 w 172631"/>
                <a:gd name="connsiteY7" fmla="*/ 92755 h 185037"/>
                <a:gd name="connsiteX8" fmla="*/ 171940 w 172631"/>
                <a:gd name="connsiteY8" fmla="*/ 49563 h 18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631" h="185037">
                  <a:moveTo>
                    <a:pt x="171940" y="49563"/>
                  </a:moveTo>
                  <a:cubicBezTo>
                    <a:pt x="167196" y="17803"/>
                    <a:pt x="137604" y="-4098"/>
                    <a:pt x="105845" y="646"/>
                  </a:cubicBezTo>
                  <a:cubicBezTo>
                    <a:pt x="90592" y="2924"/>
                    <a:pt x="76870" y="11168"/>
                    <a:pt x="67696" y="23564"/>
                  </a:cubicBezTo>
                  <a:lnTo>
                    <a:pt x="1246" y="114185"/>
                  </a:lnTo>
                  <a:lnTo>
                    <a:pt x="0" y="115847"/>
                  </a:lnTo>
                  <a:lnTo>
                    <a:pt x="93778" y="185038"/>
                  </a:lnTo>
                  <a:lnTo>
                    <a:pt x="95024" y="183377"/>
                  </a:lnTo>
                  <a:lnTo>
                    <a:pt x="161474" y="92755"/>
                  </a:lnTo>
                  <a:cubicBezTo>
                    <a:pt x="170544" y="80312"/>
                    <a:pt x="174308" y="64778"/>
                    <a:pt x="171940" y="49563"/>
                  </a:cubicBezTo>
                  <a:close/>
                </a:path>
              </a:pathLst>
            </a:custGeom>
            <a:grpFill/>
            <a:ln w="8292" cap="flat">
              <a:noFill/>
              <a:prstDash val="solid"/>
              <a:miter/>
            </a:ln>
          </p:spPr>
          <p:txBody>
            <a:bodyPr rtlCol="0" anchor="ctr"/>
            <a:lstStyle/>
            <a:p>
              <a:endParaRPr lang="de-DE"/>
            </a:p>
          </p:txBody>
        </p:sp>
        <p:sp>
          <p:nvSpPr>
            <p:cNvPr id="113" name="Grafik 105">
              <a:extLst>
                <a:ext uri="{FF2B5EF4-FFF2-40B4-BE49-F238E27FC236}">
                  <a16:creationId xmlns:a16="http://schemas.microsoft.com/office/drawing/2014/main" id="{1E79D57B-884C-4CFC-9FC1-FEF48780E52C}"/>
                </a:ext>
              </a:extLst>
            </p:cNvPr>
            <p:cNvSpPr/>
            <p:nvPr/>
          </p:nvSpPr>
          <p:spPr>
            <a:xfrm>
              <a:off x="-1445884" y="8361296"/>
              <a:ext cx="524783" cy="212666"/>
            </a:xfrm>
            <a:custGeom>
              <a:avLst/>
              <a:gdLst>
                <a:gd name="connsiteX0" fmla="*/ 23573 w 524783"/>
                <a:gd name="connsiteY0" fmla="*/ 212651 h 212666"/>
                <a:gd name="connsiteX1" fmla="*/ 13274 w 524783"/>
                <a:gd name="connsiteY1" fmla="*/ 210242 h 212666"/>
                <a:gd name="connsiteX2" fmla="*/ 2352 w 524783"/>
                <a:gd name="connsiteY2" fmla="*/ 178844 h 212666"/>
                <a:gd name="connsiteX3" fmla="*/ 2392 w 524783"/>
                <a:gd name="connsiteY3" fmla="*/ 178761 h 212666"/>
                <a:gd name="connsiteX4" fmla="*/ 126986 w 524783"/>
                <a:gd name="connsiteY4" fmla="*/ 32156 h 212666"/>
                <a:gd name="connsiteX5" fmla="*/ 184632 w 524783"/>
                <a:gd name="connsiteY5" fmla="*/ 100184 h 212666"/>
                <a:gd name="connsiteX6" fmla="*/ 204400 w 524783"/>
                <a:gd name="connsiteY6" fmla="*/ 137978 h 212666"/>
                <a:gd name="connsiteX7" fmla="*/ 236297 w 524783"/>
                <a:gd name="connsiteY7" fmla="*/ 97775 h 212666"/>
                <a:gd name="connsiteX8" fmla="*/ 312714 w 524783"/>
                <a:gd name="connsiteY8" fmla="*/ 36309 h 212666"/>
                <a:gd name="connsiteX9" fmla="*/ 367951 w 524783"/>
                <a:gd name="connsiteY9" fmla="*/ 97775 h 212666"/>
                <a:gd name="connsiteX10" fmla="*/ 387304 w 524783"/>
                <a:gd name="connsiteY10" fmla="*/ 133492 h 212666"/>
                <a:gd name="connsiteX11" fmla="*/ 480334 w 524783"/>
                <a:gd name="connsiteY11" fmla="*/ 12304 h 212666"/>
                <a:gd name="connsiteX12" fmla="*/ 512480 w 524783"/>
                <a:gd name="connsiteY12" fmla="*/ 2918 h 212666"/>
                <a:gd name="connsiteX13" fmla="*/ 521866 w 524783"/>
                <a:gd name="connsiteY13" fmla="*/ 35063 h 212666"/>
                <a:gd name="connsiteX14" fmla="*/ 380161 w 524783"/>
                <a:gd name="connsiteY14" fmla="*/ 180423 h 212666"/>
                <a:gd name="connsiteX15" fmla="*/ 324758 w 524783"/>
                <a:gd name="connsiteY15" fmla="*/ 115883 h 212666"/>
                <a:gd name="connsiteX16" fmla="*/ 307647 w 524783"/>
                <a:gd name="connsiteY16" fmla="*/ 83323 h 212666"/>
                <a:gd name="connsiteX17" fmla="*/ 276167 w 524783"/>
                <a:gd name="connsiteY17" fmla="*/ 123193 h 212666"/>
                <a:gd name="connsiteX18" fmla="*/ 199832 w 524783"/>
                <a:gd name="connsiteY18" fmla="*/ 184908 h 212666"/>
                <a:gd name="connsiteX19" fmla="*/ 141688 w 524783"/>
                <a:gd name="connsiteY19" fmla="*/ 117877 h 212666"/>
                <a:gd name="connsiteX20" fmla="*/ 122501 w 524783"/>
                <a:gd name="connsiteY20" fmla="*/ 80083 h 212666"/>
                <a:gd name="connsiteX21" fmla="*/ 45668 w 524783"/>
                <a:gd name="connsiteY21" fmla="*/ 199361 h 212666"/>
                <a:gd name="connsiteX22" fmla="*/ 23573 w 524783"/>
                <a:gd name="connsiteY22" fmla="*/ 212651 h 21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4783" h="212666">
                  <a:moveTo>
                    <a:pt x="23573" y="212651"/>
                  </a:moveTo>
                  <a:cubicBezTo>
                    <a:pt x="19999" y="212665"/>
                    <a:pt x="16471" y="211840"/>
                    <a:pt x="13274" y="210242"/>
                  </a:cubicBezTo>
                  <a:cubicBezTo>
                    <a:pt x="1587" y="204588"/>
                    <a:pt x="-3302" y="190530"/>
                    <a:pt x="2352" y="178844"/>
                  </a:cubicBezTo>
                  <a:cubicBezTo>
                    <a:pt x="2366" y="178816"/>
                    <a:pt x="2379" y="178789"/>
                    <a:pt x="2392" y="178761"/>
                  </a:cubicBezTo>
                  <a:cubicBezTo>
                    <a:pt x="77149" y="24847"/>
                    <a:pt x="113198" y="30163"/>
                    <a:pt x="126986" y="32156"/>
                  </a:cubicBezTo>
                  <a:cubicBezTo>
                    <a:pt x="159048" y="36974"/>
                    <a:pt x="172671" y="70531"/>
                    <a:pt x="184632" y="100184"/>
                  </a:cubicBezTo>
                  <a:cubicBezTo>
                    <a:pt x="189532" y="112145"/>
                    <a:pt x="198420" y="134074"/>
                    <a:pt x="204400" y="137978"/>
                  </a:cubicBezTo>
                  <a:cubicBezTo>
                    <a:pt x="212208" y="135237"/>
                    <a:pt x="227824" y="110982"/>
                    <a:pt x="236297" y="97775"/>
                  </a:cubicBezTo>
                  <a:cubicBezTo>
                    <a:pt x="255899" y="67208"/>
                    <a:pt x="277828" y="32488"/>
                    <a:pt x="312714" y="36309"/>
                  </a:cubicBezTo>
                  <a:cubicBezTo>
                    <a:pt x="343863" y="39715"/>
                    <a:pt x="356654" y="70614"/>
                    <a:pt x="367951" y="97775"/>
                  </a:cubicBezTo>
                  <a:cubicBezTo>
                    <a:pt x="372353" y="108324"/>
                    <a:pt x="381075" y="129339"/>
                    <a:pt x="387304" y="133492"/>
                  </a:cubicBezTo>
                  <a:cubicBezTo>
                    <a:pt x="399265" y="128259"/>
                    <a:pt x="435647" y="93456"/>
                    <a:pt x="480334" y="12304"/>
                  </a:cubicBezTo>
                  <a:cubicBezTo>
                    <a:pt x="486619" y="836"/>
                    <a:pt x="501011" y="-3367"/>
                    <a:pt x="512480" y="2918"/>
                  </a:cubicBezTo>
                  <a:cubicBezTo>
                    <a:pt x="523948" y="9203"/>
                    <a:pt x="528150" y="23595"/>
                    <a:pt x="521866" y="35063"/>
                  </a:cubicBezTo>
                  <a:cubicBezTo>
                    <a:pt x="496033" y="81994"/>
                    <a:pt x="430497" y="190141"/>
                    <a:pt x="380161" y="180423"/>
                  </a:cubicBezTo>
                  <a:cubicBezTo>
                    <a:pt x="349012" y="174442"/>
                    <a:pt x="335556" y="141965"/>
                    <a:pt x="324758" y="115883"/>
                  </a:cubicBezTo>
                  <a:cubicBezTo>
                    <a:pt x="320522" y="105750"/>
                    <a:pt x="312797" y="87226"/>
                    <a:pt x="307647" y="83323"/>
                  </a:cubicBezTo>
                  <a:cubicBezTo>
                    <a:pt x="299839" y="86313"/>
                    <a:pt x="284556" y="110235"/>
                    <a:pt x="276167" y="123193"/>
                  </a:cubicBezTo>
                  <a:cubicBezTo>
                    <a:pt x="256564" y="153760"/>
                    <a:pt x="234635" y="188397"/>
                    <a:pt x="199832" y="184908"/>
                  </a:cubicBezTo>
                  <a:cubicBezTo>
                    <a:pt x="167105" y="181586"/>
                    <a:pt x="153400" y="147779"/>
                    <a:pt x="141688" y="117877"/>
                  </a:cubicBezTo>
                  <a:cubicBezTo>
                    <a:pt x="137369" y="107162"/>
                    <a:pt x="128730" y="85898"/>
                    <a:pt x="122501" y="80083"/>
                  </a:cubicBezTo>
                  <a:cubicBezTo>
                    <a:pt x="112616" y="87226"/>
                    <a:pt x="85289" y="117794"/>
                    <a:pt x="45668" y="199361"/>
                  </a:cubicBezTo>
                  <a:cubicBezTo>
                    <a:pt x="41590" y="207780"/>
                    <a:pt x="32922" y="212994"/>
                    <a:pt x="23573" y="212651"/>
                  </a:cubicBezTo>
                  <a:close/>
                </a:path>
              </a:pathLst>
            </a:custGeom>
            <a:grpFill/>
            <a:ln w="8292" cap="flat">
              <a:noFill/>
              <a:prstDash val="solid"/>
              <a:miter/>
            </a:ln>
          </p:spPr>
          <p:txBody>
            <a:bodyPr rtlCol="0" anchor="ctr"/>
            <a:lstStyle/>
            <a:p>
              <a:endParaRPr lang="de-DE"/>
            </a:p>
          </p:txBody>
        </p:sp>
      </p:grpSp>
      <p:grpSp>
        <p:nvGrpSpPr>
          <p:cNvPr id="116" name="Gruppieren 115">
            <a:extLst>
              <a:ext uri="{FF2B5EF4-FFF2-40B4-BE49-F238E27FC236}">
                <a16:creationId xmlns:a16="http://schemas.microsoft.com/office/drawing/2014/main" id="{32EF15F5-1EA6-441D-8C83-F3063432839C}"/>
              </a:ext>
            </a:extLst>
          </p:cNvPr>
          <p:cNvGrpSpPr>
            <a:grpSpLocks noChangeAspect="1"/>
          </p:cNvGrpSpPr>
          <p:nvPr/>
        </p:nvGrpSpPr>
        <p:grpSpPr>
          <a:xfrm>
            <a:off x="551401" y="2843155"/>
            <a:ext cx="424046" cy="415934"/>
            <a:chOff x="-1683128" y="7337394"/>
            <a:chExt cx="1499391" cy="1470706"/>
          </a:xfrm>
          <a:solidFill>
            <a:schemeClr val="tx2"/>
          </a:solidFill>
        </p:grpSpPr>
        <p:grpSp>
          <p:nvGrpSpPr>
            <p:cNvPr id="117" name="Grafik 105">
              <a:extLst>
                <a:ext uri="{FF2B5EF4-FFF2-40B4-BE49-F238E27FC236}">
                  <a16:creationId xmlns:a16="http://schemas.microsoft.com/office/drawing/2014/main" id="{2423787A-E6FF-455A-8014-4D979E185FBB}"/>
                </a:ext>
              </a:extLst>
            </p:cNvPr>
            <p:cNvGrpSpPr/>
            <p:nvPr/>
          </p:nvGrpSpPr>
          <p:grpSpPr>
            <a:xfrm>
              <a:off x="-1431281" y="7884278"/>
              <a:ext cx="582102" cy="350108"/>
              <a:chOff x="5938409" y="3399574"/>
              <a:chExt cx="582102" cy="350108"/>
            </a:xfrm>
            <a:grpFill/>
          </p:grpSpPr>
          <p:sp>
            <p:nvSpPr>
              <p:cNvPr id="122" name="Grafik 105">
                <a:extLst>
                  <a:ext uri="{FF2B5EF4-FFF2-40B4-BE49-F238E27FC236}">
                    <a16:creationId xmlns:a16="http://schemas.microsoft.com/office/drawing/2014/main" id="{F6D88775-F8BC-4D0C-9E98-F6022B4DA3D0}"/>
                  </a:ext>
                </a:extLst>
              </p:cNvPr>
              <p:cNvSpPr/>
              <p:nvPr/>
            </p:nvSpPr>
            <p:spPr>
              <a:xfrm>
                <a:off x="5938409" y="3399574"/>
                <a:ext cx="291051" cy="116287"/>
              </a:xfrm>
              <a:custGeom>
                <a:avLst/>
                <a:gdLst>
                  <a:gd name="connsiteX0" fmla="*/ 0 w 291051"/>
                  <a:gd name="connsiteY0" fmla="*/ 0 h 116287"/>
                  <a:gd name="connsiteX1" fmla="*/ 291051 w 291051"/>
                  <a:gd name="connsiteY1" fmla="*/ 0 h 116287"/>
                  <a:gd name="connsiteX2" fmla="*/ 291051 w 291051"/>
                  <a:gd name="connsiteY2" fmla="*/ 116288 h 116287"/>
                  <a:gd name="connsiteX3" fmla="*/ 0 w 291051"/>
                  <a:gd name="connsiteY3" fmla="*/ 116288 h 116287"/>
                </a:gdLst>
                <a:ahLst/>
                <a:cxnLst>
                  <a:cxn ang="0">
                    <a:pos x="connsiteX0" y="connsiteY0"/>
                  </a:cxn>
                  <a:cxn ang="0">
                    <a:pos x="connsiteX1" y="connsiteY1"/>
                  </a:cxn>
                  <a:cxn ang="0">
                    <a:pos x="connsiteX2" y="connsiteY2"/>
                  </a:cxn>
                  <a:cxn ang="0">
                    <a:pos x="connsiteX3" y="connsiteY3"/>
                  </a:cxn>
                </a:cxnLst>
                <a:rect l="l" t="t" r="r" b="b"/>
                <a:pathLst>
                  <a:path w="291051" h="116287">
                    <a:moveTo>
                      <a:pt x="0" y="0"/>
                    </a:moveTo>
                    <a:lnTo>
                      <a:pt x="291051" y="0"/>
                    </a:lnTo>
                    <a:lnTo>
                      <a:pt x="291051" y="116288"/>
                    </a:lnTo>
                    <a:lnTo>
                      <a:pt x="0" y="116288"/>
                    </a:lnTo>
                    <a:close/>
                  </a:path>
                </a:pathLst>
              </a:custGeom>
              <a:grpFill/>
              <a:ln w="8292" cap="flat">
                <a:noFill/>
                <a:prstDash val="solid"/>
                <a:miter/>
              </a:ln>
            </p:spPr>
            <p:txBody>
              <a:bodyPr rtlCol="0" anchor="ctr"/>
              <a:lstStyle/>
              <a:p>
                <a:endParaRPr lang="de-DE"/>
              </a:p>
            </p:txBody>
          </p:sp>
          <p:sp>
            <p:nvSpPr>
              <p:cNvPr id="123" name="Grafik 105">
                <a:extLst>
                  <a:ext uri="{FF2B5EF4-FFF2-40B4-BE49-F238E27FC236}">
                    <a16:creationId xmlns:a16="http://schemas.microsoft.com/office/drawing/2014/main" id="{043D98C5-E2A8-45EE-9D7F-D86DB1080BD4}"/>
                  </a:ext>
                </a:extLst>
              </p:cNvPr>
              <p:cNvSpPr/>
              <p:nvPr/>
            </p:nvSpPr>
            <p:spPr>
              <a:xfrm>
                <a:off x="5938409" y="3633395"/>
                <a:ext cx="582102" cy="116287"/>
              </a:xfrm>
              <a:custGeom>
                <a:avLst/>
                <a:gdLst>
                  <a:gd name="connsiteX0" fmla="*/ 0 w 582102"/>
                  <a:gd name="connsiteY0" fmla="*/ 0 h 116287"/>
                  <a:gd name="connsiteX1" fmla="*/ 582103 w 582102"/>
                  <a:gd name="connsiteY1" fmla="*/ 0 h 116287"/>
                  <a:gd name="connsiteX2" fmla="*/ 582103 w 582102"/>
                  <a:gd name="connsiteY2" fmla="*/ 116288 h 116287"/>
                  <a:gd name="connsiteX3" fmla="*/ 0 w 582102"/>
                  <a:gd name="connsiteY3" fmla="*/ 116288 h 116287"/>
                </a:gdLst>
                <a:ahLst/>
                <a:cxnLst>
                  <a:cxn ang="0">
                    <a:pos x="connsiteX0" y="connsiteY0"/>
                  </a:cxn>
                  <a:cxn ang="0">
                    <a:pos x="connsiteX1" y="connsiteY1"/>
                  </a:cxn>
                  <a:cxn ang="0">
                    <a:pos x="connsiteX2" y="connsiteY2"/>
                  </a:cxn>
                  <a:cxn ang="0">
                    <a:pos x="connsiteX3" y="connsiteY3"/>
                  </a:cxn>
                </a:cxnLst>
                <a:rect l="l" t="t" r="r" b="b"/>
                <a:pathLst>
                  <a:path w="582102" h="116287">
                    <a:moveTo>
                      <a:pt x="0" y="0"/>
                    </a:moveTo>
                    <a:lnTo>
                      <a:pt x="582103" y="0"/>
                    </a:lnTo>
                    <a:lnTo>
                      <a:pt x="582103" y="116288"/>
                    </a:lnTo>
                    <a:lnTo>
                      <a:pt x="0" y="116288"/>
                    </a:lnTo>
                    <a:close/>
                  </a:path>
                </a:pathLst>
              </a:custGeom>
              <a:grpFill/>
              <a:ln w="8292" cap="flat">
                <a:noFill/>
                <a:prstDash val="solid"/>
                <a:miter/>
              </a:ln>
            </p:spPr>
            <p:txBody>
              <a:bodyPr rtlCol="0" anchor="ctr"/>
              <a:lstStyle/>
              <a:p>
                <a:endParaRPr lang="de-DE"/>
              </a:p>
            </p:txBody>
          </p:sp>
        </p:grpSp>
        <p:sp>
          <p:nvSpPr>
            <p:cNvPr id="118" name="Grafik 105">
              <a:extLst>
                <a:ext uri="{FF2B5EF4-FFF2-40B4-BE49-F238E27FC236}">
                  <a16:creationId xmlns:a16="http://schemas.microsoft.com/office/drawing/2014/main" id="{6665E071-5624-4AB6-8216-4B0797161B8A}"/>
                </a:ext>
              </a:extLst>
            </p:cNvPr>
            <p:cNvSpPr/>
            <p:nvPr/>
          </p:nvSpPr>
          <p:spPr>
            <a:xfrm>
              <a:off x="-1683128" y="7337394"/>
              <a:ext cx="1086127" cy="1470706"/>
            </a:xfrm>
            <a:custGeom>
              <a:avLst/>
              <a:gdLst>
                <a:gd name="connsiteX0" fmla="*/ 970588 w 1086127"/>
                <a:gd name="connsiteY0" fmla="*/ 1157643 h 1470706"/>
                <a:gd name="connsiteX1" fmla="*/ 970588 w 1086127"/>
                <a:gd name="connsiteY1" fmla="*/ 1355249 h 1470706"/>
                <a:gd name="connsiteX2" fmla="*/ 115541 w 1086127"/>
                <a:gd name="connsiteY2" fmla="*/ 1355249 h 1470706"/>
                <a:gd name="connsiteX3" fmla="*/ 115541 w 1086127"/>
                <a:gd name="connsiteY3" fmla="*/ 117617 h 1470706"/>
                <a:gd name="connsiteX4" fmla="*/ 228174 w 1086127"/>
                <a:gd name="connsiteY4" fmla="*/ 117617 h 1470706"/>
                <a:gd name="connsiteX5" fmla="*/ 343631 w 1086127"/>
                <a:gd name="connsiteY5" fmla="*/ 117617 h 1470706"/>
                <a:gd name="connsiteX6" fmla="*/ 562418 w 1086127"/>
                <a:gd name="connsiteY6" fmla="*/ 116952 h 1470706"/>
                <a:gd name="connsiteX7" fmla="*/ 562418 w 1086127"/>
                <a:gd name="connsiteY7" fmla="*/ 362568 h 1470706"/>
                <a:gd name="connsiteX8" fmla="*/ 666994 w 1086127"/>
                <a:gd name="connsiteY8" fmla="*/ 467061 h 1470706"/>
                <a:gd name="connsiteX9" fmla="*/ 970588 w 1086127"/>
                <a:gd name="connsiteY9" fmla="*/ 467061 h 1470706"/>
                <a:gd name="connsiteX10" fmla="*/ 970588 w 1086127"/>
                <a:gd name="connsiteY10" fmla="*/ 683688 h 1470706"/>
                <a:gd name="connsiteX11" fmla="*/ 1086128 w 1086127"/>
                <a:gd name="connsiteY11" fmla="*/ 527115 h 1470706"/>
                <a:gd name="connsiteX12" fmla="*/ 1086128 w 1086127"/>
                <a:gd name="connsiteY12" fmla="*/ 351604 h 1470706"/>
                <a:gd name="connsiteX13" fmla="*/ 1084550 w 1086127"/>
                <a:gd name="connsiteY13" fmla="*/ 351604 h 1470706"/>
                <a:gd name="connsiteX14" fmla="*/ 1085380 w 1086127"/>
                <a:gd name="connsiteY14" fmla="*/ 350607 h 1470706"/>
                <a:gd name="connsiteX15" fmla="*/ 676961 w 1086127"/>
                <a:gd name="connsiteY15" fmla="*/ 0 h 1470706"/>
                <a:gd name="connsiteX16" fmla="*/ 676961 w 1086127"/>
                <a:gd name="connsiteY16" fmla="*/ 415 h 1470706"/>
                <a:gd name="connsiteX17" fmla="*/ 344711 w 1086127"/>
                <a:gd name="connsiteY17" fmla="*/ 1412 h 1470706"/>
                <a:gd name="connsiteX18" fmla="*/ 229254 w 1086127"/>
                <a:gd name="connsiteY18" fmla="*/ 1412 h 1470706"/>
                <a:gd name="connsiteX19" fmla="*/ 105491 w 1086127"/>
                <a:gd name="connsiteY19" fmla="*/ 1412 h 1470706"/>
                <a:gd name="connsiteX20" fmla="*/ 2 w 1086127"/>
                <a:gd name="connsiteY20" fmla="*/ 105569 h 1470706"/>
                <a:gd name="connsiteX21" fmla="*/ 1 w 1086127"/>
                <a:gd name="connsiteY21" fmla="*/ 106735 h 1470706"/>
                <a:gd name="connsiteX22" fmla="*/ 1 w 1086127"/>
                <a:gd name="connsiteY22" fmla="*/ 1355748 h 1470706"/>
                <a:gd name="connsiteX23" fmla="*/ 1 w 1086127"/>
                <a:gd name="connsiteY23" fmla="*/ 1355748 h 1470706"/>
                <a:gd name="connsiteX24" fmla="*/ 104494 w 1086127"/>
                <a:gd name="connsiteY24" fmla="*/ 1470706 h 1470706"/>
                <a:gd name="connsiteX25" fmla="*/ 981552 w 1086127"/>
                <a:gd name="connsiteY25" fmla="*/ 1470706 h 1470706"/>
                <a:gd name="connsiteX26" fmla="*/ 1086128 w 1086127"/>
                <a:gd name="connsiteY26" fmla="*/ 1366214 h 1470706"/>
                <a:gd name="connsiteX27" fmla="*/ 1086128 w 1086127"/>
                <a:gd name="connsiteY27" fmla="*/ 1000738 h 1470706"/>
                <a:gd name="connsiteX28" fmla="*/ 677958 w 1086127"/>
                <a:gd name="connsiteY28" fmla="*/ 156905 h 1470706"/>
                <a:gd name="connsiteX29" fmla="*/ 904968 w 1086127"/>
                <a:gd name="connsiteY29" fmla="*/ 351604 h 1470706"/>
                <a:gd name="connsiteX30" fmla="*/ 677958 w 1086127"/>
                <a:gd name="connsiteY30" fmla="*/ 351604 h 147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86127" h="1470706">
                  <a:moveTo>
                    <a:pt x="970588" y="1157643"/>
                  </a:moveTo>
                  <a:lnTo>
                    <a:pt x="970588" y="1355249"/>
                  </a:lnTo>
                  <a:lnTo>
                    <a:pt x="115541" y="1355249"/>
                  </a:lnTo>
                  <a:lnTo>
                    <a:pt x="115541" y="117617"/>
                  </a:lnTo>
                  <a:lnTo>
                    <a:pt x="228174" y="117617"/>
                  </a:lnTo>
                  <a:lnTo>
                    <a:pt x="343631" y="117617"/>
                  </a:lnTo>
                  <a:lnTo>
                    <a:pt x="562418" y="116952"/>
                  </a:lnTo>
                  <a:lnTo>
                    <a:pt x="562418" y="362568"/>
                  </a:lnTo>
                  <a:cubicBezTo>
                    <a:pt x="562510" y="420272"/>
                    <a:pt x="609290" y="467015"/>
                    <a:pt x="666994" y="467061"/>
                  </a:cubicBezTo>
                  <a:lnTo>
                    <a:pt x="970588" y="467061"/>
                  </a:lnTo>
                  <a:lnTo>
                    <a:pt x="970588" y="683688"/>
                  </a:lnTo>
                  <a:lnTo>
                    <a:pt x="1086128" y="527115"/>
                  </a:lnTo>
                  <a:lnTo>
                    <a:pt x="1086128" y="351604"/>
                  </a:lnTo>
                  <a:lnTo>
                    <a:pt x="1084550" y="351604"/>
                  </a:lnTo>
                  <a:lnTo>
                    <a:pt x="1085380" y="350607"/>
                  </a:lnTo>
                  <a:lnTo>
                    <a:pt x="676961" y="0"/>
                  </a:lnTo>
                  <a:lnTo>
                    <a:pt x="676961" y="415"/>
                  </a:lnTo>
                  <a:lnTo>
                    <a:pt x="344711" y="1412"/>
                  </a:lnTo>
                  <a:lnTo>
                    <a:pt x="229254" y="1412"/>
                  </a:lnTo>
                  <a:lnTo>
                    <a:pt x="105491" y="1412"/>
                  </a:lnTo>
                  <a:cubicBezTo>
                    <a:pt x="47599" y="1044"/>
                    <a:pt x="370" y="47677"/>
                    <a:pt x="2" y="105569"/>
                  </a:cubicBezTo>
                  <a:cubicBezTo>
                    <a:pt x="0" y="105958"/>
                    <a:pt x="-1" y="106347"/>
                    <a:pt x="1" y="106735"/>
                  </a:cubicBezTo>
                  <a:lnTo>
                    <a:pt x="1" y="1355748"/>
                  </a:lnTo>
                  <a:lnTo>
                    <a:pt x="1" y="1355748"/>
                  </a:lnTo>
                  <a:cubicBezTo>
                    <a:pt x="1" y="1413227"/>
                    <a:pt x="47098" y="1470706"/>
                    <a:pt x="104494" y="1470706"/>
                  </a:cubicBezTo>
                  <a:lnTo>
                    <a:pt x="981552" y="1470706"/>
                  </a:lnTo>
                  <a:cubicBezTo>
                    <a:pt x="1039256" y="1470661"/>
                    <a:pt x="1086036" y="1423918"/>
                    <a:pt x="1086128" y="1366214"/>
                  </a:cubicBezTo>
                  <a:lnTo>
                    <a:pt x="1086128" y="1000738"/>
                  </a:lnTo>
                  <a:close/>
                  <a:moveTo>
                    <a:pt x="677958" y="156905"/>
                  </a:moveTo>
                  <a:lnTo>
                    <a:pt x="904968" y="351604"/>
                  </a:lnTo>
                  <a:lnTo>
                    <a:pt x="677958" y="351604"/>
                  </a:lnTo>
                  <a:close/>
                </a:path>
              </a:pathLst>
            </a:custGeom>
            <a:grpFill/>
            <a:ln w="8292" cap="flat">
              <a:noFill/>
              <a:prstDash val="solid"/>
              <a:miter/>
            </a:ln>
          </p:spPr>
          <p:txBody>
            <a:bodyPr rtlCol="0" anchor="ctr"/>
            <a:lstStyle/>
            <a:p>
              <a:endParaRPr lang="de-DE"/>
            </a:p>
          </p:txBody>
        </p:sp>
        <p:sp>
          <p:nvSpPr>
            <p:cNvPr id="119" name="Grafik 105">
              <a:extLst>
                <a:ext uri="{FF2B5EF4-FFF2-40B4-BE49-F238E27FC236}">
                  <a16:creationId xmlns:a16="http://schemas.microsoft.com/office/drawing/2014/main" id="{315B36BF-3647-4ECF-A381-FA8EF2AED7E2}"/>
                </a:ext>
              </a:extLst>
            </p:cNvPr>
            <p:cNvSpPr/>
            <p:nvPr/>
          </p:nvSpPr>
          <p:spPr>
            <a:xfrm>
              <a:off x="-876604" y="7739085"/>
              <a:ext cx="568162" cy="735883"/>
            </a:xfrm>
            <a:custGeom>
              <a:avLst/>
              <a:gdLst>
                <a:gd name="connsiteX0" fmla="*/ 9650 w 568162"/>
                <a:gd name="connsiteY0" fmla="*/ 630279 h 735883"/>
                <a:gd name="connsiteX1" fmla="*/ 9650 w 568162"/>
                <a:gd name="connsiteY1" fmla="*/ 630279 h 735883"/>
                <a:gd name="connsiteX2" fmla="*/ 264 w 568162"/>
                <a:gd name="connsiteY2" fmla="*/ 714671 h 735883"/>
                <a:gd name="connsiteX3" fmla="*/ 5580 w 568162"/>
                <a:gd name="connsiteY3" fmla="*/ 733443 h 735883"/>
                <a:gd name="connsiteX4" fmla="*/ 13886 w 568162"/>
                <a:gd name="connsiteY4" fmla="*/ 735852 h 735883"/>
                <a:gd name="connsiteX5" fmla="*/ 25598 w 568162"/>
                <a:gd name="connsiteY5" fmla="*/ 733110 h 735883"/>
                <a:gd name="connsiteX6" fmla="*/ 103178 w 568162"/>
                <a:gd name="connsiteY6" fmla="*/ 699885 h 735883"/>
                <a:gd name="connsiteX7" fmla="*/ 103676 w 568162"/>
                <a:gd name="connsiteY7" fmla="*/ 699885 h 735883"/>
                <a:gd name="connsiteX8" fmla="*/ 568162 w 568162"/>
                <a:gd name="connsiteY8" fmla="*/ 69191 h 735883"/>
                <a:gd name="connsiteX9" fmla="*/ 474385 w 568162"/>
                <a:gd name="connsiteY9" fmla="*/ 0 h 73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162" h="735883">
                  <a:moveTo>
                    <a:pt x="9650" y="630279"/>
                  </a:moveTo>
                  <a:lnTo>
                    <a:pt x="9650" y="630279"/>
                  </a:lnTo>
                  <a:lnTo>
                    <a:pt x="264" y="714671"/>
                  </a:lnTo>
                  <a:cubicBezTo>
                    <a:pt x="-982" y="726050"/>
                    <a:pt x="2423" y="731283"/>
                    <a:pt x="5580" y="733443"/>
                  </a:cubicBezTo>
                  <a:cubicBezTo>
                    <a:pt x="7972" y="735212"/>
                    <a:pt x="10918" y="736066"/>
                    <a:pt x="13886" y="735852"/>
                  </a:cubicBezTo>
                  <a:cubicBezTo>
                    <a:pt x="17931" y="735712"/>
                    <a:pt x="21910" y="734780"/>
                    <a:pt x="25598" y="733110"/>
                  </a:cubicBezTo>
                  <a:cubicBezTo>
                    <a:pt x="41296" y="726465"/>
                    <a:pt x="103178" y="699885"/>
                    <a:pt x="103178" y="699885"/>
                  </a:cubicBezTo>
                  <a:lnTo>
                    <a:pt x="103676" y="699885"/>
                  </a:lnTo>
                  <a:lnTo>
                    <a:pt x="568162" y="69191"/>
                  </a:lnTo>
                  <a:lnTo>
                    <a:pt x="474385" y="0"/>
                  </a:lnTo>
                  <a:close/>
                </a:path>
              </a:pathLst>
            </a:custGeom>
            <a:grpFill/>
            <a:ln w="8292" cap="flat">
              <a:noFill/>
              <a:prstDash val="solid"/>
              <a:miter/>
            </a:ln>
          </p:spPr>
          <p:txBody>
            <a:bodyPr rtlCol="0" anchor="ctr"/>
            <a:lstStyle/>
            <a:p>
              <a:endParaRPr lang="de-DE"/>
            </a:p>
          </p:txBody>
        </p:sp>
        <p:sp>
          <p:nvSpPr>
            <p:cNvPr id="120" name="Grafik 105">
              <a:extLst>
                <a:ext uri="{FF2B5EF4-FFF2-40B4-BE49-F238E27FC236}">
                  <a16:creationId xmlns:a16="http://schemas.microsoft.com/office/drawing/2014/main" id="{B4CB05F7-BFA1-45D5-ADFD-05B593D54AD7}"/>
                </a:ext>
              </a:extLst>
            </p:cNvPr>
            <p:cNvSpPr/>
            <p:nvPr/>
          </p:nvSpPr>
          <p:spPr>
            <a:xfrm>
              <a:off x="-356368" y="7561772"/>
              <a:ext cx="172631" cy="185037"/>
            </a:xfrm>
            <a:custGeom>
              <a:avLst/>
              <a:gdLst>
                <a:gd name="connsiteX0" fmla="*/ 171940 w 172631"/>
                <a:gd name="connsiteY0" fmla="*/ 49563 h 185037"/>
                <a:gd name="connsiteX1" fmla="*/ 105845 w 172631"/>
                <a:gd name="connsiteY1" fmla="*/ 646 h 185037"/>
                <a:gd name="connsiteX2" fmla="*/ 67696 w 172631"/>
                <a:gd name="connsiteY2" fmla="*/ 23564 h 185037"/>
                <a:gd name="connsiteX3" fmla="*/ 1246 w 172631"/>
                <a:gd name="connsiteY3" fmla="*/ 114185 h 185037"/>
                <a:gd name="connsiteX4" fmla="*/ 0 w 172631"/>
                <a:gd name="connsiteY4" fmla="*/ 115847 h 185037"/>
                <a:gd name="connsiteX5" fmla="*/ 93778 w 172631"/>
                <a:gd name="connsiteY5" fmla="*/ 185038 h 185037"/>
                <a:gd name="connsiteX6" fmla="*/ 95024 w 172631"/>
                <a:gd name="connsiteY6" fmla="*/ 183377 h 185037"/>
                <a:gd name="connsiteX7" fmla="*/ 161474 w 172631"/>
                <a:gd name="connsiteY7" fmla="*/ 92755 h 185037"/>
                <a:gd name="connsiteX8" fmla="*/ 171940 w 172631"/>
                <a:gd name="connsiteY8" fmla="*/ 49563 h 18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631" h="185037">
                  <a:moveTo>
                    <a:pt x="171940" y="49563"/>
                  </a:moveTo>
                  <a:cubicBezTo>
                    <a:pt x="167196" y="17803"/>
                    <a:pt x="137604" y="-4098"/>
                    <a:pt x="105845" y="646"/>
                  </a:cubicBezTo>
                  <a:cubicBezTo>
                    <a:pt x="90592" y="2924"/>
                    <a:pt x="76870" y="11168"/>
                    <a:pt x="67696" y="23564"/>
                  </a:cubicBezTo>
                  <a:lnTo>
                    <a:pt x="1246" y="114185"/>
                  </a:lnTo>
                  <a:lnTo>
                    <a:pt x="0" y="115847"/>
                  </a:lnTo>
                  <a:lnTo>
                    <a:pt x="93778" y="185038"/>
                  </a:lnTo>
                  <a:lnTo>
                    <a:pt x="95024" y="183377"/>
                  </a:lnTo>
                  <a:lnTo>
                    <a:pt x="161474" y="92755"/>
                  </a:lnTo>
                  <a:cubicBezTo>
                    <a:pt x="170544" y="80312"/>
                    <a:pt x="174308" y="64778"/>
                    <a:pt x="171940" y="49563"/>
                  </a:cubicBezTo>
                  <a:close/>
                </a:path>
              </a:pathLst>
            </a:custGeom>
            <a:grpFill/>
            <a:ln w="8292" cap="flat">
              <a:noFill/>
              <a:prstDash val="solid"/>
              <a:miter/>
            </a:ln>
          </p:spPr>
          <p:txBody>
            <a:bodyPr rtlCol="0" anchor="ctr"/>
            <a:lstStyle/>
            <a:p>
              <a:endParaRPr lang="de-DE"/>
            </a:p>
          </p:txBody>
        </p:sp>
        <p:sp>
          <p:nvSpPr>
            <p:cNvPr id="121" name="Grafik 105">
              <a:extLst>
                <a:ext uri="{FF2B5EF4-FFF2-40B4-BE49-F238E27FC236}">
                  <a16:creationId xmlns:a16="http://schemas.microsoft.com/office/drawing/2014/main" id="{9B6A95DD-9E00-4D79-8093-08E30B025EF7}"/>
                </a:ext>
              </a:extLst>
            </p:cNvPr>
            <p:cNvSpPr/>
            <p:nvPr/>
          </p:nvSpPr>
          <p:spPr>
            <a:xfrm>
              <a:off x="-1445884" y="8361296"/>
              <a:ext cx="524783" cy="212666"/>
            </a:xfrm>
            <a:custGeom>
              <a:avLst/>
              <a:gdLst>
                <a:gd name="connsiteX0" fmla="*/ 23573 w 524783"/>
                <a:gd name="connsiteY0" fmla="*/ 212651 h 212666"/>
                <a:gd name="connsiteX1" fmla="*/ 13274 w 524783"/>
                <a:gd name="connsiteY1" fmla="*/ 210242 h 212666"/>
                <a:gd name="connsiteX2" fmla="*/ 2352 w 524783"/>
                <a:gd name="connsiteY2" fmla="*/ 178844 h 212666"/>
                <a:gd name="connsiteX3" fmla="*/ 2392 w 524783"/>
                <a:gd name="connsiteY3" fmla="*/ 178761 h 212666"/>
                <a:gd name="connsiteX4" fmla="*/ 126986 w 524783"/>
                <a:gd name="connsiteY4" fmla="*/ 32156 h 212666"/>
                <a:gd name="connsiteX5" fmla="*/ 184632 w 524783"/>
                <a:gd name="connsiteY5" fmla="*/ 100184 h 212666"/>
                <a:gd name="connsiteX6" fmla="*/ 204400 w 524783"/>
                <a:gd name="connsiteY6" fmla="*/ 137978 h 212666"/>
                <a:gd name="connsiteX7" fmla="*/ 236297 w 524783"/>
                <a:gd name="connsiteY7" fmla="*/ 97775 h 212666"/>
                <a:gd name="connsiteX8" fmla="*/ 312714 w 524783"/>
                <a:gd name="connsiteY8" fmla="*/ 36309 h 212666"/>
                <a:gd name="connsiteX9" fmla="*/ 367951 w 524783"/>
                <a:gd name="connsiteY9" fmla="*/ 97775 h 212666"/>
                <a:gd name="connsiteX10" fmla="*/ 387304 w 524783"/>
                <a:gd name="connsiteY10" fmla="*/ 133492 h 212666"/>
                <a:gd name="connsiteX11" fmla="*/ 480334 w 524783"/>
                <a:gd name="connsiteY11" fmla="*/ 12304 h 212666"/>
                <a:gd name="connsiteX12" fmla="*/ 512480 w 524783"/>
                <a:gd name="connsiteY12" fmla="*/ 2918 h 212666"/>
                <a:gd name="connsiteX13" fmla="*/ 521866 w 524783"/>
                <a:gd name="connsiteY13" fmla="*/ 35063 h 212666"/>
                <a:gd name="connsiteX14" fmla="*/ 380161 w 524783"/>
                <a:gd name="connsiteY14" fmla="*/ 180423 h 212666"/>
                <a:gd name="connsiteX15" fmla="*/ 324758 w 524783"/>
                <a:gd name="connsiteY15" fmla="*/ 115883 h 212666"/>
                <a:gd name="connsiteX16" fmla="*/ 307647 w 524783"/>
                <a:gd name="connsiteY16" fmla="*/ 83323 h 212666"/>
                <a:gd name="connsiteX17" fmla="*/ 276167 w 524783"/>
                <a:gd name="connsiteY17" fmla="*/ 123193 h 212666"/>
                <a:gd name="connsiteX18" fmla="*/ 199832 w 524783"/>
                <a:gd name="connsiteY18" fmla="*/ 184908 h 212666"/>
                <a:gd name="connsiteX19" fmla="*/ 141688 w 524783"/>
                <a:gd name="connsiteY19" fmla="*/ 117877 h 212666"/>
                <a:gd name="connsiteX20" fmla="*/ 122501 w 524783"/>
                <a:gd name="connsiteY20" fmla="*/ 80083 h 212666"/>
                <a:gd name="connsiteX21" fmla="*/ 45668 w 524783"/>
                <a:gd name="connsiteY21" fmla="*/ 199361 h 212666"/>
                <a:gd name="connsiteX22" fmla="*/ 23573 w 524783"/>
                <a:gd name="connsiteY22" fmla="*/ 212651 h 21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4783" h="212666">
                  <a:moveTo>
                    <a:pt x="23573" y="212651"/>
                  </a:moveTo>
                  <a:cubicBezTo>
                    <a:pt x="19999" y="212665"/>
                    <a:pt x="16471" y="211840"/>
                    <a:pt x="13274" y="210242"/>
                  </a:cubicBezTo>
                  <a:cubicBezTo>
                    <a:pt x="1587" y="204588"/>
                    <a:pt x="-3302" y="190530"/>
                    <a:pt x="2352" y="178844"/>
                  </a:cubicBezTo>
                  <a:cubicBezTo>
                    <a:pt x="2366" y="178816"/>
                    <a:pt x="2379" y="178789"/>
                    <a:pt x="2392" y="178761"/>
                  </a:cubicBezTo>
                  <a:cubicBezTo>
                    <a:pt x="77149" y="24847"/>
                    <a:pt x="113198" y="30163"/>
                    <a:pt x="126986" y="32156"/>
                  </a:cubicBezTo>
                  <a:cubicBezTo>
                    <a:pt x="159048" y="36974"/>
                    <a:pt x="172671" y="70531"/>
                    <a:pt x="184632" y="100184"/>
                  </a:cubicBezTo>
                  <a:cubicBezTo>
                    <a:pt x="189532" y="112145"/>
                    <a:pt x="198420" y="134074"/>
                    <a:pt x="204400" y="137978"/>
                  </a:cubicBezTo>
                  <a:cubicBezTo>
                    <a:pt x="212208" y="135237"/>
                    <a:pt x="227824" y="110982"/>
                    <a:pt x="236297" y="97775"/>
                  </a:cubicBezTo>
                  <a:cubicBezTo>
                    <a:pt x="255899" y="67208"/>
                    <a:pt x="277828" y="32488"/>
                    <a:pt x="312714" y="36309"/>
                  </a:cubicBezTo>
                  <a:cubicBezTo>
                    <a:pt x="343863" y="39715"/>
                    <a:pt x="356654" y="70614"/>
                    <a:pt x="367951" y="97775"/>
                  </a:cubicBezTo>
                  <a:cubicBezTo>
                    <a:pt x="372353" y="108324"/>
                    <a:pt x="381075" y="129339"/>
                    <a:pt x="387304" y="133492"/>
                  </a:cubicBezTo>
                  <a:cubicBezTo>
                    <a:pt x="399265" y="128259"/>
                    <a:pt x="435647" y="93456"/>
                    <a:pt x="480334" y="12304"/>
                  </a:cubicBezTo>
                  <a:cubicBezTo>
                    <a:pt x="486619" y="836"/>
                    <a:pt x="501011" y="-3367"/>
                    <a:pt x="512480" y="2918"/>
                  </a:cubicBezTo>
                  <a:cubicBezTo>
                    <a:pt x="523948" y="9203"/>
                    <a:pt x="528150" y="23595"/>
                    <a:pt x="521866" y="35063"/>
                  </a:cubicBezTo>
                  <a:cubicBezTo>
                    <a:pt x="496033" y="81994"/>
                    <a:pt x="430497" y="190141"/>
                    <a:pt x="380161" y="180423"/>
                  </a:cubicBezTo>
                  <a:cubicBezTo>
                    <a:pt x="349012" y="174442"/>
                    <a:pt x="335556" y="141965"/>
                    <a:pt x="324758" y="115883"/>
                  </a:cubicBezTo>
                  <a:cubicBezTo>
                    <a:pt x="320522" y="105750"/>
                    <a:pt x="312797" y="87226"/>
                    <a:pt x="307647" y="83323"/>
                  </a:cubicBezTo>
                  <a:cubicBezTo>
                    <a:pt x="299839" y="86313"/>
                    <a:pt x="284556" y="110235"/>
                    <a:pt x="276167" y="123193"/>
                  </a:cubicBezTo>
                  <a:cubicBezTo>
                    <a:pt x="256564" y="153760"/>
                    <a:pt x="234635" y="188397"/>
                    <a:pt x="199832" y="184908"/>
                  </a:cubicBezTo>
                  <a:cubicBezTo>
                    <a:pt x="167105" y="181586"/>
                    <a:pt x="153400" y="147779"/>
                    <a:pt x="141688" y="117877"/>
                  </a:cubicBezTo>
                  <a:cubicBezTo>
                    <a:pt x="137369" y="107162"/>
                    <a:pt x="128730" y="85898"/>
                    <a:pt x="122501" y="80083"/>
                  </a:cubicBezTo>
                  <a:cubicBezTo>
                    <a:pt x="112616" y="87226"/>
                    <a:pt x="85289" y="117794"/>
                    <a:pt x="45668" y="199361"/>
                  </a:cubicBezTo>
                  <a:cubicBezTo>
                    <a:pt x="41590" y="207780"/>
                    <a:pt x="32922" y="212994"/>
                    <a:pt x="23573" y="212651"/>
                  </a:cubicBezTo>
                  <a:close/>
                </a:path>
              </a:pathLst>
            </a:custGeom>
            <a:grpFill/>
            <a:ln w="8292" cap="flat">
              <a:noFill/>
              <a:prstDash val="solid"/>
              <a:miter/>
            </a:ln>
          </p:spPr>
          <p:txBody>
            <a:bodyPr rtlCol="0" anchor="ctr"/>
            <a:lstStyle/>
            <a:p>
              <a:endParaRPr lang="de-DE"/>
            </a:p>
          </p:txBody>
        </p:sp>
      </p:grpSp>
      <p:grpSp>
        <p:nvGrpSpPr>
          <p:cNvPr id="173" name="Gruppieren 172">
            <a:extLst>
              <a:ext uri="{FF2B5EF4-FFF2-40B4-BE49-F238E27FC236}">
                <a16:creationId xmlns:a16="http://schemas.microsoft.com/office/drawing/2014/main" id="{58490CE7-9456-4466-BFCF-793DB9EA60C3}"/>
              </a:ext>
            </a:extLst>
          </p:cNvPr>
          <p:cNvGrpSpPr/>
          <p:nvPr/>
        </p:nvGrpSpPr>
        <p:grpSpPr>
          <a:xfrm>
            <a:off x="1057410" y="3060723"/>
            <a:ext cx="2837485" cy="1977452"/>
            <a:chOff x="1260501" y="2423108"/>
            <a:chExt cx="3687431" cy="2569783"/>
          </a:xfrm>
        </p:grpSpPr>
        <p:sp>
          <p:nvSpPr>
            <p:cNvPr id="48" name="Rechteck 47">
              <a:extLst>
                <a:ext uri="{FF2B5EF4-FFF2-40B4-BE49-F238E27FC236}">
                  <a16:creationId xmlns:a16="http://schemas.microsoft.com/office/drawing/2014/main" id="{02D0A10D-FFA7-4312-8968-37EE87BDCD1E}"/>
                </a:ext>
              </a:extLst>
            </p:cNvPr>
            <p:cNvSpPr/>
            <p:nvPr/>
          </p:nvSpPr>
          <p:spPr>
            <a:xfrm>
              <a:off x="2603046" y="3657909"/>
              <a:ext cx="2344886" cy="1334982"/>
            </a:xfrm>
            <a:prstGeom prst="rect">
              <a:avLst/>
            </a:prstGeom>
            <a:noFill/>
            <a:ln w="25400" cap="flat" cmpd="sng" algn="ctr">
              <a:noFill/>
              <a:prstDash val="solid"/>
            </a:ln>
            <a:effectLst/>
          </p:spPr>
          <p:txBody>
            <a:bodyPr rtlCol="0" anchor="b"/>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ERGO Leben sichert </a:t>
              </a:r>
              <a:br>
                <a:rPr kumimoji="0" lang="de-DE" sz="1000" b="0" i="0" u="none" strike="noStrike" kern="0" cap="none" spc="0" normalizeH="0" baseline="0" noProof="0" dirty="0">
                  <a:ln>
                    <a:noFill/>
                  </a:ln>
                  <a:effectLst/>
                  <a:uLnTx/>
                  <a:uFillTx/>
                  <a:latin typeface="Arial"/>
                  <a:ea typeface="+mn-ea"/>
                  <a:cs typeface="+mn-cs"/>
                </a:rPr>
              </a:br>
              <a:r>
                <a:rPr kumimoji="0" lang="de-DE" sz="1000" b="0" i="0" u="none" strike="noStrike" kern="0" cap="none" spc="0" normalizeH="0" baseline="0" noProof="0" dirty="0">
                  <a:ln>
                    <a:noFill/>
                  </a:ln>
                  <a:effectLst/>
                  <a:uLnTx/>
                  <a:uFillTx/>
                  <a:latin typeface="Arial"/>
                  <a:ea typeface="+mn-ea"/>
                  <a:cs typeface="+mn-cs"/>
                </a:rPr>
                <a:t>unter bestimmten Voraus-setzungen vertraglich zu, </a:t>
              </a:r>
              <a:br>
                <a:rPr kumimoji="0" lang="de-DE" sz="1000" b="0" i="0" u="none" strike="noStrike" kern="0" cap="none" spc="0" normalizeH="0" baseline="0" noProof="0" dirty="0">
                  <a:ln>
                    <a:noFill/>
                  </a:ln>
                  <a:effectLst/>
                  <a:uLnTx/>
                  <a:uFillTx/>
                  <a:latin typeface="Arial"/>
                  <a:ea typeface="+mn-ea"/>
                  <a:cs typeface="+mn-cs"/>
                </a:rPr>
              </a:br>
              <a:r>
                <a:rPr kumimoji="0" lang="de-DE" sz="1000" b="0" i="0" u="none" strike="noStrike" kern="0" cap="none" spc="0" normalizeH="0" baseline="0" noProof="0" dirty="0">
                  <a:ln>
                    <a:noFill/>
                  </a:ln>
                  <a:effectLst/>
                  <a:uLnTx/>
                  <a:uFillTx/>
                  <a:latin typeface="Arial"/>
                  <a:ea typeface="+mn-ea"/>
                  <a:cs typeface="+mn-cs"/>
                </a:rPr>
                <a:t>eine von der DKV fest-gestellte BU anzuerkennen.</a:t>
              </a:r>
            </a:p>
          </p:txBody>
        </p:sp>
        <p:grpSp>
          <p:nvGrpSpPr>
            <p:cNvPr id="171" name="Gruppieren 170">
              <a:extLst>
                <a:ext uri="{FF2B5EF4-FFF2-40B4-BE49-F238E27FC236}">
                  <a16:creationId xmlns:a16="http://schemas.microsoft.com/office/drawing/2014/main" id="{DBCDC5C5-CE24-4103-BCA5-FBE25207F586}"/>
                </a:ext>
              </a:extLst>
            </p:cNvPr>
            <p:cNvGrpSpPr/>
            <p:nvPr/>
          </p:nvGrpSpPr>
          <p:grpSpPr>
            <a:xfrm>
              <a:off x="1260501" y="2423108"/>
              <a:ext cx="2367833" cy="1142372"/>
              <a:chOff x="1260501" y="2423108"/>
              <a:chExt cx="2367833" cy="1142372"/>
            </a:xfrm>
          </p:grpSpPr>
          <p:sp>
            <p:nvSpPr>
              <p:cNvPr id="23" name="Ellipse 22">
                <a:extLst>
                  <a:ext uri="{FF2B5EF4-FFF2-40B4-BE49-F238E27FC236}">
                    <a16:creationId xmlns:a16="http://schemas.microsoft.com/office/drawing/2014/main" id="{5BEB0B20-E9FC-41DF-9035-6CE1A0A1FF3F}"/>
                  </a:ext>
                </a:extLst>
              </p:cNvPr>
              <p:cNvSpPr/>
              <p:nvPr/>
            </p:nvSpPr>
            <p:spPr>
              <a:xfrm>
                <a:off x="2713934" y="2537094"/>
                <a:ext cx="914400" cy="914400"/>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00"/>
              </a:p>
            </p:txBody>
          </p:sp>
          <p:grpSp>
            <p:nvGrpSpPr>
              <p:cNvPr id="170" name="Gruppieren 169">
                <a:extLst>
                  <a:ext uri="{FF2B5EF4-FFF2-40B4-BE49-F238E27FC236}">
                    <a16:creationId xmlns:a16="http://schemas.microsoft.com/office/drawing/2014/main" id="{30D625A3-687A-4010-BCED-F35B26EB4458}"/>
                  </a:ext>
                </a:extLst>
              </p:cNvPr>
              <p:cNvGrpSpPr/>
              <p:nvPr/>
            </p:nvGrpSpPr>
            <p:grpSpPr>
              <a:xfrm>
                <a:off x="1260501" y="2423108"/>
                <a:ext cx="1453433" cy="1142372"/>
                <a:chOff x="1260501" y="2423108"/>
                <a:chExt cx="1453433" cy="1142372"/>
              </a:xfrm>
            </p:grpSpPr>
            <p:cxnSp>
              <p:nvCxnSpPr>
                <p:cNvPr id="30" name="Gerader Verbinder 29">
                  <a:extLst>
                    <a:ext uri="{FF2B5EF4-FFF2-40B4-BE49-F238E27FC236}">
                      <a16:creationId xmlns:a16="http://schemas.microsoft.com/office/drawing/2014/main" id="{3C7315FD-5B1F-41B9-9DB4-4328341012EB}"/>
                    </a:ext>
                  </a:extLst>
                </p:cNvPr>
                <p:cNvCxnSpPr>
                  <a:stCxn id="5" idx="6"/>
                  <a:endCxn id="23" idx="2"/>
                </p:cNvCxnSpPr>
                <p:nvPr/>
              </p:nvCxnSpPr>
              <p:spPr>
                <a:xfrm>
                  <a:off x="1260501" y="2423108"/>
                  <a:ext cx="1453433" cy="57118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55D890AA-DDA2-4258-9CD1-DE4F9ECA7E2A}"/>
                    </a:ext>
                  </a:extLst>
                </p:cNvPr>
                <p:cNvCxnSpPr>
                  <a:cxnSpLocks/>
                  <a:stCxn id="22" idx="6"/>
                  <a:endCxn id="23" idx="2"/>
                </p:cNvCxnSpPr>
                <p:nvPr/>
              </p:nvCxnSpPr>
              <p:spPr>
                <a:xfrm flipV="1">
                  <a:off x="1260501" y="2994294"/>
                  <a:ext cx="1453433" cy="57118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26" name="Grafik 124">
                <a:extLst>
                  <a:ext uri="{FF2B5EF4-FFF2-40B4-BE49-F238E27FC236}">
                    <a16:creationId xmlns:a16="http://schemas.microsoft.com/office/drawing/2014/main" id="{9C0F17F4-7554-4EEE-B906-DC258EB61732}"/>
                  </a:ext>
                </a:extLst>
              </p:cNvPr>
              <p:cNvSpPr>
                <a:spLocks noChangeAspect="1"/>
              </p:cNvSpPr>
              <p:nvPr/>
            </p:nvSpPr>
            <p:spPr>
              <a:xfrm>
                <a:off x="2872896" y="2768546"/>
                <a:ext cx="594933" cy="508341"/>
              </a:xfrm>
              <a:custGeom>
                <a:avLst/>
                <a:gdLst>
                  <a:gd name="connsiteX0" fmla="*/ 256171 w 743581"/>
                  <a:gd name="connsiteY0" fmla="*/ 635253 h 635353"/>
                  <a:gd name="connsiteX1" fmla="*/ 307057 w 743581"/>
                  <a:gd name="connsiteY1" fmla="*/ 605551 h 635353"/>
                  <a:gd name="connsiteX2" fmla="*/ 307369 w 743581"/>
                  <a:gd name="connsiteY2" fmla="*/ 605061 h 635353"/>
                  <a:gd name="connsiteX3" fmla="*/ 743582 w 743581"/>
                  <a:gd name="connsiteY3" fmla="*/ 0 h 635353"/>
                  <a:gd name="connsiteX4" fmla="*/ 666606 w 743581"/>
                  <a:gd name="connsiteY4" fmla="*/ 0 h 635353"/>
                  <a:gd name="connsiteX5" fmla="*/ 252781 w 743581"/>
                  <a:gd name="connsiteY5" fmla="*/ 574110 h 635353"/>
                  <a:gd name="connsiteX6" fmla="*/ 82372 w 743581"/>
                  <a:gd name="connsiteY6" fmla="*/ 376005 h 635353"/>
                  <a:gd name="connsiteX7" fmla="*/ 0 w 743581"/>
                  <a:gd name="connsiteY7" fmla="*/ 376005 h 635353"/>
                  <a:gd name="connsiteX8" fmla="*/ 202698 w 743581"/>
                  <a:gd name="connsiteY8" fmla="*/ 611616 h 635353"/>
                  <a:gd name="connsiteX9" fmla="*/ 256171 w 743581"/>
                  <a:gd name="connsiteY9" fmla="*/ 635253 h 63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3581" h="635353">
                    <a:moveTo>
                      <a:pt x="256171" y="635253"/>
                    </a:moveTo>
                    <a:cubicBezTo>
                      <a:pt x="276833" y="633813"/>
                      <a:pt x="295640" y="622833"/>
                      <a:pt x="307057" y="605551"/>
                    </a:cubicBezTo>
                    <a:lnTo>
                      <a:pt x="307369" y="605061"/>
                    </a:lnTo>
                    <a:lnTo>
                      <a:pt x="743582" y="0"/>
                    </a:lnTo>
                    <a:lnTo>
                      <a:pt x="666606" y="0"/>
                    </a:lnTo>
                    <a:lnTo>
                      <a:pt x="252781" y="574110"/>
                    </a:lnTo>
                    <a:lnTo>
                      <a:pt x="82372" y="376005"/>
                    </a:lnTo>
                    <a:lnTo>
                      <a:pt x="0" y="376005"/>
                    </a:lnTo>
                    <a:lnTo>
                      <a:pt x="202698" y="611616"/>
                    </a:lnTo>
                    <a:cubicBezTo>
                      <a:pt x="215703" y="627609"/>
                      <a:pt x="235588" y="636400"/>
                      <a:pt x="256171" y="635253"/>
                    </a:cubicBezTo>
                    <a:close/>
                  </a:path>
                </a:pathLst>
              </a:custGeom>
              <a:solidFill>
                <a:schemeClr val="tx2"/>
              </a:solidFill>
              <a:ln w="4445" cap="flat">
                <a:noFill/>
                <a:prstDash val="solid"/>
                <a:miter/>
              </a:ln>
            </p:spPr>
            <p:txBody>
              <a:bodyPr rtlCol="0" anchor="ctr"/>
              <a:lstStyle/>
              <a:p>
                <a:endParaRPr lang="de-DE" sz="1000"/>
              </a:p>
            </p:txBody>
          </p:sp>
        </p:grpSp>
      </p:grpSp>
      <p:grpSp>
        <p:nvGrpSpPr>
          <p:cNvPr id="174" name="Gruppieren 173">
            <a:extLst>
              <a:ext uri="{FF2B5EF4-FFF2-40B4-BE49-F238E27FC236}">
                <a16:creationId xmlns:a16="http://schemas.microsoft.com/office/drawing/2014/main" id="{8E91E754-6B75-4B57-89F6-346A51DB9E7E}"/>
              </a:ext>
            </a:extLst>
          </p:cNvPr>
          <p:cNvGrpSpPr/>
          <p:nvPr/>
        </p:nvGrpSpPr>
        <p:grpSpPr>
          <a:xfrm>
            <a:off x="2879462" y="2595606"/>
            <a:ext cx="2496864" cy="1256461"/>
            <a:chOff x="3628334" y="1818669"/>
            <a:chExt cx="3244780" cy="1632825"/>
          </a:xfrm>
        </p:grpSpPr>
        <p:sp>
          <p:nvSpPr>
            <p:cNvPr id="49" name="Rechteck 48">
              <a:extLst>
                <a:ext uri="{FF2B5EF4-FFF2-40B4-BE49-F238E27FC236}">
                  <a16:creationId xmlns:a16="http://schemas.microsoft.com/office/drawing/2014/main" id="{CF8ACFE5-8234-430B-97BC-08EFC6B24CD9}"/>
                </a:ext>
              </a:extLst>
            </p:cNvPr>
            <p:cNvSpPr/>
            <p:nvPr/>
          </p:nvSpPr>
          <p:spPr>
            <a:xfrm>
              <a:off x="4564759" y="1818669"/>
              <a:ext cx="2308355" cy="637775"/>
            </a:xfrm>
            <a:prstGeom prst="rect">
              <a:avLst/>
            </a:prstGeom>
            <a:noFill/>
            <a:ln w="25400" cap="flat" cmpd="sng" algn="ctr">
              <a:noFill/>
              <a:prstDash val="solid"/>
            </a:ln>
            <a:effectLst/>
          </p:spPr>
          <p:txBody>
            <a:bodyPr rtlCol="0" anchor="ctr"/>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Die versicherte Person </a:t>
              </a:r>
              <a:br>
                <a:rPr kumimoji="0" lang="de-DE" sz="1000" b="0" i="0" u="none" strike="noStrike" kern="0" cap="none" spc="0" normalizeH="0" baseline="0" noProof="0" dirty="0">
                  <a:ln>
                    <a:noFill/>
                  </a:ln>
                  <a:effectLst/>
                  <a:uLnTx/>
                  <a:uFillTx/>
                  <a:latin typeface="Arial"/>
                  <a:ea typeface="+mn-ea"/>
                  <a:cs typeface="+mn-cs"/>
                </a:rPr>
              </a:br>
              <a:r>
                <a:rPr kumimoji="0" lang="de-DE" sz="1000" b="0" i="0" u="none" strike="noStrike" kern="0" cap="none" spc="0" normalizeH="0" baseline="0" noProof="0" dirty="0">
                  <a:ln>
                    <a:noFill/>
                  </a:ln>
                  <a:effectLst/>
                  <a:uLnTx/>
                  <a:uFillTx/>
                  <a:latin typeface="Arial"/>
                  <a:ea typeface="+mn-ea"/>
                  <a:cs typeface="+mn-cs"/>
                </a:rPr>
                <a:t>wird arbeitsunfähig.</a:t>
              </a:r>
            </a:p>
          </p:txBody>
        </p:sp>
        <p:grpSp>
          <p:nvGrpSpPr>
            <p:cNvPr id="172" name="Gruppieren 171">
              <a:extLst>
                <a:ext uri="{FF2B5EF4-FFF2-40B4-BE49-F238E27FC236}">
                  <a16:creationId xmlns:a16="http://schemas.microsoft.com/office/drawing/2014/main" id="{12816FED-D93F-4720-8C8F-5A38D69A6262}"/>
                </a:ext>
              </a:extLst>
            </p:cNvPr>
            <p:cNvGrpSpPr/>
            <p:nvPr/>
          </p:nvGrpSpPr>
          <p:grpSpPr>
            <a:xfrm>
              <a:off x="3628334" y="2537094"/>
              <a:ext cx="1879641" cy="914400"/>
              <a:chOff x="3628334" y="2537094"/>
              <a:chExt cx="1879641" cy="914400"/>
            </a:xfrm>
          </p:grpSpPr>
          <p:sp>
            <p:nvSpPr>
              <p:cNvPr id="24" name="Ellipse 23">
                <a:extLst>
                  <a:ext uri="{FF2B5EF4-FFF2-40B4-BE49-F238E27FC236}">
                    <a16:creationId xmlns:a16="http://schemas.microsoft.com/office/drawing/2014/main" id="{5F8FE439-0FC7-40AA-B687-D89D8C795664}"/>
                  </a:ext>
                </a:extLst>
              </p:cNvPr>
              <p:cNvSpPr/>
              <p:nvPr/>
            </p:nvSpPr>
            <p:spPr>
              <a:xfrm>
                <a:off x="4593575" y="2537094"/>
                <a:ext cx="914400" cy="914400"/>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00"/>
              </a:p>
            </p:txBody>
          </p:sp>
          <p:cxnSp>
            <p:nvCxnSpPr>
              <p:cNvPr id="34" name="Gerader Verbinder 33">
                <a:extLst>
                  <a:ext uri="{FF2B5EF4-FFF2-40B4-BE49-F238E27FC236}">
                    <a16:creationId xmlns:a16="http://schemas.microsoft.com/office/drawing/2014/main" id="{BB05FD0E-CDC5-4C1C-B4D6-B9AAB0F021E7}"/>
                  </a:ext>
                </a:extLst>
              </p:cNvPr>
              <p:cNvCxnSpPr>
                <a:cxnSpLocks/>
                <a:stCxn id="24" idx="2"/>
                <a:endCxn id="23" idx="6"/>
              </p:cNvCxnSpPr>
              <p:nvPr/>
            </p:nvCxnSpPr>
            <p:spPr>
              <a:xfrm flipH="1">
                <a:off x="3628334" y="2994294"/>
                <a:ext cx="965241"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3" name="Grafik 131">
                <a:extLst>
                  <a:ext uri="{FF2B5EF4-FFF2-40B4-BE49-F238E27FC236}">
                    <a16:creationId xmlns:a16="http://schemas.microsoft.com/office/drawing/2014/main" id="{E24A9EFF-BF3C-4983-B356-7011EBAF6EA5}"/>
                  </a:ext>
                </a:extLst>
              </p:cNvPr>
              <p:cNvGrpSpPr>
                <a:grpSpLocks noChangeAspect="1"/>
              </p:cNvGrpSpPr>
              <p:nvPr/>
            </p:nvGrpSpPr>
            <p:grpSpPr>
              <a:xfrm>
                <a:off x="4829123" y="2688802"/>
                <a:ext cx="467980" cy="611867"/>
                <a:chOff x="-2729521" y="7069532"/>
                <a:chExt cx="1550922" cy="2027777"/>
              </a:xfrm>
              <a:solidFill>
                <a:schemeClr val="tx2"/>
              </a:solidFill>
            </p:grpSpPr>
            <p:sp>
              <p:nvSpPr>
                <p:cNvPr id="138" name="Grafik 131">
                  <a:extLst>
                    <a:ext uri="{FF2B5EF4-FFF2-40B4-BE49-F238E27FC236}">
                      <a16:creationId xmlns:a16="http://schemas.microsoft.com/office/drawing/2014/main" id="{E87B1C2B-5CCD-43B7-85F3-4A07AA81DCA3}"/>
                    </a:ext>
                  </a:extLst>
                </p:cNvPr>
                <p:cNvSpPr/>
                <p:nvPr/>
              </p:nvSpPr>
              <p:spPr>
                <a:xfrm>
                  <a:off x="-2447420" y="7069532"/>
                  <a:ext cx="1012507" cy="1012507"/>
                </a:xfrm>
                <a:custGeom>
                  <a:avLst/>
                  <a:gdLst>
                    <a:gd name="connsiteX0" fmla="*/ 506254 w 1012507"/>
                    <a:gd name="connsiteY0" fmla="*/ 1012508 h 1012507"/>
                    <a:gd name="connsiteX1" fmla="*/ 1012508 w 1012507"/>
                    <a:gd name="connsiteY1" fmla="*/ 506254 h 1012507"/>
                    <a:gd name="connsiteX2" fmla="*/ 506254 w 1012507"/>
                    <a:gd name="connsiteY2" fmla="*/ 0 h 1012507"/>
                    <a:gd name="connsiteX3" fmla="*/ 0 w 1012507"/>
                    <a:gd name="connsiteY3" fmla="*/ 506254 h 1012507"/>
                    <a:gd name="connsiteX4" fmla="*/ 506254 w 1012507"/>
                    <a:gd name="connsiteY4" fmla="*/ 1012508 h 1012507"/>
                    <a:gd name="connsiteX5" fmla="*/ 143351 w 1012507"/>
                    <a:gd name="connsiteY5" fmla="*/ 428054 h 1012507"/>
                    <a:gd name="connsiteX6" fmla="*/ 145733 w 1012507"/>
                    <a:gd name="connsiteY6" fmla="*/ 427101 h 1012507"/>
                    <a:gd name="connsiteX7" fmla="*/ 385667 w 1012507"/>
                    <a:gd name="connsiteY7" fmla="*/ 381667 h 1012507"/>
                    <a:gd name="connsiteX8" fmla="*/ 626459 w 1012507"/>
                    <a:gd name="connsiteY8" fmla="*/ 347758 h 1012507"/>
                    <a:gd name="connsiteX9" fmla="*/ 774192 w 1012507"/>
                    <a:gd name="connsiteY9" fmla="*/ 249650 h 1012507"/>
                    <a:gd name="connsiteX10" fmla="*/ 763715 w 1012507"/>
                    <a:gd name="connsiteY10" fmla="*/ 774891 h 1012507"/>
                    <a:gd name="connsiteX11" fmla="*/ 238475 w 1012507"/>
                    <a:gd name="connsiteY11" fmla="*/ 764414 h 1012507"/>
                    <a:gd name="connsiteX12" fmla="*/ 143351 w 1012507"/>
                    <a:gd name="connsiteY12" fmla="*/ 428054 h 101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2507" h="1012507">
                      <a:moveTo>
                        <a:pt x="506254" y="1012508"/>
                      </a:moveTo>
                      <a:cubicBezTo>
                        <a:pt x="785850" y="1012508"/>
                        <a:pt x="1012508" y="785850"/>
                        <a:pt x="1012508" y="506254"/>
                      </a:cubicBezTo>
                      <a:cubicBezTo>
                        <a:pt x="1012508" y="226658"/>
                        <a:pt x="785850" y="0"/>
                        <a:pt x="506254" y="0"/>
                      </a:cubicBezTo>
                      <a:cubicBezTo>
                        <a:pt x="226658" y="0"/>
                        <a:pt x="0" y="226658"/>
                        <a:pt x="0" y="506254"/>
                      </a:cubicBezTo>
                      <a:cubicBezTo>
                        <a:pt x="0" y="785850"/>
                        <a:pt x="226658" y="1012508"/>
                        <a:pt x="506254" y="1012508"/>
                      </a:cubicBezTo>
                      <a:close/>
                      <a:moveTo>
                        <a:pt x="143351" y="428054"/>
                      </a:moveTo>
                      <a:lnTo>
                        <a:pt x="145733" y="427101"/>
                      </a:lnTo>
                      <a:cubicBezTo>
                        <a:pt x="231458" y="385763"/>
                        <a:pt x="302705" y="383858"/>
                        <a:pt x="385667" y="381667"/>
                      </a:cubicBezTo>
                      <a:cubicBezTo>
                        <a:pt x="456248" y="379857"/>
                        <a:pt x="536353" y="377762"/>
                        <a:pt x="626459" y="347758"/>
                      </a:cubicBezTo>
                      <a:cubicBezTo>
                        <a:pt x="698849" y="323660"/>
                        <a:pt x="744855" y="286798"/>
                        <a:pt x="774192" y="249650"/>
                      </a:cubicBezTo>
                      <a:cubicBezTo>
                        <a:pt x="916340" y="397585"/>
                        <a:pt x="911650" y="632743"/>
                        <a:pt x="763715" y="774891"/>
                      </a:cubicBezTo>
                      <a:cubicBezTo>
                        <a:pt x="615781" y="917039"/>
                        <a:pt x="380623" y="912348"/>
                        <a:pt x="238475" y="764414"/>
                      </a:cubicBezTo>
                      <a:cubicBezTo>
                        <a:pt x="152701" y="675149"/>
                        <a:pt x="117031" y="549020"/>
                        <a:pt x="143351" y="428054"/>
                      </a:cubicBezTo>
                      <a:close/>
                    </a:path>
                  </a:pathLst>
                </a:custGeom>
                <a:grpFill/>
                <a:ln w="9525" cap="flat">
                  <a:noFill/>
                  <a:prstDash val="solid"/>
                  <a:miter/>
                </a:ln>
              </p:spPr>
              <p:txBody>
                <a:bodyPr rtlCol="0" anchor="ctr"/>
                <a:lstStyle/>
                <a:p>
                  <a:endParaRPr lang="de-DE" sz="1000"/>
                </a:p>
              </p:txBody>
            </p:sp>
            <p:sp>
              <p:nvSpPr>
                <p:cNvPr id="139" name="Grafik 131">
                  <a:extLst>
                    <a:ext uri="{FF2B5EF4-FFF2-40B4-BE49-F238E27FC236}">
                      <a16:creationId xmlns:a16="http://schemas.microsoft.com/office/drawing/2014/main" id="{AA742C20-39E2-4990-840C-69DA9EE3353C}"/>
                    </a:ext>
                  </a:extLst>
                </p:cNvPr>
                <p:cNvSpPr/>
                <p:nvPr/>
              </p:nvSpPr>
              <p:spPr>
                <a:xfrm>
                  <a:off x="-2131476" y="7555689"/>
                  <a:ext cx="126682" cy="126682"/>
                </a:xfrm>
                <a:custGeom>
                  <a:avLst/>
                  <a:gdLst>
                    <a:gd name="connsiteX0" fmla="*/ 63246 w 126682"/>
                    <a:gd name="connsiteY0" fmla="*/ 126682 h 126682"/>
                    <a:gd name="connsiteX1" fmla="*/ 126682 w 126682"/>
                    <a:gd name="connsiteY1" fmla="*/ 63436 h 126682"/>
                    <a:gd name="connsiteX2" fmla="*/ 63436 w 126682"/>
                    <a:gd name="connsiteY2" fmla="*/ 0 h 126682"/>
                    <a:gd name="connsiteX3" fmla="*/ 0 w 126682"/>
                    <a:gd name="connsiteY3" fmla="*/ 63246 h 126682"/>
                    <a:gd name="connsiteX4" fmla="*/ 0 w 126682"/>
                    <a:gd name="connsiteY4" fmla="*/ 63436 h 126682"/>
                    <a:gd name="connsiteX5" fmla="*/ 63246 w 126682"/>
                    <a:gd name="connsiteY5" fmla="*/ 126682 h 12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682" h="126682">
                      <a:moveTo>
                        <a:pt x="63246" y="126682"/>
                      </a:moveTo>
                      <a:cubicBezTo>
                        <a:pt x="98228" y="126735"/>
                        <a:pt x="126630" y="98419"/>
                        <a:pt x="126682" y="63436"/>
                      </a:cubicBezTo>
                      <a:cubicBezTo>
                        <a:pt x="126735" y="28454"/>
                        <a:pt x="98419" y="53"/>
                        <a:pt x="63436" y="0"/>
                      </a:cubicBezTo>
                      <a:cubicBezTo>
                        <a:pt x="28454" y="-52"/>
                        <a:pt x="53" y="28264"/>
                        <a:pt x="0" y="63246"/>
                      </a:cubicBezTo>
                      <a:cubicBezTo>
                        <a:pt x="0" y="63310"/>
                        <a:pt x="0" y="63373"/>
                        <a:pt x="0" y="63436"/>
                      </a:cubicBezTo>
                      <a:cubicBezTo>
                        <a:pt x="0" y="98366"/>
                        <a:pt x="28316" y="126682"/>
                        <a:pt x="63246" y="126682"/>
                      </a:cubicBezTo>
                      <a:close/>
                    </a:path>
                  </a:pathLst>
                </a:custGeom>
                <a:grpFill/>
                <a:ln w="9525" cap="flat">
                  <a:noFill/>
                  <a:prstDash val="solid"/>
                  <a:miter/>
                </a:ln>
              </p:spPr>
              <p:txBody>
                <a:bodyPr rtlCol="0" anchor="ctr"/>
                <a:lstStyle/>
                <a:p>
                  <a:endParaRPr lang="de-DE" sz="1000"/>
                </a:p>
              </p:txBody>
            </p:sp>
            <p:sp>
              <p:nvSpPr>
                <p:cNvPr id="140" name="Grafik 131">
                  <a:extLst>
                    <a:ext uri="{FF2B5EF4-FFF2-40B4-BE49-F238E27FC236}">
                      <a16:creationId xmlns:a16="http://schemas.microsoft.com/office/drawing/2014/main" id="{42D99BEC-92BF-4D79-88FA-576F2C2C9856}"/>
                    </a:ext>
                  </a:extLst>
                </p:cNvPr>
                <p:cNvSpPr/>
                <p:nvPr/>
              </p:nvSpPr>
              <p:spPr>
                <a:xfrm>
                  <a:off x="-1878969" y="7555117"/>
                  <a:ext cx="126683" cy="126682"/>
                </a:xfrm>
                <a:custGeom>
                  <a:avLst/>
                  <a:gdLst>
                    <a:gd name="connsiteX0" fmla="*/ 63342 w 126683"/>
                    <a:gd name="connsiteY0" fmla="*/ 126683 h 126682"/>
                    <a:gd name="connsiteX1" fmla="*/ 126683 w 126683"/>
                    <a:gd name="connsiteY1" fmla="*/ 63341 h 126682"/>
                    <a:gd name="connsiteX2" fmla="*/ 63341 w 126683"/>
                    <a:gd name="connsiteY2" fmla="*/ 0 h 126682"/>
                    <a:gd name="connsiteX3" fmla="*/ 1 w 126683"/>
                    <a:gd name="connsiteY3" fmla="*/ 63056 h 126682"/>
                    <a:gd name="connsiteX4" fmla="*/ 62865 w 126683"/>
                    <a:gd name="connsiteY4" fmla="*/ 126681 h 126682"/>
                    <a:gd name="connsiteX5" fmla="*/ 63342 w 126683"/>
                    <a:gd name="connsiteY5" fmla="*/ 126683 h 12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683" h="126682">
                      <a:moveTo>
                        <a:pt x="63342" y="126683"/>
                      </a:moveTo>
                      <a:cubicBezTo>
                        <a:pt x="98325" y="126682"/>
                        <a:pt x="126683" y="98323"/>
                        <a:pt x="126683" y="63341"/>
                      </a:cubicBezTo>
                      <a:cubicBezTo>
                        <a:pt x="126683" y="28358"/>
                        <a:pt x="98324" y="0"/>
                        <a:pt x="63341" y="0"/>
                      </a:cubicBezTo>
                      <a:cubicBezTo>
                        <a:pt x="28471" y="0"/>
                        <a:pt x="159" y="28185"/>
                        <a:pt x="1" y="63056"/>
                      </a:cubicBezTo>
                      <a:cubicBezTo>
                        <a:pt x="-209" y="97985"/>
                        <a:pt x="27936" y="126471"/>
                        <a:pt x="62865" y="126681"/>
                      </a:cubicBezTo>
                      <a:cubicBezTo>
                        <a:pt x="63024" y="126682"/>
                        <a:pt x="63183" y="126683"/>
                        <a:pt x="63342" y="126683"/>
                      </a:cubicBezTo>
                      <a:close/>
                    </a:path>
                  </a:pathLst>
                </a:custGeom>
                <a:grpFill/>
                <a:ln w="9525" cap="flat">
                  <a:noFill/>
                  <a:prstDash val="solid"/>
                  <a:miter/>
                </a:ln>
              </p:spPr>
              <p:txBody>
                <a:bodyPr rtlCol="0" anchor="ctr"/>
                <a:lstStyle/>
                <a:p>
                  <a:endParaRPr lang="de-DE" sz="1000"/>
                </a:p>
              </p:txBody>
            </p:sp>
            <p:sp>
              <p:nvSpPr>
                <p:cNvPr id="141" name="Grafik 131">
                  <a:extLst>
                    <a:ext uri="{FF2B5EF4-FFF2-40B4-BE49-F238E27FC236}">
                      <a16:creationId xmlns:a16="http://schemas.microsoft.com/office/drawing/2014/main" id="{0B31F983-E31F-46A5-9B9A-561DCE734DA1}"/>
                    </a:ext>
                  </a:extLst>
                </p:cNvPr>
                <p:cNvSpPr/>
                <p:nvPr/>
              </p:nvSpPr>
              <p:spPr>
                <a:xfrm>
                  <a:off x="-2729521" y="8202150"/>
                  <a:ext cx="437738" cy="802004"/>
                </a:xfrm>
                <a:custGeom>
                  <a:avLst/>
                  <a:gdLst>
                    <a:gd name="connsiteX0" fmla="*/ 279624 w 437738"/>
                    <a:gd name="connsiteY0" fmla="*/ 0 h 802004"/>
                    <a:gd name="connsiteX1" fmla="*/ 198757 w 437738"/>
                    <a:gd name="connsiteY1" fmla="*/ 44577 h 802004"/>
                    <a:gd name="connsiteX2" fmla="*/ 29497 w 437738"/>
                    <a:gd name="connsiteY2" fmla="*/ 799433 h 802004"/>
                    <a:gd name="connsiteX3" fmla="*/ 167419 w 437738"/>
                    <a:gd name="connsiteY3" fmla="*/ 799433 h 802004"/>
                    <a:gd name="connsiteX4" fmla="*/ 147322 w 437738"/>
                    <a:gd name="connsiteY4" fmla="*/ 381762 h 802004"/>
                    <a:gd name="connsiteX5" fmla="*/ 160371 w 437738"/>
                    <a:gd name="connsiteY5" fmla="*/ 327565 h 802004"/>
                    <a:gd name="connsiteX6" fmla="*/ 295626 w 437738"/>
                    <a:gd name="connsiteY6" fmla="*/ 802005 h 802004"/>
                    <a:gd name="connsiteX7" fmla="*/ 437739 w 437738"/>
                    <a:gd name="connsiteY7" fmla="*/ 802005 h 802004"/>
                    <a:gd name="connsiteX8" fmla="*/ 278100 w 437738"/>
                    <a:gd name="connsiteY8" fmla="*/ 109919 h 802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738" h="802004">
                      <a:moveTo>
                        <a:pt x="279624" y="0"/>
                      </a:moveTo>
                      <a:cubicBezTo>
                        <a:pt x="259431" y="0"/>
                        <a:pt x="220950" y="28575"/>
                        <a:pt x="198757" y="44577"/>
                      </a:cubicBezTo>
                      <a:cubicBezTo>
                        <a:pt x="-1840" y="181070"/>
                        <a:pt x="-34320" y="478727"/>
                        <a:pt x="29497" y="799433"/>
                      </a:cubicBezTo>
                      <a:lnTo>
                        <a:pt x="167419" y="799433"/>
                      </a:lnTo>
                      <a:cubicBezTo>
                        <a:pt x="132558" y="638175"/>
                        <a:pt x="125509" y="498158"/>
                        <a:pt x="147322" y="381762"/>
                      </a:cubicBezTo>
                      <a:cubicBezTo>
                        <a:pt x="150941" y="362712"/>
                        <a:pt x="155323" y="344710"/>
                        <a:pt x="160371" y="327565"/>
                      </a:cubicBezTo>
                      <a:cubicBezTo>
                        <a:pt x="185898" y="510730"/>
                        <a:pt x="239524" y="682085"/>
                        <a:pt x="295626" y="802005"/>
                      </a:cubicBezTo>
                      <a:lnTo>
                        <a:pt x="437739" y="802005"/>
                      </a:lnTo>
                      <a:cubicBezTo>
                        <a:pt x="365920" y="648653"/>
                        <a:pt x="277814" y="348425"/>
                        <a:pt x="278100" y="109919"/>
                      </a:cubicBezTo>
                      <a:close/>
                    </a:path>
                  </a:pathLst>
                </a:custGeom>
                <a:grpFill/>
                <a:ln w="9525" cap="flat">
                  <a:noFill/>
                  <a:prstDash val="solid"/>
                  <a:miter/>
                </a:ln>
              </p:spPr>
              <p:txBody>
                <a:bodyPr rtlCol="0" anchor="ctr"/>
                <a:lstStyle/>
                <a:p>
                  <a:endParaRPr lang="de-DE" sz="1000"/>
                </a:p>
              </p:txBody>
            </p:sp>
            <p:sp>
              <p:nvSpPr>
                <p:cNvPr id="142" name="Grafik 131">
                  <a:extLst>
                    <a:ext uri="{FF2B5EF4-FFF2-40B4-BE49-F238E27FC236}">
                      <a16:creationId xmlns:a16="http://schemas.microsoft.com/office/drawing/2014/main" id="{751F9B28-F56D-4786-88D0-1396E8C00418}"/>
                    </a:ext>
                  </a:extLst>
                </p:cNvPr>
                <p:cNvSpPr/>
                <p:nvPr/>
              </p:nvSpPr>
              <p:spPr>
                <a:xfrm>
                  <a:off x="-2392366" y="8172979"/>
                  <a:ext cx="1213767" cy="924330"/>
                </a:xfrm>
                <a:custGeom>
                  <a:avLst/>
                  <a:gdLst>
                    <a:gd name="connsiteX0" fmla="*/ 969740 w 1213767"/>
                    <a:gd name="connsiteY0" fmla="*/ 47269 h 924330"/>
                    <a:gd name="connsiteX1" fmla="*/ 819055 w 1213767"/>
                    <a:gd name="connsiteY1" fmla="*/ 4502 h 924330"/>
                    <a:gd name="connsiteX2" fmla="*/ 742093 w 1213767"/>
                    <a:gd name="connsiteY2" fmla="*/ 21837 h 924330"/>
                    <a:gd name="connsiteX3" fmla="*/ 134588 w 1213767"/>
                    <a:gd name="connsiteY3" fmla="*/ 21837 h 924330"/>
                    <a:gd name="connsiteX4" fmla="*/ 58007 w 1213767"/>
                    <a:gd name="connsiteY4" fmla="*/ 4502 h 924330"/>
                    <a:gd name="connsiteX5" fmla="*/ 41053 w 1213767"/>
                    <a:gd name="connsiteY5" fmla="*/ 3645 h 924330"/>
                    <a:gd name="connsiteX6" fmla="*/ 2953 w 1213767"/>
                    <a:gd name="connsiteY6" fmla="*/ 4788 h 924330"/>
                    <a:gd name="connsiteX7" fmla="*/ 857 w 1213767"/>
                    <a:gd name="connsiteY7" fmla="*/ 18599 h 924330"/>
                    <a:gd name="connsiteX8" fmla="*/ 21431 w 1213767"/>
                    <a:gd name="connsiteY8" fmla="*/ 178809 h 924330"/>
                    <a:gd name="connsiteX9" fmla="*/ 227552 w 1213767"/>
                    <a:gd name="connsiteY9" fmla="*/ 553237 h 924330"/>
                    <a:gd name="connsiteX10" fmla="*/ 230886 w 1213767"/>
                    <a:gd name="connsiteY10" fmla="*/ 557047 h 924330"/>
                    <a:gd name="connsiteX11" fmla="*/ 597789 w 1213767"/>
                    <a:gd name="connsiteY11" fmla="*/ 924331 h 924330"/>
                    <a:gd name="connsiteX12" fmla="*/ 599884 w 1213767"/>
                    <a:gd name="connsiteY12" fmla="*/ 921855 h 924330"/>
                    <a:gd name="connsiteX13" fmla="*/ 601123 w 1213767"/>
                    <a:gd name="connsiteY13" fmla="*/ 924141 h 924330"/>
                    <a:gd name="connsiteX14" fmla="*/ 871061 w 1213767"/>
                    <a:gd name="connsiteY14" fmla="*/ 740784 h 924330"/>
                    <a:gd name="connsiteX15" fmla="*/ 846487 w 1213767"/>
                    <a:gd name="connsiteY15" fmla="*/ 367595 h 924330"/>
                    <a:gd name="connsiteX16" fmla="*/ 527018 w 1213767"/>
                    <a:gd name="connsiteY16" fmla="*/ 324161 h 924330"/>
                    <a:gd name="connsiteX17" fmla="*/ 316135 w 1213767"/>
                    <a:gd name="connsiteY17" fmla="*/ 449986 h 924330"/>
                    <a:gd name="connsiteX18" fmla="*/ 162211 w 1213767"/>
                    <a:gd name="connsiteY18" fmla="*/ 179667 h 924330"/>
                    <a:gd name="connsiteX19" fmla="*/ 801529 w 1213767"/>
                    <a:gd name="connsiteY19" fmla="*/ 142995 h 924330"/>
                    <a:gd name="connsiteX20" fmla="*/ 819055 w 1213767"/>
                    <a:gd name="connsiteY20" fmla="*/ 139566 h 924330"/>
                    <a:gd name="connsiteX21" fmla="*/ 909637 w 1213767"/>
                    <a:gd name="connsiteY21" fmla="*/ 168141 h 924330"/>
                    <a:gd name="connsiteX22" fmla="*/ 1066419 w 1213767"/>
                    <a:gd name="connsiteY22" fmla="*/ 411029 h 924330"/>
                    <a:gd name="connsiteX23" fmla="*/ 1046416 w 1213767"/>
                    <a:gd name="connsiteY23" fmla="*/ 828700 h 924330"/>
                    <a:gd name="connsiteX24" fmla="*/ 1184243 w 1213767"/>
                    <a:gd name="connsiteY24" fmla="*/ 828700 h 924330"/>
                    <a:gd name="connsiteX25" fmla="*/ 969740 w 1213767"/>
                    <a:gd name="connsiteY25" fmla="*/ 47269 h 924330"/>
                    <a:gd name="connsiteX26" fmla="*/ 597598 w 1213767"/>
                    <a:gd name="connsiteY26" fmla="*/ 437794 h 924330"/>
                    <a:gd name="connsiteX27" fmla="*/ 602075 w 1213767"/>
                    <a:gd name="connsiteY27" fmla="*/ 434937 h 924330"/>
                    <a:gd name="connsiteX28" fmla="*/ 752570 w 1213767"/>
                    <a:gd name="connsiteY28" fmla="*/ 462083 h 924330"/>
                    <a:gd name="connsiteX29" fmla="*/ 777145 w 1213767"/>
                    <a:gd name="connsiteY29" fmla="*/ 646677 h 924330"/>
                    <a:gd name="connsiteX30" fmla="*/ 617125 w 1213767"/>
                    <a:gd name="connsiteY30" fmla="*/ 760977 h 924330"/>
                    <a:gd name="connsiteX31" fmla="*/ 409099 w 1213767"/>
                    <a:gd name="connsiteY31" fmla="*/ 550380 h 92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3767" h="924330">
                      <a:moveTo>
                        <a:pt x="969740" y="47269"/>
                      </a:moveTo>
                      <a:cubicBezTo>
                        <a:pt x="918400" y="21647"/>
                        <a:pt x="867251" y="4502"/>
                        <a:pt x="819055" y="4502"/>
                      </a:cubicBezTo>
                      <a:cubicBezTo>
                        <a:pt x="792406" y="4258"/>
                        <a:pt x="766063" y="10191"/>
                        <a:pt x="742093" y="21837"/>
                      </a:cubicBezTo>
                      <a:cubicBezTo>
                        <a:pt x="550496" y="115824"/>
                        <a:pt x="326184" y="115824"/>
                        <a:pt x="134588" y="21837"/>
                      </a:cubicBezTo>
                      <a:cubicBezTo>
                        <a:pt x="110733" y="10249"/>
                        <a:pt x="84527" y="4316"/>
                        <a:pt x="58007" y="4502"/>
                      </a:cubicBezTo>
                      <a:cubicBezTo>
                        <a:pt x="52345" y="4506"/>
                        <a:pt x="46686" y="4220"/>
                        <a:pt x="41053" y="3645"/>
                      </a:cubicBezTo>
                      <a:cubicBezTo>
                        <a:pt x="16192" y="-642"/>
                        <a:pt x="4858" y="-2166"/>
                        <a:pt x="2953" y="4788"/>
                      </a:cubicBezTo>
                      <a:lnTo>
                        <a:pt x="857" y="18599"/>
                      </a:lnTo>
                      <a:cubicBezTo>
                        <a:pt x="190" y="24980"/>
                        <a:pt x="-5048" y="83750"/>
                        <a:pt x="21431" y="178809"/>
                      </a:cubicBezTo>
                      <a:cubicBezTo>
                        <a:pt x="55626" y="301205"/>
                        <a:pt x="124873" y="427126"/>
                        <a:pt x="227552" y="553237"/>
                      </a:cubicBezTo>
                      <a:lnTo>
                        <a:pt x="230886" y="557047"/>
                      </a:lnTo>
                      <a:cubicBezTo>
                        <a:pt x="242602" y="569430"/>
                        <a:pt x="518446" y="859180"/>
                        <a:pt x="597789" y="924331"/>
                      </a:cubicBezTo>
                      <a:lnTo>
                        <a:pt x="599884" y="921855"/>
                      </a:lnTo>
                      <a:lnTo>
                        <a:pt x="601123" y="924141"/>
                      </a:lnTo>
                      <a:cubicBezTo>
                        <a:pt x="621030" y="913092"/>
                        <a:pt x="797719" y="814127"/>
                        <a:pt x="871061" y="740784"/>
                      </a:cubicBezTo>
                      <a:cubicBezTo>
                        <a:pt x="981837" y="630009"/>
                        <a:pt x="972883" y="493992"/>
                        <a:pt x="846487" y="367595"/>
                      </a:cubicBezTo>
                      <a:cubicBezTo>
                        <a:pt x="723328" y="244532"/>
                        <a:pt x="585311" y="284537"/>
                        <a:pt x="527018" y="324161"/>
                      </a:cubicBezTo>
                      <a:lnTo>
                        <a:pt x="316135" y="449986"/>
                      </a:lnTo>
                      <a:cubicBezTo>
                        <a:pt x="232124" y="342830"/>
                        <a:pt x="186690" y="249961"/>
                        <a:pt x="162211" y="179667"/>
                      </a:cubicBezTo>
                      <a:cubicBezTo>
                        <a:pt x="371553" y="254081"/>
                        <a:pt x="602068" y="240859"/>
                        <a:pt x="801529" y="142995"/>
                      </a:cubicBezTo>
                      <a:cubicBezTo>
                        <a:pt x="807010" y="140459"/>
                        <a:pt x="813022" y="139282"/>
                        <a:pt x="819055" y="139566"/>
                      </a:cubicBezTo>
                      <a:cubicBezTo>
                        <a:pt x="834199" y="139566"/>
                        <a:pt x="862203" y="144519"/>
                        <a:pt x="909637" y="168141"/>
                      </a:cubicBezTo>
                      <a:cubicBezTo>
                        <a:pt x="992124" y="209289"/>
                        <a:pt x="1043464" y="288728"/>
                        <a:pt x="1066419" y="411029"/>
                      </a:cubicBezTo>
                      <a:cubicBezTo>
                        <a:pt x="1088326" y="527424"/>
                        <a:pt x="1081278" y="667442"/>
                        <a:pt x="1046416" y="828700"/>
                      </a:cubicBezTo>
                      <a:lnTo>
                        <a:pt x="1184243" y="828700"/>
                      </a:lnTo>
                      <a:cubicBezTo>
                        <a:pt x="1252633" y="485133"/>
                        <a:pt x="1210532" y="167093"/>
                        <a:pt x="969740" y="47269"/>
                      </a:cubicBezTo>
                      <a:close/>
                      <a:moveTo>
                        <a:pt x="597598" y="437794"/>
                      </a:moveTo>
                      <a:lnTo>
                        <a:pt x="602075" y="434937"/>
                      </a:lnTo>
                      <a:cubicBezTo>
                        <a:pt x="604933" y="432841"/>
                        <a:pt x="675132" y="384645"/>
                        <a:pt x="752570" y="462083"/>
                      </a:cubicBezTo>
                      <a:cubicBezTo>
                        <a:pt x="803148" y="512661"/>
                        <a:pt x="850963" y="572859"/>
                        <a:pt x="777145" y="646677"/>
                      </a:cubicBezTo>
                      <a:cubicBezTo>
                        <a:pt x="744474" y="679348"/>
                        <a:pt x="675513" y="724782"/>
                        <a:pt x="617125" y="760977"/>
                      </a:cubicBezTo>
                      <a:cubicBezTo>
                        <a:pt x="557022" y="702494"/>
                        <a:pt x="474916" y="618102"/>
                        <a:pt x="409099" y="550380"/>
                      </a:cubicBezTo>
                      <a:close/>
                    </a:path>
                  </a:pathLst>
                </a:custGeom>
                <a:grpFill/>
                <a:ln w="9525" cap="flat">
                  <a:noFill/>
                  <a:prstDash val="solid"/>
                  <a:miter/>
                </a:ln>
              </p:spPr>
              <p:txBody>
                <a:bodyPr rtlCol="0" anchor="ctr"/>
                <a:lstStyle/>
                <a:p>
                  <a:endParaRPr lang="de-DE" sz="1000"/>
                </a:p>
              </p:txBody>
            </p:sp>
          </p:grpSp>
        </p:grpSp>
      </p:grpSp>
      <p:grpSp>
        <p:nvGrpSpPr>
          <p:cNvPr id="175" name="Gruppieren 174">
            <a:extLst>
              <a:ext uri="{FF2B5EF4-FFF2-40B4-BE49-F238E27FC236}">
                <a16:creationId xmlns:a16="http://schemas.microsoft.com/office/drawing/2014/main" id="{4F772C92-DF62-4B5A-A6F0-4E3F4236CA55}"/>
              </a:ext>
            </a:extLst>
          </p:cNvPr>
          <p:cNvGrpSpPr/>
          <p:nvPr/>
        </p:nvGrpSpPr>
        <p:grpSpPr>
          <a:xfrm>
            <a:off x="4325854" y="3148436"/>
            <a:ext cx="1955960" cy="1890533"/>
            <a:chOff x="5507975" y="2537094"/>
            <a:chExt cx="2541851" cy="2456829"/>
          </a:xfrm>
        </p:grpSpPr>
        <p:sp>
          <p:nvSpPr>
            <p:cNvPr id="25" name="Ellipse 24">
              <a:extLst>
                <a:ext uri="{FF2B5EF4-FFF2-40B4-BE49-F238E27FC236}">
                  <a16:creationId xmlns:a16="http://schemas.microsoft.com/office/drawing/2014/main" id="{1CF0932E-4960-477E-8BF2-B0BF40DDF855}"/>
                </a:ext>
              </a:extLst>
            </p:cNvPr>
            <p:cNvSpPr/>
            <p:nvPr/>
          </p:nvSpPr>
          <p:spPr>
            <a:xfrm>
              <a:off x="6473216" y="2537094"/>
              <a:ext cx="914400" cy="914400"/>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00"/>
            </a:p>
          </p:txBody>
        </p:sp>
        <p:cxnSp>
          <p:nvCxnSpPr>
            <p:cNvPr id="37" name="Gerader Verbinder 36">
              <a:extLst>
                <a:ext uri="{FF2B5EF4-FFF2-40B4-BE49-F238E27FC236}">
                  <a16:creationId xmlns:a16="http://schemas.microsoft.com/office/drawing/2014/main" id="{64AF54C0-D635-4FCC-881E-17CE06EAC5B5}"/>
                </a:ext>
              </a:extLst>
            </p:cNvPr>
            <p:cNvCxnSpPr>
              <a:cxnSpLocks/>
              <a:stCxn id="24" idx="6"/>
              <a:endCxn id="25" idx="2"/>
            </p:cNvCxnSpPr>
            <p:nvPr/>
          </p:nvCxnSpPr>
          <p:spPr>
            <a:xfrm>
              <a:off x="5507975" y="2994294"/>
              <a:ext cx="965241"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0" name="Rechteck 49">
              <a:extLst>
                <a:ext uri="{FF2B5EF4-FFF2-40B4-BE49-F238E27FC236}">
                  <a16:creationId xmlns:a16="http://schemas.microsoft.com/office/drawing/2014/main" id="{F44F9BAC-45FE-4AB1-9EC6-3D6AB960D337}"/>
                </a:ext>
              </a:extLst>
            </p:cNvPr>
            <p:cNvSpPr/>
            <p:nvPr/>
          </p:nvSpPr>
          <p:spPr>
            <a:xfrm>
              <a:off x="6357685" y="4404818"/>
              <a:ext cx="1692141" cy="589105"/>
            </a:xfrm>
            <a:prstGeom prst="rect">
              <a:avLst/>
            </a:prstGeom>
            <a:noFill/>
            <a:ln w="25400" cap="flat" cmpd="sng" algn="ctr">
              <a:noFill/>
              <a:prstDash val="solid"/>
            </a:ln>
            <a:effectLst/>
          </p:spPr>
          <p:txBody>
            <a:bodyPr rtlCol="0" anchor="b"/>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ERGO und DKV prüfen gemeinsam eine mögliche BU.</a:t>
              </a:r>
            </a:p>
          </p:txBody>
        </p:sp>
        <p:grpSp>
          <p:nvGrpSpPr>
            <p:cNvPr id="146" name="Grafik 144">
              <a:extLst>
                <a:ext uri="{FF2B5EF4-FFF2-40B4-BE49-F238E27FC236}">
                  <a16:creationId xmlns:a16="http://schemas.microsoft.com/office/drawing/2014/main" id="{FEBAABE3-A58C-4641-9FBC-AC2326EA7778}"/>
                </a:ext>
              </a:extLst>
            </p:cNvPr>
            <p:cNvGrpSpPr>
              <a:grpSpLocks noChangeAspect="1"/>
            </p:cNvGrpSpPr>
            <p:nvPr/>
          </p:nvGrpSpPr>
          <p:grpSpPr>
            <a:xfrm>
              <a:off x="6672728" y="2718671"/>
              <a:ext cx="538559" cy="544447"/>
              <a:chOff x="-1071936" y="7060406"/>
              <a:chExt cx="1983684" cy="2005372"/>
            </a:xfrm>
            <a:solidFill>
              <a:schemeClr val="tx2"/>
            </a:solidFill>
          </p:grpSpPr>
          <p:sp>
            <p:nvSpPr>
              <p:cNvPr id="147" name="Grafik 144">
                <a:extLst>
                  <a:ext uri="{FF2B5EF4-FFF2-40B4-BE49-F238E27FC236}">
                    <a16:creationId xmlns:a16="http://schemas.microsoft.com/office/drawing/2014/main" id="{11DCAFAA-B6E2-4A82-968A-1D8E7FA0E66F}"/>
                  </a:ext>
                </a:extLst>
              </p:cNvPr>
              <p:cNvSpPr/>
              <p:nvPr/>
            </p:nvSpPr>
            <p:spPr>
              <a:xfrm>
                <a:off x="-1071936" y="7060406"/>
                <a:ext cx="1479422" cy="1479423"/>
              </a:xfrm>
              <a:custGeom>
                <a:avLst/>
                <a:gdLst>
                  <a:gd name="connsiteX0" fmla="*/ 739712 w 1479422"/>
                  <a:gd name="connsiteY0" fmla="*/ 1479423 h 1479423"/>
                  <a:gd name="connsiteX1" fmla="*/ 0 w 1479422"/>
                  <a:gd name="connsiteY1" fmla="*/ 739712 h 1479423"/>
                  <a:gd name="connsiteX2" fmla="*/ 739712 w 1479422"/>
                  <a:gd name="connsiteY2" fmla="*/ 0 h 1479423"/>
                  <a:gd name="connsiteX3" fmla="*/ 1479423 w 1479422"/>
                  <a:gd name="connsiteY3" fmla="*/ 739712 h 1479423"/>
                  <a:gd name="connsiteX4" fmla="*/ 1479423 w 1479422"/>
                  <a:gd name="connsiteY4" fmla="*/ 739807 h 1479423"/>
                  <a:gd name="connsiteX5" fmla="*/ 739711 w 1479422"/>
                  <a:gd name="connsiteY5" fmla="*/ 1479423 h 1479423"/>
                  <a:gd name="connsiteX6" fmla="*/ 739712 w 1479422"/>
                  <a:gd name="connsiteY6" fmla="*/ 133445 h 1479423"/>
                  <a:gd name="connsiteX7" fmla="*/ 133350 w 1479422"/>
                  <a:gd name="connsiteY7" fmla="*/ 739807 h 1479423"/>
                  <a:gd name="connsiteX8" fmla="*/ 739712 w 1479422"/>
                  <a:gd name="connsiteY8" fmla="*/ 1346168 h 1479423"/>
                  <a:gd name="connsiteX9" fmla="*/ 1346073 w 1479422"/>
                  <a:gd name="connsiteY9" fmla="*/ 739807 h 1479423"/>
                  <a:gd name="connsiteX10" fmla="*/ 739711 w 1479422"/>
                  <a:gd name="connsiteY10" fmla="*/ 133445 h 147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9422" h="1479423">
                    <a:moveTo>
                      <a:pt x="739712" y="1479423"/>
                    </a:moveTo>
                    <a:cubicBezTo>
                      <a:pt x="331180" y="1479423"/>
                      <a:pt x="0" y="1148243"/>
                      <a:pt x="0" y="739712"/>
                    </a:cubicBezTo>
                    <a:cubicBezTo>
                      <a:pt x="0" y="331180"/>
                      <a:pt x="331180" y="0"/>
                      <a:pt x="739712" y="0"/>
                    </a:cubicBezTo>
                    <a:cubicBezTo>
                      <a:pt x="1148243" y="0"/>
                      <a:pt x="1479423" y="331180"/>
                      <a:pt x="1479423" y="739712"/>
                    </a:cubicBezTo>
                    <a:cubicBezTo>
                      <a:pt x="1479423" y="739743"/>
                      <a:pt x="1479423" y="739775"/>
                      <a:pt x="1479423" y="739807"/>
                    </a:cubicBezTo>
                    <a:cubicBezTo>
                      <a:pt x="1479003" y="1148149"/>
                      <a:pt x="1148053" y="1479056"/>
                      <a:pt x="739711" y="1479423"/>
                    </a:cubicBezTo>
                    <a:close/>
                    <a:moveTo>
                      <a:pt x="739712" y="133445"/>
                    </a:moveTo>
                    <a:cubicBezTo>
                      <a:pt x="404827" y="133445"/>
                      <a:pt x="133350" y="404923"/>
                      <a:pt x="133350" y="739807"/>
                    </a:cubicBezTo>
                    <a:cubicBezTo>
                      <a:pt x="133350" y="1074691"/>
                      <a:pt x="404827" y="1346168"/>
                      <a:pt x="739712" y="1346168"/>
                    </a:cubicBezTo>
                    <a:cubicBezTo>
                      <a:pt x="1074596" y="1346168"/>
                      <a:pt x="1346073" y="1074691"/>
                      <a:pt x="1346073" y="739807"/>
                    </a:cubicBezTo>
                    <a:cubicBezTo>
                      <a:pt x="1345706" y="405075"/>
                      <a:pt x="1074443" y="133813"/>
                      <a:pt x="739711" y="133445"/>
                    </a:cubicBezTo>
                    <a:close/>
                  </a:path>
                </a:pathLst>
              </a:custGeom>
              <a:grpFill/>
              <a:ln w="9525" cap="flat">
                <a:noFill/>
                <a:prstDash val="solid"/>
                <a:miter/>
              </a:ln>
            </p:spPr>
            <p:txBody>
              <a:bodyPr rtlCol="0" anchor="ctr"/>
              <a:lstStyle/>
              <a:p>
                <a:endParaRPr lang="de-DE" sz="1000"/>
              </a:p>
            </p:txBody>
          </p:sp>
          <p:sp>
            <p:nvSpPr>
              <p:cNvPr id="148" name="Grafik 144">
                <a:extLst>
                  <a:ext uri="{FF2B5EF4-FFF2-40B4-BE49-F238E27FC236}">
                    <a16:creationId xmlns:a16="http://schemas.microsoft.com/office/drawing/2014/main" id="{D8B855A2-242C-4819-91D9-B54E790A16E7}"/>
                  </a:ext>
                </a:extLst>
              </p:cNvPr>
              <p:cNvSpPr/>
              <p:nvPr/>
            </p:nvSpPr>
            <p:spPr>
              <a:xfrm rot="-2682600">
                <a:off x="519194" y="8341684"/>
                <a:ext cx="133350" cy="791718"/>
              </a:xfrm>
              <a:custGeom>
                <a:avLst/>
                <a:gdLst>
                  <a:gd name="connsiteX0" fmla="*/ 0 w 133350"/>
                  <a:gd name="connsiteY0" fmla="*/ 0 h 791718"/>
                  <a:gd name="connsiteX1" fmla="*/ 133350 w 133350"/>
                  <a:gd name="connsiteY1" fmla="*/ 0 h 791718"/>
                  <a:gd name="connsiteX2" fmla="*/ 133350 w 133350"/>
                  <a:gd name="connsiteY2" fmla="*/ 791718 h 791718"/>
                  <a:gd name="connsiteX3" fmla="*/ 0 w 133350"/>
                  <a:gd name="connsiteY3" fmla="*/ 791718 h 791718"/>
                </a:gdLst>
                <a:ahLst/>
                <a:cxnLst>
                  <a:cxn ang="0">
                    <a:pos x="connsiteX0" y="connsiteY0"/>
                  </a:cxn>
                  <a:cxn ang="0">
                    <a:pos x="connsiteX1" y="connsiteY1"/>
                  </a:cxn>
                  <a:cxn ang="0">
                    <a:pos x="connsiteX2" y="connsiteY2"/>
                  </a:cxn>
                  <a:cxn ang="0">
                    <a:pos x="connsiteX3" y="connsiteY3"/>
                  </a:cxn>
                </a:cxnLst>
                <a:rect l="l" t="t" r="r" b="b"/>
                <a:pathLst>
                  <a:path w="133350" h="791718">
                    <a:moveTo>
                      <a:pt x="0" y="0"/>
                    </a:moveTo>
                    <a:lnTo>
                      <a:pt x="133350" y="0"/>
                    </a:lnTo>
                    <a:lnTo>
                      <a:pt x="133350" y="791718"/>
                    </a:lnTo>
                    <a:lnTo>
                      <a:pt x="0" y="791718"/>
                    </a:lnTo>
                    <a:close/>
                  </a:path>
                </a:pathLst>
              </a:custGeom>
              <a:grpFill/>
              <a:ln w="9525" cap="flat">
                <a:noFill/>
                <a:prstDash val="solid"/>
                <a:miter/>
              </a:ln>
            </p:spPr>
            <p:txBody>
              <a:bodyPr rtlCol="0" anchor="ctr"/>
              <a:lstStyle/>
              <a:p>
                <a:endParaRPr lang="de-DE" sz="1000"/>
              </a:p>
            </p:txBody>
          </p:sp>
          <p:sp>
            <p:nvSpPr>
              <p:cNvPr id="149" name="Grafik 144">
                <a:extLst>
                  <a:ext uri="{FF2B5EF4-FFF2-40B4-BE49-F238E27FC236}">
                    <a16:creationId xmlns:a16="http://schemas.microsoft.com/office/drawing/2014/main" id="{0B44F565-FCB9-423F-A81E-3E1FBF764800}"/>
                  </a:ext>
                </a:extLst>
              </p:cNvPr>
              <p:cNvSpPr/>
              <p:nvPr/>
            </p:nvSpPr>
            <p:spPr>
              <a:xfrm>
                <a:off x="-781233" y="7359872"/>
                <a:ext cx="447389" cy="435578"/>
              </a:xfrm>
              <a:custGeom>
                <a:avLst/>
                <a:gdLst>
                  <a:gd name="connsiteX0" fmla="*/ 133350 w 447389"/>
                  <a:gd name="connsiteY0" fmla="*/ 435578 h 435578"/>
                  <a:gd name="connsiteX1" fmla="*/ 0 w 447389"/>
                  <a:gd name="connsiteY1" fmla="*/ 426053 h 435578"/>
                  <a:gd name="connsiteX2" fmla="*/ 65818 w 447389"/>
                  <a:gd name="connsiteY2" fmla="*/ 216503 h 435578"/>
                  <a:gd name="connsiteX3" fmla="*/ 447389 w 447389"/>
                  <a:gd name="connsiteY3" fmla="*/ 0 h 435578"/>
                  <a:gd name="connsiteX4" fmla="*/ 447389 w 447389"/>
                  <a:gd name="connsiteY4" fmla="*/ 133350 h 435578"/>
                  <a:gd name="connsiteX5" fmla="*/ 133350 w 447389"/>
                  <a:gd name="connsiteY5" fmla="*/ 435578 h 43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389" h="435578">
                    <a:moveTo>
                      <a:pt x="133350" y="435578"/>
                    </a:moveTo>
                    <a:lnTo>
                      <a:pt x="0" y="426053"/>
                    </a:lnTo>
                    <a:cubicBezTo>
                      <a:pt x="7728" y="352509"/>
                      <a:pt x="30108" y="281258"/>
                      <a:pt x="65818" y="216503"/>
                    </a:cubicBezTo>
                    <a:cubicBezTo>
                      <a:pt x="120967" y="118110"/>
                      <a:pt x="231934" y="667"/>
                      <a:pt x="447389" y="0"/>
                    </a:cubicBezTo>
                    <a:lnTo>
                      <a:pt x="447389" y="133350"/>
                    </a:lnTo>
                    <a:cubicBezTo>
                      <a:pt x="158496" y="134303"/>
                      <a:pt x="134017" y="423196"/>
                      <a:pt x="133350" y="435578"/>
                    </a:cubicBezTo>
                    <a:close/>
                  </a:path>
                </a:pathLst>
              </a:custGeom>
              <a:grpFill/>
              <a:ln w="9525" cap="flat">
                <a:noFill/>
                <a:prstDash val="solid"/>
                <a:miter/>
              </a:ln>
            </p:spPr>
            <p:txBody>
              <a:bodyPr rtlCol="0" anchor="ctr"/>
              <a:lstStyle/>
              <a:p>
                <a:endParaRPr lang="de-DE" sz="1000"/>
              </a:p>
            </p:txBody>
          </p:sp>
        </p:grpSp>
      </p:grpSp>
      <p:grpSp>
        <p:nvGrpSpPr>
          <p:cNvPr id="176" name="Gruppieren 175">
            <a:extLst>
              <a:ext uri="{FF2B5EF4-FFF2-40B4-BE49-F238E27FC236}">
                <a16:creationId xmlns:a16="http://schemas.microsoft.com/office/drawing/2014/main" id="{9E086CFF-E936-41FA-8B29-9A50004A8785}"/>
              </a:ext>
            </a:extLst>
          </p:cNvPr>
          <p:cNvGrpSpPr/>
          <p:nvPr/>
        </p:nvGrpSpPr>
        <p:grpSpPr>
          <a:xfrm>
            <a:off x="5772236" y="2611278"/>
            <a:ext cx="2663896" cy="1240790"/>
            <a:chOff x="7387616" y="1839035"/>
            <a:chExt cx="3461844" cy="1612459"/>
          </a:xfrm>
        </p:grpSpPr>
        <p:sp>
          <p:nvSpPr>
            <p:cNvPr id="26" name="Ellipse 25">
              <a:extLst>
                <a:ext uri="{FF2B5EF4-FFF2-40B4-BE49-F238E27FC236}">
                  <a16:creationId xmlns:a16="http://schemas.microsoft.com/office/drawing/2014/main" id="{F8487A01-25A1-4302-880F-0AE09D5C28FC}"/>
                </a:ext>
              </a:extLst>
            </p:cNvPr>
            <p:cNvSpPr/>
            <p:nvPr/>
          </p:nvSpPr>
          <p:spPr>
            <a:xfrm>
              <a:off x="8352857" y="2537094"/>
              <a:ext cx="914400" cy="914400"/>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00"/>
            </a:p>
          </p:txBody>
        </p:sp>
        <p:cxnSp>
          <p:nvCxnSpPr>
            <p:cNvPr id="40" name="Gerader Verbinder 39">
              <a:extLst>
                <a:ext uri="{FF2B5EF4-FFF2-40B4-BE49-F238E27FC236}">
                  <a16:creationId xmlns:a16="http://schemas.microsoft.com/office/drawing/2014/main" id="{C8E9935D-2615-401A-8237-5DA227093D63}"/>
                </a:ext>
              </a:extLst>
            </p:cNvPr>
            <p:cNvCxnSpPr>
              <a:cxnSpLocks/>
              <a:stCxn id="25" idx="6"/>
              <a:endCxn id="26" idx="2"/>
            </p:cNvCxnSpPr>
            <p:nvPr/>
          </p:nvCxnSpPr>
          <p:spPr>
            <a:xfrm>
              <a:off x="7387616" y="2994294"/>
              <a:ext cx="965241"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Rechteck 50">
              <a:extLst>
                <a:ext uri="{FF2B5EF4-FFF2-40B4-BE49-F238E27FC236}">
                  <a16:creationId xmlns:a16="http://schemas.microsoft.com/office/drawing/2014/main" id="{2AD0779F-DF46-413D-B6B1-46297FC5B799}"/>
                </a:ext>
              </a:extLst>
            </p:cNvPr>
            <p:cNvSpPr/>
            <p:nvPr/>
          </p:nvSpPr>
          <p:spPr>
            <a:xfrm>
              <a:off x="8263156" y="1839035"/>
              <a:ext cx="2586304" cy="617409"/>
            </a:xfrm>
            <a:prstGeom prst="rect">
              <a:avLst/>
            </a:prstGeom>
            <a:noFill/>
            <a:ln w="25400" cap="flat" cmpd="sng" algn="ctr">
              <a:noFill/>
              <a:prstDash val="solid"/>
            </a:ln>
            <a:effectLst/>
          </p:spPr>
          <p:txBody>
            <a:bodyPr rtlCol="0" anchor="ctr"/>
            <a:lstStyle/>
            <a:p>
              <a:pPr marL="0" marR="0" lvl="0" indent="0"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Erhalt eines Krankentagegelds für den gesamten Prüfzeitraum</a:t>
              </a:r>
            </a:p>
          </p:txBody>
        </p:sp>
        <p:grpSp>
          <p:nvGrpSpPr>
            <p:cNvPr id="157" name="Grafik 155">
              <a:extLst>
                <a:ext uri="{FF2B5EF4-FFF2-40B4-BE49-F238E27FC236}">
                  <a16:creationId xmlns:a16="http://schemas.microsoft.com/office/drawing/2014/main" id="{E1180623-9891-4297-B2CC-3943EDBD9671}"/>
                </a:ext>
              </a:extLst>
            </p:cNvPr>
            <p:cNvGrpSpPr>
              <a:grpSpLocks noChangeAspect="1"/>
            </p:cNvGrpSpPr>
            <p:nvPr/>
          </p:nvGrpSpPr>
          <p:grpSpPr>
            <a:xfrm>
              <a:off x="8595734" y="2693423"/>
              <a:ext cx="472743" cy="615385"/>
              <a:chOff x="-2225180" y="6520645"/>
              <a:chExt cx="1451581" cy="1889569"/>
            </a:xfrm>
            <a:solidFill>
              <a:schemeClr val="tx2"/>
            </a:solidFill>
          </p:grpSpPr>
          <p:sp>
            <p:nvSpPr>
              <p:cNvPr id="158" name="Grafik 155">
                <a:extLst>
                  <a:ext uri="{FF2B5EF4-FFF2-40B4-BE49-F238E27FC236}">
                    <a16:creationId xmlns:a16="http://schemas.microsoft.com/office/drawing/2014/main" id="{90BBD4A1-5A2F-4B86-8D5E-4FAE11A2B9C2}"/>
                  </a:ext>
                </a:extLst>
              </p:cNvPr>
              <p:cNvSpPr/>
              <p:nvPr/>
            </p:nvSpPr>
            <p:spPr>
              <a:xfrm>
                <a:off x="-2225180" y="6520645"/>
                <a:ext cx="1216247" cy="1889569"/>
              </a:xfrm>
              <a:custGeom>
                <a:avLst/>
                <a:gdLst>
                  <a:gd name="connsiteX0" fmla="*/ 1080802 w 1216247"/>
                  <a:gd name="connsiteY0" fmla="*/ 1486853 h 1889569"/>
                  <a:gd name="connsiteX1" fmla="*/ 1080802 w 1216247"/>
                  <a:gd name="connsiteY1" fmla="*/ 1737741 h 1889569"/>
                  <a:gd name="connsiteX2" fmla="*/ 1067276 w 1216247"/>
                  <a:gd name="connsiteY2" fmla="*/ 1754981 h 1889569"/>
                  <a:gd name="connsiteX3" fmla="*/ 500253 w 1216247"/>
                  <a:gd name="connsiteY3" fmla="*/ 1754981 h 1889569"/>
                  <a:gd name="connsiteX4" fmla="*/ 500253 w 1216247"/>
                  <a:gd name="connsiteY4" fmla="*/ 1538954 h 1889569"/>
                  <a:gd name="connsiteX5" fmla="*/ 351758 w 1216247"/>
                  <a:gd name="connsiteY5" fmla="*/ 1390460 h 1889569"/>
                  <a:gd name="connsiteX6" fmla="*/ 135731 w 1216247"/>
                  <a:gd name="connsiteY6" fmla="*/ 1390460 h 1889569"/>
                  <a:gd name="connsiteX7" fmla="*/ 135731 w 1216247"/>
                  <a:gd name="connsiteY7" fmla="*/ 287179 h 1889569"/>
                  <a:gd name="connsiteX8" fmla="*/ 149257 w 1216247"/>
                  <a:gd name="connsiteY8" fmla="*/ 269938 h 1889569"/>
                  <a:gd name="connsiteX9" fmla="*/ 338233 w 1216247"/>
                  <a:gd name="connsiteY9" fmla="*/ 269938 h 1889569"/>
                  <a:gd name="connsiteX10" fmla="*/ 338233 w 1216247"/>
                  <a:gd name="connsiteY10" fmla="*/ 337471 h 1889569"/>
                  <a:gd name="connsiteX11" fmla="*/ 473202 w 1216247"/>
                  <a:gd name="connsiteY11" fmla="*/ 337471 h 1889569"/>
                  <a:gd name="connsiteX12" fmla="*/ 473202 w 1216247"/>
                  <a:gd name="connsiteY12" fmla="*/ 269938 h 1889569"/>
                  <a:gd name="connsiteX13" fmla="*/ 743140 w 1216247"/>
                  <a:gd name="connsiteY13" fmla="*/ 269938 h 1889569"/>
                  <a:gd name="connsiteX14" fmla="*/ 743140 w 1216247"/>
                  <a:gd name="connsiteY14" fmla="*/ 337471 h 1889569"/>
                  <a:gd name="connsiteX15" fmla="*/ 878205 w 1216247"/>
                  <a:gd name="connsiteY15" fmla="*/ 337471 h 1889569"/>
                  <a:gd name="connsiteX16" fmla="*/ 878205 w 1216247"/>
                  <a:gd name="connsiteY16" fmla="*/ 269938 h 1889569"/>
                  <a:gd name="connsiteX17" fmla="*/ 1068705 w 1216247"/>
                  <a:gd name="connsiteY17" fmla="*/ 269938 h 1889569"/>
                  <a:gd name="connsiteX18" fmla="*/ 1080992 w 1216247"/>
                  <a:gd name="connsiteY18" fmla="*/ 288131 h 1889569"/>
                  <a:gd name="connsiteX19" fmla="*/ 1080992 w 1216247"/>
                  <a:gd name="connsiteY19" fmla="*/ 973169 h 1889569"/>
                  <a:gd name="connsiteX20" fmla="*/ 1215962 w 1216247"/>
                  <a:gd name="connsiteY20" fmla="*/ 906494 h 1889569"/>
                  <a:gd name="connsiteX21" fmla="*/ 1215962 w 1216247"/>
                  <a:gd name="connsiteY21" fmla="*/ 287369 h 1889569"/>
                  <a:gd name="connsiteX22" fmla="*/ 1199388 w 1216247"/>
                  <a:gd name="connsiteY22" fmla="*/ 215741 h 1889569"/>
                  <a:gd name="connsiteX23" fmla="*/ 1068515 w 1216247"/>
                  <a:gd name="connsiteY23" fmla="*/ 134588 h 1889569"/>
                  <a:gd name="connsiteX24" fmla="*/ 878015 w 1216247"/>
                  <a:gd name="connsiteY24" fmla="*/ 134588 h 1889569"/>
                  <a:gd name="connsiteX25" fmla="*/ 878015 w 1216247"/>
                  <a:gd name="connsiteY25" fmla="*/ 0 h 1889569"/>
                  <a:gd name="connsiteX26" fmla="*/ 743236 w 1216247"/>
                  <a:gd name="connsiteY26" fmla="*/ 0 h 1889569"/>
                  <a:gd name="connsiteX27" fmla="*/ 743236 w 1216247"/>
                  <a:gd name="connsiteY27" fmla="*/ 134969 h 1889569"/>
                  <a:gd name="connsiteX28" fmla="*/ 473202 w 1216247"/>
                  <a:gd name="connsiteY28" fmla="*/ 134969 h 1889569"/>
                  <a:gd name="connsiteX29" fmla="*/ 473202 w 1216247"/>
                  <a:gd name="connsiteY29" fmla="*/ 0 h 1889569"/>
                  <a:gd name="connsiteX30" fmla="*/ 338233 w 1216247"/>
                  <a:gd name="connsiteY30" fmla="*/ 0 h 1889569"/>
                  <a:gd name="connsiteX31" fmla="*/ 338233 w 1216247"/>
                  <a:gd name="connsiteY31" fmla="*/ 134969 h 1889569"/>
                  <a:gd name="connsiteX32" fmla="*/ 147733 w 1216247"/>
                  <a:gd name="connsiteY32" fmla="*/ 134969 h 1889569"/>
                  <a:gd name="connsiteX33" fmla="*/ 76200 w 1216247"/>
                  <a:gd name="connsiteY33" fmla="*/ 153448 h 1889569"/>
                  <a:gd name="connsiteX34" fmla="*/ 0 w 1216247"/>
                  <a:gd name="connsiteY34" fmla="*/ 286798 h 1889569"/>
                  <a:gd name="connsiteX35" fmla="*/ 0 w 1216247"/>
                  <a:gd name="connsiteY35" fmla="*/ 1537145 h 1889569"/>
                  <a:gd name="connsiteX36" fmla="*/ 352425 w 1216247"/>
                  <a:gd name="connsiteY36" fmla="*/ 1889570 h 1889569"/>
                  <a:gd name="connsiteX37" fmla="*/ 1068515 w 1216247"/>
                  <a:gd name="connsiteY37" fmla="*/ 1889570 h 1889569"/>
                  <a:gd name="connsiteX38" fmla="*/ 1140047 w 1216247"/>
                  <a:gd name="connsiteY38" fmla="*/ 1871091 h 1889569"/>
                  <a:gd name="connsiteX39" fmla="*/ 1216247 w 1216247"/>
                  <a:gd name="connsiteY39" fmla="*/ 1737741 h 1889569"/>
                  <a:gd name="connsiteX40" fmla="*/ 1216247 w 1216247"/>
                  <a:gd name="connsiteY40" fmla="*/ 1566958 h 1889569"/>
                  <a:gd name="connsiteX41" fmla="*/ 378809 w 1216247"/>
                  <a:gd name="connsiteY41" fmla="*/ 1743266 h 1889569"/>
                  <a:gd name="connsiteX42" fmla="*/ 147447 w 1216247"/>
                  <a:gd name="connsiteY42" fmla="*/ 1511999 h 1889569"/>
                  <a:gd name="connsiteX43" fmla="*/ 351758 w 1216247"/>
                  <a:gd name="connsiteY43" fmla="*/ 1511999 h 1889569"/>
                  <a:gd name="connsiteX44" fmla="*/ 378809 w 1216247"/>
                  <a:gd name="connsiteY44" fmla="*/ 1539716 h 188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216247" h="1889569">
                    <a:moveTo>
                      <a:pt x="1080802" y="1486853"/>
                    </a:moveTo>
                    <a:lnTo>
                      <a:pt x="1080802" y="1737741"/>
                    </a:lnTo>
                    <a:cubicBezTo>
                      <a:pt x="1080802" y="1748885"/>
                      <a:pt x="1080802" y="1754029"/>
                      <a:pt x="1067276" y="1754981"/>
                    </a:cubicBezTo>
                    <a:lnTo>
                      <a:pt x="500253" y="1754981"/>
                    </a:lnTo>
                    <a:lnTo>
                      <a:pt x="500253" y="1538954"/>
                    </a:lnTo>
                    <a:cubicBezTo>
                      <a:pt x="500253" y="1479328"/>
                      <a:pt x="460724" y="1390460"/>
                      <a:pt x="351758" y="1390460"/>
                    </a:cubicBezTo>
                    <a:lnTo>
                      <a:pt x="135731" y="1390460"/>
                    </a:lnTo>
                    <a:lnTo>
                      <a:pt x="135731" y="287179"/>
                    </a:lnTo>
                    <a:cubicBezTo>
                      <a:pt x="135731" y="276035"/>
                      <a:pt x="135731" y="269938"/>
                      <a:pt x="149257" y="269938"/>
                    </a:cubicBezTo>
                    <a:lnTo>
                      <a:pt x="338233" y="269938"/>
                    </a:lnTo>
                    <a:lnTo>
                      <a:pt x="338233" y="337471"/>
                    </a:lnTo>
                    <a:lnTo>
                      <a:pt x="473202" y="337471"/>
                    </a:lnTo>
                    <a:lnTo>
                      <a:pt x="473202" y="269938"/>
                    </a:lnTo>
                    <a:lnTo>
                      <a:pt x="743140" y="269938"/>
                    </a:lnTo>
                    <a:lnTo>
                      <a:pt x="743140" y="337471"/>
                    </a:lnTo>
                    <a:lnTo>
                      <a:pt x="878205" y="337471"/>
                    </a:lnTo>
                    <a:lnTo>
                      <a:pt x="878205" y="269938"/>
                    </a:lnTo>
                    <a:lnTo>
                      <a:pt x="1068705" y="269938"/>
                    </a:lnTo>
                    <a:cubicBezTo>
                      <a:pt x="1080992" y="269938"/>
                      <a:pt x="1080992" y="275844"/>
                      <a:pt x="1080992" y="288131"/>
                    </a:cubicBezTo>
                    <a:lnTo>
                      <a:pt x="1080992" y="973169"/>
                    </a:lnTo>
                    <a:lnTo>
                      <a:pt x="1215962" y="906494"/>
                    </a:lnTo>
                    <a:lnTo>
                      <a:pt x="1215962" y="287369"/>
                    </a:lnTo>
                    <a:cubicBezTo>
                      <a:pt x="1215485" y="262599"/>
                      <a:pt x="1209837" y="238203"/>
                      <a:pt x="1199388" y="215741"/>
                    </a:cubicBezTo>
                    <a:cubicBezTo>
                      <a:pt x="1176109" y="164783"/>
                      <a:pt x="1124512" y="132787"/>
                      <a:pt x="1068515" y="134588"/>
                    </a:cubicBezTo>
                    <a:lnTo>
                      <a:pt x="878015" y="134588"/>
                    </a:lnTo>
                    <a:lnTo>
                      <a:pt x="878015" y="0"/>
                    </a:lnTo>
                    <a:lnTo>
                      <a:pt x="743236" y="0"/>
                    </a:lnTo>
                    <a:lnTo>
                      <a:pt x="743236" y="134969"/>
                    </a:lnTo>
                    <a:lnTo>
                      <a:pt x="473202" y="134969"/>
                    </a:lnTo>
                    <a:lnTo>
                      <a:pt x="473202" y="0"/>
                    </a:lnTo>
                    <a:lnTo>
                      <a:pt x="338233" y="0"/>
                    </a:lnTo>
                    <a:lnTo>
                      <a:pt x="338233" y="134969"/>
                    </a:lnTo>
                    <a:lnTo>
                      <a:pt x="147733" y="134969"/>
                    </a:lnTo>
                    <a:cubicBezTo>
                      <a:pt x="122783" y="135534"/>
                      <a:pt x="98302" y="141859"/>
                      <a:pt x="76200" y="153448"/>
                    </a:cubicBezTo>
                    <a:cubicBezTo>
                      <a:pt x="28099" y="179070"/>
                      <a:pt x="0" y="227743"/>
                      <a:pt x="0" y="286798"/>
                    </a:cubicBezTo>
                    <a:lnTo>
                      <a:pt x="0" y="1537145"/>
                    </a:lnTo>
                    <a:lnTo>
                      <a:pt x="352425" y="1889570"/>
                    </a:lnTo>
                    <a:lnTo>
                      <a:pt x="1068515" y="1889570"/>
                    </a:lnTo>
                    <a:cubicBezTo>
                      <a:pt x="1093461" y="1889008"/>
                      <a:pt x="1117949" y="1882683"/>
                      <a:pt x="1140047" y="1871091"/>
                    </a:cubicBezTo>
                    <a:cubicBezTo>
                      <a:pt x="1188149" y="1845564"/>
                      <a:pt x="1216247" y="1796796"/>
                      <a:pt x="1216247" y="1737741"/>
                    </a:cubicBezTo>
                    <a:lnTo>
                      <a:pt x="1216247" y="1566958"/>
                    </a:lnTo>
                    <a:close/>
                    <a:moveTo>
                      <a:pt x="378809" y="1743266"/>
                    </a:moveTo>
                    <a:lnTo>
                      <a:pt x="147447" y="1511999"/>
                    </a:lnTo>
                    <a:lnTo>
                      <a:pt x="351758" y="1511999"/>
                    </a:lnTo>
                    <a:cubicBezTo>
                      <a:pt x="361283" y="1511999"/>
                      <a:pt x="377571" y="1511999"/>
                      <a:pt x="378809" y="1539716"/>
                    </a:cubicBezTo>
                    <a:close/>
                  </a:path>
                </a:pathLst>
              </a:custGeom>
              <a:solidFill>
                <a:schemeClr val="tx2"/>
              </a:solidFill>
              <a:ln w="9525" cap="flat">
                <a:noFill/>
                <a:prstDash val="solid"/>
                <a:miter/>
              </a:ln>
            </p:spPr>
            <p:txBody>
              <a:bodyPr rtlCol="0" anchor="ctr"/>
              <a:lstStyle/>
              <a:p>
                <a:endParaRPr lang="de-DE" sz="1000"/>
              </a:p>
            </p:txBody>
          </p:sp>
          <p:sp>
            <p:nvSpPr>
              <p:cNvPr id="159" name="Grafik 155">
                <a:extLst>
                  <a:ext uri="{FF2B5EF4-FFF2-40B4-BE49-F238E27FC236}">
                    <a16:creationId xmlns:a16="http://schemas.microsoft.com/office/drawing/2014/main" id="{47A61CB8-910D-408A-A019-70C77277A8CD}"/>
                  </a:ext>
                </a:extLst>
              </p:cNvPr>
              <p:cNvSpPr/>
              <p:nvPr/>
            </p:nvSpPr>
            <p:spPr>
              <a:xfrm>
                <a:off x="-1584528" y="7282102"/>
                <a:ext cx="304704" cy="549659"/>
              </a:xfrm>
              <a:custGeom>
                <a:avLst/>
                <a:gdLst>
                  <a:gd name="connsiteX0" fmla="*/ 34671 w 304704"/>
                  <a:gd name="connsiteY0" fmla="*/ 448790 h 549659"/>
                  <a:gd name="connsiteX1" fmla="*/ 34671 w 304704"/>
                  <a:gd name="connsiteY1" fmla="*/ 549660 h 549659"/>
                  <a:gd name="connsiteX2" fmla="*/ 304705 w 304704"/>
                  <a:gd name="connsiteY2" fmla="*/ 549660 h 549659"/>
                  <a:gd name="connsiteX3" fmla="*/ 304705 w 304704"/>
                  <a:gd name="connsiteY3" fmla="*/ 448790 h 549659"/>
                  <a:gd name="connsiteX4" fmla="*/ 220313 w 304704"/>
                  <a:gd name="connsiteY4" fmla="*/ 448790 h 549659"/>
                  <a:gd name="connsiteX5" fmla="*/ 220313 w 304704"/>
                  <a:gd name="connsiteY5" fmla="*/ 50645 h 549659"/>
                  <a:gd name="connsiteX6" fmla="*/ 170183 w 304704"/>
                  <a:gd name="connsiteY6" fmla="*/ 1 h 549659"/>
                  <a:gd name="connsiteX7" fmla="*/ 131350 w 304704"/>
                  <a:gd name="connsiteY7" fmla="*/ 17974 h 549659"/>
                  <a:gd name="connsiteX8" fmla="*/ 0 w 304704"/>
                  <a:gd name="connsiteY8" fmla="*/ 141799 h 549659"/>
                  <a:gd name="connsiteX9" fmla="*/ 69437 w 304704"/>
                  <a:gd name="connsiteY9" fmla="*/ 215428 h 549659"/>
                  <a:gd name="connsiteX10" fmla="*/ 119063 w 304704"/>
                  <a:gd name="connsiteY10" fmla="*/ 168565 h 549659"/>
                  <a:gd name="connsiteX11" fmla="*/ 119063 w 304704"/>
                  <a:gd name="connsiteY11" fmla="*/ 448600 h 54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704" h="549659">
                    <a:moveTo>
                      <a:pt x="34671" y="448790"/>
                    </a:moveTo>
                    <a:lnTo>
                      <a:pt x="34671" y="549660"/>
                    </a:lnTo>
                    <a:lnTo>
                      <a:pt x="304705" y="549660"/>
                    </a:lnTo>
                    <a:lnTo>
                      <a:pt x="304705" y="448790"/>
                    </a:lnTo>
                    <a:lnTo>
                      <a:pt x="220313" y="448790"/>
                    </a:lnTo>
                    <a:lnTo>
                      <a:pt x="220313" y="50645"/>
                    </a:lnTo>
                    <a:cubicBezTo>
                      <a:pt x="220456" y="22813"/>
                      <a:pt x="198015" y="144"/>
                      <a:pt x="170183" y="1"/>
                    </a:cubicBezTo>
                    <a:cubicBezTo>
                      <a:pt x="155210" y="-76"/>
                      <a:pt x="140979" y="6516"/>
                      <a:pt x="131350" y="17974"/>
                    </a:cubicBezTo>
                    <a:lnTo>
                      <a:pt x="0" y="141799"/>
                    </a:lnTo>
                    <a:lnTo>
                      <a:pt x="69437" y="215428"/>
                    </a:lnTo>
                    <a:lnTo>
                      <a:pt x="119063" y="168565"/>
                    </a:lnTo>
                    <a:lnTo>
                      <a:pt x="119063" y="448600"/>
                    </a:lnTo>
                    <a:close/>
                  </a:path>
                </a:pathLst>
              </a:custGeom>
              <a:solidFill>
                <a:schemeClr val="tx2"/>
              </a:solidFill>
              <a:ln w="9525" cap="flat">
                <a:noFill/>
                <a:prstDash val="solid"/>
                <a:miter/>
              </a:ln>
            </p:spPr>
            <p:txBody>
              <a:bodyPr rtlCol="0" anchor="ctr"/>
              <a:lstStyle/>
              <a:p>
                <a:endParaRPr lang="de-DE" sz="1000"/>
              </a:p>
            </p:txBody>
          </p:sp>
          <p:sp>
            <p:nvSpPr>
              <p:cNvPr id="160" name="Grafik 155">
                <a:extLst>
                  <a:ext uri="{FF2B5EF4-FFF2-40B4-BE49-F238E27FC236}">
                    <a16:creationId xmlns:a16="http://schemas.microsoft.com/office/drawing/2014/main" id="{CB8FD3E4-4498-4317-8269-452EA4D23C9C}"/>
                  </a:ext>
                </a:extLst>
              </p:cNvPr>
              <p:cNvSpPr/>
              <p:nvPr/>
            </p:nvSpPr>
            <p:spPr>
              <a:xfrm>
                <a:off x="-1954384" y="6993085"/>
                <a:ext cx="675036" cy="134969"/>
              </a:xfrm>
              <a:custGeom>
                <a:avLst/>
                <a:gdLst>
                  <a:gd name="connsiteX0" fmla="*/ 0 w 675036"/>
                  <a:gd name="connsiteY0" fmla="*/ 0 h 134969"/>
                  <a:gd name="connsiteX1" fmla="*/ 675037 w 675036"/>
                  <a:gd name="connsiteY1" fmla="*/ 0 h 134969"/>
                  <a:gd name="connsiteX2" fmla="*/ 675037 w 675036"/>
                  <a:gd name="connsiteY2" fmla="*/ 134969 h 134969"/>
                  <a:gd name="connsiteX3" fmla="*/ 0 w 675036"/>
                  <a:gd name="connsiteY3" fmla="*/ 134969 h 134969"/>
                </a:gdLst>
                <a:ahLst/>
                <a:cxnLst>
                  <a:cxn ang="0">
                    <a:pos x="connsiteX0" y="connsiteY0"/>
                  </a:cxn>
                  <a:cxn ang="0">
                    <a:pos x="connsiteX1" y="connsiteY1"/>
                  </a:cxn>
                  <a:cxn ang="0">
                    <a:pos x="connsiteX2" y="connsiteY2"/>
                  </a:cxn>
                  <a:cxn ang="0">
                    <a:pos x="connsiteX3" y="connsiteY3"/>
                  </a:cxn>
                </a:cxnLst>
                <a:rect l="l" t="t" r="r" b="b"/>
                <a:pathLst>
                  <a:path w="675036" h="134969">
                    <a:moveTo>
                      <a:pt x="0" y="0"/>
                    </a:moveTo>
                    <a:lnTo>
                      <a:pt x="675037" y="0"/>
                    </a:lnTo>
                    <a:lnTo>
                      <a:pt x="675037" y="134969"/>
                    </a:lnTo>
                    <a:lnTo>
                      <a:pt x="0" y="134969"/>
                    </a:lnTo>
                    <a:close/>
                  </a:path>
                </a:pathLst>
              </a:custGeom>
              <a:solidFill>
                <a:schemeClr val="tx2"/>
              </a:solidFill>
              <a:ln w="9525" cap="flat">
                <a:noFill/>
                <a:prstDash val="solid"/>
                <a:miter/>
              </a:ln>
            </p:spPr>
            <p:txBody>
              <a:bodyPr rtlCol="0" anchor="ctr"/>
              <a:lstStyle/>
              <a:p>
                <a:endParaRPr lang="de-DE" sz="1000"/>
              </a:p>
            </p:txBody>
          </p:sp>
          <p:sp>
            <p:nvSpPr>
              <p:cNvPr id="161" name="Grafik 155">
                <a:extLst>
                  <a:ext uri="{FF2B5EF4-FFF2-40B4-BE49-F238E27FC236}">
                    <a16:creationId xmlns:a16="http://schemas.microsoft.com/office/drawing/2014/main" id="{9FF58227-5B29-4B17-803F-991321D7559F}"/>
                  </a:ext>
                </a:extLst>
              </p:cNvPr>
              <p:cNvSpPr/>
              <p:nvPr/>
            </p:nvSpPr>
            <p:spPr>
              <a:xfrm>
                <a:off x="-1972101" y="7291599"/>
                <a:ext cx="368048" cy="544488"/>
              </a:xfrm>
              <a:custGeom>
                <a:avLst/>
                <a:gdLst>
                  <a:gd name="connsiteX0" fmla="*/ 184024 w 368048"/>
                  <a:gd name="connsiteY0" fmla="*/ 442532 h 544488"/>
                  <a:gd name="connsiteX1" fmla="*/ 101252 w 368048"/>
                  <a:gd name="connsiteY1" fmla="*/ 359855 h 544488"/>
                  <a:gd name="connsiteX2" fmla="*/ 1 w 368048"/>
                  <a:gd name="connsiteY2" fmla="*/ 359855 h 544488"/>
                  <a:gd name="connsiteX3" fmla="*/ 183414 w 368048"/>
                  <a:gd name="connsiteY3" fmla="*/ 544487 h 544488"/>
                  <a:gd name="connsiteX4" fmla="*/ 368047 w 368048"/>
                  <a:gd name="connsiteY4" fmla="*/ 361074 h 544488"/>
                  <a:gd name="connsiteX5" fmla="*/ 270321 w 368048"/>
                  <a:gd name="connsiteY5" fmla="*/ 197930 h 544488"/>
                  <a:gd name="connsiteX6" fmla="*/ 313659 w 368048"/>
                  <a:gd name="connsiteY6" fmla="*/ 126302 h 544488"/>
                  <a:gd name="connsiteX7" fmla="*/ 320803 w 368048"/>
                  <a:gd name="connsiteY7" fmla="*/ 101822 h 544488"/>
                  <a:gd name="connsiteX8" fmla="*/ 320803 w 368048"/>
                  <a:gd name="connsiteY8" fmla="*/ 0 h 544488"/>
                  <a:gd name="connsiteX9" fmla="*/ 17337 w 368048"/>
                  <a:gd name="connsiteY9" fmla="*/ 0 h 544488"/>
                  <a:gd name="connsiteX10" fmla="*/ 17337 w 368048"/>
                  <a:gd name="connsiteY10" fmla="*/ 101346 h 544488"/>
                  <a:gd name="connsiteX11" fmla="*/ 210599 w 368048"/>
                  <a:gd name="connsiteY11" fmla="*/ 101346 h 544488"/>
                  <a:gd name="connsiteX12" fmla="*/ 150401 w 368048"/>
                  <a:gd name="connsiteY12" fmla="*/ 200692 h 544488"/>
                  <a:gd name="connsiteX13" fmla="*/ 167451 w 368048"/>
                  <a:gd name="connsiteY13" fmla="*/ 270224 h 544488"/>
                  <a:gd name="connsiteX14" fmla="*/ 190787 w 368048"/>
                  <a:gd name="connsiteY14" fmla="*/ 277273 h 544488"/>
                  <a:gd name="connsiteX15" fmla="*/ 190787 w 368048"/>
                  <a:gd name="connsiteY15" fmla="*/ 277273 h 544488"/>
                  <a:gd name="connsiteX16" fmla="*/ 266987 w 368048"/>
                  <a:gd name="connsiteY16" fmla="*/ 359759 h 544488"/>
                  <a:gd name="connsiteX17" fmla="*/ 184406 w 368048"/>
                  <a:gd name="connsiteY17" fmla="*/ 442532 h 544488"/>
                  <a:gd name="connsiteX18" fmla="*/ 184024 w 368048"/>
                  <a:gd name="connsiteY18" fmla="*/ 442532 h 544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8048" h="544488">
                    <a:moveTo>
                      <a:pt x="184024" y="442532"/>
                    </a:moveTo>
                    <a:cubicBezTo>
                      <a:pt x="138348" y="442532"/>
                      <a:pt x="101304" y="405527"/>
                      <a:pt x="101252" y="359855"/>
                    </a:cubicBezTo>
                    <a:lnTo>
                      <a:pt x="1" y="359855"/>
                    </a:lnTo>
                    <a:cubicBezTo>
                      <a:pt x="-335" y="461486"/>
                      <a:pt x="81782" y="544154"/>
                      <a:pt x="183414" y="544487"/>
                    </a:cubicBezTo>
                    <a:cubicBezTo>
                      <a:pt x="285046" y="544820"/>
                      <a:pt x="367704" y="462705"/>
                      <a:pt x="368047" y="361074"/>
                    </a:cubicBezTo>
                    <a:cubicBezTo>
                      <a:pt x="368276" y="292770"/>
                      <a:pt x="330652" y="229962"/>
                      <a:pt x="270321" y="197930"/>
                    </a:cubicBezTo>
                    <a:lnTo>
                      <a:pt x="313659" y="126302"/>
                    </a:lnTo>
                    <a:cubicBezTo>
                      <a:pt x="318489" y="119063"/>
                      <a:pt x="320974" y="110519"/>
                      <a:pt x="320803" y="101822"/>
                    </a:cubicBezTo>
                    <a:lnTo>
                      <a:pt x="320803" y="0"/>
                    </a:lnTo>
                    <a:lnTo>
                      <a:pt x="17337" y="0"/>
                    </a:lnTo>
                    <a:lnTo>
                      <a:pt x="17337" y="101346"/>
                    </a:lnTo>
                    <a:lnTo>
                      <a:pt x="210599" y="101346"/>
                    </a:lnTo>
                    <a:lnTo>
                      <a:pt x="150401" y="200692"/>
                    </a:lnTo>
                    <a:cubicBezTo>
                      <a:pt x="135937" y="224609"/>
                      <a:pt x="143566" y="255718"/>
                      <a:pt x="167451" y="270224"/>
                    </a:cubicBezTo>
                    <a:cubicBezTo>
                      <a:pt x="174529" y="274463"/>
                      <a:pt x="182546" y="276882"/>
                      <a:pt x="190787" y="277273"/>
                    </a:cubicBezTo>
                    <a:lnTo>
                      <a:pt x="190787" y="277273"/>
                    </a:lnTo>
                    <a:cubicBezTo>
                      <a:pt x="234602" y="279025"/>
                      <a:pt x="268701" y="315944"/>
                      <a:pt x="266987" y="359759"/>
                    </a:cubicBezTo>
                    <a:cubicBezTo>
                      <a:pt x="267044" y="405422"/>
                      <a:pt x="230068" y="442474"/>
                      <a:pt x="184406" y="442532"/>
                    </a:cubicBezTo>
                    <a:cubicBezTo>
                      <a:pt x="184278" y="442532"/>
                      <a:pt x="184152" y="442532"/>
                      <a:pt x="184024" y="442532"/>
                    </a:cubicBezTo>
                    <a:close/>
                  </a:path>
                </a:pathLst>
              </a:custGeom>
              <a:solidFill>
                <a:schemeClr val="tx2"/>
              </a:solidFill>
              <a:ln w="9525" cap="flat">
                <a:noFill/>
                <a:prstDash val="solid"/>
                <a:miter/>
              </a:ln>
            </p:spPr>
            <p:txBody>
              <a:bodyPr rtlCol="0" anchor="ctr"/>
              <a:lstStyle/>
              <a:p>
                <a:endParaRPr lang="de-DE" sz="1000"/>
              </a:p>
            </p:txBody>
          </p:sp>
          <p:sp>
            <p:nvSpPr>
              <p:cNvPr id="162" name="Grafik 155">
                <a:extLst>
                  <a:ext uri="{FF2B5EF4-FFF2-40B4-BE49-F238E27FC236}">
                    <a16:creationId xmlns:a16="http://schemas.microsoft.com/office/drawing/2014/main" id="{184A5219-1CCF-4D5C-8C8F-90841A004ED5}"/>
                  </a:ext>
                </a:extLst>
              </p:cNvPr>
              <p:cNvSpPr/>
              <p:nvPr/>
            </p:nvSpPr>
            <p:spPr>
              <a:xfrm>
                <a:off x="-1156951" y="7491910"/>
                <a:ext cx="383352" cy="513518"/>
              </a:xfrm>
              <a:custGeom>
                <a:avLst/>
                <a:gdLst>
                  <a:gd name="connsiteX0" fmla="*/ 57341 w 383352"/>
                  <a:gd name="connsiteY0" fmla="*/ 174117 h 513518"/>
                  <a:gd name="connsiteX1" fmla="*/ 251365 w 383352"/>
                  <a:gd name="connsiteY1" fmla="*/ 95 h 513518"/>
                  <a:gd name="connsiteX2" fmla="*/ 374713 w 383352"/>
                  <a:gd name="connsiteY2" fmla="*/ 36862 h 513518"/>
                  <a:gd name="connsiteX3" fmla="*/ 372618 w 383352"/>
                  <a:gd name="connsiteY3" fmla="*/ 73628 h 513518"/>
                  <a:gd name="connsiteX4" fmla="*/ 364998 w 383352"/>
                  <a:gd name="connsiteY4" fmla="*/ 86106 h 513518"/>
                  <a:gd name="connsiteX5" fmla="*/ 340805 w 383352"/>
                  <a:gd name="connsiteY5" fmla="*/ 107632 h 513518"/>
                  <a:gd name="connsiteX6" fmla="*/ 257556 w 383352"/>
                  <a:gd name="connsiteY6" fmla="*/ 82582 h 513518"/>
                  <a:gd name="connsiteX7" fmla="*/ 159163 w 383352"/>
                  <a:gd name="connsiteY7" fmla="*/ 174117 h 513518"/>
                  <a:gd name="connsiteX8" fmla="*/ 271748 w 383352"/>
                  <a:gd name="connsiteY8" fmla="*/ 174117 h 513518"/>
                  <a:gd name="connsiteX9" fmla="*/ 281273 w 383352"/>
                  <a:gd name="connsiteY9" fmla="*/ 205359 h 513518"/>
                  <a:gd name="connsiteX10" fmla="*/ 281273 w 383352"/>
                  <a:gd name="connsiteY10" fmla="*/ 206502 h 513518"/>
                  <a:gd name="connsiteX11" fmla="*/ 271748 w 383352"/>
                  <a:gd name="connsiteY11" fmla="*/ 237649 h 513518"/>
                  <a:gd name="connsiteX12" fmla="*/ 150876 w 383352"/>
                  <a:gd name="connsiteY12" fmla="*/ 237649 h 513518"/>
                  <a:gd name="connsiteX13" fmla="*/ 150209 w 383352"/>
                  <a:gd name="connsiteY13" fmla="*/ 259175 h 513518"/>
                  <a:gd name="connsiteX14" fmla="*/ 150876 w 383352"/>
                  <a:gd name="connsiteY14" fmla="*/ 279273 h 513518"/>
                  <a:gd name="connsiteX15" fmla="*/ 271748 w 383352"/>
                  <a:gd name="connsiteY15" fmla="*/ 279273 h 513518"/>
                  <a:gd name="connsiteX16" fmla="*/ 281273 w 383352"/>
                  <a:gd name="connsiteY16" fmla="*/ 310420 h 513518"/>
                  <a:gd name="connsiteX17" fmla="*/ 281273 w 383352"/>
                  <a:gd name="connsiteY17" fmla="*/ 311086 h 513518"/>
                  <a:gd name="connsiteX18" fmla="*/ 271748 w 383352"/>
                  <a:gd name="connsiteY18" fmla="*/ 342328 h 513518"/>
                  <a:gd name="connsiteX19" fmla="*/ 158496 w 383352"/>
                  <a:gd name="connsiteY19" fmla="*/ 342328 h 513518"/>
                  <a:gd name="connsiteX20" fmla="*/ 260318 w 383352"/>
                  <a:gd name="connsiteY20" fmla="*/ 430339 h 513518"/>
                  <a:gd name="connsiteX21" fmla="*/ 344234 w 383352"/>
                  <a:gd name="connsiteY21" fmla="*/ 408908 h 513518"/>
                  <a:gd name="connsiteX22" fmla="*/ 368522 w 383352"/>
                  <a:gd name="connsiteY22" fmla="*/ 429006 h 513518"/>
                  <a:gd name="connsiteX23" fmla="*/ 374713 w 383352"/>
                  <a:gd name="connsiteY23" fmla="*/ 442151 h 513518"/>
                  <a:gd name="connsiteX24" fmla="*/ 374713 w 383352"/>
                  <a:gd name="connsiteY24" fmla="*/ 476822 h 513518"/>
                  <a:gd name="connsiteX25" fmla="*/ 245078 w 383352"/>
                  <a:gd name="connsiteY25" fmla="*/ 513493 h 513518"/>
                  <a:gd name="connsiteX26" fmla="*/ 55245 w 383352"/>
                  <a:gd name="connsiteY26" fmla="*/ 342043 h 513518"/>
                  <a:gd name="connsiteX27" fmla="*/ 9525 w 383352"/>
                  <a:gd name="connsiteY27" fmla="*/ 342043 h 513518"/>
                  <a:gd name="connsiteX28" fmla="*/ 0 w 383352"/>
                  <a:gd name="connsiteY28" fmla="*/ 310801 h 513518"/>
                  <a:gd name="connsiteX29" fmla="*/ 0 w 383352"/>
                  <a:gd name="connsiteY29" fmla="*/ 310134 h 513518"/>
                  <a:gd name="connsiteX30" fmla="*/ 9525 w 383352"/>
                  <a:gd name="connsiteY30" fmla="*/ 278987 h 513518"/>
                  <a:gd name="connsiteX31" fmla="*/ 48958 w 383352"/>
                  <a:gd name="connsiteY31" fmla="*/ 278987 h 513518"/>
                  <a:gd name="connsiteX32" fmla="*/ 48958 w 383352"/>
                  <a:gd name="connsiteY32" fmla="*/ 261652 h 513518"/>
                  <a:gd name="connsiteX33" fmla="*/ 49721 w 383352"/>
                  <a:gd name="connsiteY33" fmla="*/ 237363 h 513518"/>
                  <a:gd name="connsiteX34" fmla="*/ 9525 w 383352"/>
                  <a:gd name="connsiteY34" fmla="*/ 237363 h 513518"/>
                  <a:gd name="connsiteX35" fmla="*/ 0 w 383352"/>
                  <a:gd name="connsiteY35" fmla="*/ 206216 h 513518"/>
                  <a:gd name="connsiteX36" fmla="*/ 0 w 383352"/>
                  <a:gd name="connsiteY36" fmla="*/ 205549 h 513518"/>
                  <a:gd name="connsiteX37" fmla="*/ 9525 w 383352"/>
                  <a:gd name="connsiteY37" fmla="*/ 174307 h 51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83352" h="513518">
                    <a:moveTo>
                      <a:pt x="57341" y="174117"/>
                    </a:moveTo>
                    <a:cubicBezTo>
                      <a:pt x="79438" y="67342"/>
                      <a:pt x="146018" y="95"/>
                      <a:pt x="251365" y="95"/>
                    </a:cubicBezTo>
                    <a:cubicBezTo>
                      <a:pt x="295370" y="-1248"/>
                      <a:pt x="338623" y="11649"/>
                      <a:pt x="374713" y="36862"/>
                    </a:cubicBezTo>
                    <a:cubicBezTo>
                      <a:pt x="387191" y="45244"/>
                      <a:pt x="385858" y="52102"/>
                      <a:pt x="372618" y="73628"/>
                    </a:cubicBezTo>
                    <a:lnTo>
                      <a:pt x="364998" y="86106"/>
                    </a:lnTo>
                    <a:cubicBezTo>
                      <a:pt x="350520" y="110395"/>
                      <a:pt x="347758" y="111728"/>
                      <a:pt x="340805" y="107632"/>
                    </a:cubicBezTo>
                    <a:cubicBezTo>
                      <a:pt x="316182" y="91145"/>
                      <a:pt x="287188" y="82420"/>
                      <a:pt x="257556" y="82582"/>
                    </a:cubicBezTo>
                    <a:cubicBezTo>
                      <a:pt x="207740" y="82582"/>
                      <a:pt x="173736" y="114490"/>
                      <a:pt x="159163" y="174117"/>
                    </a:cubicBezTo>
                    <a:lnTo>
                      <a:pt x="271748" y="174117"/>
                    </a:lnTo>
                    <a:cubicBezTo>
                      <a:pt x="278701" y="174117"/>
                      <a:pt x="281273" y="174784"/>
                      <a:pt x="281273" y="205359"/>
                    </a:cubicBezTo>
                    <a:lnTo>
                      <a:pt x="281273" y="206502"/>
                    </a:lnTo>
                    <a:cubicBezTo>
                      <a:pt x="281273" y="236982"/>
                      <a:pt x="278511" y="237649"/>
                      <a:pt x="271748" y="237649"/>
                    </a:cubicBezTo>
                    <a:lnTo>
                      <a:pt x="150876" y="237649"/>
                    </a:lnTo>
                    <a:cubicBezTo>
                      <a:pt x="150209" y="244602"/>
                      <a:pt x="150209" y="252222"/>
                      <a:pt x="150209" y="259175"/>
                    </a:cubicBezTo>
                    <a:cubicBezTo>
                      <a:pt x="150085" y="265881"/>
                      <a:pt x="150314" y="272586"/>
                      <a:pt x="150876" y="279273"/>
                    </a:cubicBezTo>
                    <a:lnTo>
                      <a:pt x="271748" y="279273"/>
                    </a:lnTo>
                    <a:cubicBezTo>
                      <a:pt x="278701" y="279273"/>
                      <a:pt x="281273" y="279940"/>
                      <a:pt x="281273" y="310420"/>
                    </a:cubicBezTo>
                    <a:lnTo>
                      <a:pt x="281273" y="311086"/>
                    </a:lnTo>
                    <a:cubicBezTo>
                      <a:pt x="281273" y="341662"/>
                      <a:pt x="278511" y="342328"/>
                      <a:pt x="271748" y="342328"/>
                    </a:cubicBezTo>
                    <a:lnTo>
                      <a:pt x="158496" y="342328"/>
                    </a:lnTo>
                    <a:cubicBezTo>
                      <a:pt x="173069" y="398431"/>
                      <a:pt x="204978" y="430339"/>
                      <a:pt x="260318" y="430339"/>
                    </a:cubicBezTo>
                    <a:cubicBezTo>
                      <a:pt x="289693" y="430740"/>
                      <a:pt x="318649" y="423339"/>
                      <a:pt x="344234" y="408908"/>
                    </a:cubicBezTo>
                    <a:cubicBezTo>
                      <a:pt x="353282" y="404051"/>
                      <a:pt x="357378" y="405384"/>
                      <a:pt x="368522" y="429006"/>
                    </a:cubicBezTo>
                    <a:lnTo>
                      <a:pt x="374713" y="442151"/>
                    </a:lnTo>
                    <a:cubicBezTo>
                      <a:pt x="385096" y="463582"/>
                      <a:pt x="386525" y="469201"/>
                      <a:pt x="374713" y="476822"/>
                    </a:cubicBezTo>
                    <a:cubicBezTo>
                      <a:pt x="336004" y="501425"/>
                      <a:pt x="290941" y="514169"/>
                      <a:pt x="245078" y="513493"/>
                    </a:cubicBezTo>
                    <a:cubicBezTo>
                      <a:pt x="135636" y="513493"/>
                      <a:pt x="74581" y="450437"/>
                      <a:pt x="55245" y="342043"/>
                    </a:cubicBezTo>
                    <a:lnTo>
                      <a:pt x="9525" y="342043"/>
                    </a:lnTo>
                    <a:cubicBezTo>
                      <a:pt x="2572" y="342043"/>
                      <a:pt x="0" y="341376"/>
                      <a:pt x="0" y="310801"/>
                    </a:cubicBezTo>
                    <a:lnTo>
                      <a:pt x="0" y="310134"/>
                    </a:lnTo>
                    <a:cubicBezTo>
                      <a:pt x="0" y="279654"/>
                      <a:pt x="2762" y="278987"/>
                      <a:pt x="9525" y="278987"/>
                    </a:cubicBezTo>
                    <a:lnTo>
                      <a:pt x="48958" y="278987"/>
                    </a:lnTo>
                    <a:lnTo>
                      <a:pt x="48958" y="261652"/>
                    </a:lnTo>
                    <a:cubicBezTo>
                      <a:pt x="48958" y="253365"/>
                      <a:pt x="48958" y="245745"/>
                      <a:pt x="49721" y="237363"/>
                    </a:cubicBezTo>
                    <a:lnTo>
                      <a:pt x="9525" y="237363"/>
                    </a:lnTo>
                    <a:cubicBezTo>
                      <a:pt x="2572" y="237363"/>
                      <a:pt x="0" y="236696"/>
                      <a:pt x="0" y="206216"/>
                    </a:cubicBezTo>
                    <a:lnTo>
                      <a:pt x="0" y="205549"/>
                    </a:lnTo>
                    <a:cubicBezTo>
                      <a:pt x="0" y="174974"/>
                      <a:pt x="2762" y="174307"/>
                      <a:pt x="9525" y="174307"/>
                    </a:cubicBezTo>
                    <a:close/>
                  </a:path>
                </a:pathLst>
              </a:custGeom>
              <a:solidFill>
                <a:schemeClr val="tx2"/>
              </a:solidFill>
              <a:ln w="9525" cap="flat">
                <a:noFill/>
                <a:prstDash val="solid"/>
                <a:miter/>
              </a:ln>
            </p:spPr>
            <p:txBody>
              <a:bodyPr rtlCol="0" anchor="ctr"/>
              <a:lstStyle/>
              <a:p>
                <a:endParaRPr lang="de-DE" sz="1000"/>
              </a:p>
            </p:txBody>
          </p:sp>
        </p:grpSp>
      </p:grpSp>
      <p:grpSp>
        <p:nvGrpSpPr>
          <p:cNvPr id="177" name="Gruppieren 176">
            <a:extLst>
              <a:ext uri="{FF2B5EF4-FFF2-40B4-BE49-F238E27FC236}">
                <a16:creationId xmlns:a16="http://schemas.microsoft.com/office/drawing/2014/main" id="{17B2BAF2-777C-4B73-95B8-D27D78A7527A}"/>
              </a:ext>
            </a:extLst>
          </p:cNvPr>
          <p:cNvGrpSpPr/>
          <p:nvPr/>
        </p:nvGrpSpPr>
        <p:grpSpPr>
          <a:xfrm>
            <a:off x="6710281" y="3148436"/>
            <a:ext cx="1982396" cy="1878169"/>
            <a:chOff x="8606646" y="2537094"/>
            <a:chExt cx="2576206" cy="2440761"/>
          </a:xfrm>
        </p:grpSpPr>
        <p:sp>
          <p:nvSpPr>
            <p:cNvPr id="27" name="Ellipse 26">
              <a:extLst>
                <a:ext uri="{FF2B5EF4-FFF2-40B4-BE49-F238E27FC236}">
                  <a16:creationId xmlns:a16="http://schemas.microsoft.com/office/drawing/2014/main" id="{3CBCCD1C-381E-4175-BCF9-44F2FD97C371}"/>
                </a:ext>
              </a:extLst>
            </p:cNvPr>
            <p:cNvSpPr/>
            <p:nvPr/>
          </p:nvSpPr>
          <p:spPr>
            <a:xfrm>
              <a:off x="10232496" y="2537094"/>
              <a:ext cx="914400" cy="914400"/>
            </a:xfrm>
            <a:prstGeom prst="ellipse">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00"/>
            </a:p>
          </p:txBody>
        </p:sp>
        <p:cxnSp>
          <p:nvCxnSpPr>
            <p:cNvPr id="43" name="Gerader Verbinder 42">
              <a:extLst>
                <a:ext uri="{FF2B5EF4-FFF2-40B4-BE49-F238E27FC236}">
                  <a16:creationId xmlns:a16="http://schemas.microsoft.com/office/drawing/2014/main" id="{9E9C9699-645A-4635-9D03-F72D6C8235FF}"/>
                </a:ext>
              </a:extLst>
            </p:cNvPr>
            <p:cNvCxnSpPr>
              <a:cxnSpLocks/>
              <a:stCxn id="26" idx="6"/>
              <a:endCxn id="27" idx="2"/>
            </p:cNvCxnSpPr>
            <p:nvPr/>
          </p:nvCxnSpPr>
          <p:spPr>
            <a:xfrm>
              <a:off x="9267257" y="2994294"/>
              <a:ext cx="96523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2" name="Rechteck 51">
              <a:extLst>
                <a:ext uri="{FF2B5EF4-FFF2-40B4-BE49-F238E27FC236}">
                  <a16:creationId xmlns:a16="http://schemas.microsoft.com/office/drawing/2014/main" id="{9AD0685D-A08F-4121-B43B-D7DF2E104D3C}"/>
                </a:ext>
              </a:extLst>
            </p:cNvPr>
            <p:cNvSpPr/>
            <p:nvPr/>
          </p:nvSpPr>
          <p:spPr>
            <a:xfrm>
              <a:off x="8606646" y="3491260"/>
              <a:ext cx="2576206" cy="1486595"/>
            </a:xfrm>
            <a:prstGeom prst="rect">
              <a:avLst/>
            </a:prstGeom>
            <a:noFill/>
            <a:ln w="25400" cap="flat" cmpd="sng" algn="ctr">
              <a:noFill/>
              <a:prstDash val="solid"/>
            </a:ln>
            <a:effectLst/>
          </p:spPr>
          <p:txBody>
            <a:bodyPr rtlCol="0" anchor="b"/>
            <a:lstStyle/>
            <a:p>
              <a:pPr marL="0" marR="0" lvl="0" indent="0" algn="r" defTabSz="914400" eaLnBrk="1" fontAlgn="base" latinLnBrk="0" hangingPunct="1">
                <a:spcBef>
                  <a:spcPct val="0"/>
                </a:spcBef>
                <a:spcAft>
                  <a:spcPct val="0"/>
                </a:spcAft>
                <a:buClr>
                  <a:srgbClr val="ED0039"/>
                </a:buClr>
                <a:buSzTx/>
                <a:buFontTx/>
                <a:buNone/>
                <a:tabLst/>
                <a:defRPr/>
              </a:pPr>
              <a:r>
                <a:rPr kumimoji="0" lang="de-DE" sz="1000" b="0" i="0" u="none" strike="noStrike" kern="0" cap="none" spc="0" normalizeH="0" baseline="0" noProof="0" dirty="0">
                  <a:ln>
                    <a:noFill/>
                  </a:ln>
                  <a:effectLst/>
                  <a:uLnTx/>
                  <a:uFillTx/>
                  <a:latin typeface="Arial"/>
                  <a:ea typeface="+mn-ea"/>
                  <a:cs typeface="+mn-cs"/>
                </a:rPr>
                <a:t>DKV stellt BU fest. ERGO  erkennt diese an. Ohne erneute Gesundheitsprüfung. Sind einige weitere Voraussetzungen erfüllt, zahlt ERGO die vereinbarte BU-Rente aus.</a:t>
              </a:r>
            </a:p>
          </p:txBody>
        </p:sp>
        <p:sp>
          <p:nvSpPr>
            <p:cNvPr id="168" name="Grafik 166">
              <a:extLst>
                <a:ext uri="{FF2B5EF4-FFF2-40B4-BE49-F238E27FC236}">
                  <a16:creationId xmlns:a16="http://schemas.microsoft.com/office/drawing/2014/main" id="{FBD6E431-721F-4881-8B4D-2CB4A2D5C0F0}"/>
                </a:ext>
              </a:extLst>
            </p:cNvPr>
            <p:cNvSpPr>
              <a:spLocks noChangeAspect="1"/>
            </p:cNvSpPr>
            <p:nvPr/>
          </p:nvSpPr>
          <p:spPr>
            <a:xfrm>
              <a:off x="10396342" y="2699094"/>
              <a:ext cx="667430" cy="606159"/>
            </a:xfrm>
            <a:custGeom>
              <a:avLst/>
              <a:gdLst>
                <a:gd name="connsiteX0" fmla="*/ 647604 w 2092624"/>
                <a:gd name="connsiteY0" fmla="*/ 1425604 h 1900520"/>
                <a:gd name="connsiteX1" fmla="*/ 693133 w 2092624"/>
                <a:gd name="connsiteY1" fmla="*/ 1475420 h 1900520"/>
                <a:gd name="connsiteX2" fmla="*/ 559783 w 2092624"/>
                <a:gd name="connsiteY2" fmla="*/ 1529331 h 1900520"/>
                <a:gd name="connsiteX3" fmla="*/ 354043 w 2092624"/>
                <a:gd name="connsiteY3" fmla="*/ 1360453 h 1900520"/>
                <a:gd name="connsiteX4" fmla="*/ 270223 w 2092624"/>
                <a:gd name="connsiteY4" fmla="*/ 1360453 h 1900520"/>
                <a:gd name="connsiteX5" fmla="*/ 270223 w 2092624"/>
                <a:gd name="connsiteY5" fmla="*/ 1293207 h 1900520"/>
                <a:gd name="connsiteX6" fmla="*/ 339851 w 2092624"/>
                <a:gd name="connsiteY6" fmla="*/ 1293207 h 1900520"/>
                <a:gd name="connsiteX7" fmla="*/ 338041 w 2092624"/>
                <a:gd name="connsiteY7" fmla="*/ 1259679 h 1900520"/>
                <a:gd name="connsiteX8" fmla="*/ 339851 w 2092624"/>
                <a:gd name="connsiteY8" fmla="*/ 1225674 h 1900520"/>
                <a:gd name="connsiteX9" fmla="*/ 270223 w 2092624"/>
                <a:gd name="connsiteY9" fmla="*/ 1225674 h 1900520"/>
                <a:gd name="connsiteX10" fmla="*/ 270223 w 2092624"/>
                <a:gd name="connsiteY10" fmla="*/ 1158142 h 1900520"/>
                <a:gd name="connsiteX11" fmla="*/ 354139 w 2092624"/>
                <a:gd name="connsiteY11" fmla="*/ 1158142 h 1900520"/>
                <a:gd name="connsiteX12" fmla="*/ 559783 w 2092624"/>
                <a:gd name="connsiteY12" fmla="*/ 989359 h 1900520"/>
                <a:gd name="connsiteX13" fmla="*/ 699801 w 2092624"/>
                <a:gd name="connsiteY13" fmla="*/ 1049652 h 1900520"/>
                <a:gd name="connsiteX14" fmla="*/ 652176 w 2092624"/>
                <a:gd name="connsiteY14" fmla="*/ 1097277 h 1900520"/>
                <a:gd name="connsiteX15" fmla="*/ 559688 w 2092624"/>
                <a:gd name="connsiteY15" fmla="*/ 1056510 h 1900520"/>
                <a:gd name="connsiteX16" fmla="*/ 426338 w 2092624"/>
                <a:gd name="connsiteY16" fmla="*/ 1157475 h 1900520"/>
                <a:gd name="connsiteX17" fmla="*/ 607885 w 2092624"/>
                <a:gd name="connsiteY17" fmla="*/ 1157475 h 1900520"/>
                <a:gd name="connsiteX18" fmla="*/ 607885 w 2092624"/>
                <a:gd name="connsiteY18" fmla="*/ 1225008 h 1900520"/>
                <a:gd name="connsiteX19" fmla="*/ 407860 w 2092624"/>
                <a:gd name="connsiteY19" fmla="*/ 1225008 h 1900520"/>
                <a:gd name="connsiteX20" fmla="*/ 405478 w 2092624"/>
                <a:gd name="connsiteY20" fmla="*/ 1259012 h 1900520"/>
                <a:gd name="connsiteX21" fmla="*/ 407860 w 2092624"/>
                <a:gd name="connsiteY21" fmla="*/ 1292540 h 1900520"/>
                <a:gd name="connsiteX22" fmla="*/ 607885 w 2092624"/>
                <a:gd name="connsiteY22" fmla="*/ 1292540 h 1900520"/>
                <a:gd name="connsiteX23" fmla="*/ 607885 w 2092624"/>
                <a:gd name="connsiteY23" fmla="*/ 1360072 h 1900520"/>
                <a:gd name="connsiteX24" fmla="*/ 426148 w 2092624"/>
                <a:gd name="connsiteY24" fmla="*/ 1360072 h 1900520"/>
                <a:gd name="connsiteX25" fmla="*/ 559498 w 2092624"/>
                <a:gd name="connsiteY25" fmla="*/ 1461513 h 1900520"/>
                <a:gd name="connsiteX26" fmla="*/ 647318 w 2092624"/>
                <a:gd name="connsiteY26" fmla="*/ 1425223 h 1900520"/>
                <a:gd name="connsiteX27" fmla="*/ 357377 w 2092624"/>
                <a:gd name="connsiteY27" fmla="*/ 484725 h 1900520"/>
                <a:gd name="connsiteX28" fmla="*/ 357377 w 2092624"/>
                <a:gd name="connsiteY28" fmla="*/ 484725 h 1900520"/>
                <a:gd name="connsiteX29" fmla="*/ 357377 w 2092624"/>
                <a:gd name="connsiteY29" fmla="*/ 484725 h 1900520"/>
                <a:gd name="connsiteX30" fmla="*/ 1619154 w 2092624"/>
                <a:gd name="connsiteY30" fmla="*/ 639601 h 1900520"/>
                <a:gd name="connsiteX31" fmla="*/ 1635251 w 2092624"/>
                <a:gd name="connsiteY31" fmla="*/ 505584 h 1900520"/>
                <a:gd name="connsiteX32" fmla="*/ 374141 w 2092624"/>
                <a:gd name="connsiteY32" fmla="*/ 350708 h 1900520"/>
                <a:gd name="connsiteX33" fmla="*/ 357472 w 2092624"/>
                <a:gd name="connsiteY33" fmla="*/ 349660 h 1900520"/>
                <a:gd name="connsiteX34" fmla="*/ 224122 w 2092624"/>
                <a:gd name="connsiteY34" fmla="*/ 463198 h 1900520"/>
                <a:gd name="connsiteX35" fmla="*/ 223360 w 2092624"/>
                <a:gd name="connsiteY35" fmla="*/ 468342 h 1900520"/>
                <a:gd name="connsiteX36" fmla="*/ 200786 w 2092624"/>
                <a:gd name="connsiteY36" fmla="*/ 651888 h 1900520"/>
                <a:gd name="connsiteX37" fmla="*/ 336803 w 2092624"/>
                <a:gd name="connsiteY37" fmla="*/ 651888 h 1900520"/>
                <a:gd name="connsiteX38" fmla="*/ 660558 w 2092624"/>
                <a:gd name="connsiteY38" fmla="*/ 134586 h 1900520"/>
                <a:gd name="connsiteX39" fmla="*/ 660558 w 2092624"/>
                <a:gd name="connsiteY39" fmla="*/ 134586 h 1900520"/>
                <a:gd name="connsiteX40" fmla="*/ 1407223 w 2092624"/>
                <a:gd name="connsiteY40" fmla="*/ 391761 h 1900520"/>
                <a:gd name="connsiteX41" fmla="*/ 1451324 w 2092624"/>
                <a:gd name="connsiteY41" fmla="*/ 264507 h 1900520"/>
                <a:gd name="connsiteX42" fmla="*/ 704754 w 2092624"/>
                <a:gd name="connsiteY42" fmla="*/ 7332 h 1900520"/>
                <a:gd name="connsiteX43" fmla="*/ 533308 w 2092624"/>
                <a:gd name="connsiteY43" fmla="*/ 91235 h 1900520"/>
                <a:gd name="connsiteX44" fmla="*/ 533304 w 2092624"/>
                <a:gd name="connsiteY44" fmla="*/ 91247 h 1900520"/>
                <a:gd name="connsiteX45" fmla="*/ 474630 w 2092624"/>
                <a:gd name="connsiteY45" fmla="*/ 259935 h 1900520"/>
                <a:gd name="connsiteX46" fmla="*/ 611599 w 2092624"/>
                <a:gd name="connsiteY46" fmla="*/ 276699 h 1900520"/>
                <a:gd name="connsiteX47" fmla="*/ 1822608 w 2092624"/>
                <a:gd name="connsiteY47" fmla="*/ 1097373 h 1900520"/>
                <a:gd name="connsiteX48" fmla="*/ 1822608 w 2092624"/>
                <a:gd name="connsiteY48" fmla="*/ 887823 h 1900520"/>
                <a:gd name="connsiteX49" fmla="*/ 1687829 w 2092624"/>
                <a:gd name="connsiteY49" fmla="*/ 752853 h 1900520"/>
                <a:gd name="connsiteX50" fmla="*/ 1687639 w 2092624"/>
                <a:gd name="connsiteY50" fmla="*/ 752853 h 1900520"/>
                <a:gd name="connsiteX51" fmla="*/ 135064 w 2092624"/>
                <a:gd name="connsiteY51" fmla="*/ 752853 h 1900520"/>
                <a:gd name="connsiteX52" fmla="*/ -1 w 2092624"/>
                <a:gd name="connsiteY52" fmla="*/ 887727 h 1900520"/>
                <a:gd name="connsiteX53" fmla="*/ -1 w 2092624"/>
                <a:gd name="connsiteY53" fmla="*/ 887823 h 1900520"/>
                <a:gd name="connsiteX54" fmla="*/ -1 w 2092624"/>
                <a:gd name="connsiteY54" fmla="*/ 1630201 h 1900520"/>
                <a:gd name="connsiteX55" fmla="*/ 134873 w 2092624"/>
                <a:gd name="connsiteY55" fmla="*/ 1765647 h 1900520"/>
                <a:gd name="connsiteX56" fmla="*/ 135349 w 2092624"/>
                <a:gd name="connsiteY56" fmla="*/ 1765647 h 1900520"/>
                <a:gd name="connsiteX57" fmla="*/ 1063751 w 2092624"/>
                <a:gd name="connsiteY57" fmla="*/ 1765647 h 1900520"/>
                <a:gd name="connsiteX58" fmla="*/ 1048511 w 2092624"/>
                <a:gd name="connsiteY58" fmla="*/ 1665539 h 1900520"/>
                <a:gd name="connsiteX59" fmla="*/ 1050321 w 2092624"/>
                <a:gd name="connsiteY59" fmla="*/ 1630582 h 1900520"/>
                <a:gd name="connsiteX60" fmla="*/ 135921 w 2092624"/>
                <a:gd name="connsiteY60" fmla="*/ 1630582 h 1900520"/>
                <a:gd name="connsiteX61" fmla="*/ 135921 w 2092624"/>
                <a:gd name="connsiteY61" fmla="*/ 888204 h 1900520"/>
                <a:gd name="connsiteX62" fmla="*/ 135921 w 2092624"/>
                <a:gd name="connsiteY62" fmla="*/ 888204 h 1900520"/>
                <a:gd name="connsiteX63" fmla="*/ 1688496 w 2092624"/>
                <a:gd name="connsiteY63" fmla="*/ 888204 h 1900520"/>
                <a:gd name="connsiteX64" fmla="*/ 1688496 w 2092624"/>
                <a:gd name="connsiteY64" fmla="*/ 1097754 h 1900520"/>
                <a:gd name="connsiteX65" fmla="*/ 1434845 w 2092624"/>
                <a:gd name="connsiteY65" fmla="*/ 1333307 h 1900520"/>
                <a:gd name="connsiteX66" fmla="*/ 1562194 w 2092624"/>
                <a:gd name="connsiteY66" fmla="*/ 1380170 h 1900520"/>
                <a:gd name="connsiteX67" fmla="*/ 1758505 w 2092624"/>
                <a:gd name="connsiteY67" fmla="*/ 1226246 h 1900520"/>
                <a:gd name="connsiteX68" fmla="*/ 1963078 w 2092624"/>
                <a:gd name="connsiteY68" fmla="*/ 1426461 h 1900520"/>
                <a:gd name="connsiteX69" fmla="*/ 1762863 w 2092624"/>
                <a:gd name="connsiteY69" fmla="*/ 1631035 h 1900520"/>
                <a:gd name="connsiteX70" fmla="*/ 1718404 w 2092624"/>
                <a:gd name="connsiteY70" fmla="*/ 1626582 h 1900520"/>
                <a:gd name="connsiteX71" fmla="*/ 1720691 w 2092624"/>
                <a:gd name="connsiteY71" fmla="*/ 1665444 h 1900520"/>
                <a:gd name="connsiteX72" fmla="*/ 1706594 w 2092624"/>
                <a:gd name="connsiteY72" fmla="*/ 1761646 h 1900520"/>
                <a:gd name="connsiteX73" fmla="*/ 1705832 w 2092624"/>
                <a:gd name="connsiteY73" fmla="*/ 1764504 h 1900520"/>
                <a:gd name="connsiteX74" fmla="*/ 1716785 w 2092624"/>
                <a:gd name="connsiteY74" fmla="*/ 1762789 h 1900520"/>
                <a:gd name="connsiteX75" fmla="*/ 1757743 w 2092624"/>
                <a:gd name="connsiteY75" fmla="*/ 1765551 h 1900520"/>
                <a:gd name="connsiteX76" fmla="*/ 2092613 w 2092624"/>
                <a:gd name="connsiteY76" fmla="*/ 1425311 h 1900520"/>
                <a:gd name="connsiteX77" fmla="*/ 1822703 w 2092624"/>
                <a:gd name="connsiteY77" fmla="*/ 1097277 h 1900520"/>
                <a:gd name="connsiteX78" fmla="*/ 1619440 w 2092624"/>
                <a:gd name="connsiteY78" fmla="*/ 1665444 h 1900520"/>
                <a:gd name="connsiteX79" fmla="*/ 1384363 w 2092624"/>
                <a:gd name="connsiteY79" fmla="*/ 1900521 h 1900520"/>
                <a:gd name="connsiteX80" fmla="*/ 1149286 w 2092624"/>
                <a:gd name="connsiteY80" fmla="*/ 1665444 h 1900520"/>
                <a:gd name="connsiteX81" fmla="*/ 1384363 w 2092624"/>
                <a:gd name="connsiteY81" fmla="*/ 1430367 h 1900520"/>
                <a:gd name="connsiteX82" fmla="*/ 1619440 w 2092624"/>
                <a:gd name="connsiteY82" fmla="*/ 1665444 h 1900520"/>
                <a:gd name="connsiteX83" fmla="*/ 1497901 w 2092624"/>
                <a:gd name="connsiteY83" fmla="*/ 1665444 h 1900520"/>
                <a:gd name="connsiteX84" fmla="*/ 1384363 w 2092624"/>
                <a:gd name="connsiteY84" fmla="*/ 1551906 h 1900520"/>
                <a:gd name="connsiteX85" fmla="*/ 1270825 w 2092624"/>
                <a:gd name="connsiteY85" fmla="*/ 1665444 h 1900520"/>
                <a:gd name="connsiteX86" fmla="*/ 1384363 w 2092624"/>
                <a:gd name="connsiteY86" fmla="*/ 1778982 h 1900520"/>
                <a:gd name="connsiteX87" fmla="*/ 1497901 w 2092624"/>
                <a:gd name="connsiteY87" fmla="*/ 1665444 h 1900520"/>
                <a:gd name="connsiteX88" fmla="*/ 1497901 w 2092624"/>
                <a:gd name="connsiteY88" fmla="*/ 1665348 h 190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092624" h="1900520">
                  <a:moveTo>
                    <a:pt x="647604" y="1425604"/>
                  </a:moveTo>
                  <a:lnTo>
                    <a:pt x="693133" y="1475420"/>
                  </a:lnTo>
                  <a:cubicBezTo>
                    <a:pt x="657142" y="1509671"/>
                    <a:pt x="609466" y="1528945"/>
                    <a:pt x="559783" y="1529331"/>
                  </a:cubicBezTo>
                  <a:cubicBezTo>
                    <a:pt x="466724" y="1529331"/>
                    <a:pt x="387000" y="1459418"/>
                    <a:pt x="354043" y="1360453"/>
                  </a:cubicBezTo>
                  <a:lnTo>
                    <a:pt x="270223" y="1360453"/>
                  </a:lnTo>
                  <a:lnTo>
                    <a:pt x="270223" y="1293207"/>
                  </a:lnTo>
                  <a:lnTo>
                    <a:pt x="339851" y="1293207"/>
                  </a:lnTo>
                  <a:cubicBezTo>
                    <a:pt x="338669" y="1282069"/>
                    <a:pt x="338065" y="1270878"/>
                    <a:pt x="338041" y="1259679"/>
                  </a:cubicBezTo>
                  <a:cubicBezTo>
                    <a:pt x="338065" y="1248320"/>
                    <a:pt x="338669" y="1236971"/>
                    <a:pt x="339851" y="1225674"/>
                  </a:cubicBezTo>
                  <a:lnTo>
                    <a:pt x="270223" y="1225674"/>
                  </a:lnTo>
                  <a:lnTo>
                    <a:pt x="270223" y="1158142"/>
                  </a:lnTo>
                  <a:lnTo>
                    <a:pt x="354139" y="1158142"/>
                  </a:lnTo>
                  <a:cubicBezTo>
                    <a:pt x="387476" y="1059177"/>
                    <a:pt x="466915" y="989359"/>
                    <a:pt x="559783" y="989359"/>
                  </a:cubicBezTo>
                  <a:cubicBezTo>
                    <a:pt x="612585" y="990186"/>
                    <a:pt x="662917" y="1011860"/>
                    <a:pt x="699801" y="1049652"/>
                  </a:cubicBezTo>
                  <a:lnTo>
                    <a:pt x="652176" y="1097277"/>
                  </a:lnTo>
                  <a:cubicBezTo>
                    <a:pt x="628056" y="1071843"/>
                    <a:pt x="594735" y="1057155"/>
                    <a:pt x="559688" y="1056510"/>
                  </a:cubicBezTo>
                  <a:cubicBezTo>
                    <a:pt x="502538" y="1056510"/>
                    <a:pt x="453008" y="1097182"/>
                    <a:pt x="426338" y="1157475"/>
                  </a:cubicBezTo>
                  <a:lnTo>
                    <a:pt x="607885" y="1157475"/>
                  </a:lnTo>
                  <a:lnTo>
                    <a:pt x="607885" y="1225008"/>
                  </a:lnTo>
                  <a:lnTo>
                    <a:pt x="407860" y="1225008"/>
                  </a:lnTo>
                  <a:cubicBezTo>
                    <a:pt x="406336" y="1236279"/>
                    <a:pt x="405541" y="1247638"/>
                    <a:pt x="405478" y="1259012"/>
                  </a:cubicBezTo>
                  <a:cubicBezTo>
                    <a:pt x="405544" y="1270228"/>
                    <a:pt x="406339" y="1281427"/>
                    <a:pt x="407860" y="1292540"/>
                  </a:cubicBezTo>
                  <a:lnTo>
                    <a:pt x="607885" y="1292540"/>
                  </a:lnTo>
                  <a:lnTo>
                    <a:pt x="607885" y="1360072"/>
                  </a:lnTo>
                  <a:lnTo>
                    <a:pt x="426148" y="1360072"/>
                  </a:lnTo>
                  <a:cubicBezTo>
                    <a:pt x="452913" y="1420556"/>
                    <a:pt x="502348" y="1461513"/>
                    <a:pt x="559498" y="1461513"/>
                  </a:cubicBezTo>
                  <a:cubicBezTo>
                    <a:pt x="592305" y="1460949"/>
                    <a:pt x="623683" y="1447983"/>
                    <a:pt x="647318" y="1425223"/>
                  </a:cubicBezTo>
                  <a:moveTo>
                    <a:pt x="357377" y="484725"/>
                  </a:moveTo>
                  <a:lnTo>
                    <a:pt x="357377" y="484725"/>
                  </a:lnTo>
                  <a:lnTo>
                    <a:pt x="357377" y="484725"/>
                  </a:lnTo>
                  <a:lnTo>
                    <a:pt x="1619154" y="639601"/>
                  </a:lnTo>
                  <a:lnTo>
                    <a:pt x="1635251" y="505584"/>
                  </a:lnTo>
                  <a:lnTo>
                    <a:pt x="374141" y="350708"/>
                  </a:lnTo>
                  <a:cubicBezTo>
                    <a:pt x="368611" y="350027"/>
                    <a:pt x="363045" y="349677"/>
                    <a:pt x="357472" y="349660"/>
                  </a:cubicBezTo>
                  <a:cubicBezTo>
                    <a:pt x="291198" y="349694"/>
                    <a:pt x="234725" y="397777"/>
                    <a:pt x="224122" y="463198"/>
                  </a:cubicBezTo>
                  <a:cubicBezTo>
                    <a:pt x="224122" y="464913"/>
                    <a:pt x="223551" y="466627"/>
                    <a:pt x="223360" y="468342"/>
                  </a:cubicBezTo>
                  <a:lnTo>
                    <a:pt x="200786" y="651888"/>
                  </a:lnTo>
                  <a:lnTo>
                    <a:pt x="336803" y="651888"/>
                  </a:lnTo>
                  <a:close/>
                  <a:moveTo>
                    <a:pt x="660558" y="134586"/>
                  </a:moveTo>
                  <a:lnTo>
                    <a:pt x="660558" y="134586"/>
                  </a:lnTo>
                  <a:lnTo>
                    <a:pt x="1407223" y="391761"/>
                  </a:lnTo>
                  <a:lnTo>
                    <a:pt x="1451324" y="264507"/>
                  </a:lnTo>
                  <a:lnTo>
                    <a:pt x="704754" y="7332"/>
                  </a:lnTo>
                  <a:cubicBezTo>
                    <a:pt x="634241" y="-16843"/>
                    <a:pt x="557482" y="20722"/>
                    <a:pt x="533308" y="91235"/>
                  </a:cubicBezTo>
                  <a:cubicBezTo>
                    <a:pt x="533307" y="91239"/>
                    <a:pt x="533305" y="91243"/>
                    <a:pt x="533304" y="91247"/>
                  </a:cubicBezTo>
                  <a:lnTo>
                    <a:pt x="474630" y="259935"/>
                  </a:lnTo>
                  <a:lnTo>
                    <a:pt x="611599" y="276699"/>
                  </a:lnTo>
                  <a:close/>
                  <a:moveTo>
                    <a:pt x="1822608" y="1097373"/>
                  </a:moveTo>
                  <a:lnTo>
                    <a:pt x="1822608" y="887823"/>
                  </a:lnTo>
                  <a:cubicBezTo>
                    <a:pt x="1822661" y="813334"/>
                    <a:pt x="1762318" y="752906"/>
                    <a:pt x="1687829" y="752853"/>
                  </a:cubicBezTo>
                  <a:cubicBezTo>
                    <a:pt x="1687766" y="752853"/>
                    <a:pt x="1687702" y="752853"/>
                    <a:pt x="1687639" y="752853"/>
                  </a:cubicBezTo>
                  <a:lnTo>
                    <a:pt x="135064" y="752853"/>
                  </a:lnTo>
                  <a:cubicBezTo>
                    <a:pt x="60522" y="752801"/>
                    <a:pt x="52" y="813186"/>
                    <a:pt x="-1" y="887727"/>
                  </a:cubicBezTo>
                  <a:cubicBezTo>
                    <a:pt x="-1" y="887759"/>
                    <a:pt x="-1" y="887791"/>
                    <a:pt x="-1" y="887823"/>
                  </a:cubicBezTo>
                  <a:lnTo>
                    <a:pt x="-1" y="1630201"/>
                  </a:lnTo>
                  <a:cubicBezTo>
                    <a:pt x="-159" y="1704848"/>
                    <a:pt x="60226" y="1765489"/>
                    <a:pt x="134873" y="1765647"/>
                  </a:cubicBezTo>
                  <a:cubicBezTo>
                    <a:pt x="135032" y="1765647"/>
                    <a:pt x="135191" y="1765647"/>
                    <a:pt x="135349" y="1765647"/>
                  </a:cubicBezTo>
                  <a:lnTo>
                    <a:pt x="1063751" y="1765647"/>
                  </a:lnTo>
                  <a:cubicBezTo>
                    <a:pt x="1053618" y="1733245"/>
                    <a:pt x="1048479" y="1699488"/>
                    <a:pt x="1048511" y="1665539"/>
                  </a:cubicBezTo>
                  <a:cubicBezTo>
                    <a:pt x="1048511" y="1653728"/>
                    <a:pt x="1049178" y="1642107"/>
                    <a:pt x="1050321" y="1630582"/>
                  </a:cubicBezTo>
                  <a:lnTo>
                    <a:pt x="135921" y="1630582"/>
                  </a:lnTo>
                  <a:lnTo>
                    <a:pt x="135921" y="888204"/>
                  </a:lnTo>
                  <a:lnTo>
                    <a:pt x="135921" y="888204"/>
                  </a:lnTo>
                  <a:lnTo>
                    <a:pt x="1688496" y="888204"/>
                  </a:lnTo>
                  <a:cubicBezTo>
                    <a:pt x="1688496" y="888204"/>
                    <a:pt x="1688496" y="1097754"/>
                    <a:pt x="1688496" y="1097754"/>
                  </a:cubicBezTo>
                  <a:cubicBezTo>
                    <a:pt x="1566797" y="1123140"/>
                    <a:pt x="1469154" y="1213816"/>
                    <a:pt x="1434845" y="1333307"/>
                  </a:cubicBezTo>
                  <a:cubicBezTo>
                    <a:pt x="1480059" y="1340032"/>
                    <a:pt x="1523406" y="1355983"/>
                    <a:pt x="1562194" y="1380170"/>
                  </a:cubicBezTo>
                  <a:cubicBezTo>
                    <a:pt x="1584540" y="1289882"/>
                    <a:pt x="1665493" y="1226408"/>
                    <a:pt x="1758505" y="1226246"/>
                  </a:cubicBezTo>
                  <a:cubicBezTo>
                    <a:pt x="1870284" y="1225042"/>
                    <a:pt x="1961875" y="1314682"/>
                    <a:pt x="1963078" y="1426461"/>
                  </a:cubicBezTo>
                  <a:cubicBezTo>
                    <a:pt x="1964282" y="1538240"/>
                    <a:pt x="1874643" y="1629831"/>
                    <a:pt x="1762863" y="1631035"/>
                  </a:cubicBezTo>
                  <a:cubicBezTo>
                    <a:pt x="1747925" y="1631196"/>
                    <a:pt x="1733014" y="1629702"/>
                    <a:pt x="1718404" y="1626582"/>
                  </a:cubicBezTo>
                  <a:cubicBezTo>
                    <a:pt x="1719889" y="1639483"/>
                    <a:pt x="1720652" y="1652457"/>
                    <a:pt x="1720691" y="1665444"/>
                  </a:cubicBezTo>
                  <a:cubicBezTo>
                    <a:pt x="1720704" y="1698027"/>
                    <a:pt x="1715955" y="1730437"/>
                    <a:pt x="1706594" y="1761646"/>
                  </a:cubicBezTo>
                  <a:cubicBezTo>
                    <a:pt x="1706594" y="1762599"/>
                    <a:pt x="1706117" y="1763551"/>
                    <a:pt x="1705832" y="1764504"/>
                  </a:cubicBezTo>
                  <a:cubicBezTo>
                    <a:pt x="1709261" y="1764027"/>
                    <a:pt x="1713452" y="1763456"/>
                    <a:pt x="1716785" y="1762789"/>
                  </a:cubicBezTo>
                  <a:cubicBezTo>
                    <a:pt x="1730365" y="1764578"/>
                    <a:pt x="1744045" y="1765501"/>
                    <a:pt x="1757743" y="1765551"/>
                  </a:cubicBezTo>
                  <a:cubicBezTo>
                    <a:pt x="1944169" y="1764068"/>
                    <a:pt x="2094096" y="1611737"/>
                    <a:pt x="2092613" y="1425311"/>
                  </a:cubicBezTo>
                  <a:cubicBezTo>
                    <a:pt x="2091345" y="1265966"/>
                    <a:pt x="1978821" y="1129210"/>
                    <a:pt x="1822703" y="1097277"/>
                  </a:cubicBezTo>
                  <a:moveTo>
                    <a:pt x="1619440" y="1665444"/>
                  </a:moveTo>
                  <a:cubicBezTo>
                    <a:pt x="1619440" y="1795273"/>
                    <a:pt x="1514192" y="1900521"/>
                    <a:pt x="1384363" y="1900521"/>
                  </a:cubicBezTo>
                  <a:cubicBezTo>
                    <a:pt x="1254533" y="1900521"/>
                    <a:pt x="1149286" y="1795273"/>
                    <a:pt x="1149286" y="1665444"/>
                  </a:cubicBezTo>
                  <a:cubicBezTo>
                    <a:pt x="1149286" y="1535614"/>
                    <a:pt x="1254533" y="1430367"/>
                    <a:pt x="1384363" y="1430367"/>
                  </a:cubicBezTo>
                  <a:cubicBezTo>
                    <a:pt x="1514192" y="1430367"/>
                    <a:pt x="1619440" y="1535614"/>
                    <a:pt x="1619440" y="1665444"/>
                  </a:cubicBezTo>
                  <a:moveTo>
                    <a:pt x="1497901" y="1665444"/>
                  </a:moveTo>
                  <a:cubicBezTo>
                    <a:pt x="1497901" y="1602738"/>
                    <a:pt x="1447068" y="1551906"/>
                    <a:pt x="1384363" y="1551906"/>
                  </a:cubicBezTo>
                  <a:cubicBezTo>
                    <a:pt x="1321657" y="1551906"/>
                    <a:pt x="1270825" y="1602738"/>
                    <a:pt x="1270825" y="1665444"/>
                  </a:cubicBezTo>
                  <a:cubicBezTo>
                    <a:pt x="1270825" y="1728149"/>
                    <a:pt x="1321657" y="1778982"/>
                    <a:pt x="1384363" y="1778982"/>
                  </a:cubicBezTo>
                  <a:cubicBezTo>
                    <a:pt x="1447068" y="1778982"/>
                    <a:pt x="1497901" y="1728149"/>
                    <a:pt x="1497901" y="1665444"/>
                  </a:cubicBezTo>
                  <a:cubicBezTo>
                    <a:pt x="1497901" y="1665412"/>
                    <a:pt x="1497901" y="1665380"/>
                    <a:pt x="1497901" y="1665348"/>
                  </a:cubicBezTo>
                </a:path>
              </a:pathLst>
            </a:custGeom>
            <a:solidFill>
              <a:schemeClr val="tx2"/>
            </a:solidFill>
            <a:ln w="9525" cap="flat">
              <a:noFill/>
              <a:prstDash val="solid"/>
              <a:miter/>
            </a:ln>
          </p:spPr>
          <p:txBody>
            <a:bodyPr rtlCol="0" anchor="ctr"/>
            <a:lstStyle/>
            <a:p>
              <a:endParaRPr lang="de-DE" sz="1000"/>
            </a:p>
          </p:txBody>
        </p:sp>
      </p:grpSp>
      <p:sp>
        <p:nvSpPr>
          <p:cNvPr id="3" name="Textplatzhalter 2">
            <a:extLst>
              <a:ext uri="{FF2B5EF4-FFF2-40B4-BE49-F238E27FC236}">
                <a16:creationId xmlns:a16="http://schemas.microsoft.com/office/drawing/2014/main" id="{CE887E03-FE25-4F29-B681-BCBCD808945B}"/>
              </a:ext>
            </a:extLst>
          </p:cNvPr>
          <p:cNvSpPr>
            <a:spLocks noGrp="1"/>
          </p:cNvSpPr>
          <p:nvPr>
            <p:ph type="body" sz="quarter" idx="11"/>
          </p:nvPr>
        </p:nvSpPr>
        <p:spPr>
          <a:xfrm>
            <a:off x="370159" y="618830"/>
            <a:ext cx="8322517" cy="382005"/>
          </a:xfrm>
        </p:spPr>
        <p:txBody>
          <a:bodyPr vert="horz" lIns="0" tIns="0" rIns="0" bIns="0" rtlCol="0" anchor="t" anchorCtr="0">
            <a:noAutofit/>
          </a:bodyPr>
          <a:lstStyle/>
          <a:p>
            <a:pPr>
              <a:lnSpc>
                <a:spcPct val="90000"/>
              </a:lnSpc>
              <a:spcBef>
                <a:spcPct val="0"/>
              </a:spcBef>
            </a:pPr>
            <a:r>
              <a:rPr lang="de-DE" sz="2800" dirty="0">
                <a:solidFill>
                  <a:schemeClr val="tx2"/>
                </a:solidFill>
                <a:latin typeface="+mj-lt"/>
                <a:ea typeface="+mj-ea"/>
                <a:cs typeface="+mj-cs"/>
              </a:rPr>
              <a:t>C</a:t>
            </a:r>
            <a:r>
              <a:rPr lang="de-DE" sz="2800" dirty="0" smtClean="0">
                <a:solidFill>
                  <a:schemeClr val="tx2"/>
                </a:solidFill>
                <a:latin typeface="+mj-lt"/>
                <a:ea typeface="+mj-ea"/>
                <a:cs typeface="+mj-cs"/>
              </a:rPr>
              <a:t>levere Kombination: Finanzielle Absicherung von Krankheit </a:t>
            </a:r>
            <a:r>
              <a:rPr lang="de-DE" sz="2800" u="sng" dirty="0" smtClean="0">
                <a:solidFill>
                  <a:schemeClr val="tx2"/>
                </a:solidFill>
                <a:latin typeface="+mj-lt"/>
                <a:ea typeface="+mj-ea"/>
                <a:cs typeface="+mj-cs"/>
              </a:rPr>
              <a:t>und</a:t>
            </a:r>
            <a:r>
              <a:rPr lang="de-DE" sz="2800" dirty="0" smtClean="0">
                <a:solidFill>
                  <a:schemeClr val="tx2"/>
                </a:solidFill>
                <a:latin typeface="+mj-lt"/>
                <a:ea typeface="+mj-ea"/>
                <a:cs typeface="+mj-cs"/>
              </a:rPr>
              <a:t> </a:t>
            </a:r>
            <a:r>
              <a:rPr lang="de-DE" sz="2800" dirty="0">
                <a:solidFill>
                  <a:schemeClr val="tx2"/>
                </a:solidFill>
                <a:latin typeface="+mj-lt"/>
                <a:ea typeface="+mj-ea"/>
                <a:cs typeface="+mj-cs"/>
              </a:rPr>
              <a:t>Berufsunfähigkeit</a:t>
            </a:r>
          </a:p>
        </p:txBody>
      </p:sp>
      <p:grpSp>
        <p:nvGrpSpPr>
          <p:cNvPr id="8" name="Gruppieren 7">
            <a:extLst>
              <a:ext uri="{FF2B5EF4-FFF2-40B4-BE49-F238E27FC236}">
                <a16:creationId xmlns:a16="http://schemas.microsoft.com/office/drawing/2014/main" id="{52BBE5A3-AFC6-4A00-A485-604CA04D5803}"/>
              </a:ext>
            </a:extLst>
          </p:cNvPr>
          <p:cNvGrpSpPr/>
          <p:nvPr/>
        </p:nvGrpSpPr>
        <p:grpSpPr>
          <a:xfrm>
            <a:off x="9133017" y="1757412"/>
            <a:ext cx="3087884" cy="3507000"/>
            <a:chOff x="9133017" y="1196976"/>
            <a:chExt cx="3087884" cy="3507000"/>
          </a:xfrm>
          <a:solidFill>
            <a:srgbClr val="F7DCBB"/>
          </a:solidFill>
        </p:grpSpPr>
        <p:sp>
          <p:nvSpPr>
            <p:cNvPr id="82" name="Rechteck 81">
              <a:extLst>
                <a:ext uri="{FF2B5EF4-FFF2-40B4-BE49-F238E27FC236}">
                  <a16:creationId xmlns:a16="http://schemas.microsoft.com/office/drawing/2014/main" id="{0AD5C590-357A-4C99-89F7-B68E8B73CCC5}"/>
                </a:ext>
              </a:extLst>
            </p:cNvPr>
            <p:cNvSpPr/>
            <p:nvPr/>
          </p:nvSpPr>
          <p:spPr>
            <a:xfrm>
              <a:off x="9133017" y="1196976"/>
              <a:ext cx="3087884" cy="3507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83" name="Inhaltsplatzhalter 12">
              <a:extLst>
                <a:ext uri="{FF2B5EF4-FFF2-40B4-BE49-F238E27FC236}">
                  <a16:creationId xmlns:a16="http://schemas.microsoft.com/office/drawing/2014/main" id="{20B23461-B24D-4125-9B3F-0D11E7664FD7}"/>
                </a:ext>
              </a:extLst>
            </p:cNvPr>
            <p:cNvSpPr txBox="1">
              <a:spLocks/>
            </p:cNvSpPr>
            <p:nvPr/>
          </p:nvSpPr>
          <p:spPr>
            <a:xfrm>
              <a:off x="9583134" y="1586309"/>
              <a:ext cx="2425602" cy="2794621"/>
            </a:xfrm>
            <a:grpFill/>
          </p:spPr>
          <p:txBody>
            <a:bodyPr/>
            <a:lstStyle>
              <a:lvl1pPr marL="342900" indent="-342900" algn="l" rtl="0" eaLnBrk="0" fontAlgn="base" hangingPunct="0">
                <a:lnSpc>
                  <a:spcPct val="140000"/>
                </a:lnSpc>
                <a:spcBef>
                  <a:spcPct val="20000"/>
                </a:spcBef>
                <a:spcAft>
                  <a:spcPct val="0"/>
                </a:spcAft>
                <a:buClr>
                  <a:srgbClr val="DD5620"/>
                </a:buClr>
                <a:buFont typeface="Wingdings" panose="05000000000000000000" pitchFamily="2" charset="2"/>
                <a:buChar char="n"/>
                <a:defRPr>
                  <a:solidFill>
                    <a:srgbClr val="000000"/>
                  </a:solidFill>
                  <a:latin typeface="+mn-lt"/>
                  <a:ea typeface="+mn-ea"/>
                  <a:cs typeface="+mn-cs"/>
                </a:defRPr>
              </a:lvl1pPr>
              <a:lvl2pPr marL="742950" indent="-285750" algn="l" rtl="0" eaLnBrk="0" fontAlgn="base" hangingPunct="0">
                <a:lnSpc>
                  <a:spcPct val="140000"/>
                </a:lnSpc>
                <a:spcBef>
                  <a:spcPct val="20000"/>
                </a:spcBef>
                <a:spcAft>
                  <a:spcPct val="0"/>
                </a:spcAft>
                <a:buClr>
                  <a:srgbClr val="0E234C"/>
                </a:buClr>
                <a:buFont typeface="Wingdings" panose="05000000000000000000" pitchFamily="2" charset="2"/>
                <a:buChar char="n"/>
                <a:defRPr sz="1600">
                  <a:solidFill>
                    <a:srgbClr val="000000"/>
                  </a:solidFill>
                  <a:latin typeface="+mn-lt"/>
                  <a:ea typeface="ＭＳ Ｐゴシック" pitchFamily="1" charset="-128"/>
                </a:defRPr>
              </a:lvl2pPr>
              <a:lvl3pPr marL="1162050" indent="-228600" algn="l" rtl="0" eaLnBrk="0" fontAlgn="base" hangingPunct="0">
                <a:lnSpc>
                  <a:spcPct val="140000"/>
                </a:lnSpc>
                <a:spcBef>
                  <a:spcPct val="20000"/>
                </a:spcBef>
                <a:spcAft>
                  <a:spcPct val="0"/>
                </a:spcAft>
                <a:buClr>
                  <a:srgbClr val="DD5620"/>
                </a:buClr>
                <a:buFont typeface="Wingdings" panose="05000000000000000000" pitchFamily="2" charset="2"/>
                <a:buChar char="n"/>
                <a:defRPr sz="1400">
                  <a:solidFill>
                    <a:srgbClr val="000000"/>
                  </a:solidFill>
                  <a:latin typeface="+mn-lt"/>
                  <a:ea typeface="ＭＳ Ｐゴシック" pitchFamily="1" charset="-128"/>
                </a:defRPr>
              </a:lvl3pPr>
              <a:lvl4pPr marL="1600200" indent="-228600" algn="l" rtl="0" eaLnBrk="0" fontAlgn="base" hangingPunct="0">
                <a:spcBef>
                  <a:spcPct val="20000"/>
                </a:spcBef>
                <a:spcAft>
                  <a:spcPct val="0"/>
                </a:spcAft>
                <a:buChar char="–"/>
                <a:defRPr b="1">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b="1">
                  <a:solidFill>
                    <a:schemeClr val="tx1"/>
                  </a:solidFill>
                  <a:latin typeface="+mn-lt"/>
                  <a:ea typeface="ＭＳ Ｐゴシック" pitchFamily="1" charset="-128"/>
                </a:defRPr>
              </a:lvl5pPr>
              <a:lvl6pPr marL="2514600" indent="-228600" algn="l" rtl="0" fontAlgn="base">
                <a:spcBef>
                  <a:spcPct val="20000"/>
                </a:spcBef>
                <a:spcAft>
                  <a:spcPct val="0"/>
                </a:spcAft>
                <a:buChar char="»"/>
                <a:defRPr b="1">
                  <a:solidFill>
                    <a:schemeClr val="tx1"/>
                  </a:solidFill>
                  <a:latin typeface="+mn-lt"/>
                  <a:ea typeface="ＭＳ Ｐゴシック" pitchFamily="1" charset="-128"/>
                </a:defRPr>
              </a:lvl6pPr>
              <a:lvl7pPr marL="2971800" indent="-228600" algn="l" rtl="0" fontAlgn="base">
                <a:spcBef>
                  <a:spcPct val="20000"/>
                </a:spcBef>
                <a:spcAft>
                  <a:spcPct val="0"/>
                </a:spcAft>
                <a:buChar char="»"/>
                <a:defRPr b="1">
                  <a:solidFill>
                    <a:schemeClr val="tx1"/>
                  </a:solidFill>
                  <a:latin typeface="+mn-lt"/>
                  <a:ea typeface="ＭＳ Ｐゴシック" pitchFamily="1" charset="-128"/>
                </a:defRPr>
              </a:lvl7pPr>
              <a:lvl8pPr marL="3429000" indent="-228600" algn="l" rtl="0" fontAlgn="base">
                <a:spcBef>
                  <a:spcPct val="20000"/>
                </a:spcBef>
                <a:spcAft>
                  <a:spcPct val="0"/>
                </a:spcAft>
                <a:buChar char="»"/>
                <a:defRPr b="1">
                  <a:solidFill>
                    <a:schemeClr val="tx1"/>
                  </a:solidFill>
                  <a:latin typeface="+mn-lt"/>
                  <a:ea typeface="ＭＳ Ｐゴシック" pitchFamily="1" charset="-128"/>
                </a:defRPr>
              </a:lvl8pPr>
              <a:lvl9pPr marL="3886200" indent="-228600" algn="l" rtl="0" fontAlgn="base">
                <a:spcBef>
                  <a:spcPct val="20000"/>
                </a:spcBef>
                <a:spcAft>
                  <a:spcPct val="0"/>
                </a:spcAft>
                <a:buChar char="»"/>
                <a:defRPr b="1">
                  <a:solidFill>
                    <a:schemeClr val="tx1"/>
                  </a:solidFill>
                  <a:latin typeface="+mn-lt"/>
                  <a:ea typeface="ＭＳ Ｐゴシック" pitchFamily="1" charset="-128"/>
                </a:defRPr>
              </a:lvl9pPr>
            </a:lstStyle>
            <a:p>
              <a:pPr marL="0" marR="0" lvl="0" indent="0" algn="l" defTabSz="914400" rtl="0" eaLnBrk="1" fontAlgn="base" latinLnBrk="0" hangingPunct="1">
                <a:lnSpc>
                  <a:spcPct val="100000"/>
                </a:lnSpc>
                <a:spcBef>
                  <a:spcPts val="600"/>
                </a:spcBef>
                <a:spcAft>
                  <a:spcPct val="0"/>
                </a:spcAft>
                <a:buClr>
                  <a:srgbClr val="ED0039"/>
                </a:buClr>
                <a:buSzTx/>
                <a:buFont typeface="Wingdings" panose="05000000000000000000" pitchFamily="2" charset="2"/>
                <a:buNone/>
                <a:tabLst/>
                <a:defRPr/>
              </a:pPr>
              <a:r>
                <a:rPr kumimoji="0" lang="de-DE" sz="1400" b="1" i="0" u="none" strike="noStrike" kern="0" cap="none" spc="0" normalizeH="0" baseline="0" noProof="0" dirty="0">
                  <a:ln>
                    <a:noFill/>
                  </a:ln>
                  <a:solidFill>
                    <a:schemeClr val="tx1"/>
                  </a:solidFill>
                  <a:effectLst/>
                  <a:uLnTx/>
                  <a:uFillTx/>
                  <a:latin typeface="Arial"/>
                  <a:ea typeface="+mn-ea"/>
                  <a:cs typeface="+mn-cs"/>
                </a:rPr>
                <a:t>Nahtloser Übergang von der Krankheit zur BU – inklusive Garantie auf:</a:t>
              </a:r>
              <a:br>
                <a:rPr kumimoji="0" lang="de-DE" sz="1400" b="1" i="0" u="none" strike="noStrike" kern="0" cap="none" spc="0" normalizeH="0" baseline="0" noProof="0" dirty="0">
                  <a:ln>
                    <a:noFill/>
                  </a:ln>
                  <a:solidFill>
                    <a:schemeClr val="tx1"/>
                  </a:solidFill>
                  <a:effectLst/>
                  <a:uLnTx/>
                  <a:uFillTx/>
                  <a:latin typeface="Arial"/>
                  <a:ea typeface="+mn-ea"/>
                  <a:cs typeface="+mn-cs"/>
                </a:rPr>
              </a:br>
              <a:endParaRPr kumimoji="0" lang="de-DE" sz="800" b="0" i="0" u="none" strike="noStrike" kern="0" cap="none" spc="0" normalizeH="0" baseline="0" noProof="0" dirty="0">
                <a:ln>
                  <a:noFill/>
                </a:ln>
                <a:solidFill>
                  <a:schemeClr val="tx1"/>
                </a:solidFill>
                <a:effectLst/>
                <a:uLnTx/>
                <a:uFillTx/>
                <a:latin typeface="Arial"/>
                <a:ea typeface="+mn-ea"/>
                <a:cs typeface="+mn-cs"/>
              </a:endParaRPr>
            </a:p>
            <a:p>
              <a:pPr marL="342900" marR="0" lvl="0" indent="-34290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chemeClr val="tx1"/>
                  </a:solidFill>
                  <a:effectLst/>
                  <a:uLnTx/>
                  <a:uFillTx/>
                  <a:latin typeface="Arial"/>
                  <a:ea typeface="+mn-ea"/>
                  <a:cs typeface="+mn-cs"/>
                </a:rPr>
                <a:t>Gemeinsame Prüfung</a:t>
              </a:r>
            </a:p>
            <a:p>
              <a:pPr marL="342900" marR="0" lvl="0" indent="-34290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chemeClr val="tx1"/>
                  </a:solidFill>
                  <a:effectLst/>
                  <a:uLnTx/>
                  <a:uFillTx/>
                  <a:latin typeface="Arial"/>
                  <a:ea typeface="+mn-ea"/>
                  <a:cs typeface="+mn-cs"/>
                </a:rPr>
                <a:t>KT während der Prüfphase</a:t>
              </a:r>
            </a:p>
            <a:p>
              <a:pPr marL="342900" marR="0" lvl="0" indent="-34290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chemeClr val="tx1"/>
                  </a:solidFill>
                  <a:effectLst/>
                  <a:uLnTx/>
                  <a:uFillTx/>
                  <a:latin typeface="Arial"/>
                  <a:ea typeface="+mn-ea"/>
                  <a:cs typeface="+mn-cs"/>
                </a:rPr>
                <a:t>Abgestimmtes, verbindliches Ergebnis</a:t>
              </a:r>
            </a:p>
            <a:p>
              <a:pPr marL="342900" marR="0" lvl="0" indent="-342900" algn="l" defTabSz="9144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chemeClr val="tx1"/>
                  </a:solidFill>
                  <a:effectLst/>
                  <a:uLnTx/>
                  <a:uFillTx/>
                  <a:latin typeface="Arial"/>
                  <a:ea typeface="+mn-ea"/>
                  <a:cs typeface="+mn-cs"/>
                </a:rPr>
                <a:t>BU-Rente direkt im Anschluss</a:t>
              </a:r>
            </a:p>
          </p:txBody>
        </p:sp>
      </p:grpSp>
      <p:sp>
        <p:nvSpPr>
          <p:cNvPr id="92" name="Ellipse 91">
            <a:extLst>
              <a:ext uri="{FF2B5EF4-FFF2-40B4-BE49-F238E27FC236}">
                <a16:creationId xmlns:a16="http://schemas.microsoft.com/office/drawing/2014/main" id="{34F4D10A-1C63-4697-86D1-DC8D7A997E58}"/>
              </a:ext>
            </a:extLst>
          </p:cNvPr>
          <p:cNvSpPr/>
          <p:nvPr/>
        </p:nvSpPr>
        <p:spPr>
          <a:xfrm rot="580111">
            <a:off x="8467017" y="912226"/>
            <a:ext cx="1332000" cy="1332000"/>
          </a:xfrm>
          <a:prstGeom prst="ellipse">
            <a:avLst/>
          </a:prstGeom>
          <a:solidFill>
            <a:srgbClr val="BF152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108000" rtlCol="0" anchor="ctr"/>
          <a:lstStyle/>
          <a:p>
            <a:pPr algn="ctr"/>
            <a:r>
              <a:rPr lang="de-DE" b="1" dirty="0"/>
              <a:t>Bei uns </a:t>
            </a:r>
            <a:br>
              <a:rPr lang="de-DE" b="1" dirty="0"/>
            </a:br>
            <a:r>
              <a:rPr lang="de-DE" b="1" dirty="0"/>
              <a:t>garantiert!</a:t>
            </a:r>
          </a:p>
        </p:txBody>
      </p:sp>
      <p:grpSp>
        <p:nvGrpSpPr>
          <p:cNvPr id="181" name="Gruppieren 180">
            <a:extLst>
              <a:ext uri="{FF2B5EF4-FFF2-40B4-BE49-F238E27FC236}">
                <a16:creationId xmlns:a16="http://schemas.microsoft.com/office/drawing/2014/main" id="{73896BD2-7E75-4179-895F-18BDBF4EA2E5}"/>
              </a:ext>
            </a:extLst>
          </p:cNvPr>
          <p:cNvGrpSpPr/>
          <p:nvPr/>
        </p:nvGrpSpPr>
        <p:grpSpPr>
          <a:xfrm>
            <a:off x="550602" y="5537622"/>
            <a:ext cx="11264018" cy="584775"/>
            <a:chOff x="550602" y="4977186"/>
            <a:chExt cx="11264018" cy="584775"/>
          </a:xfrm>
        </p:grpSpPr>
        <p:sp>
          <p:nvSpPr>
            <p:cNvPr id="58" name="Textfeld 57">
              <a:extLst>
                <a:ext uri="{FF2B5EF4-FFF2-40B4-BE49-F238E27FC236}">
                  <a16:creationId xmlns:a16="http://schemas.microsoft.com/office/drawing/2014/main" id="{3B20DB6E-7AB6-41DD-B127-3629382C2726}"/>
                </a:ext>
              </a:extLst>
            </p:cNvPr>
            <p:cNvSpPr txBox="1"/>
            <p:nvPr/>
          </p:nvSpPr>
          <p:spPr>
            <a:xfrm>
              <a:off x="550602" y="4977186"/>
              <a:ext cx="1936959" cy="584775"/>
            </a:xfrm>
            <a:prstGeom prst="rect">
              <a:avLst/>
            </a:prstGeom>
            <a:noFill/>
          </p:spPr>
          <p:txBody>
            <a:bodyPr wrap="square">
              <a:spAutoFit/>
            </a:bodyPr>
            <a:lstStyle/>
            <a:p>
              <a:pPr algn="ctr"/>
              <a:r>
                <a:rPr lang="de-DE" sz="1600" b="1" dirty="0"/>
                <a:t>DKV </a:t>
              </a:r>
              <a:endParaRPr lang="de-DE" sz="1600" dirty="0"/>
            </a:p>
            <a:p>
              <a:pPr algn="ctr"/>
              <a:r>
                <a:rPr kumimoji="0" lang="de-DE" sz="1600" b="1" i="0" u="none" strike="noStrike" kern="1200" cap="none" spc="0" normalizeH="0" baseline="0" noProof="0" dirty="0" smtClean="0">
                  <a:ln>
                    <a:noFill/>
                  </a:ln>
                  <a:effectLst/>
                  <a:uLnTx/>
                  <a:uFillTx/>
                  <a:latin typeface="Arial" panose="020B0604020202020204"/>
                  <a:ea typeface="+mn-ea"/>
                  <a:cs typeface="+mn-cs"/>
                </a:rPr>
                <a:t>Krankentagegeld </a:t>
              </a:r>
            </a:p>
          </p:txBody>
        </p:sp>
        <p:sp>
          <p:nvSpPr>
            <p:cNvPr id="60" name="Textfeld 59">
              <a:extLst>
                <a:ext uri="{FF2B5EF4-FFF2-40B4-BE49-F238E27FC236}">
                  <a16:creationId xmlns:a16="http://schemas.microsoft.com/office/drawing/2014/main" id="{462B9B28-87A2-4234-92C0-288E42D2C2BE}"/>
                </a:ext>
              </a:extLst>
            </p:cNvPr>
            <p:cNvSpPr txBox="1"/>
            <p:nvPr/>
          </p:nvSpPr>
          <p:spPr>
            <a:xfrm>
              <a:off x="3024490" y="4977186"/>
              <a:ext cx="2994711" cy="584775"/>
            </a:xfrm>
            <a:prstGeom prst="rect">
              <a:avLst/>
            </a:prstGeom>
            <a:noFill/>
          </p:spPr>
          <p:txBody>
            <a:bodyPr wrap="square">
              <a:spAutoFit/>
            </a:bodyPr>
            <a:lstStyle/>
            <a:p>
              <a:r>
                <a:rPr kumimoji="0" lang="de-DE" sz="1600" b="1" i="0" u="none" strike="noStrike" kern="1200" cap="none" spc="0" normalizeH="0" baseline="0" noProof="0" dirty="0">
                  <a:ln>
                    <a:noFill/>
                  </a:ln>
                  <a:effectLst/>
                  <a:uLnTx/>
                  <a:uFillTx/>
                  <a:latin typeface="Arial" panose="020B0604020202020204"/>
                </a:rPr>
                <a:t>Berufsunfähigkeits-versicherung ERGO (SBU) </a:t>
              </a:r>
              <a:endParaRPr lang="de-DE" sz="1600" dirty="0"/>
            </a:p>
          </p:txBody>
        </p:sp>
        <p:sp>
          <p:nvSpPr>
            <p:cNvPr id="66" name="Textfeld 65">
              <a:extLst>
                <a:ext uri="{FF2B5EF4-FFF2-40B4-BE49-F238E27FC236}">
                  <a16:creationId xmlns:a16="http://schemas.microsoft.com/office/drawing/2014/main" id="{80336ED3-EA9B-414D-BFDC-4E64F627E690}"/>
                </a:ext>
              </a:extLst>
            </p:cNvPr>
            <p:cNvSpPr txBox="1"/>
            <p:nvPr/>
          </p:nvSpPr>
          <p:spPr>
            <a:xfrm>
              <a:off x="6935268" y="4977186"/>
              <a:ext cx="4879352" cy="584775"/>
            </a:xfrm>
            <a:prstGeom prst="rect">
              <a:avLst/>
            </a:prstGeom>
            <a:noFill/>
          </p:spPr>
          <p:txBody>
            <a:bodyPr wrap="square">
              <a:spAutoFit/>
            </a:bodyPr>
            <a:lstStyle/>
            <a:p>
              <a:r>
                <a:rPr kumimoji="0" lang="de-DE" sz="1600" b="1" i="0" u="none" strike="noStrike" kern="1200" cap="none" spc="0" normalizeH="0" baseline="0" noProof="0" dirty="0">
                  <a:ln>
                    <a:noFill/>
                  </a:ln>
                  <a:effectLst/>
                  <a:uLnTx/>
                  <a:uFillTx/>
                  <a:latin typeface="Arial" panose="020B0604020202020204"/>
                </a:rPr>
                <a:t>Anerkennung der von der DKV festgestellten BU durch die ERGO ohne Wenn und Aber</a:t>
              </a:r>
              <a:endParaRPr lang="de-DE" sz="1600" dirty="0"/>
            </a:p>
          </p:txBody>
        </p:sp>
        <p:sp>
          <p:nvSpPr>
            <p:cNvPr id="178" name="Gleich 177">
              <a:extLst>
                <a:ext uri="{FF2B5EF4-FFF2-40B4-BE49-F238E27FC236}">
                  <a16:creationId xmlns:a16="http://schemas.microsoft.com/office/drawing/2014/main" id="{633380AF-E90C-426D-9E5C-1B4811C7A008}"/>
                </a:ext>
              </a:extLst>
            </p:cNvPr>
            <p:cNvSpPr/>
            <p:nvPr/>
          </p:nvSpPr>
          <p:spPr>
            <a:xfrm>
              <a:off x="6115764" y="5053573"/>
              <a:ext cx="432000" cy="432000"/>
            </a:xfrm>
            <a:prstGeom prst="mathEqual">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79" name="Additionszeichen 178">
              <a:extLst>
                <a:ext uri="{FF2B5EF4-FFF2-40B4-BE49-F238E27FC236}">
                  <a16:creationId xmlns:a16="http://schemas.microsoft.com/office/drawing/2014/main" id="{2E26EBC8-028F-4114-B3BF-835AFC787745}"/>
                </a:ext>
              </a:extLst>
            </p:cNvPr>
            <p:cNvSpPr/>
            <p:nvPr/>
          </p:nvSpPr>
          <p:spPr>
            <a:xfrm>
              <a:off x="2503020" y="5053573"/>
              <a:ext cx="432000" cy="432000"/>
            </a:xfrm>
            <a:prstGeom prst="mathPlus">
              <a:avLst>
                <a:gd name="adj1" fmla="val 1549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Tree>
    <p:extLst>
      <p:ext uri="{BB962C8B-B14F-4D97-AF65-F5344CB8AC3E}">
        <p14:creationId xmlns:p14="http://schemas.microsoft.com/office/powerpoint/2010/main" val="39911832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2"/>
          </p:nvPr>
        </p:nvSpPr>
        <p:spPr/>
        <p:txBody>
          <a:bodyPr/>
          <a:lstStyle/>
          <a:p>
            <a:r>
              <a:rPr lang="de-DE" dirty="0" smtClean="0"/>
              <a:t>ERGO BU</a:t>
            </a:r>
            <a:endParaRPr lang="de-DE" dirty="0"/>
          </a:p>
        </p:txBody>
      </p:sp>
      <p:sp>
        <p:nvSpPr>
          <p:cNvPr id="2" name="Foliennummernplatzhalter 1"/>
          <p:cNvSpPr>
            <a:spLocks noGrp="1"/>
          </p:cNvSpPr>
          <p:nvPr>
            <p:ph type="sldNum" sz="quarter" idx="18"/>
          </p:nvPr>
        </p:nvSpPr>
        <p:spPr/>
        <p:txBody>
          <a:bodyPr/>
          <a:lstStyle/>
          <a:p>
            <a:fld id="{7C3F3221-2500-48BC-9389-24C48D7E174A}" type="slidenum">
              <a:rPr lang="de-DE" smtClean="0"/>
              <a:pPr/>
              <a:t>42</a:t>
            </a:fld>
            <a:endParaRPr lang="de-DE" dirty="0"/>
          </a:p>
        </p:txBody>
      </p:sp>
      <p:sp>
        <p:nvSpPr>
          <p:cNvPr id="10" name="Titel 9"/>
          <p:cNvSpPr>
            <a:spLocks noGrp="1"/>
          </p:cNvSpPr>
          <p:nvPr>
            <p:ph type="title"/>
          </p:nvPr>
        </p:nvSpPr>
        <p:spPr/>
        <p:txBody>
          <a:bodyPr/>
          <a:lstStyle/>
          <a:p>
            <a:r>
              <a:rPr lang="de-DE" dirty="0" smtClean="0"/>
              <a:t>DKV-Krankentagegeld-Kunden profitieren </a:t>
            </a:r>
            <a:br>
              <a:rPr lang="de-DE" dirty="0" smtClean="0"/>
            </a:br>
            <a:r>
              <a:rPr lang="de-DE" dirty="0" smtClean="0"/>
              <a:t>vom garantiert nahtlosen Leistungsübergang</a:t>
            </a:r>
            <a:endParaRPr lang="de-DE" dirty="0"/>
          </a:p>
        </p:txBody>
      </p:sp>
      <p:pic>
        <p:nvPicPr>
          <p:cNvPr id="4" name="Grafik 3">
            <a:hlinkClick r:id="rId3"/>
          </p:cNvPr>
          <p:cNvPicPr>
            <a:picLocks noChangeAspect="1"/>
          </p:cNvPicPr>
          <p:nvPr/>
        </p:nvPicPr>
        <p:blipFill rotWithShape="1">
          <a:blip r:embed="rId4"/>
          <a:srcRect t="2467"/>
          <a:stretch/>
        </p:blipFill>
        <p:spPr>
          <a:xfrm>
            <a:off x="560543" y="1338146"/>
            <a:ext cx="11197010" cy="5519853"/>
          </a:xfrm>
          <a:prstGeom prst="rect">
            <a:avLst/>
          </a:prstGeom>
        </p:spPr>
      </p:pic>
    </p:spTree>
    <p:extLst>
      <p:ext uri="{BB962C8B-B14F-4D97-AF65-F5344CB8AC3E}">
        <p14:creationId xmlns:p14="http://schemas.microsoft.com/office/powerpoint/2010/main" val="40540580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 y="1273689"/>
            <a:ext cx="12192000" cy="5584311"/>
          </a:xfrm>
          <a:prstGeom prst="rect">
            <a:avLst/>
          </a:prstGeom>
          <a:solidFill>
            <a:srgbClr val="F7DCBB"/>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 name="Textplatzhalter 2"/>
          <p:cNvSpPr>
            <a:spLocks noGrp="1"/>
          </p:cNvSpPr>
          <p:nvPr>
            <p:ph type="body" idx="12"/>
          </p:nvPr>
        </p:nvSpPr>
        <p:spPr/>
        <p:txBody>
          <a:bodyPr/>
          <a:lstStyle/>
          <a:p>
            <a:r>
              <a:rPr lang="de-DE" dirty="0" smtClean="0"/>
              <a:t>ERGO BU</a:t>
            </a:r>
            <a:endParaRPr lang="de-DE" dirty="0"/>
          </a:p>
        </p:txBody>
      </p:sp>
      <p:sp>
        <p:nvSpPr>
          <p:cNvPr id="14" name="Inhaltsplatzhalter 13"/>
          <p:cNvSpPr>
            <a:spLocks noGrp="1"/>
          </p:cNvSpPr>
          <p:nvPr>
            <p:ph sz="quarter" idx="14"/>
          </p:nvPr>
        </p:nvSpPr>
        <p:spPr>
          <a:xfrm>
            <a:off x="515939" y="2926645"/>
            <a:ext cx="4160633" cy="2005279"/>
          </a:xfrm>
        </p:spPr>
        <p:txBody>
          <a:bodyPr/>
          <a:lstStyle/>
          <a:p>
            <a:r>
              <a:rPr lang="de-DE" sz="1800" b="1" dirty="0" smtClean="0"/>
              <a:t>Ihre Vorteile</a:t>
            </a:r>
            <a:endParaRPr lang="de-DE" sz="1800" b="1" dirty="0"/>
          </a:p>
          <a:p>
            <a:pPr marL="285750" indent="-285750">
              <a:buFont typeface="Arial" panose="020B0604020202020204" pitchFamily="34" charset="0"/>
              <a:buChar char="•"/>
            </a:pPr>
            <a:r>
              <a:rPr lang="de-DE" sz="1800" dirty="0" smtClean="0"/>
              <a:t>Schnelle Angebotsermittlung</a:t>
            </a:r>
          </a:p>
          <a:p>
            <a:pPr marL="285750" indent="-285750">
              <a:buFont typeface="Arial" panose="020B0604020202020204" pitchFamily="34" charset="0"/>
              <a:buChar char="•"/>
            </a:pPr>
            <a:r>
              <a:rPr lang="de-DE" sz="1800" dirty="0" smtClean="0"/>
              <a:t>Unkomplizierter Abschluss</a:t>
            </a:r>
          </a:p>
          <a:p>
            <a:pPr marL="285750" indent="-285750">
              <a:buFont typeface="Arial" panose="020B0604020202020204" pitchFamily="34" charset="0"/>
              <a:buChar char="•"/>
            </a:pPr>
            <a:endParaRPr lang="de-DE" sz="1800" dirty="0"/>
          </a:p>
          <a:p>
            <a:r>
              <a:rPr lang="de-DE" sz="1800" dirty="0" smtClean="0"/>
              <a:t>Aufruf über </a:t>
            </a:r>
            <a:r>
              <a:rPr lang="de-DE" sz="1800" dirty="0" smtClean="0">
                <a:hlinkClick r:id="rId3"/>
              </a:rPr>
              <a:t>makler.ergo.de</a:t>
            </a:r>
            <a:r>
              <a:rPr lang="de-DE" sz="1800" dirty="0" smtClean="0"/>
              <a:t> </a:t>
            </a:r>
          </a:p>
        </p:txBody>
      </p:sp>
      <p:sp>
        <p:nvSpPr>
          <p:cNvPr id="10" name="Titel 9"/>
          <p:cNvSpPr>
            <a:spLocks noGrp="1"/>
          </p:cNvSpPr>
          <p:nvPr>
            <p:ph type="title"/>
          </p:nvPr>
        </p:nvSpPr>
        <p:spPr/>
        <p:txBody>
          <a:bodyPr/>
          <a:lstStyle/>
          <a:p>
            <a:r>
              <a:rPr lang="de-DE" dirty="0" smtClean="0"/>
              <a:t>So einfach wie nie: Unser Makler Tarifrechner Leben</a:t>
            </a:r>
            <a:endParaRPr lang="de-DE" dirty="0"/>
          </a:p>
        </p:txBody>
      </p:sp>
      <p:pic>
        <p:nvPicPr>
          <p:cNvPr id="5" name="Grafik 4">
            <a:hlinkClick r:id="rId4"/>
          </p:cNvPr>
          <p:cNvPicPr>
            <a:picLocks noChangeAspect="1"/>
          </p:cNvPicPr>
          <p:nvPr/>
        </p:nvPicPr>
        <p:blipFill>
          <a:blip r:embed="rId5"/>
          <a:stretch>
            <a:fillRect/>
          </a:stretch>
        </p:blipFill>
        <p:spPr>
          <a:xfrm>
            <a:off x="4400398" y="1273689"/>
            <a:ext cx="6082118" cy="5584311"/>
          </a:xfrm>
          <a:prstGeom prst="rect">
            <a:avLst/>
          </a:prstGeom>
        </p:spPr>
      </p:pic>
    </p:spTree>
    <p:extLst>
      <p:ext uri="{BB962C8B-B14F-4D97-AF65-F5344CB8AC3E}">
        <p14:creationId xmlns:p14="http://schemas.microsoft.com/office/powerpoint/2010/main" val="42527785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1790" y="3093454"/>
            <a:ext cx="1440000" cy="1440000"/>
          </a:xfrm>
          <a:prstGeom prst="rect">
            <a:avLst/>
          </a:prstGeom>
        </p:spPr>
      </p:pic>
      <p:pic>
        <p:nvPicPr>
          <p:cNvPr id="20" name="Grafik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5165" y="1765460"/>
            <a:ext cx="1629082" cy="106268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1730" y="3245492"/>
            <a:ext cx="1218812" cy="1482874"/>
          </a:xfrm>
          <a:prstGeom prst="rect">
            <a:avLst/>
          </a:prstGeom>
        </p:spPr>
      </p:pic>
      <p:sp>
        <p:nvSpPr>
          <p:cNvPr id="34" name="Titel 33"/>
          <p:cNvSpPr>
            <a:spLocks noGrp="1"/>
          </p:cNvSpPr>
          <p:nvPr>
            <p:ph type="title"/>
          </p:nvPr>
        </p:nvSpPr>
        <p:spPr/>
        <p:txBody>
          <a:bodyPr/>
          <a:lstStyle/>
          <a:p>
            <a:r>
              <a:rPr lang="de-DE" dirty="0" smtClean="0"/>
              <a:t>ERGO BU &amp; ERGO Vorsorge</a:t>
            </a:r>
            <a:br>
              <a:rPr lang="de-DE" dirty="0" smtClean="0"/>
            </a:br>
            <a:r>
              <a:rPr lang="de-DE" dirty="0" smtClean="0"/>
              <a:t>einfach ausgezeichnet</a:t>
            </a:r>
            <a:endParaRPr lang="de-DE" dirty="0"/>
          </a:p>
        </p:txBody>
      </p:sp>
      <p:sp>
        <p:nvSpPr>
          <p:cNvPr id="14" name="Textplatzhalter 4"/>
          <p:cNvSpPr>
            <a:spLocks noGrp="1"/>
          </p:cNvSpPr>
          <p:nvPr>
            <p:ph type="body" sz="quarter" idx="5"/>
          </p:nvPr>
        </p:nvSpPr>
        <p:spPr>
          <a:solidFill>
            <a:srgbClr val="F7DCBB"/>
          </a:solidFill>
        </p:spPr>
        <p:txBody>
          <a:bodyPr/>
          <a:lstStyle/>
          <a:p>
            <a:r>
              <a:rPr lang="de-DE" dirty="0"/>
              <a:t>ERGO Risikolebensversicherung - Wo stehen wir im Wettbewerb?</a:t>
            </a:r>
          </a:p>
          <a:p>
            <a:endParaRPr lang="de-DE" dirty="0"/>
          </a:p>
        </p:txBody>
      </p:sp>
      <p:sp>
        <p:nvSpPr>
          <p:cNvPr id="8" name="Fußzeilenplatzhalter 2"/>
          <p:cNvSpPr txBox="1">
            <a:spLocks/>
          </p:cNvSpPr>
          <p:nvPr/>
        </p:nvSpPr>
        <p:spPr>
          <a:xfrm>
            <a:off x="180000" y="6597728"/>
            <a:ext cx="9576000" cy="288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srgbClr val="404040">
                    <a:tint val="75000"/>
                  </a:srgbClr>
                </a:solidFill>
                <a:effectLst/>
                <a:uLnTx/>
                <a:uFillTx/>
                <a:latin typeface="Arial"/>
                <a:ea typeface="+mn-ea"/>
                <a:cs typeface="+mn-cs"/>
              </a:rPr>
              <a:t>ERGO Einführung Neue Produkte Leben, 12/2017</a:t>
            </a:r>
            <a:endParaRPr kumimoji="0" lang="de-DE" sz="1000" b="0" i="0" u="none" strike="noStrike" kern="1200" cap="none" spc="0" normalizeH="0" baseline="0" noProof="0" dirty="0">
              <a:ln>
                <a:noFill/>
              </a:ln>
              <a:solidFill>
                <a:srgbClr val="404040">
                  <a:tint val="75000"/>
                </a:srgbClr>
              </a:solidFill>
              <a:effectLst/>
              <a:uLnTx/>
              <a:uFillTx/>
              <a:latin typeface="Arial"/>
              <a:ea typeface="+mn-ea"/>
              <a:cs typeface="+mn-cs"/>
            </a:endParaRPr>
          </a:p>
        </p:txBody>
      </p:sp>
      <p:pic>
        <p:nvPicPr>
          <p:cNvPr id="6" name="Bildplatzhalter 5"/>
          <p:cNvPicPr>
            <a:picLocks noGrp="1" noChangeAspect="1"/>
          </p:cNvPicPr>
          <p:nvPr>
            <p:ph type="pic" sz="quarter" idx="4"/>
          </p:nvPr>
        </p:nvPicPr>
        <p:blipFill rotWithShape="1">
          <a:blip r:embed="rId6" cstate="screen">
            <a:extLst>
              <a:ext uri="{28A0092B-C50C-407E-A947-70E740481C1C}">
                <a14:useLocalDpi xmlns:a14="http://schemas.microsoft.com/office/drawing/2010/main"/>
              </a:ext>
            </a:extLst>
          </a:blip>
          <a:srcRect l="50668" r="10090"/>
          <a:stretch/>
        </p:blipFill>
        <p:spPr/>
      </p:pic>
      <p:grpSp>
        <p:nvGrpSpPr>
          <p:cNvPr id="3" name="Gruppieren 2"/>
          <p:cNvGrpSpPr/>
          <p:nvPr/>
        </p:nvGrpSpPr>
        <p:grpSpPr>
          <a:xfrm>
            <a:off x="8454149" y="1603541"/>
            <a:ext cx="2957259" cy="4932000"/>
            <a:chOff x="8615519" y="1603541"/>
            <a:chExt cx="2957259" cy="4932000"/>
          </a:xfrm>
        </p:grpSpPr>
        <p:sp>
          <p:nvSpPr>
            <p:cNvPr id="2" name="Textfeld 1"/>
            <p:cNvSpPr txBox="1"/>
            <p:nvPr/>
          </p:nvSpPr>
          <p:spPr>
            <a:xfrm>
              <a:off x="9583306" y="1873516"/>
              <a:ext cx="1989472" cy="846567"/>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2000" b="0" i="0" u="none" strike="noStrike" kern="1200" cap="none" spc="0" normalizeH="0" baseline="0" noProof="0" dirty="0" smtClean="0">
                  <a:ln>
                    <a:noFill/>
                  </a:ln>
                  <a:effectLst/>
                  <a:uLnTx/>
                  <a:uFillTx/>
                  <a:latin typeface="Arial"/>
                  <a:ea typeface="+mn-ea"/>
                  <a:cs typeface="+mn-cs"/>
                </a:rPr>
                <a:t>Auch als </a:t>
              </a:r>
            </a:p>
            <a:p>
              <a:pPr marL="0" marR="0" lvl="0" indent="0" algn="ctr" defTabSz="914400" rtl="0" eaLnBrk="1" fontAlgn="auto" latinLnBrk="0" hangingPunct="1">
                <a:spcBef>
                  <a:spcPts val="0"/>
                </a:spcBef>
                <a:spcAft>
                  <a:spcPts val="0"/>
                </a:spcAft>
                <a:buClrTx/>
                <a:buSzTx/>
                <a:buFontTx/>
                <a:buNone/>
                <a:tabLst/>
                <a:defRPr/>
              </a:pPr>
              <a:r>
                <a:rPr kumimoji="0" lang="de-DE" sz="2000" b="1" i="0" u="none" strike="noStrike" kern="1200" cap="none" spc="0" normalizeH="0" baseline="0" noProof="0" dirty="0" smtClean="0">
                  <a:ln>
                    <a:noFill/>
                  </a:ln>
                  <a:effectLst/>
                  <a:uLnTx/>
                  <a:uFillTx/>
                  <a:latin typeface="Arial"/>
                  <a:ea typeface="+mn-ea"/>
                  <a:cs typeface="+mn-cs"/>
                </a:rPr>
                <a:t>BU-Versicherer</a:t>
              </a:r>
              <a:r>
                <a:rPr kumimoji="0" lang="de-DE" sz="2000" b="0" i="0" u="none" strike="noStrike" kern="1200" cap="none" spc="0" normalizeH="0" baseline="0" noProof="0" dirty="0" smtClean="0">
                  <a:ln>
                    <a:noFill/>
                  </a:ln>
                  <a:effectLst/>
                  <a:uLnTx/>
                  <a:uFillTx/>
                  <a:latin typeface="Arial"/>
                  <a:ea typeface="+mn-ea"/>
                  <a:cs typeface="+mn-cs"/>
                </a:rPr>
                <a:t> top!</a:t>
              </a:r>
            </a:p>
          </p:txBody>
        </p:sp>
        <p:cxnSp>
          <p:nvCxnSpPr>
            <p:cNvPr id="16" name="Gerader Verbinder 15"/>
            <p:cNvCxnSpPr/>
            <p:nvPr/>
          </p:nvCxnSpPr>
          <p:spPr>
            <a:xfrm>
              <a:off x="8615519" y="1603541"/>
              <a:ext cx="2877" cy="493200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60911" y="3273454"/>
            <a:ext cx="1730959" cy="1080000"/>
          </a:xfrm>
          <a:prstGeom prst="rect">
            <a:avLst/>
          </a:prstGeom>
        </p:spPr>
      </p:pic>
      <p:pic>
        <p:nvPicPr>
          <p:cNvPr id="21" name="Grafik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1730" y="1766140"/>
            <a:ext cx="1628040" cy="1062000"/>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61296" y="4698547"/>
            <a:ext cx="1321280" cy="1661948"/>
          </a:xfrm>
          <a:prstGeom prst="rect">
            <a:avLst/>
          </a:prstGeom>
        </p:spPr>
      </p:pic>
      <p:pic>
        <p:nvPicPr>
          <p:cNvPr id="10" name="Grafik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381790" y="4808076"/>
            <a:ext cx="1448331" cy="1440000"/>
          </a:xfrm>
          <a:prstGeom prst="rect">
            <a:avLst/>
          </a:prstGeom>
        </p:spPr>
      </p:pic>
      <p:pic>
        <p:nvPicPr>
          <p:cNvPr id="22" name="Grafik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01652" y="3293502"/>
            <a:ext cx="1101303" cy="1404000"/>
          </a:xfrm>
          <a:prstGeom prst="rect">
            <a:avLst/>
          </a:prstGeom>
        </p:spPr>
      </p:pic>
      <p:pic>
        <p:nvPicPr>
          <p:cNvPr id="23" name="Grafik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67229" y="5065987"/>
            <a:ext cx="1101303" cy="1404000"/>
          </a:xfrm>
          <a:prstGeom prst="rect">
            <a:avLst/>
          </a:prstGeom>
        </p:spPr>
      </p:pic>
      <p:pic>
        <p:nvPicPr>
          <p:cNvPr id="24" name="Grafik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58095" y="5065987"/>
            <a:ext cx="1101303" cy="1404000"/>
          </a:xfrm>
          <a:prstGeom prst="rect">
            <a:avLst/>
          </a:prstGeom>
        </p:spPr>
      </p:pic>
      <p:pic>
        <p:nvPicPr>
          <p:cNvPr id="25" name="Grafik 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248961" y="5065987"/>
            <a:ext cx="1101303" cy="1404000"/>
          </a:xfrm>
          <a:prstGeom prst="rect">
            <a:avLst/>
          </a:prstGeom>
        </p:spPr>
      </p:pic>
    </p:spTree>
    <p:extLst>
      <p:ext uri="{BB962C8B-B14F-4D97-AF65-F5344CB8AC3E}">
        <p14:creationId xmlns:p14="http://schemas.microsoft.com/office/powerpoint/2010/main" val="691418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feld 20"/>
          <p:cNvSpPr txBox="1"/>
          <p:nvPr/>
        </p:nvSpPr>
        <p:spPr>
          <a:xfrm>
            <a:off x="5857471" y="3664787"/>
            <a:ext cx="5940000" cy="693604"/>
          </a:xfrm>
          <a:prstGeom prst="rect">
            <a:avLst/>
          </a:prstGeom>
          <a:solidFill>
            <a:srgbClr val="F7DCBB"/>
          </a:solidFill>
        </p:spPr>
        <p:txBody>
          <a:bodyPr wrap="square" lIns="0" tIns="0" rIns="0" bIns="0" rtlCol="0" anchor="ctr">
            <a:noAutofit/>
          </a:bodyPr>
          <a:lstStyle/>
          <a:p>
            <a:pPr algn="ctr">
              <a:lnSpc>
                <a:spcPct val="110000"/>
              </a:lnSpc>
            </a:pPr>
            <a:r>
              <a:rPr lang="de-DE" b="1" dirty="0" smtClean="0"/>
              <a:t>Konzepte für Berufseinsteiger und Schüler</a:t>
            </a:r>
            <a:endParaRPr lang="de-DE" b="1" dirty="0"/>
          </a:p>
        </p:txBody>
      </p:sp>
      <p:sp>
        <p:nvSpPr>
          <p:cNvPr id="24" name="Textfeld 23"/>
          <p:cNvSpPr txBox="1"/>
          <p:nvPr/>
        </p:nvSpPr>
        <p:spPr>
          <a:xfrm>
            <a:off x="5863034" y="3664785"/>
            <a:ext cx="5940000" cy="693604"/>
          </a:xfrm>
          <a:prstGeom prst="rect">
            <a:avLst/>
          </a:prstGeom>
          <a:solidFill>
            <a:srgbClr val="F3C591"/>
          </a:solidFill>
        </p:spPr>
        <p:txBody>
          <a:bodyPr wrap="none" lIns="0" tIns="0" rIns="0" bIns="0" rtlCol="0" anchor="ctr">
            <a:noAutofit/>
          </a:bodyPr>
          <a:lstStyle/>
          <a:p>
            <a:pPr algn="ctr">
              <a:lnSpc>
                <a:spcPct val="110000"/>
              </a:lnSpc>
            </a:pPr>
            <a:r>
              <a:rPr lang="de-DE" b="1" dirty="0" smtClean="0"/>
              <a:t>Schüler-Variante und Berufseinsteiger Start-Variante, </a:t>
            </a:r>
          </a:p>
          <a:p>
            <a:pPr algn="ctr">
              <a:lnSpc>
                <a:spcPct val="110000"/>
              </a:lnSpc>
            </a:pPr>
            <a:r>
              <a:rPr lang="de-DE" b="1" dirty="0" smtClean="0"/>
              <a:t>Optionales Karriere Plus Paket</a:t>
            </a:r>
            <a:endParaRPr lang="de-DE" b="1" dirty="0"/>
          </a:p>
        </p:txBody>
      </p:sp>
      <p:sp>
        <p:nvSpPr>
          <p:cNvPr id="19" name="Textfeld 18"/>
          <p:cNvSpPr txBox="1"/>
          <p:nvPr/>
        </p:nvSpPr>
        <p:spPr>
          <a:xfrm>
            <a:off x="5858110" y="1725465"/>
            <a:ext cx="5940000" cy="693604"/>
          </a:xfrm>
          <a:prstGeom prst="rect">
            <a:avLst/>
          </a:prstGeom>
          <a:solidFill>
            <a:srgbClr val="F7DCBB"/>
          </a:solidFill>
        </p:spPr>
        <p:txBody>
          <a:bodyPr wrap="square" lIns="0" tIns="0" rIns="0" bIns="0" rtlCol="0" anchor="ctr">
            <a:noAutofit/>
          </a:bodyPr>
          <a:lstStyle/>
          <a:p>
            <a:pPr algn="ctr">
              <a:lnSpc>
                <a:spcPct val="110000"/>
              </a:lnSpc>
            </a:pPr>
            <a:r>
              <a:rPr lang="de-DE" b="1" dirty="0" smtClean="0"/>
              <a:t>Eine Lösung für jeden, der abhängig von seiner Arbeitskraft ist</a:t>
            </a:r>
            <a:endParaRPr lang="de-DE" b="1" dirty="0"/>
          </a:p>
        </p:txBody>
      </p:sp>
      <p:sp>
        <p:nvSpPr>
          <p:cNvPr id="27" name="Textfeld 26"/>
          <p:cNvSpPr txBox="1"/>
          <p:nvPr/>
        </p:nvSpPr>
        <p:spPr>
          <a:xfrm>
            <a:off x="5857471" y="4634448"/>
            <a:ext cx="5940000" cy="693604"/>
          </a:xfrm>
          <a:prstGeom prst="rect">
            <a:avLst/>
          </a:prstGeom>
          <a:solidFill>
            <a:srgbClr val="F7DCBB"/>
          </a:solidFill>
        </p:spPr>
        <p:txBody>
          <a:bodyPr wrap="square" lIns="0" tIns="0" rIns="0" bIns="0" rtlCol="0" anchor="ctr">
            <a:noAutofit/>
          </a:bodyPr>
          <a:lstStyle/>
          <a:p>
            <a:pPr algn="ctr">
              <a:lnSpc>
                <a:spcPct val="110000"/>
              </a:lnSpc>
            </a:pPr>
            <a:r>
              <a:rPr lang="de-DE" b="1" dirty="0" smtClean="0"/>
              <a:t>Umfassender Service</a:t>
            </a:r>
          </a:p>
          <a:p>
            <a:pPr algn="ctr">
              <a:lnSpc>
                <a:spcPct val="110000"/>
              </a:lnSpc>
            </a:pPr>
            <a:r>
              <a:rPr lang="de-DE" b="1" dirty="0" smtClean="0"/>
              <a:t>durch Expertenunterstützung</a:t>
            </a:r>
            <a:endParaRPr lang="de-DE" b="1" dirty="0"/>
          </a:p>
        </p:txBody>
      </p:sp>
      <p:sp>
        <p:nvSpPr>
          <p:cNvPr id="29" name="Textfeld 28"/>
          <p:cNvSpPr txBox="1"/>
          <p:nvPr/>
        </p:nvSpPr>
        <p:spPr>
          <a:xfrm>
            <a:off x="5857471" y="5604111"/>
            <a:ext cx="5940000" cy="693604"/>
          </a:xfrm>
          <a:prstGeom prst="rect">
            <a:avLst/>
          </a:prstGeom>
          <a:solidFill>
            <a:srgbClr val="F7DCBB"/>
          </a:solidFill>
        </p:spPr>
        <p:txBody>
          <a:bodyPr wrap="square" lIns="0" tIns="0" rIns="0" bIns="0" rtlCol="0" anchor="ctr">
            <a:noAutofit/>
          </a:bodyPr>
          <a:lstStyle/>
          <a:p>
            <a:pPr algn="ctr">
              <a:lnSpc>
                <a:spcPct val="110000"/>
              </a:lnSpc>
            </a:pPr>
            <a:r>
              <a:rPr lang="de-DE" b="1" dirty="0" smtClean="0"/>
              <a:t>Starke Positionierung am Markt</a:t>
            </a:r>
            <a:endParaRPr lang="de-DE" b="1" dirty="0"/>
          </a:p>
        </p:txBody>
      </p:sp>
      <p:sp>
        <p:nvSpPr>
          <p:cNvPr id="22" name="Textfeld 21"/>
          <p:cNvSpPr txBox="1"/>
          <p:nvPr/>
        </p:nvSpPr>
        <p:spPr>
          <a:xfrm>
            <a:off x="5857468" y="1725465"/>
            <a:ext cx="5940000" cy="693604"/>
          </a:xfrm>
          <a:prstGeom prst="rect">
            <a:avLst/>
          </a:prstGeom>
          <a:solidFill>
            <a:srgbClr val="F3C591"/>
          </a:solidFill>
        </p:spPr>
        <p:txBody>
          <a:bodyPr wrap="none" lIns="0" tIns="0" rIns="0" bIns="0" rtlCol="0" anchor="ctr">
            <a:noAutofit/>
          </a:bodyPr>
          <a:lstStyle/>
          <a:p>
            <a:pPr algn="ctr">
              <a:lnSpc>
                <a:spcPct val="110000"/>
              </a:lnSpc>
            </a:pPr>
            <a:r>
              <a:rPr lang="de-DE" b="1" dirty="0" smtClean="0"/>
              <a:t>Komfort/Premium, Pflege Plus und </a:t>
            </a:r>
            <a:endParaRPr lang="de-DE" b="1" dirty="0"/>
          </a:p>
          <a:p>
            <a:pPr algn="ctr">
              <a:lnSpc>
                <a:spcPct val="110000"/>
              </a:lnSpc>
            </a:pPr>
            <a:r>
              <a:rPr lang="de-DE" b="1" dirty="0" smtClean="0"/>
              <a:t>berufsindividuelle </a:t>
            </a:r>
            <a:r>
              <a:rPr lang="de-DE" b="1" dirty="0"/>
              <a:t>Einstufung</a:t>
            </a:r>
          </a:p>
        </p:txBody>
      </p:sp>
      <p:sp>
        <p:nvSpPr>
          <p:cNvPr id="25" name="Textfeld 24"/>
          <p:cNvSpPr txBox="1"/>
          <p:nvPr/>
        </p:nvSpPr>
        <p:spPr>
          <a:xfrm>
            <a:off x="5863034" y="4634448"/>
            <a:ext cx="5940000" cy="693604"/>
          </a:xfrm>
          <a:prstGeom prst="rect">
            <a:avLst/>
          </a:prstGeom>
          <a:solidFill>
            <a:srgbClr val="F3C591"/>
          </a:solidFill>
        </p:spPr>
        <p:txBody>
          <a:bodyPr wrap="none" lIns="0" tIns="0" rIns="0" bIns="0" rtlCol="0" anchor="ctr">
            <a:noAutofit/>
          </a:bodyPr>
          <a:lstStyle/>
          <a:p>
            <a:pPr algn="ctr">
              <a:lnSpc>
                <a:spcPct val="110000"/>
              </a:lnSpc>
            </a:pPr>
            <a:r>
              <a:rPr lang="de-DE" b="1" dirty="0" smtClean="0"/>
              <a:t>Starke Service-Partner: </a:t>
            </a:r>
          </a:p>
          <a:p>
            <a:pPr algn="ctr">
              <a:lnSpc>
                <a:spcPct val="110000"/>
              </a:lnSpc>
            </a:pPr>
            <a:r>
              <a:rPr lang="de-DE" b="1" dirty="0" smtClean="0"/>
              <a:t>Best Doctors, WDS.Care, IHR</a:t>
            </a:r>
            <a:endParaRPr lang="de-DE" b="1" dirty="0"/>
          </a:p>
        </p:txBody>
      </p:sp>
      <p:sp>
        <p:nvSpPr>
          <p:cNvPr id="26" name="Textfeld 25"/>
          <p:cNvSpPr txBox="1"/>
          <p:nvPr/>
        </p:nvSpPr>
        <p:spPr>
          <a:xfrm>
            <a:off x="5863034" y="5604111"/>
            <a:ext cx="5940000" cy="693604"/>
          </a:xfrm>
          <a:prstGeom prst="rect">
            <a:avLst/>
          </a:prstGeom>
          <a:solidFill>
            <a:srgbClr val="F3C591"/>
          </a:solidFill>
        </p:spPr>
        <p:txBody>
          <a:bodyPr wrap="none" lIns="0" tIns="0" rIns="0" bIns="0" rtlCol="0" anchor="ctr">
            <a:noAutofit/>
          </a:bodyPr>
          <a:lstStyle/>
          <a:p>
            <a:pPr algn="ctr">
              <a:lnSpc>
                <a:spcPct val="110000"/>
              </a:lnSpc>
            </a:pPr>
            <a:r>
              <a:rPr lang="de-DE" b="1" dirty="0"/>
              <a:t>25 % der TOP 100 Berufe </a:t>
            </a:r>
            <a:r>
              <a:rPr lang="de-DE" b="1" dirty="0" smtClean="0"/>
              <a:t>in Ratings</a:t>
            </a:r>
          </a:p>
          <a:p>
            <a:pPr algn="ctr">
              <a:lnSpc>
                <a:spcPct val="110000"/>
              </a:lnSpc>
            </a:pPr>
            <a:r>
              <a:rPr lang="de-DE" b="1" dirty="0" smtClean="0"/>
              <a:t>auf Platz </a:t>
            </a:r>
            <a:r>
              <a:rPr lang="de-DE" b="1" dirty="0"/>
              <a:t>1 </a:t>
            </a:r>
            <a:r>
              <a:rPr lang="de-DE" b="1" dirty="0" smtClean="0"/>
              <a:t>oder </a:t>
            </a:r>
            <a:r>
              <a:rPr lang="de-DE" b="1" dirty="0"/>
              <a:t>2 </a:t>
            </a:r>
          </a:p>
        </p:txBody>
      </p:sp>
      <p:pic>
        <p:nvPicPr>
          <p:cNvPr id="8" name="Bildplatzhalter 7"/>
          <p:cNvPicPr>
            <a:picLocks noGrp="1" noChangeAspect="1"/>
          </p:cNvPicPr>
          <p:nvPr>
            <p:ph type="pic" sz="quarter" idx="4"/>
          </p:nvPr>
        </p:nvPicPr>
        <p:blipFill rotWithShape="1">
          <a:blip r:embed="rId3" cstate="screen">
            <a:extLst>
              <a:ext uri="{28A0092B-C50C-407E-A947-70E740481C1C}">
                <a14:useLocalDpi xmlns:a14="http://schemas.microsoft.com/office/drawing/2010/main"/>
              </a:ext>
            </a:extLst>
          </a:blip>
          <a:srcRect l="37940" r="22384"/>
          <a:stretch/>
        </p:blipFill>
        <p:spPr>
          <a:xfrm>
            <a:off x="0" y="0"/>
            <a:ext cx="4081463" cy="6858000"/>
          </a:xfrm>
        </p:spPr>
      </p:pic>
      <p:sp>
        <p:nvSpPr>
          <p:cNvPr id="4" name="Titel 3">
            <a:extLst>
              <a:ext uri="{FF2B5EF4-FFF2-40B4-BE49-F238E27FC236}">
                <a16:creationId xmlns:a16="http://schemas.microsoft.com/office/drawing/2014/main" id="{D95B5346-3E0F-4DBA-8E72-CD7E4E860C46}"/>
              </a:ext>
            </a:extLst>
          </p:cNvPr>
          <p:cNvSpPr>
            <a:spLocks noGrp="1"/>
          </p:cNvSpPr>
          <p:nvPr>
            <p:ph type="title"/>
          </p:nvPr>
        </p:nvSpPr>
        <p:spPr/>
        <p:txBody>
          <a:bodyPr/>
          <a:lstStyle/>
          <a:p>
            <a:r>
              <a:rPr lang="de-DE" dirty="0" smtClean="0">
                <a:solidFill>
                  <a:srgbClr val="BF1528"/>
                </a:solidFill>
              </a:rPr>
              <a:t>ERGO BU – </a:t>
            </a:r>
            <a:r>
              <a:rPr lang="de-DE" dirty="0">
                <a:solidFill>
                  <a:srgbClr val="BF1528"/>
                </a:solidFill>
              </a:rPr>
              <a:t/>
            </a:r>
            <a:br>
              <a:rPr lang="de-DE" dirty="0">
                <a:solidFill>
                  <a:srgbClr val="BF1528"/>
                </a:solidFill>
              </a:rPr>
            </a:br>
            <a:r>
              <a:rPr lang="de-DE" dirty="0" smtClean="0">
                <a:solidFill>
                  <a:srgbClr val="BF1528"/>
                </a:solidFill>
              </a:rPr>
              <a:t>wie maßgeschneidert</a:t>
            </a:r>
            <a:endParaRPr lang="de-DE" dirty="0">
              <a:solidFill>
                <a:srgbClr val="BF1528"/>
              </a:solidFill>
            </a:endParaRPr>
          </a:p>
        </p:txBody>
      </p:sp>
      <p:sp>
        <p:nvSpPr>
          <p:cNvPr id="6" name="Textplatzhalter 5"/>
          <p:cNvSpPr>
            <a:spLocks noGrp="1"/>
          </p:cNvSpPr>
          <p:nvPr>
            <p:ph type="body" sz="quarter" idx="5"/>
          </p:nvPr>
        </p:nvSpPr>
        <p:spPr>
          <a:solidFill>
            <a:srgbClr val="F7DCBB"/>
          </a:solidFill>
        </p:spPr>
        <p:txBody>
          <a:bodyPr/>
          <a:lstStyle/>
          <a:p>
            <a:endParaRPr lang="de-DE" dirty="0"/>
          </a:p>
        </p:txBody>
      </p:sp>
      <p:sp>
        <p:nvSpPr>
          <p:cNvPr id="7" name="Textplatzhalter 6"/>
          <p:cNvSpPr>
            <a:spLocks noGrp="1"/>
          </p:cNvSpPr>
          <p:nvPr>
            <p:ph type="body" sz="quarter" idx="10"/>
          </p:nvPr>
        </p:nvSpPr>
        <p:spPr/>
        <p:txBody>
          <a:bodyPr/>
          <a:lstStyle/>
          <a:p>
            <a:endParaRPr lang="de-DE" dirty="0"/>
          </a:p>
        </p:txBody>
      </p:sp>
      <p:pic>
        <p:nvPicPr>
          <p:cNvPr id="10" name="Grafik 9">
            <a:extLst>
              <a:ext uri="{FF2B5EF4-FFF2-40B4-BE49-F238E27FC236}">
                <a16:creationId xmlns:a16="http://schemas.microsoft.com/office/drawing/2014/main" id="{5B4D4711-6A32-4F82-BD39-A15B0E213568}"/>
              </a:ext>
            </a:extLst>
          </p:cNvPr>
          <p:cNvPicPr>
            <a:picLocks noChangeAspect="1"/>
          </p:cNvPicPr>
          <p:nvPr/>
        </p:nvPicPr>
        <p:blipFill rotWithShape="1">
          <a:blip r:embed="rId4" cstate="screen">
            <a:grayscl/>
            <a:extLst>
              <a:ext uri="{28A0092B-C50C-407E-A947-70E740481C1C}">
                <a14:useLocalDpi xmlns:a14="http://schemas.microsoft.com/office/drawing/2010/main"/>
              </a:ext>
            </a:extLst>
          </a:blip>
          <a:srcRect l="3513" t="12305" r="88612" b="57007"/>
          <a:stretch/>
        </p:blipFill>
        <p:spPr>
          <a:xfrm>
            <a:off x="4733280" y="1618704"/>
            <a:ext cx="793256" cy="936659"/>
          </a:xfrm>
          <a:prstGeom prst="rect">
            <a:avLst/>
          </a:prstGeom>
          <a:solidFill>
            <a:schemeClr val="tx2"/>
          </a:solidFill>
        </p:spPr>
      </p:pic>
      <p:pic>
        <p:nvPicPr>
          <p:cNvPr id="30" name="Grafik 29"/>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736649" y="2745383"/>
            <a:ext cx="786518" cy="786518"/>
          </a:xfrm>
          <a:prstGeom prst="rect">
            <a:avLst/>
          </a:prstGeom>
        </p:spPr>
      </p:pic>
      <p:pic>
        <p:nvPicPr>
          <p:cNvPr id="33" name="Grafik 32"/>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a:off x="4739910" y="5547999"/>
            <a:ext cx="779996" cy="779996"/>
          </a:xfrm>
          <a:prstGeom prst="rect">
            <a:avLst/>
          </a:prstGeom>
        </p:spPr>
      </p:pic>
      <p:pic>
        <p:nvPicPr>
          <p:cNvPr id="5" name="Grafik 4"/>
          <p:cNvPicPr>
            <a:picLocks noChangeAspect="1"/>
          </p:cNvPicPr>
          <p:nvPr/>
        </p:nvPicPr>
        <p:blipFill>
          <a:blip r:embed="rId7" cstate="screen">
            <a:grayscl/>
            <a:extLst>
              <a:ext uri="{28A0092B-C50C-407E-A947-70E740481C1C}">
                <a14:useLocalDpi xmlns:a14="http://schemas.microsoft.com/office/drawing/2010/main"/>
              </a:ext>
            </a:extLst>
          </a:blip>
          <a:stretch>
            <a:fillRect/>
          </a:stretch>
        </p:blipFill>
        <p:spPr>
          <a:xfrm>
            <a:off x="4740689" y="3721921"/>
            <a:ext cx="778438" cy="776563"/>
          </a:xfrm>
          <a:prstGeom prst="rect">
            <a:avLst/>
          </a:prstGeom>
        </p:spPr>
      </p:pic>
      <p:pic>
        <p:nvPicPr>
          <p:cNvPr id="9" name="Grafik 8"/>
          <p:cNvPicPr>
            <a:picLocks noChangeAspect="1"/>
          </p:cNvPicPr>
          <p:nvPr/>
        </p:nvPicPr>
        <p:blipFill>
          <a:blip r:embed="rId8" cstate="screen">
            <a:grayscl/>
            <a:extLst>
              <a:ext uri="{28A0092B-C50C-407E-A947-70E740481C1C}">
                <a14:useLocalDpi xmlns:a14="http://schemas.microsoft.com/office/drawing/2010/main"/>
              </a:ext>
            </a:extLst>
          </a:blip>
          <a:stretch>
            <a:fillRect/>
          </a:stretch>
        </p:blipFill>
        <p:spPr>
          <a:xfrm>
            <a:off x="4739234" y="4688504"/>
            <a:ext cx="781349" cy="669474"/>
          </a:xfrm>
          <a:prstGeom prst="rect">
            <a:avLst/>
          </a:prstGeom>
        </p:spPr>
      </p:pic>
      <p:sp>
        <p:nvSpPr>
          <p:cNvPr id="20" name="Textfeld 19"/>
          <p:cNvSpPr txBox="1"/>
          <p:nvPr/>
        </p:nvSpPr>
        <p:spPr>
          <a:xfrm>
            <a:off x="5857471" y="2695126"/>
            <a:ext cx="5940000" cy="693604"/>
          </a:xfrm>
          <a:prstGeom prst="rect">
            <a:avLst/>
          </a:prstGeom>
          <a:solidFill>
            <a:srgbClr val="F7DCBB"/>
          </a:solidFill>
        </p:spPr>
        <p:txBody>
          <a:bodyPr wrap="square" lIns="0" tIns="0" rIns="0" bIns="0" rtlCol="0" anchor="ctr">
            <a:noAutofit/>
          </a:bodyPr>
          <a:lstStyle/>
          <a:p>
            <a:pPr algn="ctr">
              <a:lnSpc>
                <a:spcPct val="110000"/>
              </a:lnSpc>
            </a:pPr>
            <a:r>
              <a:rPr lang="de-DE" b="1" dirty="0" smtClean="0"/>
              <a:t>Exzellente Bedingungen, bestätigt durch </a:t>
            </a:r>
          </a:p>
          <a:p>
            <a:pPr algn="ctr">
              <a:lnSpc>
                <a:spcPct val="110000"/>
              </a:lnSpc>
            </a:pPr>
            <a:r>
              <a:rPr lang="de-DE" b="1" dirty="0" smtClean="0"/>
              <a:t>Franke &amp; Bornberg und Morgen &amp; Morgen</a:t>
            </a:r>
            <a:endParaRPr lang="de-DE" b="1" dirty="0"/>
          </a:p>
        </p:txBody>
      </p:sp>
      <p:sp>
        <p:nvSpPr>
          <p:cNvPr id="23" name="Textfeld 22"/>
          <p:cNvSpPr txBox="1"/>
          <p:nvPr/>
        </p:nvSpPr>
        <p:spPr>
          <a:xfrm>
            <a:off x="5857469" y="2695122"/>
            <a:ext cx="5940000" cy="693604"/>
          </a:xfrm>
          <a:prstGeom prst="rect">
            <a:avLst/>
          </a:prstGeom>
          <a:solidFill>
            <a:srgbClr val="F3C591"/>
          </a:solidFill>
        </p:spPr>
        <p:txBody>
          <a:bodyPr wrap="none" lIns="0" tIns="0" rIns="0" bIns="0" rtlCol="0" anchor="ctr">
            <a:noAutofit/>
          </a:bodyPr>
          <a:lstStyle/>
          <a:p>
            <a:pPr algn="ctr">
              <a:lnSpc>
                <a:spcPct val="110000"/>
              </a:lnSpc>
            </a:pPr>
            <a:r>
              <a:rPr lang="de-DE" b="1" dirty="0" smtClean="0"/>
              <a:t>Bestnoten für Komfort und Premium </a:t>
            </a:r>
          </a:p>
          <a:p>
            <a:pPr algn="ctr">
              <a:lnSpc>
                <a:spcPct val="110000"/>
              </a:lnSpc>
            </a:pPr>
            <a:r>
              <a:rPr lang="de-DE" b="1" dirty="0" smtClean="0"/>
              <a:t>und den DANV-Sondertarif</a:t>
            </a:r>
            <a:endParaRPr lang="de-DE" b="1" dirty="0"/>
          </a:p>
        </p:txBody>
      </p:sp>
    </p:spTree>
    <p:extLst>
      <p:ext uri="{BB962C8B-B14F-4D97-AF65-F5344CB8AC3E}">
        <p14:creationId xmlns:p14="http://schemas.microsoft.com/office/powerpoint/2010/main" val="1336242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4" y="-264695"/>
            <a:ext cx="12368463" cy="8245642"/>
          </a:xfrm>
          <a:prstGeom prst="rect">
            <a:avLst/>
          </a:prstGeom>
        </p:spPr>
      </p:pic>
      <p:sp>
        <p:nvSpPr>
          <p:cNvPr id="5" name="Textplatzhalter 4"/>
          <p:cNvSpPr>
            <a:spLocks noGrp="1"/>
          </p:cNvSpPr>
          <p:nvPr>
            <p:ph type="body" sz="quarter" idx="8"/>
          </p:nvPr>
        </p:nvSpPr>
        <p:spPr/>
        <p:txBody>
          <a:bodyPr/>
          <a:lstStyle/>
          <a:p>
            <a:endParaRPr lang="de-DE"/>
          </a:p>
        </p:txBody>
      </p:sp>
      <p:sp>
        <p:nvSpPr>
          <p:cNvPr id="11" name="Titel 10"/>
          <p:cNvSpPr>
            <a:spLocks noGrp="1"/>
          </p:cNvSpPr>
          <p:nvPr>
            <p:ph type="ctrTitle"/>
          </p:nvPr>
        </p:nvSpPr>
        <p:spPr>
          <a:xfrm>
            <a:off x="7073462" y="1484313"/>
            <a:ext cx="4602601" cy="3408662"/>
          </a:xfrm>
        </p:spPr>
        <p:txBody>
          <a:bodyPr anchor="t"/>
          <a:lstStyle/>
          <a:p>
            <a:r>
              <a:rPr lang="de-DE" dirty="0" smtClean="0">
                <a:solidFill>
                  <a:schemeClr val="bg1"/>
                </a:solidFill>
              </a:rPr>
              <a:t>Aktion:</a:t>
            </a:r>
            <a:r>
              <a:rPr lang="de-DE" sz="3600" dirty="0" smtClean="0">
                <a:solidFill>
                  <a:srgbClr val="C00000"/>
                </a:solidFill>
              </a:rPr>
              <a:t/>
            </a:r>
            <a:br>
              <a:rPr lang="de-DE" sz="3600" dirty="0" smtClean="0">
                <a:solidFill>
                  <a:srgbClr val="C00000"/>
                </a:solidFill>
              </a:rPr>
            </a:br>
            <a:r>
              <a:rPr lang="de-DE" sz="3600" dirty="0" smtClean="0">
                <a:solidFill>
                  <a:srgbClr val="C00000"/>
                </a:solidFill>
              </a:rPr>
              <a:t>Berufsunfähigkeits-versicherung mit vereinfachter Gesundheitsprüfung</a:t>
            </a:r>
            <a:endParaRPr lang="de-DE" sz="3600" dirty="0">
              <a:solidFill>
                <a:srgbClr val="C00000"/>
              </a:solidFill>
            </a:endParaRPr>
          </a:p>
        </p:txBody>
      </p:sp>
      <p:sp>
        <p:nvSpPr>
          <p:cNvPr id="7" name="Textfeld 6"/>
          <p:cNvSpPr txBox="1"/>
          <p:nvPr/>
        </p:nvSpPr>
        <p:spPr>
          <a:xfrm>
            <a:off x="7073462" y="4383347"/>
            <a:ext cx="3719621" cy="641684"/>
          </a:xfrm>
          <a:prstGeom prst="rect">
            <a:avLst/>
          </a:prstGeom>
          <a:noFill/>
        </p:spPr>
        <p:txBody>
          <a:bodyPr wrap="square" lIns="0" tIns="0" rIns="0" bIns="0" rtlCol="0">
            <a:noAutofit/>
          </a:bodyPr>
          <a:lstStyle/>
          <a:p>
            <a:pPr algn="l">
              <a:lnSpc>
                <a:spcPct val="110000"/>
              </a:lnSpc>
            </a:pPr>
            <a:r>
              <a:rPr lang="de-DE" sz="2400" dirty="0" smtClean="0">
                <a:solidFill>
                  <a:schemeClr val="tx2"/>
                </a:solidFill>
                <a:latin typeface="FS Me" panose="02000506040000020004" pitchFamily="50" charset="0"/>
              </a:rPr>
              <a:t>Einfach, weil´s wichtig ist.</a:t>
            </a:r>
          </a:p>
        </p:txBody>
      </p:sp>
      <p:sp>
        <p:nvSpPr>
          <p:cNvPr id="10" name="Textfeld 9"/>
          <p:cNvSpPr txBox="1"/>
          <p:nvPr/>
        </p:nvSpPr>
        <p:spPr>
          <a:xfrm>
            <a:off x="7073462" y="5208409"/>
            <a:ext cx="4590538" cy="1028879"/>
          </a:xfrm>
          <a:prstGeom prst="rect">
            <a:avLst/>
          </a:prstGeom>
          <a:noFill/>
        </p:spPr>
        <p:txBody>
          <a:bodyPr wrap="square" lIns="0" tIns="0" rIns="0" bIns="0" rtlCol="0">
            <a:noAutofit/>
          </a:bodyPr>
          <a:lstStyle/>
          <a:p>
            <a:pPr algn="l">
              <a:lnSpc>
                <a:spcPct val="110000"/>
              </a:lnSpc>
            </a:pPr>
            <a:r>
              <a:rPr lang="de-DE" sz="2800" b="1" dirty="0" smtClean="0">
                <a:solidFill>
                  <a:schemeClr val="tx2"/>
                </a:solidFill>
              </a:rPr>
              <a:t>Aktionszeitraum: 01.04.2023 – </a:t>
            </a:r>
            <a:r>
              <a:rPr lang="de-DE" sz="2800" b="1" dirty="0" smtClean="0">
                <a:solidFill>
                  <a:schemeClr val="tx2"/>
                </a:solidFill>
              </a:rPr>
              <a:t>30.09.2023</a:t>
            </a:r>
            <a:endParaRPr lang="de-DE" sz="2800" b="1" dirty="0" smtClean="0">
              <a:solidFill>
                <a:schemeClr val="tx2"/>
              </a:solidFill>
            </a:endParaRPr>
          </a:p>
        </p:txBody>
      </p:sp>
    </p:spTree>
    <p:extLst>
      <p:ext uri="{BB962C8B-B14F-4D97-AF65-F5344CB8AC3E}">
        <p14:creationId xmlns:p14="http://schemas.microsoft.com/office/powerpoint/2010/main" val="30156912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8"/>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30159" r="30159"/>
          <a:stretch>
            <a:fillRect/>
          </a:stretch>
        </p:blipFill>
        <p:spPr>
          <a:xfrm>
            <a:off x="8110537" y="0"/>
            <a:ext cx="4081463" cy="6858000"/>
          </a:xfrm>
        </p:spPr>
      </p:pic>
      <p:sp>
        <p:nvSpPr>
          <p:cNvPr id="5" name="Textplatzhalter 4"/>
          <p:cNvSpPr>
            <a:spLocks noGrp="1"/>
          </p:cNvSpPr>
          <p:nvPr>
            <p:ph type="body" sz="quarter" idx="8"/>
          </p:nvPr>
        </p:nvSpPr>
        <p:spPr/>
        <p:txBody>
          <a:bodyPr/>
          <a:lstStyle/>
          <a:p>
            <a:endParaRPr lang="de-DE"/>
          </a:p>
        </p:txBody>
      </p:sp>
      <p:sp>
        <p:nvSpPr>
          <p:cNvPr id="11" name="Titel 10"/>
          <p:cNvSpPr>
            <a:spLocks noGrp="1"/>
          </p:cNvSpPr>
          <p:nvPr>
            <p:ph type="ctrTitle"/>
          </p:nvPr>
        </p:nvSpPr>
        <p:spPr>
          <a:xfrm>
            <a:off x="529599" y="489599"/>
            <a:ext cx="7023726" cy="443851"/>
          </a:xfrm>
        </p:spPr>
        <p:txBody>
          <a:bodyPr/>
          <a:lstStyle/>
          <a:p>
            <a:pPr>
              <a:lnSpc>
                <a:spcPts val="1275"/>
              </a:lnSpc>
              <a:spcAft>
                <a:spcPts val="600"/>
              </a:spcAft>
            </a:pPr>
            <a:r>
              <a:rPr lang="de-DE" sz="3200" spc="-10" dirty="0"/>
              <a:t>Voraussetzungen für die Aktion</a:t>
            </a:r>
            <a:endParaRPr lang="de-DE" sz="1600" spc="-10" dirty="0"/>
          </a:p>
        </p:txBody>
      </p:sp>
      <p:sp>
        <p:nvSpPr>
          <p:cNvPr id="6" name="Rechteck 5"/>
          <p:cNvSpPr/>
          <p:nvPr/>
        </p:nvSpPr>
        <p:spPr>
          <a:xfrm>
            <a:off x="515938" y="1592456"/>
            <a:ext cx="7494588" cy="4608954"/>
          </a:xfrm>
          <a:prstGeom prst="rect">
            <a:avLst/>
          </a:prstGeom>
        </p:spPr>
        <p:txBody>
          <a:bodyPr wrap="square">
            <a:spAutoFit/>
          </a:bodyPr>
          <a:lstStyle/>
          <a:p>
            <a:pPr lvl="0">
              <a:lnSpc>
                <a:spcPts val="1275"/>
              </a:lnSpc>
              <a:spcBef>
                <a:spcPts val="800"/>
              </a:spcBef>
              <a:spcAft>
                <a:spcPts val="640"/>
              </a:spcAft>
            </a:pPr>
            <a:r>
              <a:rPr lang="de-DE" sz="1600" b="1" spc="-10" dirty="0">
                <a:solidFill>
                  <a:prstClr val="black"/>
                </a:solidFill>
              </a:rPr>
              <a:t>Für die Teilnahme an der </a:t>
            </a:r>
            <a:r>
              <a:rPr lang="de-DE" sz="1600" b="1" spc="-10" dirty="0" smtClean="0">
                <a:solidFill>
                  <a:prstClr val="black"/>
                </a:solidFill>
              </a:rPr>
              <a:t>Aktion müssen </a:t>
            </a:r>
            <a:r>
              <a:rPr lang="de-DE" sz="1600" b="1" spc="-10" dirty="0">
                <a:solidFill>
                  <a:prstClr val="black"/>
                </a:solidFill>
              </a:rPr>
              <a:t>folgende Kriterien erfüllt sein</a:t>
            </a:r>
            <a:r>
              <a:rPr lang="de-DE" sz="1600" b="1" spc="-10" dirty="0" smtClean="0">
                <a:solidFill>
                  <a:prstClr val="black"/>
                </a:solidFill>
              </a:rPr>
              <a:t>:</a:t>
            </a:r>
          </a:p>
          <a:p>
            <a:pPr marL="342900" lvl="0" indent="-342900">
              <a:lnSpc>
                <a:spcPct val="150000"/>
              </a:lnSpc>
              <a:spcBef>
                <a:spcPts val="800"/>
              </a:spcBef>
              <a:buFont typeface="Wingdings" panose="05000000000000000000" pitchFamily="2" charset="2"/>
              <a:buChar char="ü"/>
            </a:pPr>
            <a:r>
              <a:rPr lang="de-DE" sz="1400" spc="-10" dirty="0" smtClean="0">
                <a:solidFill>
                  <a:prstClr val="black"/>
                </a:solidFill>
              </a:rPr>
              <a:t>Eintrittsalter </a:t>
            </a:r>
            <a:r>
              <a:rPr lang="de-DE" sz="1400" spc="-10" dirty="0">
                <a:solidFill>
                  <a:prstClr val="black"/>
                </a:solidFill>
              </a:rPr>
              <a:t>der VP </a:t>
            </a:r>
            <a:r>
              <a:rPr lang="de-DE" sz="1400" b="1" spc="-10" dirty="0">
                <a:solidFill>
                  <a:prstClr val="black"/>
                </a:solidFill>
              </a:rPr>
              <a:t>mindestens 15 Jahre und maximal 35 Jahre</a:t>
            </a:r>
          </a:p>
          <a:p>
            <a:pPr marL="342900" lvl="0" indent="-342900">
              <a:lnSpc>
                <a:spcPct val="150000"/>
              </a:lnSpc>
              <a:spcBef>
                <a:spcPts val="800"/>
              </a:spcBef>
              <a:buFont typeface="Wingdings" panose="05000000000000000000" pitchFamily="2" charset="2"/>
              <a:buChar char="ü"/>
            </a:pPr>
            <a:r>
              <a:rPr lang="de-DE" sz="1400" b="1" spc="-10" dirty="0">
                <a:solidFill>
                  <a:prstClr val="black"/>
                </a:solidFill>
              </a:rPr>
              <a:t>maximal 24.000 </a:t>
            </a:r>
            <a:r>
              <a:rPr lang="en-US" sz="1400" b="1" spc="-10" dirty="0">
                <a:solidFill>
                  <a:prstClr val="black"/>
                </a:solidFill>
              </a:rPr>
              <a:t>€</a:t>
            </a:r>
            <a:r>
              <a:rPr lang="de-DE" sz="1400" b="1" spc="-10" dirty="0">
                <a:solidFill>
                  <a:prstClr val="black"/>
                </a:solidFill>
              </a:rPr>
              <a:t> BU-Rente p.a</a:t>
            </a:r>
            <a:r>
              <a:rPr lang="de-DE" sz="1400" spc="-10" dirty="0">
                <a:solidFill>
                  <a:prstClr val="black"/>
                </a:solidFill>
              </a:rPr>
              <a:t>. unter Berücksichtigung der derzeit </a:t>
            </a:r>
            <a:r>
              <a:rPr lang="de-DE" sz="1400" spc="-10" dirty="0" smtClean="0">
                <a:solidFill>
                  <a:prstClr val="black"/>
                </a:solidFill>
              </a:rPr>
              <a:t>gültigen </a:t>
            </a:r>
            <a:r>
              <a:rPr lang="de-DE" sz="1400" u="sng" spc="-10" dirty="0" smtClean="0">
                <a:solidFill>
                  <a:prstClr val="black"/>
                </a:solidFill>
                <a:hlinkClick r:id="rId3"/>
              </a:rPr>
              <a:t>Annahmerichtlinien</a:t>
            </a:r>
            <a:endParaRPr lang="de-DE" sz="1400" spc="-10" dirty="0">
              <a:solidFill>
                <a:prstClr val="black"/>
              </a:solidFill>
            </a:endParaRPr>
          </a:p>
          <a:p>
            <a:pPr marL="342900" lvl="0" indent="-342900">
              <a:lnSpc>
                <a:spcPct val="150000"/>
              </a:lnSpc>
              <a:spcBef>
                <a:spcPts val="800"/>
              </a:spcBef>
              <a:buFont typeface="Wingdings" panose="05000000000000000000" pitchFamily="2" charset="2"/>
              <a:buChar char="ü"/>
            </a:pPr>
            <a:r>
              <a:rPr lang="de-DE" sz="1400" b="1" spc="-10" dirty="0" smtClean="0">
                <a:solidFill>
                  <a:prstClr val="black"/>
                </a:solidFill>
              </a:rPr>
              <a:t>Gültig </a:t>
            </a:r>
            <a:r>
              <a:rPr lang="de-DE" sz="1400" b="1" spc="-10" dirty="0">
                <a:solidFill>
                  <a:prstClr val="black"/>
                </a:solidFill>
              </a:rPr>
              <a:t>für alle Berufe</a:t>
            </a:r>
            <a:r>
              <a:rPr lang="de-DE" sz="1400" spc="-10" dirty="0">
                <a:solidFill>
                  <a:prstClr val="black"/>
                </a:solidFill>
              </a:rPr>
              <a:t>, gemäß unseren Annahmerichtlinien, </a:t>
            </a:r>
            <a:r>
              <a:rPr lang="de-DE" sz="1400" b="1" spc="-10" dirty="0">
                <a:solidFill>
                  <a:prstClr val="black"/>
                </a:solidFill>
              </a:rPr>
              <a:t>auch für den DANV </a:t>
            </a:r>
            <a:r>
              <a:rPr lang="de-DE" sz="1400" b="1" spc="-10" dirty="0" smtClean="0">
                <a:solidFill>
                  <a:prstClr val="black"/>
                </a:solidFill>
              </a:rPr>
              <a:t>Tari</a:t>
            </a:r>
            <a:r>
              <a:rPr lang="de-DE" sz="1400" spc="-10" dirty="0" smtClean="0">
                <a:solidFill>
                  <a:prstClr val="black"/>
                </a:solidFill>
              </a:rPr>
              <a:t>f</a:t>
            </a:r>
          </a:p>
          <a:p>
            <a:pPr marL="342900" indent="-342900">
              <a:lnSpc>
                <a:spcPct val="150000"/>
              </a:lnSpc>
              <a:spcBef>
                <a:spcPts val="800"/>
              </a:spcBef>
              <a:buFont typeface="Wingdings" panose="05000000000000000000" pitchFamily="2" charset="2"/>
              <a:buChar char="ü"/>
            </a:pPr>
            <a:r>
              <a:rPr lang="de-DE" sz="1400" spc="-10" dirty="0">
                <a:solidFill>
                  <a:prstClr val="black"/>
                </a:solidFill>
              </a:rPr>
              <a:t>Kunde beantwortet </a:t>
            </a:r>
            <a:r>
              <a:rPr lang="de-DE" sz="1400" b="1" spc="-10" dirty="0">
                <a:solidFill>
                  <a:prstClr val="black"/>
                </a:solidFill>
              </a:rPr>
              <a:t>alle Gesundheitsfragen</a:t>
            </a:r>
            <a:r>
              <a:rPr lang="de-DE" sz="1400" spc="-10" dirty="0">
                <a:solidFill>
                  <a:prstClr val="black"/>
                </a:solidFill>
              </a:rPr>
              <a:t> im Formular „Risikorelevante Personendaten zu einer befristeten ERGO BU-Aktion“ (</a:t>
            </a:r>
            <a:r>
              <a:rPr lang="de-DE" sz="1400" spc="-10" dirty="0">
                <a:solidFill>
                  <a:prstClr val="black"/>
                </a:solidFill>
                <a:hlinkClick r:id="rId4"/>
              </a:rPr>
              <a:t>50079756</a:t>
            </a:r>
            <a:r>
              <a:rPr lang="de-DE" sz="1400" spc="-10" dirty="0">
                <a:solidFill>
                  <a:prstClr val="black"/>
                </a:solidFill>
              </a:rPr>
              <a:t>) mit </a:t>
            </a:r>
            <a:r>
              <a:rPr lang="de-DE" sz="1400" b="1" spc="-10" dirty="0">
                <a:solidFill>
                  <a:prstClr val="black"/>
                </a:solidFill>
              </a:rPr>
              <a:t>„Nein</a:t>
            </a:r>
            <a:r>
              <a:rPr lang="de-DE" sz="1400" b="1" spc="-10" dirty="0" smtClean="0">
                <a:solidFill>
                  <a:prstClr val="black"/>
                </a:solidFill>
              </a:rPr>
              <a:t>“</a:t>
            </a:r>
            <a:endParaRPr lang="de-DE" sz="1400" b="1" spc="-10" dirty="0">
              <a:solidFill>
                <a:prstClr val="black"/>
              </a:solidFill>
            </a:endParaRPr>
          </a:p>
          <a:p>
            <a:pPr lvl="0">
              <a:lnSpc>
                <a:spcPct val="150000"/>
              </a:lnSpc>
              <a:spcBef>
                <a:spcPts val="800"/>
              </a:spcBef>
            </a:pPr>
            <a:r>
              <a:rPr lang="de-DE" sz="1600" b="1" u="sng" spc="-10" dirty="0" smtClean="0">
                <a:solidFill>
                  <a:schemeClr val="tx2"/>
                </a:solidFill>
              </a:rPr>
              <a:t>Gilt nur bei Vorverträgen innerhalb der ERGO Vorsorge Leben</a:t>
            </a:r>
          </a:p>
          <a:p>
            <a:pPr marL="342900" indent="-342900">
              <a:lnSpc>
                <a:spcPct val="150000"/>
              </a:lnSpc>
              <a:spcBef>
                <a:spcPts val="800"/>
              </a:spcBef>
              <a:buFont typeface="Wingdings" panose="05000000000000000000" pitchFamily="2" charset="2"/>
              <a:buChar char="ü"/>
            </a:pPr>
            <a:r>
              <a:rPr lang="de-DE" sz="1400" spc="-10" dirty="0">
                <a:solidFill>
                  <a:prstClr val="black"/>
                </a:solidFill>
              </a:rPr>
              <a:t>In </a:t>
            </a:r>
            <a:r>
              <a:rPr lang="de-DE" sz="1400" b="1" spc="-10" dirty="0">
                <a:solidFill>
                  <a:prstClr val="black"/>
                </a:solidFill>
              </a:rPr>
              <a:t>Vorverträgen der ERGO </a:t>
            </a:r>
            <a:r>
              <a:rPr lang="de-DE" sz="1400" spc="-10" dirty="0">
                <a:solidFill>
                  <a:prstClr val="black"/>
                </a:solidFill>
              </a:rPr>
              <a:t>Vorsorge Leben sind </a:t>
            </a:r>
            <a:r>
              <a:rPr lang="de-DE" sz="1400" b="1" spc="-10" dirty="0">
                <a:solidFill>
                  <a:prstClr val="black"/>
                </a:solidFill>
              </a:rPr>
              <a:t>keine medizinischen Zuschläge </a:t>
            </a:r>
            <a:r>
              <a:rPr lang="de-DE" sz="1400" spc="-10" dirty="0">
                <a:solidFill>
                  <a:prstClr val="black"/>
                </a:solidFill>
              </a:rPr>
              <a:t>und/oder Ausschlussklauseln </a:t>
            </a:r>
            <a:r>
              <a:rPr lang="de-DE" sz="1400" spc="-10" dirty="0" smtClean="0">
                <a:solidFill>
                  <a:prstClr val="black"/>
                </a:solidFill>
              </a:rPr>
              <a:t>vorhanden</a:t>
            </a:r>
          </a:p>
          <a:p>
            <a:pPr marL="342900" lvl="0" indent="-342900">
              <a:lnSpc>
                <a:spcPct val="150000"/>
              </a:lnSpc>
              <a:spcBef>
                <a:spcPts val="800"/>
              </a:spcBef>
              <a:buFont typeface="Wingdings" panose="05000000000000000000" pitchFamily="2" charset="2"/>
              <a:buChar char="ü"/>
            </a:pPr>
            <a:r>
              <a:rPr lang="de-DE" sz="1400" spc="-10" dirty="0">
                <a:solidFill>
                  <a:prstClr val="black"/>
                </a:solidFill>
              </a:rPr>
              <a:t>Die </a:t>
            </a:r>
            <a:r>
              <a:rPr lang="de-DE" sz="1400" b="1" spc="-10" dirty="0">
                <a:solidFill>
                  <a:prstClr val="black"/>
                </a:solidFill>
              </a:rPr>
              <a:t>Summe aller BU-Renten </a:t>
            </a:r>
            <a:r>
              <a:rPr lang="de-DE" sz="1400" spc="-10" dirty="0">
                <a:solidFill>
                  <a:prstClr val="black"/>
                </a:solidFill>
              </a:rPr>
              <a:t>(inkl. der SBU-Aktion) der letzten </a:t>
            </a:r>
            <a:br>
              <a:rPr lang="de-DE" sz="1400" spc="-10" dirty="0">
                <a:solidFill>
                  <a:prstClr val="black"/>
                </a:solidFill>
              </a:rPr>
            </a:br>
            <a:r>
              <a:rPr lang="de-DE" sz="1400" spc="-10" dirty="0">
                <a:solidFill>
                  <a:prstClr val="black"/>
                </a:solidFill>
              </a:rPr>
              <a:t>5 Jahre bei der </a:t>
            </a:r>
            <a:r>
              <a:rPr lang="de-DE" sz="1400" spc="-10" dirty="0" smtClean="0">
                <a:solidFill>
                  <a:prstClr val="black"/>
                </a:solidFill>
              </a:rPr>
              <a:t>ERGO Vorsorge Leben </a:t>
            </a:r>
            <a:r>
              <a:rPr lang="de-DE" sz="1400" spc="-10" dirty="0">
                <a:solidFill>
                  <a:prstClr val="black"/>
                </a:solidFill>
              </a:rPr>
              <a:t>beträgt </a:t>
            </a:r>
            <a:r>
              <a:rPr lang="de-DE" sz="1400" b="1" spc="-10" dirty="0">
                <a:solidFill>
                  <a:prstClr val="black"/>
                </a:solidFill>
              </a:rPr>
              <a:t>maximal 30.000 € p.a</a:t>
            </a:r>
            <a:r>
              <a:rPr lang="de-DE" sz="1400" b="1" spc="-10" dirty="0" smtClean="0">
                <a:solidFill>
                  <a:prstClr val="black"/>
                </a:solidFill>
              </a:rPr>
              <a:t>.</a:t>
            </a:r>
            <a:endParaRPr lang="de-DE" sz="1400" b="1" spc="-10" dirty="0">
              <a:solidFill>
                <a:prstClr val="black"/>
              </a:solidFill>
            </a:endParaRPr>
          </a:p>
        </p:txBody>
      </p:sp>
      <p:sp>
        <p:nvSpPr>
          <p:cNvPr id="10" name="Ellipse 9"/>
          <p:cNvSpPr/>
          <p:nvPr/>
        </p:nvSpPr>
        <p:spPr>
          <a:xfrm rot="584846">
            <a:off x="8981793" y="3981147"/>
            <a:ext cx="2803597" cy="2401030"/>
          </a:xfrm>
          <a:prstGeom prst="ellipse">
            <a:avLst/>
          </a:prstGeom>
          <a:solidFill>
            <a:srgbClr val="F6CB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dirty="0" smtClean="0">
                <a:solidFill>
                  <a:schemeClr val="tx1"/>
                </a:solidFill>
              </a:rPr>
              <a:t>Aktion gültig vom</a:t>
            </a:r>
          </a:p>
          <a:p>
            <a:pPr algn="ctr"/>
            <a:r>
              <a:rPr lang="de-DE" dirty="0" smtClean="0">
                <a:solidFill>
                  <a:schemeClr val="tx1"/>
                </a:solidFill>
              </a:rPr>
              <a:t> </a:t>
            </a:r>
          </a:p>
          <a:p>
            <a:pPr algn="ctr"/>
            <a:r>
              <a:rPr lang="de-DE" sz="2400" b="1" dirty="0" smtClean="0">
                <a:solidFill>
                  <a:schemeClr val="tx1"/>
                </a:solidFill>
              </a:rPr>
              <a:t>01.04. –</a:t>
            </a:r>
          </a:p>
          <a:p>
            <a:pPr algn="ctr"/>
            <a:r>
              <a:rPr lang="de-DE" sz="2400" b="1" dirty="0" smtClean="0">
                <a:solidFill>
                  <a:schemeClr val="tx1"/>
                </a:solidFill>
              </a:rPr>
              <a:t> </a:t>
            </a:r>
            <a:r>
              <a:rPr lang="de-DE" sz="2400" b="1" dirty="0" smtClean="0">
                <a:solidFill>
                  <a:schemeClr val="tx1"/>
                </a:solidFill>
              </a:rPr>
              <a:t>30.09.2023</a:t>
            </a:r>
            <a:endParaRPr lang="de-DE" sz="2400" b="1" dirty="0" smtClean="0">
              <a:solidFill>
                <a:schemeClr val="tx1"/>
              </a:solidFill>
            </a:endParaRPr>
          </a:p>
        </p:txBody>
      </p:sp>
    </p:spTree>
    <p:extLst>
      <p:ext uri="{BB962C8B-B14F-4D97-AF65-F5344CB8AC3E}">
        <p14:creationId xmlns:p14="http://schemas.microsoft.com/office/powerpoint/2010/main" val="41532255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8"/>
          <p:cNvPicPr>
            <a:picLocks noGrp="1" noChangeAspect="1"/>
          </p:cNvPicPr>
          <p:nvPr>
            <p:ph type="pic" sz="quarter" idx="4"/>
          </p:nvPr>
        </p:nvPicPr>
        <p:blipFill>
          <a:blip r:embed="rId2" cstate="screen">
            <a:extLst>
              <a:ext uri="{28A0092B-C50C-407E-A947-70E740481C1C}">
                <a14:useLocalDpi xmlns:a14="http://schemas.microsoft.com/office/drawing/2010/main"/>
              </a:ext>
            </a:extLst>
          </a:blip>
          <a:srcRect l="30159" r="30159"/>
          <a:stretch>
            <a:fillRect/>
          </a:stretch>
        </p:blipFill>
        <p:spPr>
          <a:xfrm>
            <a:off x="8110537" y="0"/>
            <a:ext cx="4081463" cy="6858000"/>
          </a:xfrm>
        </p:spPr>
      </p:pic>
      <p:sp>
        <p:nvSpPr>
          <p:cNvPr id="5" name="Textplatzhalter 4"/>
          <p:cNvSpPr>
            <a:spLocks noGrp="1"/>
          </p:cNvSpPr>
          <p:nvPr>
            <p:ph type="body" sz="quarter" idx="8"/>
          </p:nvPr>
        </p:nvSpPr>
        <p:spPr/>
        <p:txBody>
          <a:bodyPr/>
          <a:lstStyle/>
          <a:p>
            <a:endParaRPr lang="de-DE"/>
          </a:p>
        </p:txBody>
      </p:sp>
      <p:sp>
        <p:nvSpPr>
          <p:cNvPr id="10" name="Ellipse 9"/>
          <p:cNvSpPr/>
          <p:nvPr/>
        </p:nvSpPr>
        <p:spPr>
          <a:xfrm rot="584846">
            <a:off x="8981793" y="3981147"/>
            <a:ext cx="2803597" cy="2401030"/>
          </a:xfrm>
          <a:prstGeom prst="ellipse">
            <a:avLst/>
          </a:prstGeom>
          <a:solidFill>
            <a:srgbClr val="F6CB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dirty="0" smtClean="0">
                <a:solidFill>
                  <a:schemeClr val="tx1"/>
                </a:solidFill>
              </a:rPr>
              <a:t>Aktion gültig vom</a:t>
            </a:r>
          </a:p>
          <a:p>
            <a:pPr algn="ctr"/>
            <a:r>
              <a:rPr lang="de-DE" dirty="0" smtClean="0">
                <a:solidFill>
                  <a:schemeClr val="tx1"/>
                </a:solidFill>
              </a:rPr>
              <a:t> </a:t>
            </a:r>
          </a:p>
          <a:p>
            <a:pPr algn="ctr"/>
            <a:r>
              <a:rPr lang="de-DE" sz="2400" b="1" dirty="0" smtClean="0">
                <a:solidFill>
                  <a:schemeClr val="tx1"/>
                </a:solidFill>
              </a:rPr>
              <a:t>01.04. </a:t>
            </a:r>
            <a:r>
              <a:rPr lang="de-DE" sz="2400" b="1" smtClean="0">
                <a:solidFill>
                  <a:schemeClr val="tx1"/>
                </a:solidFill>
              </a:rPr>
              <a:t>- </a:t>
            </a:r>
            <a:r>
              <a:rPr lang="de-DE" sz="2400" b="1" smtClean="0">
                <a:solidFill>
                  <a:schemeClr val="tx1"/>
                </a:solidFill>
              </a:rPr>
              <a:t>30.09.2023</a:t>
            </a:r>
            <a:endParaRPr lang="de-DE" sz="2400" b="1" dirty="0" smtClean="0">
              <a:solidFill>
                <a:schemeClr val="tx1"/>
              </a:solidFill>
            </a:endParaRPr>
          </a:p>
        </p:txBody>
      </p:sp>
      <p:sp>
        <p:nvSpPr>
          <p:cNvPr id="16" name="Textfeld 15"/>
          <p:cNvSpPr txBox="1"/>
          <p:nvPr/>
        </p:nvSpPr>
        <p:spPr>
          <a:xfrm>
            <a:off x="515937" y="489600"/>
            <a:ext cx="7594599" cy="994713"/>
          </a:xfrm>
          <a:prstGeom prst="rect">
            <a:avLst/>
          </a:prstGeom>
          <a:noFill/>
        </p:spPr>
        <p:txBody>
          <a:bodyPr wrap="square" lIns="0" tIns="0" rIns="0" bIns="0" rtlCol="0">
            <a:noAutofit/>
          </a:bodyPr>
          <a:lstStyle/>
          <a:p>
            <a:pPr algn="l">
              <a:lnSpc>
                <a:spcPct val="110000"/>
              </a:lnSpc>
            </a:pPr>
            <a:r>
              <a:rPr lang="de-DE" sz="3200" b="1" dirty="0" smtClean="0">
                <a:solidFill>
                  <a:schemeClr val="tx2"/>
                </a:solidFill>
                <a:latin typeface="+mj-lt"/>
              </a:rPr>
              <a:t>Angebots- und Abschlussmöglichkeiten</a:t>
            </a:r>
          </a:p>
        </p:txBody>
      </p:sp>
      <p:sp>
        <p:nvSpPr>
          <p:cNvPr id="18" name="Textfeld 17"/>
          <p:cNvSpPr txBox="1"/>
          <p:nvPr/>
        </p:nvSpPr>
        <p:spPr>
          <a:xfrm>
            <a:off x="515938" y="1695450"/>
            <a:ext cx="7475537" cy="4489450"/>
          </a:xfrm>
          <a:prstGeom prst="rect">
            <a:avLst/>
          </a:prstGeom>
          <a:noFill/>
        </p:spPr>
        <p:txBody>
          <a:bodyPr wrap="square" lIns="0" tIns="0" rIns="0" bIns="0" rtlCol="0">
            <a:noAutofit/>
          </a:bodyPr>
          <a:lstStyle/>
          <a:p>
            <a:pPr lvl="0">
              <a:spcBef>
                <a:spcPts val="800"/>
              </a:spcBef>
              <a:spcAft>
                <a:spcPts val="640"/>
              </a:spcAft>
            </a:pPr>
            <a:r>
              <a:rPr lang="de-DE" sz="1600" spc="-10" dirty="0">
                <a:solidFill>
                  <a:prstClr val="black"/>
                </a:solidFill>
              </a:rPr>
              <a:t>Der Abschluss im Finanzvertrieb erfolgt im Antragsverfahren. </a:t>
            </a:r>
            <a:r>
              <a:rPr lang="de-DE" sz="1600" b="1" spc="-10" dirty="0">
                <a:solidFill>
                  <a:prstClr val="black"/>
                </a:solidFill>
              </a:rPr>
              <a:t>Der Abschluss mit verkürzter Gesundheitsprüfung erfolgt dabei nicht </a:t>
            </a:r>
            <a:r>
              <a:rPr lang="de-DE" sz="1600" b="1" spc="-10" dirty="0" smtClean="0">
                <a:solidFill>
                  <a:prstClr val="black"/>
                </a:solidFill>
              </a:rPr>
              <a:t>automatisch</a:t>
            </a:r>
            <a:r>
              <a:rPr lang="de-DE" sz="1600" spc="-10" dirty="0" smtClean="0">
                <a:solidFill>
                  <a:prstClr val="black"/>
                </a:solidFill>
              </a:rPr>
              <a:t>.</a:t>
            </a:r>
          </a:p>
          <a:p>
            <a:pPr lvl="0">
              <a:spcBef>
                <a:spcPts val="800"/>
              </a:spcBef>
              <a:spcAft>
                <a:spcPts val="640"/>
              </a:spcAft>
            </a:pPr>
            <a:r>
              <a:rPr lang="de-DE" sz="1600" spc="-10" dirty="0" smtClean="0">
                <a:solidFill>
                  <a:prstClr val="black"/>
                </a:solidFill>
              </a:rPr>
              <a:t>Vielmehr </a:t>
            </a:r>
            <a:r>
              <a:rPr lang="de-DE" sz="1600" spc="-10" dirty="0">
                <a:solidFill>
                  <a:prstClr val="black"/>
                </a:solidFill>
              </a:rPr>
              <a:t>gilt folgendes Vorgehen im Rahmen der Aktion</a:t>
            </a:r>
            <a:r>
              <a:rPr lang="de-DE" sz="1600" spc="-10" dirty="0" smtClean="0">
                <a:solidFill>
                  <a:prstClr val="black"/>
                </a:solidFill>
              </a:rPr>
              <a:t>:</a:t>
            </a:r>
          </a:p>
          <a:p>
            <a:pPr lvl="0">
              <a:spcBef>
                <a:spcPts val="800"/>
              </a:spcBef>
              <a:spcAft>
                <a:spcPts val="640"/>
              </a:spcAft>
            </a:pPr>
            <a:endParaRPr lang="de-DE" sz="1600" spc="-10" dirty="0">
              <a:solidFill>
                <a:prstClr val="black"/>
              </a:solidFill>
            </a:endParaRPr>
          </a:p>
          <a:p>
            <a:pPr marL="342900" lvl="0" indent="-342900">
              <a:buFont typeface="Wingdings" panose="05000000000000000000" pitchFamily="2" charset="2"/>
              <a:buChar char="ü"/>
            </a:pPr>
            <a:r>
              <a:rPr lang="de-DE" sz="1600" spc="-10" dirty="0">
                <a:solidFill>
                  <a:prstClr val="black"/>
                </a:solidFill>
              </a:rPr>
              <a:t>Prüfung, ob der Kunde alle Voraussetzungen für die Nutzung der vereinfachten Gesundheitsfragen erfüllt (alle 7 Fragen mit "Nein" beantwortet)</a:t>
            </a:r>
          </a:p>
          <a:p>
            <a:pPr marL="342900" lvl="0" indent="-342900">
              <a:buFont typeface="Wingdings" panose="05000000000000000000" pitchFamily="2" charset="2"/>
              <a:buChar char="ü"/>
            </a:pPr>
            <a:endParaRPr lang="de-DE" sz="1600" spc="-10" dirty="0">
              <a:solidFill>
                <a:prstClr val="black"/>
              </a:solidFill>
            </a:endParaRPr>
          </a:p>
          <a:p>
            <a:pPr marL="342900" lvl="0" indent="-342900">
              <a:buFont typeface="Wingdings" panose="05000000000000000000" pitchFamily="2" charset="2"/>
              <a:buChar char="ü"/>
            </a:pPr>
            <a:r>
              <a:rPr lang="de-DE" sz="1600" b="1" spc="-10" dirty="0">
                <a:solidFill>
                  <a:prstClr val="black"/>
                </a:solidFill>
              </a:rPr>
              <a:t>Erstellung eines </a:t>
            </a:r>
            <a:r>
              <a:rPr lang="de-DE" sz="1600" spc="-10" dirty="0">
                <a:solidFill>
                  <a:prstClr val="black"/>
                </a:solidFill>
              </a:rPr>
              <a:t>VVG-konformen </a:t>
            </a:r>
            <a:r>
              <a:rPr lang="de-DE" sz="1600" b="1" spc="-10" dirty="0">
                <a:solidFill>
                  <a:prstClr val="black"/>
                </a:solidFill>
              </a:rPr>
              <a:t>Angebots </a:t>
            </a:r>
            <a:r>
              <a:rPr lang="de-DE" sz="1600" spc="-10" dirty="0">
                <a:solidFill>
                  <a:prstClr val="black"/>
                </a:solidFill>
              </a:rPr>
              <a:t>(z.B. über Franke &amp; </a:t>
            </a:r>
            <a:r>
              <a:rPr lang="de-DE" sz="1600" spc="-10" dirty="0" err="1">
                <a:solidFill>
                  <a:prstClr val="black"/>
                </a:solidFill>
              </a:rPr>
              <a:t>Bornberg</a:t>
            </a:r>
            <a:r>
              <a:rPr lang="de-DE" sz="1600" spc="-10" dirty="0">
                <a:solidFill>
                  <a:prstClr val="black"/>
                </a:solidFill>
              </a:rPr>
              <a:t> oder über </a:t>
            </a:r>
            <a:r>
              <a:rPr lang="de-DE" sz="1600" spc="-10" dirty="0" smtClean="0">
                <a:solidFill>
                  <a:prstClr val="black"/>
                </a:solidFill>
              </a:rPr>
              <a:t>Makler.ergo.de Tarifrechner Leben).</a:t>
            </a:r>
            <a:endParaRPr lang="de-DE" sz="1600" spc="-10" dirty="0">
              <a:solidFill>
                <a:prstClr val="black"/>
              </a:solidFill>
            </a:endParaRPr>
          </a:p>
          <a:p>
            <a:pPr marL="285750" lvl="0" indent="-285750">
              <a:buFont typeface="Wingdings" panose="05000000000000000000" pitchFamily="2" charset="2"/>
              <a:buChar char="ü"/>
            </a:pPr>
            <a:endParaRPr lang="de-DE" sz="1600" spc="-10" dirty="0">
              <a:solidFill>
                <a:prstClr val="black"/>
              </a:solidFill>
            </a:endParaRPr>
          </a:p>
          <a:p>
            <a:pPr marL="342900" lvl="0" indent="-342900">
              <a:buFont typeface="Wingdings" panose="05000000000000000000" pitchFamily="2" charset="2"/>
              <a:buChar char="ü"/>
            </a:pPr>
            <a:r>
              <a:rPr lang="de-DE" sz="1600" b="1" spc="-10" dirty="0">
                <a:solidFill>
                  <a:prstClr val="black"/>
                </a:solidFill>
              </a:rPr>
              <a:t>Austausch der normalen Gesundheitserklärung </a:t>
            </a:r>
            <a:r>
              <a:rPr lang="de-DE" sz="1600" spc="-10" dirty="0">
                <a:solidFill>
                  <a:prstClr val="black"/>
                </a:solidFill>
              </a:rPr>
              <a:t>(50074776) durch die ausgefüllte verkürzte Gesundheitserklärung (50079756) der Aktion</a:t>
            </a:r>
          </a:p>
          <a:p>
            <a:pPr marL="342900" lvl="0" indent="-342900">
              <a:buFont typeface="Symbol" panose="05050102010706020507" pitchFamily="18" charset="2"/>
              <a:buChar char=""/>
            </a:pPr>
            <a:endParaRPr lang="de-DE" sz="1600" spc="-10" dirty="0">
              <a:solidFill>
                <a:prstClr val="black"/>
              </a:solidFill>
            </a:endParaRPr>
          </a:p>
          <a:p>
            <a:pPr lvl="0"/>
            <a:r>
              <a:rPr lang="de-DE" sz="1600" b="1" spc="-10" dirty="0" smtClean="0">
                <a:solidFill>
                  <a:prstClr val="black"/>
                </a:solidFill>
                <a:sym typeface="Wingdings" panose="05000000000000000000" pitchFamily="2" charset="2"/>
              </a:rPr>
              <a:t>   </a:t>
            </a:r>
            <a:r>
              <a:rPr lang="de-DE" sz="1600" b="1" spc="-10" dirty="0" smtClean="0">
                <a:solidFill>
                  <a:prstClr val="black"/>
                </a:solidFill>
              </a:rPr>
              <a:t>Ausgefüllten </a:t>
            </a:r>
            <a:r>
              <a:rPr lang="de-DE" sz="1600" b="1" spc="-10" dirty="0">
                <a:solidFill>
                  <a:prstClr val="black"/>
                </a:solidFill>
              </a:rPr>
              <a:t>Antrag mit verkürzter Gesundheitserklärung einreichen</a:t>
            </a:r>
          </a:p>
          <a:p>
            <a:pPr lvl="0">
              <a:lnSpc>
                <a:spcPts val="1275"/>
              </a:lnSpc>
              <a:spcBef>
                <a:spcPts val="800"/>
              </a:spcBef>
              <a:spcAft>
                <a:spcPts val="640"/>
              </a:spcAft>
            </a:pPr>
            <a:endParaRPr lang="de-DE" sz="1600" dirty="0" smtClean="0"/>
          </a:p>
          <a:p>
            <a:pPr lvl="0">
              <a:lnSpc>
                <a:spcPts val="1275"/>
              </a:lnSpc>
              <a:spcBef>
                <a:spcPts val="800"/>
              </a:spcBef>
              <a:spcAft>
                <a:spcPts val="640"/>
              </a:spcAft>
            </a:pPr>
            <a:endParaRPr lang="de-DE" sz="1600" b="1" spc="-10" dirty="0">
              <a:solidFill>
                <a:prstClr val="black"/>
              </a:solidFill>
            </a:endParaRPr>
          </a:p>
          <a:p>
            <a:pPr lvl="0">
              <a:lnSpc>
                <a:spcPts val="1275"/>
              </a:lnSpc>
              <a:spcBef>
                <a:spcPts val="800"/>
              </a:spcBef>
              <a:spcAft>
                <a:spcPts val="640"/>
              </a:spcAft>
            </a:pPr>
            <a:endParaRPr lang="de-DE" sz="1200" b="1" spc="-10" dirty="0">
              <a:solidFill>
                <a:prstClr val="black"/>
              </a:solidFill>
            </a:endParaRPr>
          </a:p>
        </p:txBody>
      </p:sp>
    </p:spTree>
    <p:extLst>
      <p:ext uri="{BB962C8B-B14F-4D97-AF65-F5344CB8AC3E}">
        <p14:creationId xmlns:p14="http://schemas.microsoft.com/office/powerpoint/2010/main" val="16452706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515939" y="478535"/>
            <a:ext cx="9216640" cy="720000"/>
          </a:xfrm>
        </p:spPr>
        <p:txBody>
          <a:bodyPr/>
          <a:lstStyle/>
          <a:p>
            <a:r>
              <a:rPr lang="de-DE" dirty="0" smtClean="0"/>
              <a:t>Nur 6 Gesundheitsfragen + BMI und Frage 7</a:t>
            </a:r>
            <a:endParaRPr lang="de-DE" dirty="0"/>
          </a:p>
        </p:txBody>
      </p:sp>
      <p:sp>
        <p:nvSpPr>
          <p:cNvPr id="8" name="Textplatzhalter 7"/>
          <p:cNvSpPr>
            <a:spLocks noGrp="1"/>
          </p:cNvSpPr>
          <p:nvPr>
            <p:ph type="body" sz="quarter" idx="8"/>
          </p:nvPr>
        </p:nvSpPr>
        <p:spPr/>
        <p:txBody>
          <a:bodyPr/>
          <a:lstStyle/>
          <a:p>
            <a:endParaRPr lang="de-DE"/>
          </a:p>
        </p:txBody>
      </p:sp>
      <p:pic>
        <p:nvPicPr>
          <p:cNvPr id="2" name="Inhaltsplatzhalter 1"/>
          <p:cNvPicPr>
            <a:picLocks noGrp="1" noChangeAspect="1"/>
          </p:cNvPicPr>
          <p:nvPr>
            <p:ph sz="quarter" idx="14"/>
          </p:nvPr>
        </p:nvPicPr>
        <p:blipFill>
          <a:blip r:embed="rId3"/>
          <a:stretch>
            <a:fillRect/>
          </a:stretch>
        </p:blipFill>
        <p:spPr>
          <a:xfrm>
            <a:off x="515939" y="1484313"/>
            <a:ext cx="11266158" cy="5087943"/>
          </a:xfrm>
          <a:prstGeom prst="rect">
            <a:avLst/>
          </a:prstGeom>
        </p:spPr>
      </p:pic>
    </p:spTree>
    <p:extLst>
      <p:ext uri="{BB962C8B-B14F-4D97-AF65-F5344CB8AC3E}">
        <p14:creationId xmlns:p14="http://schemas.microsoft.com/office/powerpoint/2010/main" val="1124642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u="sng" dirty="0" smtClean="0"/>
              <a:t>Nicht</a:t>
            </a:r>
            <a:r>
              <a:rPr lang="de-DE" dirty="0" smtClean="0"/>
              <a:t> anzugeben sind folgende Punkte…</a:t>
            </a:r>
            <a:endParaRPr lang="de-DE" dirty="0"/>
          </a:p>
        </p:txBody>
      </p:sp>
      <p:sp>
        <p:nvSpPr>
          <p:cNvPr id="7" name="Textplatzhalter 6"/>
          <p:cNvSpPr>
            <a:spLocks noGrp="1"/>
          </p:cNvSpPr>
          <p:nvPr>
            <p:ph type="body" sz="quarter" idx="10"/>
          </p:nvPr>
        </p:nvSpPr>
        <p:spPr/>
        <p:txBody>
          <a:bodyPr/>
          <a:lstStyle/>
          <a:p>
            <a:endParaRPr lang="de-DE"/>
          </a:p>
        </p:txBody>
      </p:sp>
      <p:sp>
        <p:nvSpPr>
          <p:cNvPr id="8" name="Textplatzhalter 7"/>
          <p:cNvSpPr>
            <a:spLocks noGrp="1"/>
          </p:cNvSpPr>
          <p:nvPr>
            <p:ph type="body" sz="quarter" idx="8"/>
          </p:nvPr>
        </p:nvSpPr>
        <p:spPr/>
        <p:txBody>
          <a:bodyPr/>
          <a:lstStyle/>
          <a:p>
            <a:endParaRPr lang="de-DE"/>
          </a:p>
        </p:txBody>
      </p:sp>
      <p:sp>
        <p:nvSpPr>
          <p:cNvPr id="6" name="Inhaltsplatzhalter 5"/>
          <p:cNvSpPr>
            <a:spLocks noGrp="1"/>
          </p:cNvSpPr>
          <p:nvPr>
            <p:ph sz="quarter" idx="14"/>
          </p:nvPr>
        </p:nvSpPr>
        <p:spPr>
          <a:xfrm>
            <a:off x="515935" y="1484313"/>
            <a:ext cx="11160128" cy="4700587"/>
          </a:xfrm>
        </p:spPr>
        <p:txBody>
          <a:bodyPr/>
          <a:lstStyle/>
          <a:p>
            <a:pPr marL="285750" lvl="0" indent="-285750">
              <a:lnSpc>
                <a:spcPct val="100000"/>
              </a:lnSpc>
              <a:buFont typeface="Arial" panose="020B0604020202020204" pitchFamily="34" charset="0"/>
              <a:buChar char="•"/>
            </a:pPr>
            <a:r>
              <a:rPr lang="de-DE" sz="1800" b="1" dirty="0" smtClean="0"/>
              <a:t>Hobbys</a:t>
            </a:r>
            <a:r>
              <a:rPr lang="de-DE" sz="1800" dirty="0" smtClean="0"/>
              <a:t> sowie </a:t>
            </a:r>
            <a:r>
              <a:rPr lang="de-DE" sz="1800" b="1" dirty="0" smtClean="0"/>
              <a:t>Vorverträge außerhalb der ERGO Vorsorge Leben</a:t>
            </a:r>
          </a:p>
          <a:p>
            <a:pPr marL="285750" lvl="0" indent="-285750">
              <a:lnSpc>
                <a:spcPct val="100000"/>
              </a:lnSpc>
              <a:buFont typeface="Arial" panose="020B0604020202020204" pitchFamily="34" charset="0"/>
              <a:buChar char="•"/>
            </a:pPr>
            <a:r>
              <a:rPr lang="de-DE" sz="1800" dirty="0" smtClean="0"/>
              <a:t>Atemwegsinfekte </a:t>
            </a:r>
            <a:r>
              <a:rPr lang="de-DE" sz="1800" dirty="0"/>
              <a:t>/ Erkältungskrankheiten, Covid-19-Infektion ohne Krankenhausbehandlung, Magen- / Darm- und Harnwegsinfekte, die jeweils folgenlos ausgeheilt </a:t>
            </a:r>
            <a:r>
              <a:rPr lang="de-DE" sz="1800" dirty="0" smtClean="0"/>
              <a:t>sind</a:t>
            </a:r>
            <a:endParaRPr lang="de-DE" sz="1800" dirty="0"/>
          </a:p>
          <a:p>
            <a:pPr marL="285750" lvl="0" indent="-285750">
              <a:lnSpc>
                <a:spcPct val="100000"/>
              </a:lnSpc>
              <a:buFont typeface="Arial" panose="020B0604020202020204" pitchFamily="34" charset="0"/>
              <a:buChar char="•"/>
            </a:pPr>
            <a:r>
              <a:rPr lang="de-DE" sz="1800" dirty="0"/>
              <a:t>Entfernung von Muttermalen, Polypen oder Adenomen mit eindeutig gutartigem </a:t>
            </a:r>
            <a:r>
              <a:rPr lang="de-DE" sz="1800" dirty="0" smtClean="0"/>
              <a:t>Befund</a:t>
            </a:r>
            <a:endParaRPr lang="de-DE" sz="1800" dirty="0"/>
          </a:p>
          <a:p>
            <a:pPr marL="285750" lvl="0" indent="-285750">
              <a:lnSpc>
                <a:spcPct val="100000"/>
              </a:lnSpc>
              <a:buFont typeface="Arial" panose="020B0604020202020204" pitchFamily="34" charset="0"/>
              <a:buChar char="•"/>
            </a:pPr>
            <a:r>
              <a:rPr lang="de-DE" sz="1800" dirty="0"/>
              <a:t>Vorsorgeuntersuchungen (beispielsweise Krebsvorsorge), die keinen krankhaften Befund ergeben </a:t>
            </a:r>
            <a:r>
              <a:rPr lang="de-DE" sz="1800" dirty="0" smtClean="0"/>
              <a:t>haben</a:t>
            </a:r>
            <a:endParaRPr lang="de-DE" sz="1800" dirty="0"/>
          </a:p>
          <a:p>
            <a:pPr marL="285750" lvl="0" indent="-285750">
              <a:lnSpc>
                <a:spcPct val="100000"/>
              </a:lnSpc>
              <a:buFont typeface="Arial" panose="020B0604020202020204" pitchFamily="34" charset="0"/>
              <a:buChar char="•"/>
            </a:pPr>
            <a:r>
              <a:rPr lang="de-DE" sz="1800" dirty="0"/>
              <a:t>Zahnbehandlungen, Impfungen </a:t>
            </a:r>
          </a:p>
          <a:p>
            <a:pPr marL="285750" lvl="0" indent="-285750">
              <a:lnSpc>
                <a:spcPct val="100000"/>
              </a:lnSpc>
              <a:buFont typeface="Arial" panose="020B0604020202020204" pitchFamily="34" charset="0"/>
              <a:buChar char="•"/>
            </a:pPr>
            <a:r>
              <a:rPr lang="de-DE" sz="1800" dirty="0" smtClean="0"/>
              <a:t>Nahrungsmittelunverträglichkeiten</a:t>
            </a:r>
            <a:endParaRPr lang="de-DE" sz="1800" dirty="0"/>
          </a:p>
          <a:p>
            <a:pPr marL="285750" lvl="0" indent="-285750">
              <a:lnSpc>
                <a:spcPct val="100000"/>
              </a:lnSpc>
              <a:buFont typeface="Arial" panose="020B0604020202020204" pitchFamily="34" charset="0"/>
              <a:buChar char="•"/>
            </a:pPr>
            <a:r>
              <a:rPr lang="de-DE" sz="1800" dirty="0"/>
              <a:t>Kurz- und Weitsichtigkeit kleiner 8 </a:t>
            </a:r>
            <a:r>
              <a:rPr lang="de-DE" sz="1800" dirty="0" smtClean="0"/>
              <a:t>Dioptrien</a:t>
            </a:r>
            <a:endParaRPr lang="de-DE" sz="1800" dirty="0"/>
          </a:p>
          <a:p>
            <a:pPr marL="285750" lvl="0" indent="-285750">
              <a:lnSpc>
                <a:spcPct val="100000"/>
              </a:lnSpc>
              <a:buFont typeface="Arial" panose="020B0604020202020204" pitchFamily="34" charset="0"/>
              <a:buChar char="•"/>
            </a:pPr>
            <a:r>
              <a:rPr lang="de-DE" sz="1800" dirty="0"/>
              <a:t>Stationäre Aufenthalte / Operationen wegen Entbindung, Mandelentfernung, Blinddarmentfernung, Sterilisation, Gallenstein- oder einmalige Nasenpolyp-Entfernung, Leistenbruch-Operationen, die folgenlos verlaufen </a:t>
            </a:r>
            <a:r>
              <a:rPr lang="de-DE" sz="1800" dirty="0" smtClean="0"/>
              <a:t>sind</a:t>
            </a:r>
            <a:endParaRPr lang="de-DE" sz="1800" dirty="0"/>
          </a:p>
          <a:p>
            <a:pPr marL="285750" lvl="0" indent="-285750">
              <a:lnSpc>
                <a:spcPct val="100000"/>
              </a:lnSpc>
              <a:buFont typeface="Arial" panose="020B0604020202020204" pitchFamily="34" charset="0"/>
              <a:buChar char="•"/>
            </a:pPr>
            <a:r>
              <a:rPr lang="de-DE" sz="1800" dirty="0"/>
              <a:t>Hexenschuss/Lumbago, einmalig aufgetreten und folgenlos </a:t>
            </a:r>
            <a:r>
              <a:rPr lang="de-DE" sz="1800" dirty="0" smtClean="0"/>
              <a:t>ausgeheilt</a:t>
            </a:r>
            <a:endParaRPr lang="de-DE" sz="1800" dirty="0"/>
          </a:p>
          <a:p>
            <a:pPr marL="285750" lvl="0" indent="-285750">
              <a:lnSpc>
                <a:spcPct val="100000"/>
              </a:lnSpc>
              <a:buFont typeface="Arial" panose="020B0604020202020204" pitchFamily="34" charset="0"/>
              <a:buChar char="•"/>
            </a:pPr>
            <a:r>
              <a:rPr lang="de-DE" sz="1800" dirty="0"/>
              <a:t>Frakturen ohne Gelenkbeteiligung, die folgenlos ausgeheilt </a:t>
            </a:r>
            <a:r>
              <a:rPr lang="de-DE" sz="1800" dirty="0" smtClean="0"/>
              <a:t>sind</a:t>
            </a:r>
            <a:endParaRPr lang="de-DE" sz="1800" dirty="0"/>
          </a:p>
          <a:p>
            <a:pPr marL="285750" lvl="0" indent="-285750">
              <a:lnSpc>
                <a:spcPct val="100000"/>
              </a:lnSpc>
              <a:buFont typeface="Arial" panose="020B0604020202020204" pitchFamily="34" charset="0"/>
              <a:buChar char="•"/>
            </a:pPr>
            <a:r>
              <a:rPr lang="de-DE" sz="1800" dirty="0"/>
              <a:t>Nahrungsergänzungs- und </a:t>
            </a:r>
            <a:r>
              <a:rPr lang="de-DE" sz="1800" dirty="0" smtClean="0"/>
              <a:t>Verhütungsmittel</a:t>
            </a:r>
            <a:endParaRPr lang="de-DE" sz="1800" dirty="0"/>
          </a:p>
          <a:p>
            <a:pPr marL="285750" lvl="0" indent="-285750">
              <a:lnSpc>
                <a:spcPct val="100000"/>
              </a:lnSpc>
              <a:buFont typeface="Arial" panose="020B0604020202020204" pitchFamily="34" charset="0"/>
              <a:buChar char="•"/>
            </a:pPr>
            <a:r>
              <a:rPr lang="de-DE" sz="1800" dirty="0"/>
              <a:t>Medikamentös eingestellte Schilddrüsenunterfunktion oder -überfunktion</a:t>
            </a:r>
          </a:p>
          <a:p>
            <a:endParaRPr lang="de-DE" sz="2000" dirty="0" smtClean="0"/>
          </a:p>
        </p:txBody>
      </p:sp>
    </p:spTree>
    <p:extLst>
      <p:ext uri="{BB962C8B-B14F-4D97-AF65-F5344CB8AC3E}">
        <p14:creationId xmlns:p14="http://schemas.microsoft.com/office/powerpoint/2010/main" val="2478270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13"/>
          <p:cNvSpPr txBox="1"/>
          <p:nvPr/>
        </p:nvSpPr>
        <p:spPr>
          <a:xfrm>
            <a:off x="5852006" y="2512028"/>
            <a:ext cx="5390152" cy="1085850"/>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800" b="0" i="0" u="none" strike="noStrike" kern="1200" cap="none" spc="0" normalizeH="0" baseline="0" noProof="0" dirty="0" smtClean="0">
                <a:ln>
                  <a:noFill/>
                </a:ln>
                <a:solidFill>
                  <a:prstClr val="black"/>
                </a:solidFill>
                <a:effectLst/>
                <a:uLnTx/>
                <a:uFillTx/>
                <a:latin typeface="Arial"/>
                <a:ea typeface="+mn-ea"/>
                <a:cs typeface="+mn-cs"/>
              </a:rPr>
              <a:t>Produktinfos und Tarifrechner:</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		makler.ergo.de</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2400" b="1"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800" b="0" i="0" u="none" strike="noStrike" kern="1200" cap="none" spc="0" normalizeH="0" baseline="0" noProof="0" dirty="0" smtClean="0">
                <a:ln>
                  <a:noFill/>
                </a:ln>
                <a:solidFill>
                  <a:prstClr val="black"/>
                </a:solidFill>
                <a:effectLst/>
                <a:uLnTx/>
                <a:uFillTx/>
                <a:latin typeface="Arial"/>
                <a:ea typeface="+mn-ea"/>
                <a:cs typeface="+mn-cs"/>
              </a:rPr>
              <a:t>Sie haben Fragen zu unseren Renten oder benötigen Unterstützung bei der Zusammenarbeit?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Telefon: 0211 477-4638</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ServiceTeamLeben@ergo.de</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6" name="Titel 5">
            <a:extLst>
              <a:ext uri="{FF2B5EF4-FFF2-40B4-BE49-F238E27FC236}">
                <a16:creationId xmlns:a16="http://schemas.microsoft.com/office/drawing/2014/main" id="{6B027BB7-BEE4-584F-AB28-70409D382420}"/>
              </a:ext>
            </a:extLst>
          </p:cNvPr>
          <p:cNvSpPr>
            <a:spLocks noGrp="1"/>
          </p:cNvSpPr>
          <p:nvPr>
            <p:ph type="title"/>
          </p:nvPr>
        </p:nvSpPr>
        <p:spPr>
          <a:xfrm>
            <a:off x="5852005" y="1636816"/>
            <a:ext cx="9270042" cy="720000"/>
          </a:xfrm>
        </p:spPr>
        <p:txBody>
          <a:bodyPr/>
          <a:lstStyle/>
          <a:p>
            <a:r>
              <a:rPr lang="de-DE" dirty="0" smtClean="0"/>
              <a:t>Unser Tipp: Einfach ausprobieren!</a:t>
            </a:r>
            <a:endParaRPr lang="de-DE" dirty="0"/>
          </a:p>
        </p:txBody>
      </p:sp>
      <p:pic>
        <p:nvPicPr>
          <p:cNvPr id="10" name="Grafik 9">
            <a:hlinkClick r:id="rId3"/>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52005" y="3054953"/>
            <a:ext cx="900000" cy="900000"/>
          </a:xfrm>
          <a:prstGeom prst="rect">
            <a:avLst/>
          </a:prstGeom>
        </p:spPr>
      </p:pic>
      <p:pic>
        <p:nvPicPr>
          <p:cNvPr id="2" name="Grafik 1"/>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0" y="-15477"/>
            <a:ext cx="4362450" cy="6873477"/>
          </a:xfrm>
          <a:prstGeom prst="rect">
            <a:avLst/>
          </a:prstGeom>
        </p:spPr>
      </p:pic>
    </p:spTree>
    <p:extLst>
      <p:ext uri="{BB962C8B-B14F-4D97-AF65-F5344CB8AC3E}">
        <p14:creationId xmlns:p14="http://schemas.microsoft.com/office/powerpoint/2010/main" val="952810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CCDC3389-F14B-4E69-A34E-2BF7B3FF03C2}"/>
              </a:ext>
            </a:extLst>
          </p:cNvPr>
          <p:cNvSpPr txBox="1">
            <a:spLocks noChangeAspect="1"/>
          </p:cNvSpPr>
          <p:nvPr/>
        </p:nvSpPr>
        <p:spPr bwMode="black">
          <a:xfrm>
            <a:off x="10620000" y="432000"/>
            <a:ext cx="1219114" cy="673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00" b="0" i="0" u="none" strike="noStrike" kern="1200" cap="none" spc="0" normalizeH="0" baseline="0" noProof="0" dirty="0" smtClean="0">
                <a:ln>
                  <a:noFill/>
                </a:ln>
                <a:solidFill>
                  <a:prstClr val="white"/>
                </a:solidFill>
                <a:effectLst/>
                <a:uLnTx/>
                <a:uFillTx/>
                <a:latin typeface="Arial"/>
                <a:ea typeface="+mn-ea"/>
                <a:cs typeface="+mn-cs"/>
              </a:rPr>
              <a:t>.</a:t>
            </a:r>
            <a:endParaRPr kumimoji="0" lang="de-DE" sz="1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hteck 5"/>
          <p:cNvSpPr/>
          <p:nvPr/>
        </p:nvSpPr>
        <p:spPr>
          <a:xfrm>
            <a:off x="5655491" y="1253769"/>
            <a:ext cx="4964509" cy="3724096"/>
          </a:xfrm>
          <a:prstGeom prst="rect">
            <a:avLst/>
          </a:prstGeom>
        </p:spPr>
        <p:txBody>
          <a:bodyPr wrap="square">
            <a:spAutoFit/>
          </a:bodyPr>
          <a:lstStyle/>
          <a:p>
            <a:r>
              <a:rPr lang="de-DE" sz="4000" b="1" dirty="0" smtClean="0">
                <a:solidFill>
                  <a:schemeClr val="tx2"/>
                </a:solidFill>
              </a:rPr>
              <a:t>Vielen Dank!</a:t>
            </a:r>
          </a:p>
          <a:p>
            <a:endParaRPr lang="de-DE" sz="2800" b="1" dirty="0" smtClean="0">
              <a:solidFill>
                <a:schemeClr val="tx2"/>
              </a:solidFill>
            </a:endParaRPr>
          </a:p>
          <a:p>
            <a:r>
              <a:rPr lang="de-DE" sz="2800" b="1" dirty="0" smtClean="0">
                <a:solidFill>
                  <a:schemeClr val="tx2"/>
                </a:solidFill>
              </a:rPr>
              <a:t>Stefan Rönnau</a:t>
            </a:r>
          </a:p>
          <a:p>
            <a:r>
              <a:rPr lang="de-DE" sz="2800" b="1" dirty="0" smtClean="0">
                <a:solidFill>
                  <a:schemeClr val="tx2"/>
                </a:solidFill>
                <a:hlinkClick r:id="rId4"/>
              </a:rPr>
              <a:t>stefan.roennau@ergo.de</a:t>
            </a:r>
            <a:endParaRPr lang="de-DE" sz="2800" b="1" dirty="0" smtClean="0">
              <a:solidFill>
                <a:schemeClr val="tx2"/>
              </a:solidFill>
            </a:endParaRPr>
          </a:p>
          <a:p>
            <a:r>
              <a:rPr lang="de-DE" sz="2800" b="1" dirty="0" smtClean="0">
                <a:solidFill>
                  <a:schemeClr val="tx2"/>
                </a:solidFill>
              </a:rPr>
              <a:t>0170/4587830</a:t>
            </a:r>
          </a:p>
          <a:p>
            <a:endParaRPr lang="de-DE" sz="2800" b="1" dirty="0" smtClean="0">
              <a:solidFill>
                <a:schemeClr val="tx2"/>
              </a:solidFill>
            </a:endParaRPr>
          </a:p>
          <a:p>
            <a:r>
              <a:rPr lang="de-DE" sz="2800" b="1" dirty="0" smtClean="0">
                <a:solidFill>
                  <a:schemeClr val="tx2"/>
                </a:solidFill>
                <a:hlinkClick r:id="rId5"/>
              </a:rPr>
              <a:t>www.makler.ergo.de</a:t>
            </a:r>
            <a:endParaRPr lang="de-DE" sz="2800" b="1" dirty="0" smtClean="0">
              <a:solidFill>
                <a:schemeClr val="tx2"/>
              </a:solidFill>
            </a:endParaRPr>
          </a:p>
          <a:p>
            <a:endParaRPr lang="de-DE" sz="2800" b="1" dirty="0" smtClean="0">
              <a:solidFill>
                <a:schemeClr val="tx2"/>
              </a:solidFill>
            </a:endParaRPr>
          </a:p>
        </p:txBody>
      </p:sp>
      <p:pic>
        <p:nvPicPr>
          <p:cNvPr id="2" name="Grafik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856344" y="856342"/>
            <a:ext cx="6850743" cy="5138057"/>
          </a:xfrm>
          <a:prstGeom prst="rect">
            <a:avLst/>
          </a:prstGeom>
        </p:spPr>
      </p:pic>
      <p:sp>
        <p:nvSpPr>
          <p:cNvPr id="7" name="Rechteck 6"/>
          <p:cNvSpPr/>
          <p:nvPr/>
        </p:nvSpPr>
        <p:spPr>
          <a:xfrm>
            <a:off x="7056248" y="4855520"/>
            <a:ext cx="2728740" cy="1015663"/>
          </a:xfrm>
          <a:prstGeom prst="rect">
            <a:avLst/>
          </a:prstGeom>
        </p:spPr>
        <p:txBody>
          <a:bodyPr wrap="square">
            <a:spAutoFit/>
          </a:bodyPr>
          <a:lstStyle/>
          <a:p>
            <a:endParaRPr lang="de-DE" sz="2800" b="1" dirty="0">
              <a:solidFill>
                <a:schemeClr val="tx2"/>
              </a:solidFill>
            </a:endParaRPr>
          </a:p>
          <a:p>
            <a:r>
              <a:rPr lang="de-DE" sz="3200" b="1" dirty="0" smtClean="0">
                <a:solidFill>
                  <a:srgbClr val="FF0000"/>
                </a:solidFill>
              </a:rPr>
              <a:t>oder einfach</a:t>
            </a:r>
          </a:p>
        </p:txBody>
      </p:sp>
      <p:grpSp>
        <p:nvGrpSpPr>
          <p:cNvPr id="8" name="Group 73">
            <a:extLst>
              <a:ext uri="{FF2B5EF4-FFF2-40B4-BE49-F238E27FC236}">
                <a16:creationId xmlns:a16="http://schemas.microsoft.com/office/drawing/2014/main" id="{B6EE6881-3464-4B36-BAE0-699ED5F48551}"/>
              </a:ext>
            </a:extLst>
          </p:cNvPr>
          <p:cNvGrpSpPr/>
          <p:nvPr/>
        </p:nvGrpSpPr>
        <p:grpSpPr>
          <a:xfrm>
            <a:off x="9825822" y="3189238"/>
            <a:ext cx="1766990" cy="3577254"/>
            <a:chOff x="13970000" y="1524000"/>
            <a:chExt cx="8643597" cy="17498889"/>
          </a:xfrm>
        </p:grpSpPr>
        <p:sp>
          <p:nvSpPr>
            <p:cNvPr id="9" name="Shape 6">
              <a:extLst>
                <a:ext uri="{FF2B5EF4-FFF2-40B4-BE49-F238E27FC236}">
                  <a16:creationId xmlns:a16="http://schemas.microsoft.com/office/drawing/2014/main" id="{95BDFBAF-00B3-4E44-8BE2-4119FFB1038C}"/>
                </a:ext>
              </a:extLst>
            </p:cNvPr>
            <p:cNvSpPr/>
            <p:nvPr/>
          </p:nvSpPr>
          <p:spPr>
            <a:xfrm>
              <a:off x="14046200" y="1536700"/>
              <a:ext cx="8478438" cy="17476462"/>
            </a:xfrm>
            <a:custGeom>
              <a:avLst/>
              <a:gdLst/>
              <a:ahLst/>
              <a:cxnLst>
                <a:cxn ang="0">
                  <a:pos x="wd2" y="hd2"/>
                </a:cxn>
                <a:cxn ang="5400000">
                  <a:pos x="wd2" y="hd2"/>
                </a:cxn>
                <a:cxn ang="10800000">
                  <a:pos x="wd2" y="hd2"/>
                </a:cxn>
                <a:cxn ang="16200000">
                  <a:pos x="wd2" y="hd2"/>
                </a:cxn>
              </a:cxnLst>
              <a:rect l="0" t="0" r="r" b="b"/>
              <a:pathLst>
                <a:path w="21600" h="21600" extrusionOk="0">
                  <a:moveTo>
                    <a:pt x="20214" y="18917"/>
                  </a:moveTo>
                  <a:lnTo>
                    <a:pt x="1239" y="18917"/>
                  </a:lnTo>
                  <a:lnTo>
                    <a:pt x="1239" y="2586"/>
                  </a:lnTo>
                  <a:lnTo>
                    <a:pt x="20214" y="2586"/>
                  </a:lnTo>
                  <a:cubicBezTo>
                    <a:pt x="20214" y="2586"/>
                    <a:pt x="20214" y="18917"/>
                    <a:pt x="20214" y="18917"/>
                  </a:cubicBezTo>
                  <a:close/>
                  <a:moveTo>
                    <a:pt x="18332" y="0"/>
                  </a:moveTo>
                  <a:lnTo>
                    <a:pt x="3268" y="0"/>
                  </a:lnTo>
                  <a:cubicBezTo>
                    <a:pt x="1466" y="0"/>
                    <a:pt x="0" y="711"/>
                    <a:pt x="0" y="1586"/>
                  </a:cubicBezTo>
                  <a:lnTo>
                    <a:pt x="0" y="20014"/>
                  </a:lnTo>
                  <a:cubicBezTo>
                    <a:pt x="0" y="20889"/>
                    <a:pt x="1466" y="21600"/>
                    <a:pt x="3268" y="21600"/>
                  </a:cubicBezTo>
                  <a:lnTo>
                    <a:pt x="18332" y="21600"/>
                  </a:lnTo>
                  <a:cubicBezTo>
                    <a:pt x="20134" y="21600"/>
                    <a:pt x="21600" y="20889"/>
                    <a:pt x="21600" y="20014"/>
                  </a:cubicBezTo>
                  <a:lnTo>
                    <a:pt x="21600" y="1586"/>
                  </a:lnTo>
                  <a:cubicBezTo>
                    <a:pt x="21600" y="711"/>
                    <a:pt x="20134" y="0"/>
                    <a:pt x="18332" y="0"/>
                  </a:cubicBezTo>
                  <a:close/>
                </a:path>
              </a:pathLst>
            </a:custGeom>
            <a:solidFill>
              <a:srgbClr val="A8AC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7">
              <a:extLst>
                <a:ext uri="{FF2B5EF4-FFF2-40B4-BE49-F238E27FC236}">
                  <a16:creationId xmlns:a16="http://schemas.microsoft.com/office/drawing/2014/main" id="{08F0A897-2541-4291-AA78-940670A7E859}"/>
                </a:ext>
              </a:extLst>
            </p:cNvPr>
            <p:cNvSpPr/>
            <p:nvPr/>
          </p:nvSpPr>
          <p:spPr>
            <a:xfrm>
              <a:off x="14185900" y="1676400"/>
              <a:ext cx="8200393" cy="17198362"/>
            </a:xfrm>
            <a:custGeom>
              <a:avLst/>
              <a:gdLst/>
              <a:ahLst/>
              <a:cxnLst>
                <a:cxn ang="0">
                  <a:pos x="wd2" y="hd2"/>
                </a:cxn>
                <a:cxn ang="5400000">
                  <a:pos x="wd2" y="hd2"/>
                </a:cxn>
                <a:cxn ang="10800000">
                  <a:pos x="wd2" y="hd2"/>
                </a:cxn>
                <a:cxn ang="16200000">
                  <a:pos x="wd2" y="hd2"/>
                </a:cxn>
              </a:cxnLst>
              <a:rect l="0" t="0" r="r" b="b"/>
              <a:pathLst>
                <a:path w="21600" h="21600" extrusionOk="0">
                  <a:moveTo>
                    <a:pt x="20533" y="19049"/>
                  </a:moveTo>
                  <a:lnTo>
                    <a:pt x="914" y="19049"/>
                  </a:lnTo>
                  <a:lnTo>
                    <a:pt x="914" y="2453"/>
                  </a:lnTo>
                  <a:lnTo>
                    <a:pt x="20533" y="2453"/>
                  </a:lnTo>
                  <a:cubicBezTo>
                    <a:pt x="20533" y="2453"/>
                    <a:pt x="20533" y="19049"/>
                    <a:pt x="20533" y="19049"/>
                  </a:cubicBezTo>
                  <a:close/>
                  <a:moveTo>
                    <a:pt x="18587" y="0"/>
                  </a:moveTo>
                  <a:lnTo>
                    <a:pt x="3013" y="0"/>
                  </a:lnTo>
                  <a:cubicBezTo>
                    <a:pt x="1349" y="0"/>
                    <a:pt x="0" y="643"/>
                    <a:pt x="0" y="1437"/>
                  </a:cubicBezTo>
                  <a:lnTo>
                    <a:pt x="0" y="20163"/>
                  </a:lnTo>
                  <a:cubicBezTo>
                    <a:pt x="0" y="20957"/>
                    <a:pt x="1349" y="21600"/>
                    <a:pt x="3013" y="21600"/>
                  </a:cubicBezTo>
                  <a:lnTo>
                    <a:pt x="18587" y="21600"/>
                  </a:lnTo>
                  <a:cubicBezTo>
                    <a:pt x="20251" y="21600"/>
                    <a:pt x="21600" y="20957"/>
                    <a:pt x="21600" y="20163"/>
                  </a:cubicBezTo>
                  <a:lnTo>
                    <a:pt x="21600" y="1437"/>
                  </a:lnTo>
                  <a:cubicBezTo>
                    <a:pt x="21600" y="643"/>
                    <a:pt x="20251" y="0"/>
                    <a:pt x="18587" y="0"/>
                  </a:cubicBezTo>
                  <a:close/>
                </a:path>
              </a:pathLst>
            </a:custGeom>
            <a:solidFill>
              <a:srgbClr val="02020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8">
              <a:extLst>
                <a:ext uri="{FF2B5EF4-FFF2-40B4-BE49-F238E27FC236}">
                  <a16:creationId xmlns:a16="http://schemas.microsoft.com/office/drawing/2014/main" id="{E235FE1C-4612-4615-8DA1-B0FD29B31353}"/>
                </a:ext>
              </a:extLst>
            </p:cNvPr>
            <p:cNvSpPr/>
            <p:nvPr/>
          </p:nvSpPr>
          <p:spPr>
            <a:xfrm>
              <a:off x="14287500" y="1778000"/>
              <a:ext cx="8001766" cy="16999768"/>
            </a:xfrm>
            <a:custGeom>
              <a:avLst/>
              <a:gdLst/>
              <a:ahLst/>
              <a:cxnLst>
                <a:cxn ang="0">
                  <a:pos x="wd2" y="hd2"/>
                </a:cxn>
                <a:cxn ang="5400000">
                  <a:pos x="wd2" y="hd2"/>
                </a:cxn>
                <a:cxn ang="10800000">
                  <a:pos x="wd2" y="hd2"/>
                </a:cxn>
                <a:cxn ang="16200000">
                  <a:pos x="wd2" y="hd2"/>
                </a:cxn>
              </a:cxnLst>
              <a:rect l="0" t="0" r="r" b="b"/>
              <a:pathLst>
                <a:path w="21600" h="21600" extrusionOk="0">
                  <a:moveTo>
                    <a:pt x="21278" y="20273"/>
                  </a:moveTo>
                  <a:cubicBezTo>
                    <a:pt x="21278" y="20921"/>
                    <a:pt x="20158" y="21449"/>
                    <a:pt x="18780" y="21449"/>
                  </a:cubicBezTo>
                  <a:lnTo>
                    <a:pt x="2820" y="21449"/>
                  </a:lnTo>
                  <a:cubicBezTo>
                    <a:pt x="1442" y="21449"/>
                    <a:pt x="322" y="20921"/>
                    <a:pt x="322" y="20273"/>
                  </a:cubicBezTo>
                  <a:lnTo>
                    <a:pt x="322" y="1327"/>
                  </a:lnTo>
                  <a:cubicBezTo>
                    <a:pt x="322" y="679"/>
                    <a:pt x="1442" y="151"/>
                    <a:pt x="2820" y="151"/>
                  </a:cubicBezTo>
                  <a:lnTo>
                    <a:pt x="18780" y="151"/>
                  </a:lnTo>
                  <a:cubicBezTo>
                    <a:pt x="20158" y="151"/>
                    <a:pt x="21278" y="679"/>
                    <a:pt x="21278" y="1327"/>
                  </a:cubicBezTo>
                  <a:cubicBezTo>
                    <a:pt x="21278" y="1327"/>
                    <a:pt x="21278" y="20273"/>
                    <a:pt x="21278" y="20273"/>
                  </a:cubicBezTo>
                  <a:close/>
                  <a:moveTo>
                    <a:pt x="18780" y="0"/>
                  </a:moveTo>
                  <a:lnTo>
                    <a:pt x="2820" y="0"/>
                  </a:lnTo>
                  <a:cubicBezTo>
                    <a:pt x="1265" y="0"/>
                    <a:pt x="0" y="595"/>
                    <a:pt x="0" y="1327"/>
                  </a:cubicBezTo>
                  <a:lnTo>
                    <a:pt x="0" y="20273"/>
                  </a:lnTo>
                  <a:cubicBezTo>
                    <a:pt x="0" y="21005"/>
                    <a:pt x="1265" y="21600"/>
                    <a:pt x="2820" y="21600"/>
                  </a:cubicBezTo>
                  <a:lnTo>
                    <a:pt x="18780" y="21600"/>
                  </a:lnTo>
                  <a:cubicBezTo>
                    <a:pt x="20335" y="21600"/>
                    <a:pt x="21600" y="21005"/>
                    <a:pt x="21600" y="20273"/>
                  </a:cubicBezTo>
                  <a:lnTo>
                    <a:pt x="21600" y="1327"/>
                  </a:lnTo>
                  <a:cubicBezTo>
                    <a:pt x="21600" y="595"/>
                    <a:pt x="20335" y="0"/>
                    <a:pt x="18780" y="0"/>
                  </a:cubicBezTo>
                  <a:close/>
                </a:path>
              </a:pathLst>
            </a:custGeom>
            <a:gradFill>
              <a:gsLst>
                <a:gs pos="2000">
                  <a:srgbClr val="444746"/>
                </a:gs>
                <a:gs pos="13000">
                  <a:srgbClr val="07080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9">
              <a:extLst>
                <a:ext uri="{FF2B5EF4-FFF2-40B4-BE49-F238E27FC236}">
                  <a16:creationId xmlns:a16="http://schemas.microsoft.com/office/drawing/2014/main" id="{73116B6E-A8EF-4A3F-A286-E1DBE74DF81E}"/>
                </a:ext>
              </a:extLst>
            </p:cNvPr>
            <p:cNvSpPr/>
            <p:nvPr/>
          </p:nvSpPr>
          <p:spPr>
            <a:xfrm>
              <a:off x="17627600" y="17233900"/>
              <a:ext cx="1330324" cy="1330324"/>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3" y="1036"/>
                    <a:pt x="20564" y="5408"/>
                    <a:pt x="20564" y="10800"/>
                  </a:cubicBezTo>
                  <a:cubicBezTo>
                    <a:pt x="20564" y="16193"/>
                    <a:pt x="16193"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solidFill>
              <a:srgbClr val="555A6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0">
              <a:extLst>
                <a:ext uri="{FF2B5EF4-FFF2-40B4-BE49-F238E27FC236}">
                  <a16:creationId xmlns:a16="http://schemas.microsoft.com/office/drawing/2014/main" id="{35EBE811-BA45-45BD-B0E0-A5C689FCED6F}"/>
                </a:ext>
              </a:extLst>
            </p:cNvPr>
            <p:cNvSpPr/>
            <p:nvPr/>
          </p:nvSpPr>
          <p:spPr>
            <a:xfrm>
              <a:off x="17678400" y="17233900"/>
              <a:ext cx="1088352" cy="432780"/>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8" y="6227"/>
                    <a:pt x="20297" y="11195"/>
                  </a:cubicBezTo>
                  <a:lnTo>
                    <a:pt x="21600" y="9940"/>
                  </a:lnTo>
                  <a:cubicBezTo>
                    <a:pt x="19205" y="3808"/>
                    <a:pt x="15872" y="0"/>
                    <a:pt x="12183" y="0"/>
                  </a:cubicBezTo>
                  <a:cubicBezTo>
                    <a:pt x="6697" y="0"/>
                    <a:pt x="1993" y="8418"/>
                    <a:pt x="0" y="20398"/>
                  </a:cubicBezTo>
                  <a:cubicBezTo>
                    <a:pt x="0" y="20398"/>
                    <a:pt x="1173" y="21600"/>
                    <a:pt x="1173" y="21600"/>
                  </a:cubicBezTo>
                  <a:close/>
                </a:path>
              </a:pathLst>
            </a:custGeom>
            <a:gradFill>
              <a:gsLst>
                <a:gs pos="0">
                  <a:srgbClr val="000000"/>
                </a:gs>
                <a:gs pos="88030">
                  <a:srgbClr val="555A61"/>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1">
              <a:extLst>
                <a:ext uri="{FF2B5EF4-FFF2-40B4-BE49-F238E27FC236}">
                  <a16:creationId xmlns:a16="http://schemas.microsoft.com/office/drawing/2014/main" id="{0BE7F2F0-EA02-4FA3-9CFA-CE64B12654B0}"/>
                </a:ext>
              </a:extLst>
            </p:cNvPr>
            <p:cNvSpPr/>
            <p:nvPr/>
          </p:nvSpPr>
          <p:spPr>
            <a:xfrm>
              <a:off x="18122900" y="18440400"/>
              <a:ext cx="466859" cy="128366"/>
            </a:xfrm>
            <a:custGeom>
              <a:avLst/>
              <a:gdLst/>
              <a:ahLst/>
              <a:cxnLst>
                <a:cxn ang="0">
                  <a:pos x="wd2" y="hd2"/>
                </a:cxn>
                <a:cxn ang="5400000">
                  <a:pos x="wd2" y="hd2"/>
                </a:cxn>
                <a:cxn ang="10800000">
                  <a:pos x="wd2" y="hd2"/>
                </a:cxn>
                <a:cxn ang="16200000">
                  <a:pos x="wd2" y="hd2"/>
                </a:cxn>
              </a:cxnLst>
              <a:rect l="0" t="0" r="r" b="b"/>
              <a:pathLst>
                <a:path w="21600" h="21600" extrusionOk="0">
                  <a:moveTo>
                    <a:pt x="20124" y="0"/>
                  </a:moveTo>
                  <a:cubicBezTo>
                    <a:pt x="16358" y="6931"/>
                    <a:pt x="12100" y="10861"/>
                    <a:pt x="7589" y="10861"/>
                  </a:cubicBezTo>
                  <a:cubicBezTo>
                    <a:pt x="5232" y="10861"/>
                    <a:pt x="2944" y="9787"/>
                    <a:pt x="759" y="7778"/>
                  </a:cubicBezTo>
                  <a:lnTo>
                    <a:pt x="0" y="18164"/>
                  </a:lnTo>
                  <a:cubicBezTo>
                    <a:pt x="2428" y="20403"/>
                    <a:pt x="4971" y="21600"/>
                    <a:pt x="7589" y="21600"/>
                  </a:cubicBezTo>
                  <a:cubicBezTo>
                    <a:pt x="12639" y="21600"/>
                    <a:pt x="17397" y="17153"/>
                    <a:pt x="21600" y="9315"/>
                  </a:cubicBezTo>
                  <a:cubicBezTo>
                    <a:pt x="21600" y="9315"/>
                    <a:pt x="20124" y="0"/>
                    <a:pt x="20124" y="0"/>
                  </a:cubicBezTo>
                  <a:close/>
                </a:path>
              </a:pathLst>
            </a:custGeom>
            <a:gradFill>
              <a:gsLst>
                <a:gs pos="7000">
                  <a:srgbClr val="000000"/>
                </a:gs>
                <a:gs pos="90979">
                  <a:srgbClr val="555A6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12">
              <a:extLst>
                <a:ext uri="{FF2B5EF4-FFF2-40B4-BE49-F238E27FC236}">
                  <a16:creationId xmlns:a16="http://schemas.microsoft.com/office/drawing/2014/main" id="{BC729734-BE33-494C-BA6E-D1BD6BAF0860}"/>
                </a:ext>
              </a:extLst>
            </p:cNvPr>
            <p:cNvSpPr/>
            <p:nvPr/>
          </p:nvSpPr>
          <p:spPr>
            <a:xfrm>
              <a:off x="14033500" y="1524000"/>
              <a:ext cx="8500974" cy="17498889"/>
            </a:xfrm>
            <a:custGeom>
              <a:avLst/>
              <a:gdLst/>
              <a:ahLst/>
              <a:cxnLst>
                <a:cxn ang="0">
                  <a:pos x="wd2" y="hd2"/>
                </a:cxn>
                <a:cxn ang="5400000">
                  <a:pos x="wd2" y="hd2"/>
                </a:cxn>
                <a:cxn ang="10800000">
                  <a:pos x="wd2" y="hd2"/>
                </a:cxn>
                <a:cxn ang="16200000">
                  <a:pos x="wd2" y="hd2"/>
                </a:cxn>
              </a:cxnLst>
              <a:rect l="0" t="0" r="r" b="b"/>
              <a:pathLst>
                <a:path w="21600" h="21600" extrusionOk="0">
                  <a:moveTo>
                    <a:pt x="3288" y="199"/>
                  </a:moveTo>
                  <a:cubicBezTo>
                    <a:pt x="1702" y="199"/>
                    <a:pt x="411" y="827"/>
                    <a:pt x="411" y="1597"/>
                  </a:cubicBezTo>
                  <a:lnTo>
                    <a:pt x="411" y="20003"/>
                  </a:lnTo>
                  <a:cubicBezTo>
                    <a:pt x="411" y="20774"/>
                    <a:pt x="1702" y="21401"/>
                    <a:pt x="3288" y="21401"/>
                  </a:cubicBezTo>
                  <a:lnTo>
                    <a:pt x="18312" y="21401"/>
                  </a:lnTo>
                  <a:cubicBezTo>
                    <a:pt x="19899" y="21401"/>
                    <a:pt x="21190" y="20774"/>
                    <a:pt x="21190" y="20003"/>
                  </a:cubicBezTo>
                  <a:lnTo>
                    <a:pt x="21190" y="1597"/>
                  </a:lnTo>
                  <a:cubicBezTo>
                    <a:pt x="21190" y="827"/>
                    <a:pt x="19899" y="199"/>
                    <a:pt x="18312" y="199"/>
                  </a:cubicBezTo>
                  <a:cubicBezTo>
                    <a:pt x="18312" y="199"/>
                    <a:pt x="3288" y="199"/>
                    <a:pt x="3288" y="199"/>
                  </a:cubicBezTo>
                  <a:close/>
                  <a:moveTo>
                    <a:pt x="18312" y="21428"/>
                  </a:moveTo>
                  <a:lnTo>
                    <a:pt x="3288" y="21428"/>
                  </a:lnTo>
                  <a:cubicBezTo>
                    <a:pt x="1670" y="21428"/>
                    <a:pt x="353" y="20789"/>
                    <a:pt x="353" y="20003"/>
                  </a:cubicBezTo>
                  <a:lnTo>
                    <a:pt x="353" y="1597"/>
                  </a:lnTo>
                  <a:cubicBezTo>
                    <a:pt x="353" y="811"/>
                    <a:pt x="1670" y="172"/>
                    <a:pt x="3288" y="172"/>
                  </a:cubicBezTo>
                  <a:lnTo>
                    <a:pt x="18312" y="172"/>
                  </a:lnTo>
                  <a:cubicBezTo>
                    <a:pt x="19930" y="172"/>
                    <a:pt x="21247" y="811"/>
                    <a:pt x="21247" y="1597"/>
                  </a:cubicBezTo>
                  <a:lnTo>
                    <a:pt x="21247" y="20003"/>
                  </a:lnTo>
                  <a:cubicBezTo>
                    <a:pt x="21247" y="20789"/>
                    <a:pt x="19930" y="21428"/>
                    <a:pt x="18312" y="21428"/>
                  </a:cubicBezTo>
                  <a:close/>
                  <a:moveTo>
                    <a:pt x="3288" y="28"/>
                  </a:moveTo>
                  <a:cubicBezTo>
                    <a:pt x="1507" y="28"/>
                    <a:pt x="57" y="732"/>
                    <a:pt x="57" y="1597"/>
                  </a:cubicBezTo>
                  <a:lnTo>
                    <a:pt x="57" y="20003"/>
                  </a:lnTo>
                  <a:cubicBezTo>
                    <a:pt x="57" y="20868"/>
                    <a:pt x="1507" y="21572"/>
                    <a:pt x="3288" y="21572"/>
                  </a:cubicBezTo>
                  <a:lnTo>
                    <a:pt x="18312" y="21572"/>
                  </a:lnTo>
                  <a:cubicBezTo>
                    <a:pt x="20093" y="21572"/>
                    <a:pt x="21543" y="20868"/>
                    <a:pt x="21543" y="20003"/>
                  </a:cubicBezTo>
                  <a:lnTo>
                    <a:pt x="21543" y="1597"/>
                  </a:lnTo>
                  <a:cubicBezTo>
                    <a:pt x="21543" y="732"/>
                    <a:pt x="20093" y="28"/>
                    <a:pt x="18312" y="28"/>
                  </a:cubicBezTo>
                  <a:cubicBezTo>
                    <a:pt x="18312" y="28"/>
                    <a:pt x="3288" y="28"/>
                    <a:pt x="3288" y="28"/>
                  </a:cubicBezTo>
                  <a:close/>
                  <a:moveTo>
                    <a:pt x="18312" y="21600"/>
                  </a:moveTo>
                  <a:lnTo>
                    <a:pt x="3288" y="21600"/>
                  </a:lnTo>
                  <a:cubicBezTo>
                    <a:pt x="1475" y="21600"/>
                    <a:pt x="0" y="20883"/>
                    <a:pt x="0" y="20003"/>
                  </a:cubicBezTo>
                  <a:lnTo>
                    <a:pt x="0" y="1597"/>
                  </a:lnTo>
                  <a:cubicBezTo>
                    <a:pt x="0" y="717"/>
                    <a:pt x="1475" y="0"/>
                    <a:pt x="3288" y="0"/>
                  </a:cubicBezTo>
                  <a:lnTo>
                    <a:pt x="18312" y="0"/>
                  </a:lnTo>
                  <a:cubicBezTo>
                    <a:pt x="20125" y="0"/>
                    <a:pt x="21600" y="717"/>
                    <a:pt x="21600" y="1597"/>
                  </a:cubicBezTo>
                  <a:lnTo>
                    <a:pt x="21600" y="20003"/>
                  </a:lnTo>
                  <a:cubicBezTo>
                    <a:pt x="21600" y="20883"/>
                    <a:pt x="20125" y="21600"/>
                    <a:pt x="18312" y="21600"/>
                  </a:cubicBezTo>
                  <a:close/>
                </a:path>
              </a:pathLst>
            </a:custGeom>
            <a:solidFill>
              <a:srgbClr val="92989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Freeform 36">
              <a:extLst>
                <a:ext uri="{FF2B5EF4-FFF2-40B4-BE49-F238E27FC236}">
                  <a16:creationId xmlns:a16="http://schemas.microsoft.com/office/drawing/2014/main" id="{D0151028-ABC1-4B7F-A793-2B500AFE4F3A}"/>
                </a:ext>
              </a:extLst>
            </p:cNvPr>
            <p:cNvSpPr/>
            <p:nvPr/>
          </p:nvSpPr>
          <p:spPr>
            <a:xfrm>
              <a:off x="14693899" y="3771899"/>
              <a:ext cx="7220398" cy="201966"/>
            </a:xfrm>
            <a:custGeom>
              <a:avLst/>
              <a:gdLst>
                <a:gd name="connsiteX0" fmla="*/ 884246 w 7220398"/>
                <a:gd name="connsiteY0" fmla="*/ 101599 h 201966"/>
                <a:gd name="connsiteX1" fmla="*/ 932171 w 7220398"/>
                <a:gd name="connsiteY1" fmla="*/ 121452 h 201966"/>
                <a:gd name="connsiteX2" fmla="*/ 884273 w 7220398"/>
                <a:gd name="connsiteY2" fmla="*/ 169391 h 201966"/>
                <a:gd name="connsiteX3" fmla="*/ 836321 w 7220398"/>
                <a:gd name="connsiteY3" fmla="*/ 121452 h 201966"/>
                <a:gd name="connsiteX4" fmla="*/ 884246 w 7220398"/>
                <a:gd name="connsiteY4" fmla="*/ 101599 h 201966"/>
                <a:gd name="connsiteX5" fmla="*/ 628020 w 7220398"/>
                <a:gd name="connsiteY5" fmla="*/ 50800 h 201966"/>
                <a:gd name="connsiteX6" fmla="*/ 684541 w 7220398"/>
                <a:gd name="connsiteY6" fmla="*/ 107306 h 201966"/>
                <a:gd name="connsiteX7" fmla="*/ 628020 w 7220398"/>
                <a:gd name="connsiteY7" fmla="*/ 163823 h 201966"/>
                <a:gd name="connsiteX8" fmla="*/ 571500 w 7220398"/>
                <a:gd name="connsiteY8" fmla="*/ 107306 h 201966"/>
                <a:gd name="connsiteX9" fmla="*/ 628020 w 7220398"/>
                <a:gd name="connsiteY9" fmla="*/ 50800 h 201966"/>
                <a:gd name="connsiteX10" fmla="*/ 488318 w 7220398"/>
                <a:gd name="connsiteY10" fmla="*/ 50800 h 201966"/>
                <a:gd name="connsiteX11" fmla="*/ 544837 w 7220398"/>
                <a:gd name="connsiteY11" fmla="*/ 107306 h 201966"/>
                <a:gd name="connsiteX12" fmla="*/ 488318 w 7220398"/>
                <a:gd name="connsiteY12" fmla="*/ 163823 h 201966"/>
                <a:gd name="connsiteX13" fmla="*/ 431800 w 7220398"/>
                <a:gd name="connsiteY13" fmla="*/ 107306 h 201966"/>
                <a:gd name="connsiteX14" fmla="*/ 488318 w 7220398"/>
                <a:gd name="connsiteY14" fmla="*/ 50800 h 201966"/>
                <a:gd name="connsiteX15" fmla="*/ 348620 w 7220398"/>
                <a:gd name="connsiteY15" fmla="*/ 50800 h 201966"/>
                <a:gd name="connsiteX16" fmla="*/ 405141 w 7220398"/>
                <a:gd name="connsiteY16" fmla="*/ 107306 h 201966"/>
                <a:gd name="connsiteX17" fmla="*/ 348620 w 7220398"/>
                <a:gd name="connsiteY17" fmla="*/ 163823 h 201966"/>
                <a:gd name="connsiteX18" fmla="*/ 292100 w 7220398"/>
                <a:gd name="connsiteY18" fmla="*/ 107306 h 201966"/>
                <a:gd name="connsiteX19" fmla="*/ 348620 w 7220398"/>
                <a:gd name="connsiteY19" fmla="*/ 50800 h 201966"/>
                <a:gd name="connsiteX20" fmla="*/ 196222 w 7220398"/>
                <a:gd name="connsiteY20" fmla="*/ 50800 h 201966"/>
                <a:gd name="connsiteX21" fmla="*/ 252713 w 7220398"/>
                <a:gd name="connsiteY21" fmla="*/ 107306 h 201966"/>
                <a:gd name="connsiteX22" fmla="*/ 196222 w 7220398"/>
                <a:gd name="connsiteY22" fmla="*/ 163823 h 201966"/>
                <a:gd name="connsiteX23" fmla="*/ 139700 w 7220398"/>
                <a:gd name="connsiteY23" fmla="*/ 107306 h 201966"/>
                <a:gd name="connsiteX24" fmla="*/ 196222 w 7220398"/>
                <a:gd name="connsiteY24" fmla="*/ 50800 h 201966"/>
                <a:gd name="connsiteX25" fmla="*/ 56517 w 7220398"/>
                <a:gd name="connsiteY25" fmla="*/ 50800 h 201966"/>
                <a:gd name="connsiteX26" fmla="*/ 113013 w 7220398"/>
                <a:gd name="connsiteY26" fmla="*/ 107306 h 201966"/>
                <a:gd name="connsiteX27" fmla="*/ 56517 w 7220398"/>
                <a:gd name="connsiteY27" fmla="*/ 163823 h 201966"/>
                <a:gd name="connsiteX28" fmla="*/ 0 w 7220398"/>
                <a:gd name="connsiteY28" fmla="*/ 107306 h 201966"/>
                <a:gd name="connsiteX29" fmla="*/ 56517 w 7220398"/>
                <a:gd name="connsiteY29" fmla="*/ 50800 h 201966"/>
                <a:gd name="connsiteX30" fmla="*/ 884231 w 7220398"/>
                <a:gd name="connsiteY30" fmla="*/ 50799 h 201966"/>
                <a:gd name="connsiteX31" fmla="*/ 968363 w 7220398"/>
                <a:gd name="connsiteY31" fmla="*/ 85665 h 201966"/>
                <a:gd name="connsiteX32" fmla="*/ 949994 w 7220398"/>
                <a:gd name="connsiteY32" fmla="*/ 104064 h 201966"/>
                <a:gd name="connsiteX33" fmla="*/ 818500 w 7220398"/>
                <a:gd name="connsiteY33" fmla="*/ 104064 h 201966"/>
                <a:gd name="connsiteX34" fmla="*/ 800100 w 7220398"/>
                <a:gd name="connsiteY34" fmla="*/ 85665 h 201966"/>
                <a:gd name="connsiteX35" fmla="*/ 884231 w 7220398"/>
                <a:gd name="connsiteY35" fmla="*/ 50799 h 201966"/>
                <a:gd name="connsiteX36" fmla="*/ 6760660 w 7220398"/>
                <a:gd name="connsiteY36" fmla="*/ 36283 h 201966"/>
                <a:gd name="connsiteX37" fmla="*/ 7080614 w 7220398"/>
                <a:gd name="connsiteY37" fmla="*/ 36283 h 201966"/>
                <a:gd name="connsiteX38" fmla="*/ 7088316 w 7220398"/>
                <a:gd name="connsiteY38" fmla="*/ 43991 h 201966"/>
                <a:gd name="connsiteX39" fmla="*/ 7088316 w 7220398"/>
                <a:gd name="connsiteY39" fmla="*/ 153938 h 201966"/>
                <a:gd name="connsiteX40" fmla="*/ 7080614 w 7220398"/>
                <a:gd name="connsiteY40" fmla="*/ 161645 h 201966"/>
                <a:gd name="connsiteX41" fmla="*/ 6760660 w 7220398"/>
                <a:gd name="connsiteY41" fmla="*/ 161645 h 201966"/>
                <a:gd name="connsiteX42" fmla="*/ 6752944 w 7220398"/>
                <a:gd name="connsiteY42" fmla="*/ 153938 h 201966"/>
                <a:gd name="connsiteX43" fmla="*/ 6752944 w 7220398"/>
                <a:gd name="connsiteY43" fmla="*/ 43991 h 201966"/>
                <a:gd name="connsiteX44" fmla="*/ 6760660 w 7220398"/>
                <a:gd name="connsiteY44" fmla="*/ 36283 h 201966"/>
                <a:gd name="connsiteX45" fmla="*/ 6750030 w 7220398"/>
                <a:gd name="connsiteY45" fmla="*/ 8275 h 201966"/>
                <a:gd name="connsiteX46" fmla="*/ 6726576 w 7220398"/>
                <a:gd name="connsiteY46" fmla="*/ 31726 h 201966"/>
                <a:gd name="connsiteX47" fmla="*/ 6726576 w 7220398"/>
                <a:gd name="connsiteY47" fmla="*/ 170241 h 201966"/>
                <a:gd name="connsiteX48" fmla="*/ 6750030 w 7220398"/>
                <a:gd name="connsiteY48" fmla="*/ 193691 h 201966"/>
                <a:gd name="connsiteX49" fmla="*/ 7153150 w 7220398"/>
                <a:gd name="connsiteY49" fmla="*/ 193691 h 201966"/>
                <a:gd name="connsiteX50" fmla="*/ 7176604 w 7220398"/>
                <a:gd name="connsiteY50" fmla="*/ 170241 h 201966"/>
                <a:gd name="connsiteX51" fmla="*/ 7176604 w 7220398"/>
                <a:gd name="connsiteY51" fmla="*/ 31726 h 201966"/>
                <a:gd name="connsiteX52" fmla="*/ 7153150 w 7220398"/>
                <a:gd name="connsiteY52" fmla="*/ 8275 h 201966"/>
                <a:gd name="connsiteX53" fmla="*/ 6750030 w 7220398"/>
                <a:gd name="connsiteY53" fmla="*/ 0 h 201966"/>
                <a:gd name="connsiteX54" fmla="*/ 7153150 w 7220398"/>
                <a:gd name="connsiteY54" fmla="*/ 0 h 201966"/>
                <a:gd name="connsiteX55" fmla="*/ 7184856 w 7220398"/>
                <a:gd name="connsiteY55" fmla="*/ 31726 h 201966"/>
                <a:gd name="connsiteX56" fmla="*/ 7184856 w 7220398"/>
                <a:gd name="connsiteY56" fmla="*/ 64134 h 201966"/>
                <a:gd name="connsiteX57" fmla="*/ 7220398 w 7220398"/>
                <a:gd name="connsiteY57" fmla="*/ 100983 h 201966"/>
                <a:gd name="connsiteX58" fmla="*/ 7184856 w 7220398"/>
                <a:gd name="connsiteY58" fmla="*/ 137833 h 201966"/>
                <a:gd name="connsiteX59" fmla="*/ 7184856 w 7220398"/>
                <a:gd name="connsiteY59" fmla="*/ 170241 h 201966"/>
                <a:gd name="connsiteX60" fmla="*/ 7153150 w 7220398"/>
                <a:gd name="connsiteY60" fmla="*/ 201966 h 201966"/>
                <a:gd name="connsiteX61" fmla="*/ 6750030 w 7220398"/>
                <a:gd name="connsiteY61" fmla="*/ 201966 h 201966"/>
                <a:gd name="connsiteX62" fmla="*/ 6718300 w 7220398"/>
                <a:gd name="connsiteY62" fmla="*/ 170241 h 201966"/>
                <a:gd name="connsiteX63" fmla="*/ 6718300 w 7220398"/>
                <a:gd name="connsiteY63" fmla="*/ 31726 h 201966"/>
                <a:gd name="connsiteX64" fmla="*/ 6750030 w 7220398"/>
                <a:gd name="connsiteY64" fmla="*/ 0 h 201966"/>
                <a:gd name="connsiteX65" fmla="*/ 881329 w 7220398"/>
                <a:gd name="connsiteY65" fmla="*/ 0 h 201966"/>
                <a:gd name="connsiteX66" fmla="*/ 1000659 w 7220398"/>
                <a:gd name="connsiteY66" fmla="*/ 49421 h 201966"/>
                <a:gd name="connsiteX67" fmla="*/ 982307 w 7220398"/>
                <a:gd name="connsiteY67" fmla="*/ 67782 h 201966"/>
                <a:gd name="connsiteX68" fmla="*/ 780319 w 7220398"/>
                <a:gd name="connsiteY68" fmla="*/ 67770 h 201966"/>
                <a:gd name="connsiteX69" fmla="*/ 762000 w 7220398"/>
                <a:gd name="connsiteY69" fmla="*/ 49421 h 201966"/>
                <a:gd name="connsiteX70" fmla="*/ 881329 w 7220398"/>
                <a:gd name="connsiteY70" fmla="*/ 0 h 20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220398" h="201966">
                  <a:moveTo>
                    <a:pt x="884246" y="101599"/>
                  </a:moveTo>
                  <a:cubicBezTo>
                    <a:pt x="901595" y="101599"/>
                    <a:pt x="918943" y="108217"/>
                    <a:pt x="932171" y="121452"/>
                  </a:cubicBezTo>
                  <a:lnTo>
                    <a:pt x="884273" y="169391"/>
                  </a:lnTo>
                  <a:lnTo>
                    <a:pt x="836321" y="121452"/>
                  </a:lnTo>
                  <a:cubicBezTo>
                    <a:pt x="849549" y="108217"/>
                    <a:pt x="866897" y="101599"/>
                    <a:pt x="884246" y="101599"/>
                  </a:cubicBezTo>
                  <a:close/>
                  <a:moveTo>
                    <a:pt x="628020" y="50800"/>
                  </a:moveTo>
                  <a:cubicBezTo>
                    <a:pt x="659217" y="50800"/>
                    <a:pt x="684541" y="76094"/>
                    <a:pt x="684541" y="107306"/>
                  </a:cubicBezTo>
                  <a:cubicBezTo>
                    <a:pt x="684541" y="138529"/>
                    <a:pt x="659217" y="163823"/>
                    <a:pt x="628020" y="163823"/>
                  </a:cubicBezTo>
                  <a:cubicBezTo>
                    <a:pt x="596798" y="163823"/>
                    <a:pt x="571500" y="138529"/>
                    <a:pt x="571500" y="107306"/>
                  </a:cubicBezTo>
                  <a:cubicBezTo>
                    <a:pt x="571500" y="76094"/>
                    <a:pt x="596798" y="50800"/>
                    <a:pt x="628020" y="50800"/>
                  </a:cubicBezTo>
                  <a:close/>
                  <a:moveTo>
                    <a:pt x="488318" y="50800"/>
                  </a:moveTo>
                  <a:cubicBezTo>
                    <a:pt x="519540" y="50800"/>
                    <a:pt x="544837" y="76094"/>
                    <a:pt x="544837" y="107306"/>
                  </a:cubicBezTo>
                  <a:cubicBezTo>
                    <a:pt x="544837" y="138529"/>
                    <a:pt x="519540" y="163823"/>
                    <a:pt x="488318" y="163823"/>
                  </a:cubicBezTo>
                  <a:cubicBezTo>
                    <a:pt x="457123" y="163823"/>
                    <a:pt x="431800" y="138529"/>
                    <a:pt x="431800" y="107306"/>
                  </a:cubicBezTo>
                  <a:cubicBezTo>
                    <a:pt x="431800" y="76094"/>
                    <a:pt x="457123" y="50800"/>
                    <a:pt x="488318" y="50800"/>
                  </a:cubicBezTo>
                  <a:close/>
                  <a:moveTo>
                    <a:pt x="348620" y="50800"/>
                  </a:moveTo>
                  <a:cubicBezTo>
                    <a:pt x="379817" y="50800"/>
                    <a:pt x="405141" y="76094"/>
                    <a:pt x="405141" y="107306"/>
                  </a:cubicBezTo>
                  <a:cubicBezTo>
                    <a:pt x="405141" y="138529"/>
                    <a:pt x="379817" y="163823"/>
                    <a:pt x="348620" y="163823"/>
                  </a:cubicBezTo>
                  <a:cubicBezTo>
                    <a:pt x="317398" y="163823"/>
                    <a:pt x="292100" y="138529"/>
                    <a:pt x="292100" y="107306"/>
                  </a:cubicBezTo>
                  <a:cubicBezTo>
                    <a:pt x="292100" y="76094"/>
                    <a:pt x="317398" y="50800"/>
                    <a:pt x="348620" y="50800"/>
                  </a:cubicBezTo>
                  <a:close/>
                  <a:moveTo>
                    <a:pt x="196222" y="50800"/>
                  </a:moveTo>
                  <a:cubicBezTo>
                    <a:pt x="227416" y="50800"/>
                    <a:pt x="252713" y="76094"/>
                    <a:pt x="252713" y="107306"/>
                  </a:cubicBezTo>
                  <a:cubicBezTo>
                    <a:pt x="252713" y="138529"/>
                    <a:pt x="227416" y="163823"/>
                    <a:pt x="196222" y="163823"/>
                  </a:cubicBezTo>
                  <a:cubicBezTo>
                    <a:pt x="164971" y="163823"/>
                    <a:pt x="139700" y="138529"/>
                    <a:pt x="139700" y="107306"/>
                  </a:cubicBezTo>
                  <a:cubicBezTo>
                    <a:pt x="139700" y="76094"/>
                    <a:pt x="164971" y="50800"/>
                    <a:pt x="196222" y="50800"/>
                  </a:cubicBezTo>
                  <a:close/>
                  <a:moveTo>
                    <a:pt x="56517" y="50800"/>
                  </a:moveTo>
                  <a:cubicBezTo>
                    <a:pt x="87742" y="50800"/>
                    <a:pt x="113013" y="76094"/>
                    <a:pt x="113013" y="107306"/>
                  </a:cubicBezTo>
                  <a:cubicBezTo>
                    <a:pt x="113013" y="138529"/>
                    <a:pt x="87742" y="163823"/>
                    <a:pt x="56517" y="163823"/>
                  </a:cubicBezTo>
                  <a:cubicBezTo>
                    <a:pt x="25297" y="163823"/>
                    <a:pt x="0" y="138529"/>
                    <a:pt x="0" y="107306"/>
                  </a:cubicBezTo>
                  <a:cubicBezTo>
                    <a:pt x="0" y="76094"/>
                    <a:pt x="25297" y="50800"/>
                    <a:pt x="56517" y="50800"/>
                  </a:cubicBezTo>
                  <a:close/>
                  <a:moveTo>
                    <a:pt x="884231" y="50799"/>
                  </a:moveTo>
                  <a:cubicBezTo>
                    <a:pt x="914686" y="50799"/>
                    <a:pt x="945141" y="62421"/>
                    <a:pt x="968363" y="85665"/>
                  </a:cubicBezTo>
                  <a:lnTo>
                    <a:pt x="949994" y="104064"/>
                  </a:lnTo>
                  <a:cubicBezTo>
                    <a:pt x="913678" y="67746"/>
                    <a:pt x="854785" y="67746"/>
                    <a:pt x="818500" y="104064"/>
                  </a:cubicBezTo>
                  <a:lnTo>
                    <a:pt x="800100" y="85665"/>
                  </a:lnTo>
                  <a:cubicBezTo>
                    <a:pt x="823322" y="62421"/>
                    <a:pt x="853777" y="50799"/>
                    <a:pt x="884231" y="50799"/>
                  </a:cubicBezTo>
                  <a:close/>
                  <a:moveTo>
                    <a:pt x="6760660" y="36283"/>
                  </a:moveTo>
                  <a:lnTo>
                    <a:pt x="7080614" y="36283"/>
                  </a:lnTo>
                  <a:cubicBezTo>
                    <a:pt x="7084854" y="36283"/>
                    <a:pt x="7088316" y="39748"/>
                    <a:pt x="7088316" y="43991"/>
                  </a:cubicBezTo>
                  <a:lnTo>
                    <a:pt x="7088316" y="153938"/>
                  </a:lnTo>
                  <a:cubicBezTo>
                    <a:pt x="7088316" y="158180"/>
                    <a:pt x="7084854" y="161645"/>
                    <a:pt x="7080614" y="161645"/>
                  </a:cubicBezTo>
                  <a:cubicBezTo>
                    <a:pt x="7080614" y="161645"/>
                    <a:pt x="6760660" y="161645"/>
                    <a:pt x="6760660" y="161645"/>
                  </a:cubicBezTo>
                  <a:cubicBezTo>
                    <a:pt x="6756406" y="161645"/>
                    <a:pt x="6752944" y="158180"/>
                    <a:pt x="6752944" y="153938"/>
                  </a:cubicBezTo>
                  <a:lnTo>
                    <a:pt x="6752944" y="43991"/>
                  </a:lnTo>
                  <a:cubicBezTo>
                    <a:pt x="6752944" y="39748"/>
                    <a:pt x="6756406" y="36283"/>
                    <a:pt x="6760660" y="36283"/>
                  </a:cubicBezTo>
                  <a:close/>
                  <a:moveTo>
                    <a:pt x="6750030" y="8275"/>
                  </a:moveTo>
                  <a:cubicBezTo>
                    <a:pt x="6737106" y="8275"/>
                    <a:pt x="6726576" y="18785"/>
                    <a:pt x="6726576" y="31726"/>
                  </a:cubicBezTo>
                  <a:lnTo>
                    <a:pt x="6726576" y="170241"/>
                  </a:lnTo>
                  <a:cubicBezTo>
                    <a:pt x="6726576" y="183172"/>
                    <a:pt x="6737106" y="193691"/>
                    <a:pt x="6750030" y="193691"/>
                  </a:cubicBezTo>
                  <a:lnTo>
                    <a:pt x="7153150" y="193691"/>
                  </a:lnTo>
                  <a:cubicBezTo>
                    <a:pt x="7166098" y="193691"/>
                    <a:pt x="7176604" y="183172"/>
                    <a:pt x="7176604" y="170241"/>
                  </a:cubicBezTo>
                  <a:cubicBezTo>
                    <a:pt x="7176604" y="170241"/>
                    <a:pt x="7176604" y="31726"/>
                    <a:pt x="7176604" y="31726"/>
                  </a:cubicBezTo>
                  <a:cubicBezTo>
                    <a:pt x="7176604" y="18785"/>
                    <a:pt x="7166098" y="8275"/>
                    <a:pt x="7153150" y="8275"/>
                  </a:cubicBezTo>
                  <a:close/>
                  <a:moveTo>
                    <a:pt x="6750030" y="0"/>
                  </a:moveTo>
                  <a:lnTo>
                    <a:pt x="7153150" y="0"/>
                  </a:lnTo>
                  <a:cubicBezTo>
                    <a:pt x="7170630" y="0"/>
                    <a:pt x="7184856" y="14222"/>
                    <a:pt x="7184856" y="31726"/>
                  </a:cubicBezTo>
                  <a:lnTo>
                    <a:pt x="7184856" y="64134"/>
                  </a:lnTo>
                  <a:cubicBezTo>
                    <a:pt x="7204614" y="65031"/>
                    <a:pt x="7220398" y="81030"/>
                    <a:pt x="7220398" y="100983"/>
                  </a:cubicBezTo>
                  <a:cubicBezTo>
                    <a:pt x="7220398" y="120927"/>
                    <a:pt x="7204614" y="136935"/>
                    <a:pt x="7184856" y="137833"/>
                  </a:cubicBezTo>
                  <a:lnTo>
                    <a:pt x="7184856" y="170241"/>
                  </a:lnTo>
                  <a:cubicBezTo>
                    <a:pt x="7184856" y="187744"/>
                    <a:pt x="7170630" y="201966"/>
                    <a:pt x="7153150" y="201966"/>
                  </a:cubicBezTo>
                  <a:lnTo>
                    <a:pt x="6750030" y="201966"/>
                  </a:lnTo>
                  <a:cubicBezTo>
                    <a:pt x="6732526" y="201966"/>
                    <a:pt x="6718300" y="187744"/>
                    <a:pt x="6718300" y="170241"/>
                  </a:cubicBezTo>
                  <a:lnTo>
                    <a:pt x="6718300" y="31726"/>
                  </a:lnTo>
                  <a:cubicBezTo>
                    <a:pt x="6718300" y="14222"/>
                    <a:pt x="6732526" y="0"/>
                    <a:pt x="6750030" y="0"/>
                  </a:cubicBezTo>
                  <a:close/>
                  <a:moveTo>
                    <a:pt x="881329" y="0"/>
                  </a:moveTo>
                  <a:cubicBezTo>
                    <a:pt x="924520" y="0"/>
                    <a:pt x="967711" y="16474"/>
                    <a:pt x="1000659" y="49421"/>
                  </a:cubicBezTo>
                  <a:lnTo>
                    <a:pt x="982307" y="67782"/>
                  </a:lnTo>
                  <a:cubicBezTo>
                    <a:pt x="926553" y="12002"/>
                    <a:pt x="836106" y="12002"/>
                    <a:pt x="780319" y="67770"/>
                  </a:cubicBezTo>
                  <a:cubicBezTo>
                    <a:pt x="780319" y="67770"/>
                    <a:pt x="762000" y="49421"/>
                    <a:pt x="762000" y="49421"/>
                  </a:cubicBezTo>
                  <a:cubicBezTo>
                    <a:pt x="794948" y="16474"/>
                    <a:pt x="838139" y="0"/>
                    <a:pt x="881329" y="0"/>
                  </a:cubicBezTo>
                  <a:close/>
                </a:path>
              </a:pathLst>
            </a:custGeom>
            <a:solidFill>
              <a:srgbClr val="000000"/>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3">
              <a:extLst>
                <a:ext uri="{FF2B5EF4-FFF2-40B4-BE49-F238E27FC236}">
                  <a16:creationId xmlns:a16="http://schemas.microsoft.com/office/drawing/2014/main" id="{6232E5DA-EA3E-4893-A551-0FA46EF2C32E}"/>
                </a:ext>
              </a:extLst>
            </p:cNvPr>
            <p:cNvSpPr/>
            <p:nvPr/>
          </p:nvSpPr>
          <p:spPr>
            <a:xfrm>
              <a:off x="13995400" y="5257800"/>
              <a:ext cx="55172" cy="12965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4">
              <a:extLst>
                <a:ext uri="{FF2B5EF4-FFF2-40B4-BE49-F238E27FC236}">
                  <a16:creationId xmlns:a16="http://schemas.microsoft.com/office/drawing/2014/main" id="{89CBBEB6-B7DE-4DBF-8E40-B4C977BFD0D4}"/>
                </a:ext>
              </a:extLst>
            </p:cNvPr>
            <p:cNvSpPr/>
            <p:nvPr/>
          </p:nvSpPr>
          <p:spPr>
            <a:xfrm>
              <a:off x="13970000" y="52578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5">
              <a:extLst>
                <a:ext uri="{FF2B5EF4-FFF2-40B4-BE49-F238E27FC236}">
                  <a16:creationId xmlns:a16="http://schemas.microsoft.com/office/drawing/2014/main" id="{898EF25E-6273-4CEB-9BD0-BFA97D305BB6}"/>
                </a:ext>
              </a:extLst>
            </p:cNvPr>
            <p:cNvSpPr/>
            <p:nvPr/>
          </p:nvSpPr>
          <p:spPr>
            <a:xfrm>
              <a:off x="14020800" y="3759200"/>
              <a:ext cx="31629" cy="68784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6000">
                  <a:srgbClr val="444450"/>
                </a:gs>
                <a:gs pos="90036">
                  <a:srgbClr val="343B4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6">
              <a:extLst>
                <a:ext uri="{FF2B5EF4-FFF2-40B4-BE49-F238E27FC236}">
                  <a16:creationId xmlns:a16="http://schemas.microsoft.com/office/drawing/2014/main" id="{2749EDC6-F4A3-499F-BDE5-08498B2B7BF4}"/>
                </a:ext>
              </a:extLst>
            </p:cNvPr>
            <p:cNvSpPr/>
            <p:nvPr/>
          </p:nvSpPr>
          <p:spPr>
            <a:xfrm>
              <a:off x="14008100" y="3759200"/>
              <a:ext cx="15815" cy="6875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0997"/>
                  </a:lnTo>
                  <a:lnTo>
                    <a:pt x="0" y="604"/>
                  </a:lnTo>
                  <a:cubicBezTo>
                    <a:pt x="0" y="604"/>
                    <a:pt x="21600" y="0"/>
                    <a:pt x="21600" y="0"/>
                  </a:cubicBezTo>
                  <a:close/>
                </a:path>
              </a:pathLst>
            </a:custGeom>
            <a:gradFill>
              <a:gsLst>
                <a:gs pos="4000">
                  <a:srgbClr val="A6ABB4"/>
                </a:gs>
                <a:gs pos="92992">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7">
              <a:extLst>
                <a:ext uri="{FF2B5EF4-FFF2-40B4-BE49-F238E27FC236}">
                  <a16:creationId xmlns:a16="http://schemas.microsoft.com/office/drawing/2014/main" id="{0E40F0BF-E2AA-4109-8741-575738CAF216}"/>
                </a:ext>
              </a:extLst>
            </p:cNvPr>
            <p:cNvSpPr/>
            <p:nvPr/>
          </p:nvSpPr>
          <p:spPr>
            <a:xfrm>
              <a:off x="13995400" y="68580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8">
              <a:extLst>
                <a:ext uri="{FF2B5EF4-FFF2-40B4-BE49-F238E27FC236}">
                  <a16:creationId xmlns:a16="http://schemas.microsoft.com/office/drawing/2014/main" id="{1C6F5D77-ECF4-4EB8-99AD-C364DC6F05BB}"/>
                </a:ext>
              </a:extLst>
            </p:cNvPr>
            <p:cNvSpPr/>
            <p:nvPr/>
          </p:nvSpPr>
          <p:spPr>
            <a:xfrm>
              <a:off x="13970000" y="68580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9">
              <a:extLst>
                <a:ext uri="{FF2B5EF4-FFF2-40B4-BE49-F238E27FC236}">
                  <a16:creationId xmlns:a16="http://schemas.microsoft.com/office/drawing/2014/main" id="{4871E5E0-B447-4873-9F1A-055EF07E1343}"/>
                </a:ext>
              </a:extLst>
            </p:cNvPr>
            <p:cNvSpPr/>
            <p:nvPr/>
          </p:nvSpPr>
          <p:spPr>
            <a:xfrm>
              <a:off x="22529800" y="52578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adFill>
              <a:gsLst>
                <a:gs pos="6000">
                  <a:srgbClr val="444450"/>
                </a:gs>
                <a:gs pos="93984">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30">
              <a:extLst>
                <a:ext uri="{FF2B5EF4-FFF2-40B4-BE49-F238E27FC236}">
                  <a16:creationId xmlns:a16="http://schemas.microsoft.com/office/drawing/2014/main" id="{9EF90568-892B-4699-BD90-86F88E7DF7DD}"/>
                </a:ext>
              </a:extLst>
            </p:cNvPr>
            <p:cNvSpPr/>
            <p:nvPr/>
          </p:nvSpPr>
          <p:spPr>
            <a:xfrm>
              <a:off x="22586011" y="5259679"/>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559"/>
                  </a:lnTo>
                  <a:lnTo>
                    <a:pt x="21600" y="21041"/>
                  </a:lnTo>
                  <a:cubicBezTo>
                    <a:pt x="21600" y="21041"/>
                    <a:pt x="0" y="21600"/>
                    <a:pt x="0" y="21600"/>
                  </a:cubicBezTo>
                  <a:close/>
                </a:path>
              </a:pathLst>
            </a:custGeom>
            <a:gradFill>
              <a:gsLst>
                <a:gs pos="5000">
                  <a:srgbClr val="A6ABB4"/>
                </a:gs>
                <a:gs pos="90025">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1">
              <a:extLst>
                <a:ext uri="{FF2B5EF4-FFF2-40B4-BE49-F238E27FC236}">
                  <a16:creationId xmlns:a16="http://schemas.microsoft.com/office/drawing/2014/main" id="{4F470BDD-AF44-4FFD-B21F-F4900D6230A4}"/>
                </a:ext>
              </a:extLst>
            </p:cNvPr>
            <p:cNvSpPr/>
            <p:nvPr/>
          </p:nvSpPr>
          <p:spPr>
            <a:xfrm>
              <a:off x="16789400" y="2501900"/>
              <a:ext cx="286770" cy="28678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7" y="21600"/>
                    <a:pt x="10801" y="21600"/>
                  </a:cubicBezTo>
                  <a:cubicBezTo>
                    <a:pt x="4836" y="21600"/>
                    <a:pt x="0" y="16765"/>
                    <a:pt x="0" y="10800"/>
                  </a:cubicBezTo>
                  <a:cubicBezTo>
                    <a:pt x="0" y="4835"/>
                    <a:pt x="4836" y="0"/>
                    <a:pt x="10801" y="0"/>
                  </a:cubicBezTo>
                  <a:cubicBezTo>
                    <a:pt x="16767" y="0"/>
                    <a:pt x="21600" y="4835"/>
                    <a:pt x="21600" y="10800"/>
                  </a:cubicBezTo>
                  <a:close/>
                </a:path>
              </a:pathLst>
            </a:custGeom>
            <a:gradFill>
              <a:gsLst>
                <a:gs pos="5000">
                  <a:srgbClr val="222729"/>
                </a:gs>
                <a:gs pos="96010">
                  <a:srgbClr val="7D7F7F"/>
                </a:gs>
              </a:gsLst>
              <a:lin ang="326536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2">
              <a:extLst>
                <a:ext uri="{FF2B5EF4-FFF2-40B4-BE49-F238E27FC236}">
                  <a16:creationId xmlns:a16="http://schemas.microsoft.com/office/drawing/2014/main" id="{3E36011F-EB1E-40B7-BCF7-3F7229AA097F}"/>
                </a:ext>
              </a:extLst>
            </p:cNvPr>
            <p:cNvSpPr/>
            <p:nvPr/>
          </p:nvSpPr>
          <p:spPr>
            <a:xfrm>
              <a:off x="16865600" y="2565400"/>
              <a:ext cx="153743" cy="1537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4"/>
                    <a:pt x="16767" y="21600"/>
                    <a:pt x="10802" y="21600"/>
                  </a:cubicBezTo>
                  <a:cubicBezTo>
                    <a:pt x="4837" y="21600"/>
                    <a:pt x="0" y="16764"/>
                    <a:pt x="0" y="10801"/>
                  </a:cubicBezTo>
                  <a:cubicBezTo>
                    <a:pt x="0" y="4836"/>
                    <a:pt x="4837" y="0"/>
                    <a:pt x="10802" y="0"/>
                  </a:cubicBezTo>
                  <a:cubicBezTo>
                    <a:pt x="16767" y="0"/>
                    <a:pt x="21600" y="4836"/>
                    <a:pt x="21600" y="10801"/>
                  </a:cubicBezTo>
                  <a:close/>
                </a:path>
              </a:pathLst>
            </a:custGeom>
            <a:solidFill>
              <a:srgbClr val="080A0A"/>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33">
              <a:extLst>
                <a:ext uri="{FF2B5EF4-FFF2-40B4-BE49-F238E27FC236}">
                  <a16:creationId xmlns:a16="http://schemas.microsoft.com/office/drawing/2014/main" id="{70B0E65C-C32D-495C-8E1D-9DC5ED577DC1}"/>
                </a:ext>
              </a:extLst>
            </p:cNvPr>
            <p:cNvSpPr/>
            <p:nvPr/>
          </p:nvSpPr>
          <p:spPr>
            <a:xfrm>
              <a:off x="16878300" y="2578100"/>
              <a:ext cx="133079" cy="13308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4" y="21600"/>
                    <a:pt x="10800" y="21600"/>
                  </a:cubicBezTo>
                  <a:cubicBezTo>
                    <a:pt x="4836" y="21600"/>
                    <a:pt x="0" y="16764"/>
                    <a:pt x="0" y="10800"/>
                  </a:cubicBezTo>
                  <a:cubicBezTo>
                    <a:pt x="0" y="4836"/>
                    <a:pt x="4836" y="0"/>
                    <a:pt x="10800" y="0"/>
                  </a:cubicBezTo>
                  <a:cubicBezTo>
                    <a:pt x="16764" y="0"/>
                    <a:pt x="21600" y="4836"/>
                    <a:pt x="21600" y="10800"/>
                  </a:cubicBezTo>
                  <a:close/>
                </a:path>
              </a:pathLst>
            </a:custGeom>
            <a:gradFill>
              <a:gsLst>
                <a:gs pos="7000">
                  <a:srgbClr val="39669E"/>
                </a:gs>
                <a:gs pos="90979">
                  <a:srgbClr val="294C7E"/>
                </a:gs>
              </a:gsLst>
              <a:lin ang="27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4">
              <a:extLst>
                <a:ext uri="{FF2B5EF4-FFF2-40B4-BE49-F238E27FC236}">
                  <a16:creationId xmlns:a16="http://schemas.microsoft.com/office/drawing/2014/main" id="{84778A38-7009-4012-9520-19E34DE1B215}"/>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solidFill>
              <a:srgbClr val="22272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35">
              <a:extLst>
                <a:ext uri="{FF2B5EF4-FFF2-40B4-BE49-F238E27FC236}">
                  <a16:creationId xmlns:a16="http://schemas.microsoft.com/office/drawing/2014/main" id="{7315CD05-927C-4624-8130-5F6C7837A21C}"/>
                </a:ext>
              </a:extLst>
            </p:cNvPr>
            <p:cNvSpPr/>
            <p:nvPr/>
          </p:nvSpPr>
          <p:spPr>
            <a:xfrm>
              <a:off x="17602200" y="2578100"/>
              <a:ext cx="1379301" cy="138846"/>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4"/>
                    <a:pt x="311" y="10800"/>
                  </a:cubicBezTo>
                  <a:cubicBezTo>
                    <a:pt x="311" y="6337"/>
                    <a:pt x="729" y="2705"/>
                    <a:pt x="1242" y="2705"/>
                  </a:cubicBezTo>
                  <a:lnTo>
                    <a:pt x="20358" y="2705"/>
                  </a:lnTo>
                  <a:cubicBezTo>
                    <a:pt x="20871" y="2705"/>
                    <a:pt x="21289" y="6337"/>
                    <a:pt x="21289" y="10800"/>
                  </a:cubicBezTo>
                  <a:cubicBezTo>
                    <a:pt x="21289" y="15264"/>
                    <a:pt x="20871" y="18895"/>
                    <a:pt x="20358" y="18895"/>
                  </a:cubicBezTo>
                  <a:close/>
                  <a:moveTo>
                    <a:pt x="20358" y="0"/>
                  </a:moveTo>
                  <a:lnTo>
                    <a:pt x="1242" y="0"/>
                  </a:lnTo>
                  <a:cubicBezTo>
                    <a:pt x="556" y="0"/>
                    <a:pt x="0" y="4834"/>
                    <a:pt x="0" y="10800"/>
                  </a:cubicBezTo>
                  <a:cubicBezTo>
                    <a:pt x="0" y="16766"/>
                    <a:pt x="556" y="21600"/>
                    <a:pt x="1242" y="21600"/>
                  </a:cubicBezTo>
                  <a:lnTo>
                    <a:pt x="20358" y="21600"/>
                  </a:lnTo>
                  <a:cubicBezTo>
                    <a:pt x="21044" y="21600"/>
                    <a:pt x="21600" y="16766"/>
                    <a:pt x="21600" y="10800"/>
                  </a:cubicBezTo>
                  <a:cubicBezTo>
                    <a:pt x="21600" y="4834"/>
                    <a:pt x="21044" y="0"/>
                    <a:pt x="20358" y="0"/>
                  </a:cubicBezTo>
                  <a:close/>
                </a:path>
              </a:pathLst>
            </a:custGeom>
            <a:solidFill>
              <a:srgbClr val="1D2224">
                <a:alpha val="8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36">
              <a:extLst>
                <a:ext uri="{FF2B5EF4-FFF2-40B4-BE49-F238E27FC236}">
                  <a16:creationId xmlns:a16="http://schemas.microsoft.com/office/drawing/2014/main" id="{CC8CC5C4-81C0-42D4-A5DC-75E8754F5CE2}"/>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5"/>
                    <a:pt x="311" y="10800"/>
                  </a:cubicBezTo>
                  <a:cubicBezTo>
                    <a:pt x="311" y="6335"/>
                    <a:pt x="729" y="2705"/>
                    <a:pt x="1242" y="2705"/>
                  </a:cubicBezTo>
                  <a:lnTo>
                    <a:pt x="20358" y="2705"/>
                  </a:lnTo>
                  <a:cubicBezTo>
                    <a:pt x="20871" y="2705"/>
                    <a:pt x="21289" y="6335"/>
                    <a:pt x="21289" y="10800"/>
                  </a:cubicBezTo>
                  <a:cubicBezTo>
                    <a:pt x="21289" y="15265"/>
                    <a:pt x="20871" y="18895"/>
                    <a:pt x="20358" y="18895"/>
                  </a:cubicBezTo>
                  <a:close/>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gradFill>
              <a:gsLst>
                <a:gs pos="1000">
                  <a:srgbClr val="23282A"/>
                </a:gs>
                <a:gs pos="96992">
                  <a:srgbClr val="7E8080"/>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37">
              <a:extLst>
                <a:ext uri="{FF2B5EF4-FFF2-40B4-BE49-F238E27FC236}">
                  <a16:creationId xmlns:a16="http://schemas.microsoft.com/office/drawing/2014/main" id="{BCC829F4-D57B-473C-8231-B774E88476C0}"/>
                </a:ext>
              </a:extLst>
            </p:cNvPr>
            <p:cNvSpPr/>
            <p:nvPr/>
          </p:nvSpPr>
          <p:spPr>
            <a:xfrm>
              <a:off x="14046200" y="17360900"/>
              <a:ext cx="139034" cy="25269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A5AAAB"/>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4" name="Bildplatzhalter 1"/>
          <p:cNvSpPr>
            <a:spLocks noGrp="1"/>
          </p:cNvSpPr>
          <p:nvPr>
            <p:ph type="pic" sz="quarter" idx="4294967295"/>
          </p:nvPr>
        </p:nvSpPr>
        <p:spPr>
          <a:xfrm>
            <a:off x="9956495" y="4217465"/>
            <a:ext cx="1570121" cy="1298504"/>
          </a:xfrm>
          <a:custGeom>
            <a:avLst/>
            <a:gdLst>
              <a:gd name="connsiteX0" fmla="*/ 0 w 1570121"/>
              <a:gd name="connsiteY0" fmla="*/ 0 h 2741194"/>
              <a:gd name="connsiteX1" fmla="*/ 1570121 w 1570121"/>
              <a:gd name="connsiteY1" fmla="*/ 0 h 2741194"/>
              <a:gd name="connsiteX2" fmla="*/ 1570121 w 1570121"/>
              <a:gd name="connsiteY2" fmla="*/ 2741194 h 2741194"/>
              <a:gd name="connsiteX3" fmla="*/ 0 w 1570121"/>
              <a:gd name="connsiteY3" fmla="*/ 2741194 h 2741194"/>
            </a:gdLst>
            <a:ahLst/>
            <a:cxnLst>
              <a:cxn ang="0">
                <a:pos x="connsiteX0" y="connsiteY0"/>
              </a:cxn>
              <a:cxn ang="0">
                <a:pos x="connsiteX1" y="connsiteY1"/>
              </a:cxn>
              <a:cxn ang="0">
                <a:pos x="connsiteX2" y="connsiteY2"/>
              </a:cxn>
              <a:cxn ang="0">
                <a:pos x="connsiteX3" y="connsiteY3"/>
              </a:cxn>
            </a:cxnLst>
            <a:rect l="l" t="t" r="r" b="b"/>
            <a:pathLst>
              <a:path w="1570121" h="2741194">
                <a:moveTo>
                  <a:pt x="0" y="0"/>
                </a:moveTo>
                <a:lnTo>
                  <a:pt x="1570121" y="0"/>
                </a:lnTo>
                <a:lnTo>
                  <a:pt x="1570121" y="2741194"/>
                </a:lnTo>
                <a:lnTo>
                  <a:pt x="0" y="2741194"/>
                </a:lnTo>
                <a:close/>
              </a:path>
            </a:pathLst>
          </a:custGeom>
        </p:spPr>
      </p:sp>
      <p:pic>
        <p:nvPicPr>
          <p:cNvPr id="35" name="Grafik 34"/>
          <p:cNvPicPr>
            <a:picLocks noChangeAspect="1"/>
          </p:cNvPicPr>
          <p:nvPr/>
        </p:nvPicPr>
        <p:blipFill rotWithShape="1">
          <a:blip r:embed="rId7"/>
          <a:srcRect l="66161" t="18364" r="8053" b="34894"/>
          <a:stretch/>
        </p:blipFill>
        <p:spPr>
          <a:xfrm>
            <a:off x="10007049" y="4082609"/>
            <a:ext cx="1469012" cy="1497816"/>
          </a:xfrm>
          <a:prstGeom prst="rect">
            <a:avLst/>
          </a:prstGeom>
        </p:spPr>
      </p:pic>
    </p:spTree>
    <p:extLst>
      <p:ext uri="{BB962C8B-B14F-4D97-AF65-F5344CB8AC3E}">
        <p14:creationId xmlns:p14="http://schemas.microsoft.com/office/powerpoint/2010/main" val="22861516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RGO">
  <a:themeElements>
    <a:clrScheme name="ERGO">
      <a:dk1>
        <a:sysClr val="windowText" lastClr="000000"/>
      </a:dk1>
      <a:lt1>
        <a:sysClr val="window" lastClr="FFFFFF"/>
      </a:lt1>
      <a:dk2>
        <a:srgbClr val="8E0038"/>
      </a:dk2>
      <a:lt2>
        <a:srgbClr val="EBE6D8"/>
      </a:lt2>
      <a:accent1>
        <a:srgbClr val="0F94A7"/>
      </a:accent1>
      <a:accent2>
        <a:srgbClr val="47BCC5"/>
      </a:accent2>
      <a:accent3>
        <a:srgbClr val="CCEBED"/>
      </a:accent3>
      <a:accent4>
        <a:srgbClr val="545241"/>
      </a:accent4>
      <a:accent5>
        <a:srgbClr val="807E6F"/>
      </a:accent5>
      <a:accent6>
        <a:srgbClr val="D9D5C7"/>
      </a:accent6>
      <a:hlink>
        <a:srgbClr val="8E0038"/>
      </a:hlink>
      <a:folHlink>
        <a:srgbClr val="BF1528"/>
      </a:folHlink>
    </a:clrScheme>
    <a:fontScheme name="ER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defRPr sz="1600" dirty="0" err="1" smtClean="0"/>
        </a:defPPr>
      </a:lstStyle>
    </a:txDef>
  </a:objectDefaults>
  <a:extraClrSchemeLst/>
  <a:custClrLst>
    <a:custClr name="Violett">
      <a:srgbClr val="E4D6E4"/>
    </a:custClr>
    <a:custClr name="Violett Dunkel 1">
      <a:srgbClr val="DBACCC"/>
    </a:custClr>
    <a:custClr name="Violett Dunkel 2">
      <a:srgbClr val="CE5E92"/>
    </a:custClr>
    <a:custClr name="Violett Dunkel 3">
      <a:srgbClr val="B31767"/>
    </a:custClr>
    <a:custClr>
      <a:srgbClr val="FFFFFF"/>
    </a:custClr>
    <a:custClr>
      <a:srgbClr val="FFFFFF"/>
    </a:custClr>
    <a:custClr name="Grün">
      <a:srgbClr val="B5D5C1"/>
    </a:custClr>
    <a:custClr name="Grün Dunkel 1">
      <a:srgbClr val="8BC9AD"/>
    </a:custClr>
    <a:custClr name="Grün Dunkel 2">
      <a:srgbClr val="5FB8A2"/>
    </a:custClr>
    <a:custClr name="Grün Dunkel 3">
      <a:srgbClr val="009284"/>
    </a:custClr>
    <a:custClr name="Eisblau">
      <a:srgbClr val="CCEBED"/>
    </a:custClr>
    <a:custClr name="Eisblau Dunkel 1">
      <a:srgbClr val="A9DAE0"/>
    </a:custClr>
    <a:custClr name="Eisblau Dunkel 2">
      <a:srgbClr val="47BCC5"/>
    </a:custClr>
    <a:custClr name="Eisblau Dunkel 3">
      <a:srgbClr val="0F94A7"/>
    </a:custClr>
    <a:custClr>
      <a:srgbClr val="FFFFFF"/>
    </a:custClr>
    <a:custClr>
      <a:srgbClr val="FFFFFF"/>
    </a:custClr>
    <a:custClr name="Gelb">
      <a:srgbClr val="F8E89D"/>
    </a:custClr>
    <a:custClr name="Gelb Dunkel 1">
      <a:srgbClr val="F7DB6F"/>
    </a:custClr>
    <a:custClr name="Gelb Dunkel 2">
      <a:srgbClr val="FAD73B"/>
    </a:custClr>
    <a:custClr name="Gelb Dunkel 3">
      <a:srgbClr val="F6CB00"/>
    </a:custClr>
    <a:custClr name="Orange">
      <a:srgbClr val="F7DCBB"/>
    </a:custClr>
    <a:custClr name="Orange Dunkel 1">
      <a:srgbClr val="F3C591"/>
    </a:custClr>
    <a:custClr name="Orange Dunkel 2">
      <a:srgbClr val="EFA56D"/>
    </a:custClr>
    <a:custClr name="Orange Dunkel 3">
      <a:srgbClr val="E87A16"/>
    </a:custClr>
    <a:custClr>
      <a:srgbClr val="FFFFFF"/>
    </a:custClr>
    <a:custClr name="Warm Grey Hell">
      <a:srgbClr val="EBE6D8"/>
    </a:custClr>
    <a:custClr name="Warm Grey">
      <a:srgbClr val="D9D5C7"/>
    </a:custClr>
    <a:custClr name="Warm Grey Dunkel 1">
      <a:srgbClr val="BBB9AD"/>
    </a:custClr>
    <a:custClr name="Warm Grey Dunkel 2">
      <a:srgbClr val="807E6F"/>
    </a:custClr>
    <a:custClr name="Warm Grey Dunkel 3">
      <a:srgbClr val="545241"/>
    </a:custClr>
    <a:custClr name="ERGO Rot">
      <a:srgbClr val="BF1528"/>
    </a:custClr>
    <a:custClr name="ERGO Dunkelrot">
      <a:srgbClr val="8E0038"/>
    </a:custClr>
    <a:custClr>
      <a:srgbClr val="FFFFFF"/>
    </a:custClr>
    <a:custClr>
      <a:srgbClr val="FFFFFF"/>
    </a:custClr>
    <a:custClr>
      <a:srgbClr val="FFFFFF"/>
    </a:custClr>
    <a:custClr>
      <a:srgbClr val="FFFFFF"/>
    </a:custClr>
    <a:custClr>
      <a:srgbClr val="FFFFFF"/>
    </a:custClr>
    <a:custClr name="Ampel Rot">
      <a:srgbClr val="8E0038"/>
    </a:custClr>
    <a:custClr name="Ampel Gelb">
      <a:srgbClr val="F6CB00"/>
    </a:custClr>
    <a:custClr name="Ampel Grün">
      <a:srgbClr val="009284"/>
    </a:custClr>
  </a:custClrLst>
  <a:extLst>
    <a:ext uri="{05A4C25C-085E-4340-85A3-A5531E510DB2}">
      <thm15:themeFamily xmlns:thm15="http://schemas.microsoft.com/office/thememl/2012/main" name="ERGO Folienmaster.potx" id="{18B6F704-4A30-4B5A-891D-19808E3DB555}" vid="{56D5E179-CDB7-4887-B975-27A6F6589E2E}"/>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4594</Words>
  <Application>Microsoft Office PowerPoint</Application>
  <PresentationFormat>Breitbild</PresentationFormat>
  <Paragraphs>749</Paragraphs>
  <Slides>52</Slides>
  <Notes>39</Notes>
  <HiddenSlides>0</HiddenSlides>
  <MMClips>0</MMClips>
  <ScaleCrop>false</ScaleCrop>
  <HeadingPairs>
    <vt:vector size="8" baseType="variant">
      <vt:variant>
        <vt:lpstr>Verwendete Schriftarten</vt:lpstr>
      </vt:variant>
      <vt:variant>
        <vt:i4>12</vt:i4>
      </vt:variant>
      <vt:variant>
        <vt:lpstr>Design</vt:lpstr>
      </vt:variant>
      <vt:variant>
        <vt:i4>2</vt:i4>
      </vt:variant>
      <vt:variant>
        <vt:lpstr>Eingebettete OLE-Server</vt:lpstr>
      </vt:variant>
      <vt:variant>
        <vt:i4>1</vt:i4>
      </vt:variant>
      <vt:variant>
        <vt:lpstr>Folientitel</vt:lpstr>
      </vt:variant>
      <vt:variant>
        <vt:i4>52</vt:i4>
      </vt:variant>
    </vt:vector>
  </HeadingPairs>
  <TitlesOfParts>
    <vt:vector size="67" baseType="lpstr">
      <vt:lpstr>ＭＳ Ｐゴシック</vt:lpstr>
      <vt:lpstr>Arial</vt:lpstr>
      <vt:lpstr>Calibri</vt:lpstr>
      <vt:lpstr>Calibri Light</vt:lpstr>
      <vt:lpstr>FS Me</vt:lpstr>
      <vt:lpstr>MV Boli</vt:lpstr>
      <vt:lpstr>Segoe UI</vt:lpstr>
      <vt:lpstr>Shadows Into Light</vt:lpstr>
      <vt:lpstr>Symbol</vt:lpstr>
      <vt:lpstr>Tempus Sans ITC</vt:lpstr>
      <vt:lpstr>Wingdings</vt:lpstr>
      <vt:lpstr>Wingdings 2</vt:lpstr>
      <vt:lpstr>ERGO</vt:lpstr>
      <vt:lpstr>Benutzerdefiniertes Design</vt:lpstr>
      <vt:lpstr>think-cell Folie</vt:lpstr>
      <vt:lpstr>Herzlich Willkommen</vt:lpstr>
      <vt:lpstr>  </vt:lpstr>
      <vt:lpstr>Die neue ERGO BU</vt:lpstr>
      <vt:lpstr>Bedarf &amp; Lösung</vt:lpstr>
      <vt:lpstr>PowerPoint-Präsentation</vt:lpstr>
      <vt:lpstr>Die Arbeitskraft ist das größte Kapital  </vt:lpstr>
      <vt:lpstr>PowerPoint-Präsentation</vt:lpstr>
      <vt:lpstr>PowerPoint-Präsentation</vt:lpstr>
      <vt:lpstr>PowerPoint-Präsentation</vt:lpstr>
      <vt:lpstr>Vergleichsweise einfache Krankheiten mit Wirkung</vt:lpstr>
      <vt:lpstr>Ursachen für eine Berufsunfähigkeit  nach Altersgruppen</vt:lpstr>
      <vt:lpstr>ERGO BU – Absicherung  auf hohem Niveau</vt:lpstr>
      <vt:lpstr>Die ERGO BU-Produktfamilie </vt:lpstr>
      <vt:lpstr>ERGO BU Komfort  Hochwertiger Schutz, günstiger Preis </vt:lpstr>
      <vt:lpstr>BU Komfort ist die Basis: Hervorragendes Preis-Leistungs-Verhältnis!</vt:lpstr>
      <vt:lpstr>Wer sagt, dass…wir es nicht optimieren können? </vt:lpstr>
      <vt:lpstr>ERGO BU Premium  Versicherungsschutz mit Mehrwert</vt:lpstr>
      <vt:lpstr>BU Premium – ein außergewöhnliches Leistungsniveau</vt:lpstr>
      <vt:lpstr>ERGO BU   Komfort und Premium im Vergleich</vt:lpstr>
      <vt:lpstr>Immer eine starke Leistung mit Unterschieden im Detail</vt:lpstr>
      <vt:lpstr>Optionen für mehr Flexibilität</vt:lpstr>
      <vt:lpstr>Service, der das Leben erleichtert</vt:lpstr>
      <vt:lpstr>PowerPoint-Präsentation</vt:lpstr>
      <vt:lpstr>PowerPoint-Präsentation</vt:lpstr>
      <vt:lpstr>ERGO BU Start  Volle Leistung,  bei halbem Anfangsbeitrag</vt:lpstr>
      <vt:lpstr>Vom Start weg gut versichert</vt:lpstr>
      <vt:lpstr>ERGO BU Start</vt:lpstr>
      <vt:lpstr>PowerPoint-Präsentation</vt:lpstr>
      <vt:lpstr>ERGO BU Schüler  Schutz der Schule macht!</vt:lpstr>
      <vt:lpstr>Schutz der Schule macht!</vt:lpstr>
      <vt:lpstr>Besonderheiten im Überblick </vt:lpstr>
      <vt:lpstr>Vereinfachte Gesundheits-fragen für 10- bis 14-Jährige</vt:lpstr>
      <vt:lpstr>Karriere Plus &amp; Pflege Plus  Absicherung sinnvoll ergänzen</vt:lpstr>
      <vt:lpstr>Karriere Plus – für künftige Berufsstarter quasi ein Muss</vt:lpstr>
      <vt:lpstr>Pflege Plus – Mehr Rente im doppelten Ernstfall</vt:lpstr>
      <vt:lpstr>ERGO BU  DANV-Tarif  Unsere hochkarätige Zielgruppenlösung</vt:lpstr>
      <vt:lpstr>Ausgezeichnete Wettbewerbsfähigkeit im DANV-Tarif </vt:lpstr>
      <vt:lpstr>PowerPoint-Präsentation</vt:lpstr>
      <vt:lpstr>PowerPoint-Präsentation</vt:lpstr>
      <vt:lpstr>ERGO BU  Passt immer!</vt:lpstr>
      <vt:lpstr>PowerPoint-Präsentation</vt:lpstr>
      <vt:lpstr>DKV-Krankentagegeld-Kunden profitieren  vom garantiert nahtlosen Leistungsübergang</vt:lpstr>
      <vt:lpstr>So einfach wie nie: Unser Makler Tarifrechner Leben</vt:lpstr>
      <vt:lpstr>ERGO BU &amp; ERGO Vorsorge einfach ausgezeichnet</vt:lpstr>
      <vt:lpstr>ERGO BU –  wie maßgeschneidert</vt:lpstr>
      <vt:lpstr>Aktion: Berufsunfähigkeits-versicherung mit vereinfachter Gesundheitsprüfung</vt:lpstr>
      <vt:lpstr>Voraussetzungen für die Aktion</vt:lpstr>
      <vt:lpstr>PowerPoint-Präsentation</vt:lpstr>
      <vt:lpstr>Nur 6 Gesundheitsfragen + BMI und Frage 7</vt:lpstr>
      <vt:lpstr>Nicht anzugeben sind folgende Punkte…</vt:lpstr>
      <vt:lpstr>Unser Tipp: Einfach ausprobieren!</vt:lpstr>
      <vt:lpstr>PowerPoint-Präsentation</vt:lpstr>
    </vt:vector>
  </TitlesOfParts>
  <Company>ITERGO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 meets               Swiss Life Select</dc:title>
  <dc:creator>Konstantin.Rallidis@ergo.de</dc:creator>
  <cp:lastModifiedBy>Rönnau, Stefan (OD-Pro-Strukt-21721)</cp:lastModifiedBy>
  <cp:revision>217</cp:revision>
  <cp:lastPrinted>2023-01-25T20:41:53Z</cp:lastPrinted>
  <dcterms:created xsi:type="dcterms:W3CDTF">2021-01-18T09:07:10Z</dcterms:created>
  <dcterms:modified xsi:type="dcterms:W3CDTF">2023-08-23T10:19:50Z</dcterms:modified>
</cp:coreProperties>
</file>