
<file path=[Content_Types].xml><?xml version="1.0" encoding="utf-8"?>
<Types xmlns="http://schemas.openxmlformats.org/package/2006/content-types">
  <Default Extension="png" ContentType="image/png"/>
  <Default Extension="tmp" ContentType="image/png"/>
  <Default Extension="bin" ContentType="application/vnd.openxmlformats-officedocument.oleObject"/>
  <Default Extension="svg" ContentType="image/svg+xml"/>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7" r:id="rId2"/>
  </p:sldMasterIdLst>
  <p:notesMasterIdLst>
    <p:notesMasterId r:id="rId40"/>
  </p:notesMasterIdLst>
  <p:handoutMasterIdLst>
    <p:handoutMasterId r:id="rId41"/>
  </p:handoutMasterIdLst>
  <p:sldIdLst>
    <p:sldId id="495" r:id="rId3"/>
    <p:sldId id="908" r:id="rId4"/>
    <p:sldId id="875" r:id="rId5"/>
    <p:sldId id="876" r:id="rId6"/>
    <p:sldId id="877" r:id="rId7"/>
    <p:sldId id="878" r:id="rId8"/>
    <p:sldId id="879" r:id="rId9"/>
    <p:sldId id="880" r:id="rId10"/>
    <p:sldId id="881" r:id="rId11"/>
    <p:sldId id="882" r:id="rId12"/>
    <p:sldId id="883" r:id="rId13"/>
    <p:sldId id="884" r:id="rId14"/>
    <p:sldId id="885" r:id="rId15"/>
    <p:sldId id="886" r:id="rId16"/>
    <p:sldId id="887" r:id="rId17"/>
    <p:sldId id="888" r:id="rId18"/>
    <p:sldId id="909" r:id="rId19"/>
    <p:sldId id="890" r:id="rId20"/>
    <p:sldId id="891" r:id="rId21"/>
    <p:sldId id="892" r:id="rId22"/>
    <p:sldId id="893" r:id="rId23"/>
    <p:sldId id="894" r:id="rId24"/>
    <p:sldId id="889" r:id="rId25"/>
    <p:sldId id="895" r:id="rId26"/>
    <p:sldId id="896" r:id="rId27"/>
    <p:sldId id="897" r:id="rId28"/>
    <p:sldId id="898" r:id="rId29"/>
    <p:sldId id="899" r:id="rId30"/>
    <p:sldId id="910" r:id="rId31"/>
    <p:sldId id="901" r:id="rId32"/>
    <p:sldId id="902" r:id="rId33"/>
    <p:sldId id="903" r:id="rId34"/>
    <p:sldId id="904" r:id="rId35"/>
    <p:sldId id="905" r:id="rId36"/>
    <p:sldId id="845" r:id="rId37"/>
    <p:sldId id="906" r:id="rId38"/>
    <p:sldId id="907" r:id="rId39"/>
  </p:sldIdLst>
  <p:sldSz cx="12192000" cy="6858000"/>
  <p:notesSz cx="9926638" cy="679767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9DA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91877" autoAdjust="0"/>
  </p:normalViewPr>
  <p:slideViewPr>
    <p:cSldViewPr snapToGrid="0">
      <p:cViewPr varScale="1">
        <p:scale>
          <a:sx n="59" d="100"/>
          <a:sy n="59" d="100"/>
        </p:scale>
        <p:origin x="936" y="52"/>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135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Arbeitsblat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Arbeitsblat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5550997130031647E-2"/>
          <c:y val="0.16588991970577291"/>
          <c:w val="0.89874806829052911"/>
          <c:h val="0.55531319811759683"/>
        </c:manualLayout>
      </c:layout>
      <c:lineChart>
        <c:grouping val="standard"/>
        <c:varyColors val="0"/>
        <c:ser>
          <c:idx val="0"/>
          <c:order val="0"/>
          <c:tx>
            <c:strRef>
              <c:f>Tabelle1!$B$1</c:f>
              <c:strCache>
                <c:ptCount val="1"/>
                <c:pt idx="0">
                  <c:v>Rendite 
10-jährige 
Bundesanleihen</c:v>
                </c:pt>
              </c:strCache>
            </c:strRef>
          </c:tx>
          <c:spPr>
            <a:ln w="28575" cap="rnd">
              <a:solidFill>
                <a:schemeClr val="accent1"/>
              </a:solidFill>
              <a:round/>
            </a:ln>
            <a:effectLst/>
          </c:spPr>
          <c:marker>
            <c:symbol val="none"/>
          </c:marker>
          <c:dLbls>
            <c:dLbl>
              <c:idx val="1"/>
              <c:tx>
                <c:rich>
                  <a:bodyPr/>
                  <a:lstStyle/>
                  <a:p>
                    <a:fld id="{5EB1DF38-B40F-44BC-9498-9EC05E3A11EA}" type="VALUE">
                      <a:rPr lang="en-US" smtClean="0"/>
                      <a:pPr/>
                      <a:t>[WERT]</a:t>
                    </a:fld>
                    <a:r>
                      <a:rPr lang="en-US" dirty="0" smtClean="0"/>
                      <a:t> %</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9617-4773-8E91-4E50BFFC0950}"/>
                </c:ext>
              </c:extLst>
            </c:dLbl>
            <c:dLbl>
              <c:idx val="2"/>
              <c:layout>
                <c:manualLayout>
                  <c:x val="-7.0644453769747317E-2"/>
                  <c:y val="2.9181473312947844E-2"/>
                </c:manualLayout>
              </c:layout>
              <c:tx>
                <c:rich>
                  <a:bodyPr/>
                  <a:lstStyle/>
                  <a:p>
                    <a:fld id="{302B2972-BE55-499F-8910-441DDC192B65}" type="VALUE">
                      <a:rPr lang="en-US" smtClean="0"/>
                      <a:pPr/>
                      <a:t>[WERT]</a:t>
                    </a:fld>
                    <a:r>
                      <a:rPr lang="en-US" dirty="0" smtClean="0"/>
                      <a:t> %</a:t>
                    </a:r>
                  </a:p>
                </c:rich>
              </c:tx>
              <c:dLblPos val="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9617-4773-8E91-4E50BFFC0950}"/>
                </c:ext>
              </c:extLst>
            </c:dLbl>
            <c:dLbl>
              <c:idx val="3"/>
              <c:tx>
                <c:rich>
                  <a:bodyPr/>
                  <a:lstStyle/>
                  <a:p>
                    <a:fld id="{421F4DAE-D811-45F8-ACCB-DDADF69C695E}" type="VALUE">
                      <a:rPr lang="en-US" smtClean="0"/>
                      <a:pPr/>
                      <a:t>[WERT]</a:t>
                    </a:fld>
                    <a:r>
                      <a:rPr lang="en-US" dirty="0" smtClean="0"/>
                      <a:t> %</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9617-4773-8E91-4E50BFFC0950}"/>
                </c:ext>
              </c:extLst>
            </c:dLbl>
            <c:dLbl>
              <c:idx val="4"/>
              <c:tx>
                <c:rich>
                  <a:bodyPr/>
                  <a:lstStyle/>
                  <a:p>
                    <a:fld id="{861E39B5-BE23-4230-836A-055D2C3069A6}" type="VALUE">
                      <a:rPr lang="en-US" smtClean="0"/>
                      <a:pPr/>
                      <a:t>[WERT]</a:t>
                    </a:fld>
                    <a:r>
                      <a:rPr lang="en-US" dirty="0" smtClean="0"/>
                      <a:t> %</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9617-4773-8E91-4E50BFFC0950}"/>
                </c:ext>
              </c:extLst>
            </c:dLbl>
            <c:dLbl>
              <c:idx val="5"/>
              <c:tx>
                <c:rich>
                  <a:bodyPr/>
                  <a:lstStyle/>
                  <a:p>
                    <a:fld id="{21483274-2698-455E-A7BC-8D06F35174B1}" type="VALUE">
                      <a:rPr lang="en-US" smtClean="0"/>
                      <a:pPr/>
                      <a:t>[WERT]</a:t>
                    </a:fld>
                    <a:r>
                      <a:rPr lang="en-US" dirty="0" smtClean="0"/>
                      <a:t> %</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9617-4773-8E91-4E50BFFC0950}"/>
                </c:ext>
              </c:extLst>
            </c:dLbl>
            <c:dLbl>
              <c:idx val="6"/>
              <c:tx>
                <c:rich>
                  <a:bodyPr/>
                  <a:lstStyle/>
                  <a:p>
                    <a:fld id="{4CC98E80-848B-4FD8-A77F-A1EFEBA3EF59}" type="VALUE">
                      <a:rPr lang="en-US" smtClean="0"/>
                      <a:pPr/>
                      <a:t>[WERT]</a:t>
                    </a:fld>
                    <a:r>
                      <a:rPr lang="en-US" dirty="0" smtClean="0"/>
                      <a:t> %</a:t>
                    </a:r>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9617-4773-8E91-4E50BFFC095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Tabelle1!$A$2:$A$9</c:f>
              <c:numCache>
                <c:formatCode>mmm\-yy</c:formatCode>
                <c:ptCount val="8"/>
                <c:pt idx="0">
                  <c:v>44409</c:v>
                </c:pt>
                <c:pt idx="1">
                  <c:v>44470</c:v>
                </c:pt>
                <c:pt idx="2">
                  <c:v>44531</c:v>
                </c:pt>
                <c:pt idx="3">
                  <c:v>44593</c:v>
                </c:pt>
                <c:pt idx="4">
                  <c:v>44652</c:v>
                </c:pt>
                <c:pt idx="5">
                  <c:v>44713</c:v>
                </c:pt>
                <c:pt idx="6">
                  <c:v>44774</c:v>
                </c:pt>
              </c:numCache>
            </c:numRef>
          </c:cat>
          <c:val>
            <c:numRef>
              <c:f>Tabelle1!$B$2:$B$9</c:f>
              <c:numCache>
                <c:formatCode>General</c:formatCode>
                <c:ptCount val="8"/>
                <c:pt idx="0">
                  <c:v>-0.43</c:v>
                </c:pt>
                <c:pt idx="1">
                  <c:v>-0.1</c:v>
                </c:pt>
                <c:pt idx="2">
                  <c:v>-0.21</c:v>
                </c:pt>
                <c:pt idx="3">
                  <c:v>0.19</c:v>
                </c:pt>
                <c:pt idx="4">
                  <c:v>0.9</c:v>
                </c:pt>
                <c:pt idx="5">
                  <c:v>1.44</c:v>
                </c:pt>
                <c:pt idx="6">
                  <c:v>1.2</c:v>
                </c:pt>
              </c:numCache>
            </c:numRef>
          </c:val>
          <c:smooth val="0"/>
          <c:extLst>
            <c:ext xmlns:c16="http://schemas.microsoft.com/office/drawing/2014/chart" uri="{C3380CC4-5D6E-409C-BE32-E72D297353CC}">
              <c16:uniqueId val="{00000000-9617-4773-8E91-4E50BFFC0950}"/>
            </c:ext>
          </c:extLst>
        </c:ser>
        <c:dLbls>
          <c:showLegendKey val="0"/>
          <c:showVal val="0"/>
          <c:showCatName val="0"/>
          <c:showSerName val="0"/>
          <c:showPercent val="0"/>
          <c:showBubbleSize val="0"/>
        </c:dLbls>
        <c:smooth val="0"/>
        <c:axId val="465142008"/>
        <c:axId val="465142336"/>
      </c:lineChart>
      <c:dateAx>
        <c:axId val="465142008"/>
        <c:scaling>
          <c:orientation val="minMax"/>
          <c:min val="44470"/>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b" anchorCtr="0"/>
          <a:lstStyle/>
          <a:p>
            <a:pPr>
              <a:defRPr sz="1000" b="0" i="0" u="none" strike="noStrike" kern="1200" baseline="0">
                <a:solidFill>
                  <a:schemeClr val="tx1">
                    <a:lumMod val="65000"/>
                    <a:lumOff val="35000"/>
                  </a:schemeClr>
                </a:solidFill>
                <a:latin typeface="+mn-lt"/>
                <a:ea typeface="+mn-ea"/>
                <a:cs typeface="+mn-cs"/>
              </a:defRPr>
            </a:pPr>
            <a:endParaRPr lang="de-DE"/>
          </a:p>
        </c:txPr>
        <c:crossAx val="465142336"/>
        <c:crosses val="autoZero"/>
        <c:auto val="1"/>
        <c:lblOffset val="100"/>
        <c:baseTimeUnit val="months"/>
        <c:majorUnit val="2"/>
        <c:majorTimeUnit val="months"/>
      </c:dateAx>
      <c:valAx>
        <c:axId val="465142336"/>
        <c:scaling>
          <c:orientation val="minMax"/>
          <c:max val="1.6"/>
          <c:min val="-0.4"/>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465142008"/>
        <c:crosses val="autoZero"/>
        <c:crossBetween val="between"/>
        <c:majorUnit val="0.4"/>
        <c:minorUnit val="0.1"/>
      </c:valAx>
      <c:spPr>
        <a:noFill/>
        <a:ln>
          <a:noFill/>
        </a:ln>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Tabelle1!$B$1</c:f>
              <c:strCache>
                <c:ptCount val="1"/>
                <c:pt idx="0">
                  <c:v>Beteiligungsquote</c:v>
                </c:pt>
              </c:strCache>
            </c:strRef>
          </c:tx>
          <c:spPr>
            <a:solidFill>
              <a:schemeClr val="accent1"/>
            </a:solidFill>
            <a:ln>
              <a:noFill/>
            </a:ln>
            <a:effectLst/>
          </c:spPr>
          <c:invertIfNegative val="0"/>
          <c:dLbls>
            <c:dLbl>
              <c:idx val="0"/>
              <c:tx>
                <c:rich>
                  <a:bodyPr/>
                  <a:lstStyle/>
                  <a:p>
                    <a:fld id="{4F25E852-F19F-4165-AB35-9EA10B4C857D}" type="VALUE">
                      <a:rPr lang="en-US" smtClean="0"/>
                      <a:pPr/>
                      <a:t>[WERT]</a:t>
                    </a:fld>
                    <a:endParaRPr lang="de-DE"/>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7F62-4EF3-86ED-F702F063872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Tabelle1!$A$2:$A$3</c:f>
              <c:strCache>
                <c:ptCount val="2"/>
                <c:pt idx="0">
                  <c:v>normal</c:v>
                </c:pt>
                <c:pt idx="1">
                  <c:v>Index Plus</c:v>
                </c:pt>
              </c:strCache>
            </c:strRef>
          </c:cat>
          <c:val>
            <c:numRef>
              <c:f>Tabelle1!$B$2:$B$3</c:f>
              <c:numCache>
                <c:formatCode>0%</c:formatCode>
                <c:ptCount val="2"/>
                <c:pt idx="0">
                  <c:v>0.7</c:v>
                </c:pt>
                <c:pt idx="1">
                  <c:v>1.5</c:v>
                </c:pt>
              </c:numCache>
            </c:numRef>
          </c:val>
          <c:extLst>
            <c:ext xmlns:c16="http://schemas.microsoft.com/office/drawing/2014/chart" uri="{C3380CC4-5D6E-409C-BE32-E72D297353CC}">
              <c16:uniqueId val="{00000000-F169-467C-9C4E-51D236C18CD0}"/>
            </c:ext>
          </c:extLst>
        </c:ser>
        <c:dLbls>
          <c:showLegendKey val="0"/>
          <c:showVal val="0"/>
          <c:showCatName val="0"/>
          <c:showSerName val="0"/>
          <c:showPercent val="0"/>
          <c:showBubbleSize val="0"/>
        </c:dLbls>
        <c:gapWidth val="219"/>
        <c:overlap val="-27"/>
        <c:axId val="481968568"/>
        <c:axId val="481968896"/>
      </c:barChart>
      <c:catAx>
        <c:axId val="481968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481968896"/>
        <c:crosses val="autoZero"/>
        <c:auto val="1"/>
        <c:lblAlgn val="ctr"/>
        <c:lblOffset val="100"/>
        <c:noMultiLvlLbl val="0"/>
      </c:catAx>
      <c:valAx>
        <c:axId val="481968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crossAx val="48196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de-DE"/>
        </a:p>
      </c:txPr>
    </c:legend>
    <c:plotVisOnly val="1"/>
    <c:dispBlanksAs val="gap"/>
    <c:showDLblsOverMax val="0"/>
  </c:chart>
  <c:spPr>
    <a:solidFill>
      <a:srgbClr val="CCEBED"/>
    </a:solidFill>
    <a:ln>
      <a:noFill/>
    </a:ln>
    <a:effectLst/>
  </c:spPr>
  <c:txPr>
    <a:bodyPr/>
    <a:lstStyle/>
    <a:p>
      <a:pPr>
        <a:defRPr/>
      </a:pPr>
      <a:endParaRPr lang="de-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6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4301543" cy="341064"/>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5622799" y="0"/>
            <a:ext cx="4301543" cy="341064"/>
          </a:xfrm>
          <a:prstGeom prst="rect">
            <a:avLst/>
          </a:prstGeom>
        </p:spPr>
        <p:txBody>
          <a:bodyPr vert="horz" lIns="91440" tIns="45720" rIns="91440" bIns="45720" rtlCol="0"/>
          <a:lstStyle>
            <a:lvl1pPr algn="r">
              <a:defRPr sz="1200"/>
            </a:lvl1pPr>
          </a:lstStyle>
          <a:p>
            <a:fld id="{426910A1-C42F-4BB2-90C8-8CA3449F39AA}" type="datetimeFigureOut">
              <a:rPr lang="de-DE" smtClean="0"/>
              <a:t>17.08.2023</a:t>
            </a:fld>
            <a:endParaRPr lang="de-DE"/>
          </a:p>
        </p:txBody>
      </p:sp>
      <p:sp>
        <p:nvSpPr>
          <p:cNvPr id="4" name="Fußzeilenplatzhalter 3"/>
          <p:cNvSpPr>
            <a:spLocks noGrp="1"/>
          </p:cNvSpPr>
          <p:nvPr>
            <p:ph type="ftr" sz="quarter" idx="2"/>
          </p:nvPr>
        </p:nvSpPr>
        <p:spPr>
          <a:xfrm>
            <a:off x="1" y="6456612"/>
            <a:ext cx="4301543" cy="341064"/>
          </a:xfrm>
          <a:prstGeom prst="rect">
            <a:avLst/>
          </a:prstGeom>
        </p:spPr>
        <p:txBody>
          <a:bodyPr vert="horz" lIns="91440" tIns="45720" rIns="91440" bIns="45720" rtlCol="0" anchor="b"/>
          <a:lstStyle>
            <a:lvl1pPr algn="l">
              <a:defRPr sz="1200"/>
            </a:lvl1pPr>
          </a:lstStyle>
          <a:p>
            <a:r>
              <a:rPr lang="de-DE" smtClean="0"/>
              <a:t>ERGO Vorsorge Leben</a:t>
            </a:r>
            <a:endParaRPr lang="de-DE"/>
          </a:p>
        </p:txBody>
      </p:sp>
      <p:sp>
        <p:nvSpPr>
          <p:cNvPr id="5" name="Foliennummernplatzhalter 4"/>
          <p:cNvSpPr>
            <a:spLocks noGrp="1"/>
          </p:cNvSpPr>
          <p:nvPr>
            <p:ph type="sldNum" sz="quarter" idx="3"/>
          </p:nvPr>
        </p:nvSpPr>
        <p:spPr>
          <a:xfrm>
            <a:off x="5622799" y="6456612"/>
            <a:ext cx="4301543" cy="341064"/>
          </a:xfrm>
          <a:prstGeom prst="rect">
            <a:avLst/>
          </a:prstGeom>
        </p:spPr>
        <p:txBody>
          <a:bodyPr vert="horz" lIns="91440" tIns="45720" rIns="91440" bIns="45720" rtlCol="0" anchor="b"/>
          <a:lstStyle>
            <a:lvl1pPr algn="r">
              <a:defRPr sz="1200"/>
            </a:lvl1pPr>
          </a:lstStyle>
          <a:p>
            <a:fld id="{1CDC6119-49F7-4181-A93B-A9AF499DAF15}" type="slidenum">
              <a:rPr lang="de-DE" smtClean="0"/>
              <a:t>‹Nr.›</a:t>
            </a:fld>
            <a:endParaRPr lang="de-DE"/>
          </a:p>
        </p:txBody>
      </p:sp>
    </p:spTree>
    <p:extLst>
      <p:ext uri="{BB962C8B-B14F-4D97-AF65-F5344CB8AC3E}">
        <p14:creationId xmlns:p14="http://schemas.microsoft.com/office/powerpoint/2010/main" val="367395503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4301543" cy="341064"/>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5622799" y="0"/>
            <a:ext cx="4301543" cy="341064"/>
          </a:xfrm>
          <a:prstGeom prst="rect">
            <a:avLst/>
          </a:prstGeom>
        </p:spPr>
        <p:txBody>
          <a:bodyPr vert="horz" lIns="91440" tIns="45720" rIns="91440" bIns="45720" rtlCol="0"/>
          <a:lstStyle>
            <a:lvl1pPr algn="r">
              <a:defRPr sz="1200"/>
            </a:lvl1pPr>
          </a:lstStyle>
          <a:p>
            <a:fld id="{E9E4FEBC-A486-4217-945B-D4CFC5E13C0C}" type="datetimeFigureOut">
              <a:rPr lang="de-DE" smtClean="0"/>
              <a:t>17.08.2023</a:t>
            </a:fld>
            <a:endParaRPr lang="de-DE"/>
          </a:p>
        </p:txBody>
      </p:sp>
      <p:sp>
        <p:nvSpPr>
          <p:cNvPr id="4" name="Folienbildplatzhalter 3"/>
          <p:cNvSpPr>
            <a:spLocks noGrp="1" noRot="1" noChangeAspect="1"/>
          </p:cNvSpPr>
          <p:nvPr>
            <p:ph type="sldImg" idx="2"/>
          </p:nvPr>
        </p:nvSpPr>
        <p:spPr>
          <a:xfrm>
            <a:off x="2925763" y="850900"/>
            <a:ext cx="4075112" cy="229235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992665" y="3271381"/>
            <a:ext cx="7941310" cy="2676585"/>
          </a:xfrm>
          <a:prstGeom prst="rect">
            <a:avLst/>
          </a:prstGeom>
        </p:spPr>
        <p:txBody>
          <a:bodyPr vert="horz" lIns="91440" tIns="45720" rIns="91440" bIns="45720" rtlCol="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1" y="6456612"/>
            <a:ext cx="4301543" cy="341064"/>
          </a:xfrm>
          <a:prstGeom prst="rect">
            <a:avLst/>
          </a:prstGeom>
        </p:spPr>
        <p:txBody>
          <a:bodyPr vert="horz" lIns="91440" tIns="45720" rIns="91440" bIns="45720" rtlCol="0" anchor="b"/>
          <a:lstStyle>
            <a:lvl1pPr algn="l">
              <a:defRPr sz="1200"/>
            </a:lvl1pPr>
          </a:lstStyle>
          <a:p>
            <a:r>
              <a:rPr lang="de-DE" smtClean="0"/>
              <a:t>ERGO Vorsorge Leben</a:t>
            </a:r>
            <a:endParaRPr lang="de-DE"/>
          </a:p>
        </p:txBody>
      </p:sp>
      <p:sp>
        <p:nvSpPr>
          <p:cNvPr id="7" name="Foliennummernplatzhalter 6"/>
          <p:cNvSpPr>
            <a:spLocks noGrp="1"/>
          </p:cNvSpPr>
          <p:nvPr>
            <p:ph type="sldNum" sz="quarter" idx="5"/>
          </p:nvPr>
        </p:nvSpPr>
        <p:spPr>
          <a:xfrm>
            <a:off x="5622799" y="6456612"/>
            <a:ext cx="4301543" cy="341064"/>
          </a:xfrm>
          <a:prstGeom prst="rect">
            <a:avLst/>
          </a:prstGeom>
        </p:spPr>
        <p:txBody>
          <a:bodyPr vert="horz" lIns="91440" tIns="45720" rIns="91440" bIns="45720" rtlCol="0" anchor="b"/>
          <a:lstStyle>
            <a:lvl1pPr algn="r">
              <a:defRPr sz="1200"/>
            </a:lvl1pPr>
          </a:lstStyle>
          <a:p>
            <a:fld id="{CCA10CBB-A356-4DB6-ACD6-F30E4CB7BC9F}" type="slidenum">
              <a:rPr lang="de-DE" smtClean="0"/>
              <a:t>‹Nr.›</a:t>
            </a:fld>
            <a:endParaRPr lang="de-DE"/>
          </a:p>
        </p:txBody>
      </p:sp>
    </p:spTree>
    <p:extLst>
      <p:ext uri="{BB962C8B-B14F-4D97-AF65-F5344CB8AC3E}">
        <p14:creationId xmlns:p14="http://schemas.microsoft.com/office/powerpoint/2010/main" val="3592557636"/>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slide" Target="../slides/slide26.xml"/><Relationship Id="rId2" Type="http://schemas.openxmlformats.org/officeDocument/2006/relationships/notesMaster" Target="../notesMasters/notesMaster1.xml"/><Relationship Id="rId1" Type="http://schemas.openxmlformats.org/officeDocument/2006/relationships/vmlDrawing" Target="../drawings/vmlDrawing1.vml"/><Relationship Id="rId5" Type="http://schemas.openxmlformats.org/officeDocument/2006/relationships/image" Target="../media/image62.emf"/><Relationship Id="rId4" Type="http://schemas.openxmlformats.org/officeDocument/2006/relationships/oleObject" Target="../embeddings/oleObject1.bin"/></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Störer „Solvenzquoten“ verlinkt</a:t>
            </a:r>
            <a:r>
              <a:rPr lang="de-DE" baseline="0" dirty="0" smtClean="0"/>
              <a:t> </a:t>
            </a:r>
            <a:r>
              <a:rPr lang="de-DE" baseline="0" dirty="0" err="1" smtClean="0"/>
              <a:t>em</a:t>
            </a:r>
            <a:r>
              <a:rPr lang="de-DE" baseline="0" dirty="0" smtClean="0"/>
              <a:t> Präsentationsmodus beim Anklicken auf das entsprechende Druckstück https://www.ergo-miein-druckstuecke.de/download/10786 </a:t>
            </a:r>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F2115-15F4-4196-B407-8AC7E81EB698}" type="slidenum">
              <a:rPr kumimoji="0" lang="de-D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2763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000" b="1" i="0" u="none" strike="noStrike" kern="1200" baseline="0" dirty="0" smtClean="0">
                <a:solidFill>
                  <a:schemeClr val="tx1"/>
                </a:solidFill>
                <a:latin typeface="+mn-lt"/>
                <a:ea typeface="+mn-ea"/>
                <a:cs typeface="+mn-cs"/>
              </a:rPr>
              <a:t>Ob für Produktqualität, Fachkompetenz oder Finanzkraft – ERGO erhält regelmäßig Bestnoten.</a:t>
            </a:r>
          </a:p>
          <a:p>
            <a:endParaRPr lang="de-DE" sz="1000" b="0" i="0" u="none" strike="noStrike" kern="1200" baseline="0" dirty="0" smtClean="0">
              <a:solidFill>
                <a:schemeClr val="tx1"/>
              </a:solidFill>
              <a:latin typeface="+mn-lt"/>
              <a:ea typeface="+mn-ea"/>
              <a:cs typeface="+mn-cs"/>
            </a:endParaRPr>
          </a:p>
          <a:p>
            <a:r>
              <a:rPr lang="de-DE" sz="1000" b="0" i="0" u="none" strike="noStrike" kern="1200" baseline="0" dirty="0" smtClean="0">
                <a:solidFill>
                  <a:schemeClr val="tx1"/>
                </a:solidFill>
                <a:latin typeface="+mn-lt"/>
                <a:ea typeface="+mn-ea"/>
                <a:cs typeface="+mn-cs"/>
              </a:rPr>
              <a:t>So hat uns das renommierte Analysehaus ASSEKURATA zum wiederholten Mal mit der Bestnote „AA“ ausgezeichnet – dem besten Rating, das in Deutschland vergeben wird.</a:t>
            </a:r>
          </a:p>
          <a:p>
            <a:endParaRPr lang="de-DE" sz="1000" b="0" i="0" u="none" strike="noStrike" kern="1200" baseline="0" dirty="0" smtClean="0">
              <a:solidFill>
                <a:schemeClr val="tx1"/>
              </a:solidFill>
              <a:latin typeface="+mn-lt"/>
              <a:ea typeface="+mn-ea"/>
              <a:cs typeface="+mn-cs"/>
            </a:endParaRPr>
          </a:p>
          <a:p>
            <a:r>
              <a:rPr lang="de-DE" sz="1000" b="0" i="0" u="none" strike="noStrike" kern="1200" baseline="0" dirty="0" smtClean="0">
                <a:solidFill>
                  <a:schemeClr val="tx1"/>
                </a:solidFill>
                <a:latin typeface="+mn-lt"/>
                <a:ea typeface="+mn-ea"/>
                <a:cs typeface="+mn-cs"/>
              </a:rPr>
              <a:t>Vom €uro Magazin wurden wir zum zweiten Mal in Folge zum besten deutschen Lebensversicherer gekürt. </a:t>
            </a:r>
          </a:p>
          <a:p>
            <a:r>
              <a:rPr lang="de-DE" sz="1000" b="0" i="0" u="none" strike="noStrike" kern="1200" baseline="0" dirty="0" smtClean="0">
                <a:solidFill>
                  <a:schemeClr val="tx1"/>
                </a:solidFill>
                <a:latin typeface="+mn-lt"/>
                <a:ea typeface="+mn-ea"/>
                <a:cs typeface="+mn-cs"/>
              </a:rPr>
              <a:t>Von unabhängigen Ratingagenturen wie Fitch Ratings und IVFP sowie renommierten Fachverlagen wie Focus Money und Handelsblatt werden wir ebenfalls regelmäßig mit Bestnoten bewertet.</a:t>
            </a:r>
          </a:p>
          <a:p>
            <a:endParaRPr lang="de-DE" sz="1000" b="0" i="0" u="none" strike="noStrike" kern="1200" baseline="0" dirty="0" smtClean="0">
              <a:solidFill>
                <a:schemeClr val="tx1"/>
              </a:solidFill>
              <a:latin typeface="+mn-lt"/>
              <a:ea typeface="+mn-ea"/>
              <a:cs typeface="+mn-cs"/>
            </a:endParaRPr>
          </a:p>
          <a:p>
            <a:r>
              <a:rPr lang="de-DE" sz="1000" b="0" i="0" u="none" strike="noStrike" kern="1200" baseline="0" dirty="0" smtClean="0">
                <a:solidFill>
                  <a:schemeClr val="tx1"/>
                </a:solidFill>
                <a:latin typeface="+mn-lt"/>
                <a:ea typeface="+mn-ea"/>
                <a:cs typeface="+mn-cs"/>
              </a:rPr>
              <a:t>Und egal, ob Basis-Rente, private Rente, betriebliche Altersversorgung oder Berufsunfähigkeitsabsicherung</a:t>
            </a:r>
          </a:p>
          <a:p>
            <a:r>
              <a:rPr lang="de-DE" sz="1000" b="0" i="0" u="none" strike="noStrike" kern="1200" baseline="0" dirty="0" smtClean="0">
                <a:solidFill>
                  <a:schemeClr val="tx1"/>
                </a:solidFill>
                <a:latin typeface="+mn-lt"/>
                <a:ea typeface="+mn-ea"/>
                <a:cs typeface="+mn-cs"/>
              </a:rPr>
              <a:t>– von Franke und Bornberg erhalten unsere Produkte regelmäßig die Bestnote „FFF+“.</a:t>
            </a:r>
            <a:endParaRPr lang="de-DE" sz="1000"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F2115-15F4-4196-B407-8AC7E81EB698}" type="slidenum">
              <a:rPr kumimoji="0" lang="de-D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960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smtClean="0"/>
          </a:p>
        </p:txBody>
      </p:sp>
      <p:sp>
        <p:nvSpPr>
          <p:cNvPr id="4" name="Foliennummernplatzhalter 3"/>
          <p:cNvSpPr>
            <a:spLocks noGrp="1"/>
          </p:cNvSpPr>
          <p:nvPr>
            <p:ph type="sldNum" sz="quarter" idx="10"/>
          </p:nvPr>
        </p:nvSpPr>
        <p:spPr/>
        <p:txBody>
          <a:bodyPr/>
          <a:lstStyle/>
          <a:p>
            <a:pPr marL="0" marR="0" lvl="0" indent="0" algn="r" defTabSz="914309" rtl="0" eaLnBrk="1" fontAlgn="auto" latinLnBrk="0" hangingPunct="1">
              <a:lnSpc>
                <a:spcPct val="100000"/>
              </a:lnSpc>
              <a:spcBef>
                <a:spcPts val="0"/>
              </a:spcBef>
              <a:spcAft>
                <a:spcPts val="0"/>
              </a:spcAft>
              <a:buClrTx/>
              <a:buSzTx/>
              <a:buFontTx/>
              <a:buNone/>
              <a:tabLst/>
              <a:defRPr/>
            </a:pPr>
            <a:fld id="{2F967223-AFC9-419A-974D-4BB4787C1D31}"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09" rtl="0" eaLnBrk="1" fontAlgn="auto" latinLnBrk="0" hangingPunct="1">
                <a:lnSpc>
                  <a:spcPct val="100000"/>
                </a:lnSpc>
                <a:spcBef>
                  <a:spcPts val="0"/>
                </a:spcBef>
                <a:spcAft>
                  <a:spcPts val="0"/>
                </a:spcAft>
                <a:buClrTx/>
                <a:buSzTx/>
                <a:buFontTx/>
                <a:buNone/>
                <a:tabLst/>
                <a:defRPr/>
              </a:pPr>
              <a:t>3</a:t>
            </a:fld>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97267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ERGO Rente Balance und ERGO Basis-Rente Balance sind aufgeschobene Rentenversicherungen mit flexibler Veranlagung und mit Kapitalgarantie aus der klassischen Anlage (Deckungskapital). </a:t>
            </a:r>
          </a:p>
          <a:p>
            <a:endParaRPr lang="de-DE" dirty="0"/>
          </a:p>
          <a:p>
            <a:r>
              <a:rPr lang="de-DE" dirty="0"/>
              <a:t>Das bestehende guthaben und die Beiträge können frei zwischen der Fondsanlage und der klassischen Anlage aufgeteilt - und das</a:t>
            </a:r>
          </a:p>
          <a:p>
            <a:r>
              <a:rPr lang="de-DE" dirty="0"/>
              <a:t>Vertragsguthaben jederzeit monatlich umgeschichtet werden.</a:t>
            </a:r>
          </a:p>
          <a:p>
            <a:endParaRPr lang="de-DE" dirty="0"/>
          </a:p>
          <a:p>
            <a:r>
              <a:rPr lang="de-DE" dirty="0"/>
              <a:t>Das Beste aus zwei Welten.</a:t>
            </a:r>
          </a:p>
        </p:txBody>
      </p:sp>
      <p:sp>
        <p:nvSpPr>
          <p:cNvPr id="4" name="Foliennummernplatzhalter 3"/>
          <p:cNvSpPr>
            <a:spLocks noGrp="1"/>
          </p:cNvSpPr>
          <p:nvPr>
            <p:ph type="sldNum" sz="quarter" idx="10"/>
          </p:nvPr>
        </p:nvSpPr>
        <p:spPr/>
        <p:txBody>
          <a:bodyPr/>
          <a:lstStyle/>
          <a:p>
            <a:fld id="{8BEF2115-15F4-4196-B407-8AC7E81EB698}" type="slidenum">
              <a:rPr lang="de-DE" smtClean="0"/>
              <a:t>4</a:t>
            </a:fld>
            <a:endParaRPr lang="de-DE"/>
          </a:p>
        </p:txBody>
      </p:sp>
    </p:spTree>
    <p:extLst>
      <p:ext uri="{BB962C8B-B14F-4D97-AF65-F5344CB8AC3E}">
        <p14:creationId xmlns:p14="http://schemas.microsoft.com/office/powerpoint/2010/main" val="2290562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967223-AFC9-419A-974D-4BB4787C1D31}"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8706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smtClean="0"/>
              <a:t>Die</a:t>
            </a:r>
            <a:r>
              <a:rPr lang="de-DE" baseline="0" dirty="0" smtClean="0"/>
              <a:t> ERGO Rente Balance ist die clevere Kombination von Indexpolice und Fondspolice. Sowohl die Beiträge als auch das Vertragsguthaben können beliebig umgeschichtet werden.</a:t>
            </a:r>
            <a:endParaRPr lang="de-DE"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smtClean="0"/>
              <a:t>Seit</a:t>
            </a:r>
            <a:r>
              <a:rPr lang="de-DE" baseline="0" dirty="0" smtClean="0"/>
              <a:t> der Tarifgeneration 2022 können die Beiträge in 5 % Schritten aufgeteilt werden – eine weitere Produktoptimierung.</a:t>
            </a:r>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967223-AFC9-419A-974D-4BB4787C1D31}"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2179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967223-AFC9-419A-974D-4BB4787C1D31}"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4394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Was</a:t>
            </a:r>
            <a:r>
              <a:rPr lang="de-DE" baseline="0" dirty="0" smtClean="0"/>
              <a:t> bei der Finanzierung ärgerlich ist, ist für sicherheitsorientiertes Sparen neue Lebenskraft. Die Zinsen steigen wieder – und das schneller und stärker als erwartet!</a:t>
            </a:r>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F2115-15F4-4196-B407-8AC7E81EB698}" type="slidenum">
              <a:rPr kumimoji="0" lang="de-D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9685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dirty="0" smtClean="0"/>
              <a:t>Die Indexquote</a:t>
            </a:r>
            <a:r>
              <a:rPr lang="de-DE" baseline="0" dirty="0" smtClean="0"/>
              <a:t> ermöglicht es, die klassische Überschussbeteiligung mit beiden Indexbeteiligungen zu kombinieren. Die Aufteilung erfolgt in 25 %-Schritten. Zum Beginn der Versicherung sind mindestens 25 % Indexbeteiligung erforderlich.</a:t>
            </a:r>
            <a:endParaRPr lang="de-DE" dirty="0" smtClean="0"/>
          </a:p>
          <a:p>
            <a:endParaRPr lang="de-DE" dirty="0" smtClean="0"/>
          </a:p>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F2115-15F4-4196-B407-8AC7E81EB698}" type="slidenum">
              <a:rPr kumimoji="0" lang="de-D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21906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968625" y="468313"/>
            <a:ext cx="4076700" cy="2293937"/>
          </a:xfrm>
        </p:spPr>
      </p:sp>
      <p:sp>
        <p:nvSpPr>
          <p:cNvPr id="3" name="Notizenplatzhalter 2"/>
          <p:cNvSpPr>
            <a:spLocks noGrp="1"/>
          </p:cNvSpPr>
          <p:nvPr>
            <p:ph type="body" idx="1"/>
          </p:nvPr>
        </p:nvSpPr>
        <p:spPr>
          <a:xfrm>
            <a:off x="660694" y="2762336"/>
            <a:ext cx="8693342" cy="3493950"/>
          </a:xfrm>
        </p:spPr>
        <p:txBody>
          <a:bodyPr/>
          <a:lstStyle/>
          <a:p>
            <a:r>
              <a:rPr lang="de-DE" sz="1200" b="1" i="0" kern="1200" dirty="0" smtClean="0">
                <a:solidFill>
                  <a:schemeClr val="tx1"/>
                </a:solidFill>
                <a:effectLst/>
                <a:latin typeface="+mn-lt"/>
                <a:ea typeface="+mn-ea"/>
                <a:cs typeface="+mn-cs"/>
              </a:rPr>
              <a:t>MSCI</a:t>
            </a:r>
            <a:r>
              <a:rPr lang="de-DE" sz="1200" b="1" i="0" kern="1200" baseline="0" dirty="0" smtClean="0">
                <a:solidFill>
                  <a:schemeClr val="tx1"/>
                </a:solidFill>
                <a:effectLst/>
                <a:latin typeface="+mn-lt"/>
                <a:ea typeface="+mn-ea"/>
                <a:cs typeface="+mn-cs"/>
              </a:rPr>
              <a:t> World (EUR)</a:t>
            </a:r>
            <a:endParaRPr lang="de-DE" sz="1200" b="1" i="0" kern="1200" dirty="0" smtClean="0">
              <a:solidFill>
                <a:schemeClr val="tx1"/>
              </a:solidFill>
              <a:effectLst/>
              <a:latin typeface="+mn-lt"/>
              <a:ea typeface="+mn-ea"/>
              <a:cs typeface="+mn-cs"/>
            </a:endParaRPr>
          </a:p>
          <a:p>
            <a:r>
              <a:rPr lang="de-DE" sz="1200" b="1" i="0" kern="1200" dirty="0" smtClean="0">
                <a:solidFill>
                  <a:schemeClr val="tx1"/>
                </a:solidFill>
                <a:effectLst/>
                <a:latin typeface="+mn-lt"/>
                <a:ea typeface="+mn-ea"/>
                <a:cs typeface="+mn-cs"/>
              </a:rPr>
              <a:t>Anlagekonzept:</a:t>
            </a:r>
            <a:r>
              <a:rPr lang="de-DE" sz="1200" b="0" i="0" kern="1200" dirty="0" smtClean="0">
                <a:solidFill>
                  <a:schemeClr val="tx1"/>
                </a:solidFill>
                <a:effectLst/>
                <a:latin typeface="+mn-lt"/>
                <a:ea typeface="+mn-ea"/>
                <a:cs typeface="+mn-cs"/>
              </a:rPr>
              <a:t> Seit Erstauflage im Jahr 1986 zählt der MSCI World Index (EUR) zu den ältesten und renommiertesten Indizes am Markt. </a:t>
            </a:r>
          </a:p>
          <a:p>
            <a:r>
              <a:rPr lang="de-DE" sz="1200" b="0" i="0" kern="1200" dirty="0" smtClean="0">
                <a:solidFill>
                  <a:schemeClr val="tx1"/>
                </a:solidFill>
                <a:effectLst/>
                <a:latin typeface="+mn-lt"/>
                <a:ea typeface="+mn-ea"/>
                <a:cs typeface="+mn-cs"/>
              </a:rPr>
              <a:t>Er bildet die Wertentwicklung von über 1.550 Aktien aus 23 Industrienationen ab und ist damit einer der führenden Indikatoren für die Entwicklung der Weltwirtschaft.</a:t>
            </a:r>
          </a:p>
          <a:p>
            <a:r>
              <a:rPr lang="de-DE" sz="1200" b="1" i="0" kern="1200" dirty="0" smtClean="0">
                <a:solidFill>
                  <a:schemeClr val="tx1"/>
                </a:solidFill>
                <a:effectLst/>
                <a:latin typeface="+mn-lt"/>
                <a:ea typeface="+mn-ea"/>
                <a:cs typeface="+mn-cs"/>
              </a:rPr>
              <a:t>Transparenz &amp; Streuung:</a:t>
            </a:r>
            <a:r>
              <a:rPr lang="de-DE" sz="1200" b="0" i="0" kern="1200" dirty="0" smtClean="0">
                <a:solidFill>
                  <a:schemeClr val="tx1"/>
                </a:solidFill>
                <a:effectLst/>
                <a:latin typeface="+mn-lt"/>
                <a:ea typeface="+mn-ea"/>
                <a:cs typeface="+mn-cs"/>
              </a:rPr>
              <a:t> Der MSCI World Index (EUR) bietet eine breite Streuung über Aktienmärkte der ganzen Welt an. </a:t>
            </a:r>
          </a:p>
          <a:p>
            <a:r>
              <a:rPr lang="de-DE" sz="1200" b="0" i="0" kern="1200" dirty="0" smtClean="0">
                <a:solidFill>
                  <a:schemeClr val="tx1"/>
                </a:solidFill>
                <a:effectLst/>
                <a:latin typeface="+mn-lt"/>
                <a:ea typeface="+mn-ea"/>
                <a:cs typeface="+mn-cs"/>
              </a:rPr>
              <a:t>Dabei werden die führenden Wirtschaftsunternehmen der wichtigsten Branchen abgebildet, z. B. Gesundheit, Energie oder Informationstechnologie.</a:t>
            </a:r>
          </a:p>
          <a:p>
            <a:r>
              <a:rPr lang="de-DE" sz="1200" b="1" i="0" kern="1200" dirty="0" smtClean="0">
                <a:solidFill>
                  <a:schemeClr val="tx1"/>
                </a:solidFill>
                <a:effectLst/>
                <a:latin typeface="+mn-lt"/>
                <a:ea typeface="+mn-ea"/>
                <a:cs typeface="+mn-cs"/>
              </a:rPr>
              <a:t>Dynamik: </a:t>
            </a:r>
            <a:r>
              <a:rPr lang="de-DE" sz="1200" b="0" i="0" kern="1200" dirty="0" smtClean="0">
                <a:solidFill>
                  <a:schemeClr val="tx1"/>
                </a:solidFill>
                <a:effectLst/>
                <a:latin typeface="+mn-lt"/>
                <a:ea typeface="+mn-ea"/>
                <a:cs typeface="+mn-cs"/>
              </a:rPr>
              <a:t>Volatilität wird auch als Schwankungsbreite bezeichnet. Der Index unterliegt keiner Volatilitätsbegrenzung. </a:t>
            </a:r>
          </a:p>
          <a:p>
            <a:r>
              <a:rPr lang="de-DE" sz="1200" b="0" i="0" kern="1200" dirty="0" smtClean="0">
                <a:solidFill>
                  <a:schemeClr val="tx1"/>
                </a:solidFill>
                <a:effectLst/>
                <a:latin typeface="+mn-lt"/>
                <a:ea typeface="+mn-ea"/>
                <a:cs typeface="+mn-cs"/>
              </a:rPr>
              <a:t>Dadurch entwickelt er sich dynamisch entsprechend den Entwicklungen an den Kapitalmärkten.</a:t>
            </a:r>
          </a:p>
          <a:p>
            <a:r>
              <a:rPr lang="de-DE" sz="1200" b="1" i="0" kern="1200" dirty="0" smtClean="0">
                <a:solidFill>
                  <a:schemeClr val="tx1"/>
                </a:solidFill>
                <a:effectLst/>
                <a:latin typeface="+mn-lt"/>
                <a:ea typeface="+mn-ea"/>
                <a:cs typeface="+mn-cs"/>
              </a:rPr>
              <a:t>Kompetenz: </a:t>
            </a:r>
            <a:r>
              <a:rPr lang="de-DE" sz="1200" b="0" i="0" kern="1200" dirty="0" smtClean="0">
                <a:solidFill>
                  <a:schemeClr val="tx1"/>
                </a:solidFill>
                <a:effectLst/>
                <a:latin typeface="+mn-lt"/>
                <a:ea typeface="+mn-ea"/>
                <a:cs typeface="+mn-cs"/>
              </a:rPr>
              <a:t>Der Index-Anbieter MSCI ist einer der führenden globalen Index-Anbieter. Er kann über 50 Jahre Expertise vorweisen.</a:t>
            </a:r>
          </a:p>
          <a:p>
            <a:endParaRPr lang="de-DE" sz="1200" b="1" i="0" kern="1200" dirty="0">
              <a:solidFill>
                <a:schemeClr val="tx1"/>
              </a:solidFill>
              <a:effectLst/>
              <a:latin typeface="+mn-lt"/>
              <a:ea typeface="+mn-ea"/>
              <a:cs typeface="+mn-cs"/>
            </a:endParaRPr>
          </a:p>
          <a:p>
            <a:r>
              <a:rPr lang="en-US" sz="1200" b="1" i="0" kern="1200" dirty="0" smtClean="0">
                <a:solidFill>
                  <a:schemeClr val="tx1"/>
                </a:solidFill>
                <a:effectLst/>
                <a:latin typeface="+mn-lt"/>
                <a:ea typeface="+mn-ea"/>
                <a:cs typeface="+mn-cs"/>
              </a:rPr>
              <a:t>Munich Re World Wide Trend Index</a:t>
            </a:r>
          </a:p>
          <a:p>
            <a:r>
              <a:rPr lang="de-DE" sz="1200" b="1" i="0" kern="1200" dirty="0" smtClean="0">
                <a:solidFill>
                  <a:schemeClr val="tx1"/>
                </a:solidFill>
                <a:effectLst/>
                <a:latin typeface="+mn-lt"/>
                <a:ea typeface="+mn-ea"/>
                <a:cs typeface="+mn-cs"/>
              </a:rPr>
              <a:t>Anlagekonzept:</a:t>
            </a:r>
            <a:r>
              <a:rPr lang="de-DE" sz="1200" b="0" i="0" kern="1200" dirty="0" smtClean="0">
                <a:solidFill>
                  <a:schemeClr val="tx1"/>
                </a:solidFill>
                <a:effectLst/>
                <a:latin typeface="+mn-lt"/>
                <a:ea typeface="+mn-ea"/>
                <a:cs typeface="+mn-cs"/>
              </a:rPr>
              <a:t> Der Index berücksichtigt unterschiedliche Anlageklassen, Aktien, Anleihen (festverzinsliche Wertpapiere), Rohstoffe und Währungen. </a:t>
            </a:r>
          </a:p>
          <a:p>
            <a:r>
              <a:rPr lang="de-DE" sz="1200" b="0" i="0" kern="1200" dirty="0" smtClean="0">
                <a:solidFill>
                  <a:schemeClr val="tx1"/>
                </a:solidFill>
                <a:effectLst/>
                <a:latin typeface="+mn-lt"/>
                <a:ea typeface="+mn-ea"/>
                <a:cs typeface="+mn-cs"/>
              </a:rPr>
              <a:t>Dadurch ist er nicht von einer einzigen Anlage abhängig, sondern investiert in die wichtigsten Anlageklassen. Und das weltweit.</a:t>
            </a:r>
          </a:p>
          <a:p>
            <a:r>
              <a:rPr lang="de-DE" sz="1200" b="1" i="0" kern="1200" dirty="0" smtClean="0">
                <a:solidFill>
                  <a:schemeClr val="tx1"/>
                </a:solidFill>
                <a:effectLst/>
                <a:latin typeface="+mn-lt"/>
                <a:ea typeface="+mn-ea"/>
                <a:cs typeface="+mn-cs"/>
              </a:rPr>
              <a:t>Trendfolge:</a:t>
            </a:r>
            <a:r>
              <a:rPr lang="de-DE" sz="1200" b="0" i="0" kern="1200" dirty="0" smtClean="0">
                <a:solidFill>
                  <a:schemeClr val="tx1"/>
                </a:solidFill>
                <a:effectLst/>
                <a:latin typeface="+mn-lt"/>
                <a:ea typeface="+mn-ea"/>
                <a:cs typeface="+mn-cs"/>
              </a:rPr>
              <a:t> Die Zusammensetzung des Index wird regelmäßig überprüft und angepasst. Sie orientiert sich an den Trends der zugrunde liegenden Anlagen. </a:t>
            </a:r>
          </a:p>
          <a:p>
            <a:r>
              <a:rPr lang="de-DE" sz="1200" b="0" i="0" kern="1200" dirty="0" smtClean="0">
                <a:solidFill>
                  <a:schemeClr val="tx1"/>
                </a:solidFill>
                <a:effectLst/>
                <a:latin typeface="+mn-lt"/>
                <a:ea typeface="+mn-ea"/>
                <a:cs typeface="+mn-cs"/>
              </a:rPr>
              <a:t>Das ermöglicht zusätzliche Renditechancen.</a:t>
            </a:r>
          </a:p>
          <a:p>
            <a:r>
              <a:rPr lang="de-DE" sz="1200" b="1" i="0" kern="1200" dirty="0" smtClean="0">
                <a:solidFill>
                  <a:schemeClr val="tx1"/>
                </a:solidFill>
                <a:effectLst/>
                <a:latin typeface="+mn-lt"/>
                <a:ea typeface="+mn-ea"/>
                <a:cs typeface="+mn-cs"/>
              </a:rPr>
              <a:t>Stabilität: </a:t>
            </a:r>
            <a:r>
              <a:rPr lang="de-DE" sz="1200" b="0" i="0" kern="1200" dirty="0" smtClean="0">
                <a:solidFill>
                  <a:schemeClr val="tx1"/>
                </a:solidFill>
                <a:effectLst/>
                <a:latin typeface="+mn-lt"/>
                <a:ea typeface="+mn-ea"/>
                <a:cs typeface="+mn-cs"/>
              </a:rPr>
              <a:t>Durch eine Begrenzung der Schwankungsbreite erzielt der Index eine stabile Wertentwicklung.</a:t>
            </a:r>
          </a:p>
          <a:p>
            <a:r>
              <a:rPr lang="de-DE" sz="1200" b="1" i="0" kern="1200" dirty="0" smtClean="0">
                <a:solidFill>
                  <a:schemeClr val="tx1"/>
                </a:solidFill>
                <a:effectLst/>
                <a:latin typeface="+mn-lt"/>
                <a:ea typeface="+mn-ea"/>
                <a:cs typeface="+mn-cs"/>
              </a:rPr>
              <a:t>Kompetenz: </a:t>
            </a:r>
            <a:r>
              <a:rPr lang="de-DE" sz="1200" b="0" i="0" kern="1200" dirty="0" smtClean="0">
                <a:solidFill>
                  <a:schemeClr val="tx1"/>
                </a:solidFill>
                <a:effectLst/>
                <a:latin typeface="+mn-lt"/>
                <a:ea typeface="+mn-ea"/>
                <a:cs typeface="+mn-cs"/>
              </a:rPr>
              <a:t>Der Index wird von der Munich Re aufgelegt, einem weltweit führenden Rückversicherer und Risikoträger.</a:t>
            </a:r>
          </a:p>
        </p:txBody>
      </p:sp>
      <p:sp>
        <p:nvSpPr>
          <p:cNvPr id="4" name="Foliennummernplatzhalter 3"/>
          <p:cNvSpPr>
            <a:spLocks noGrp="1"/>
          </p:cNvSpPr>
          <p:nvPr>
            <p:ph type="sldNum" sz="quarter" idx="10"/>
          </p:nvPr>
        </p:nvSpPr>
        <p:spPr/>
        <p:txBody>
          <a:bodyPr/>
          <a:lstStyle/>
          <a:p>
            <a:fld id="{2F967223-AFC9-419A-974D-4BB4787C1D31}" type="slidenum">
              <a:rPr lang="de-DE" smtClean="0">
                <a:solidFill>
                  <a:prstClr val="black"/>
                </a:solidFill>
              </a:rPr>
              <a:pPr/>
              <a:t>10</a:t>
            </a:fld>
            <a:endParaRPr lang="de-DE" dirty="0">
              <a:solidFill>
                <a:prstClr val="black"/>
              </a:solidFill>
            </a:endParaRPr>
          </a:p>
        </p:txBody>
      </p:sp>
    </p:spTree>
    <p:extLst>
      <p:ext uri="{BB962C8B-B14F-4D97-AF65-F5344CB8AC3E}">
        <p14:creationId xmlns:p14="http://schemas.microsoft.com/office/powerpoint/2010/main" val="3201744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smtClean="0"/>
              <a:t>Option Index Plus:</a:t>
            </a:r>
            <a:r>
              <a:rPr lang="de-DE"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smtClean="0"/>
              <a:t>Der Turbo für die Indexbeteiligung.</a:t>
            </a:r>
            <a:r>
              <a:rPr lang="de-DE" baseline="0" dirty="0" smtClean="0"/>
              <a:t>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smtClean="0"/>
              <a:t>Kunde kann zusätzlich zu den Überschüssen 2 Prozent des der jeweiligen Indexquote entsprechenden Teils des Vertragsguthabens für die Indexbeteiligung einsetzen.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smtClean="0"/>
              <a:t>Dadurch lassen sich Renditechancen mehr als verdoppeln.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smtClean="0"/>
              <a:t>Diese Möglichkeit wird bei entsprechend positiver Entwicklung des Vertragsguthabens aktiviert.</a:t>
            </a:r>
          </a:p>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967223-AFC9-419A-974D-4BB4787C1D31}"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64996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601913" y="493713"/>
            <a:ext cx="4295775" cy="2416175"/>
          </a:xfrm>
        </p:spPr>
      </p:sp>
      <p:sp>
        <p:nvSpPr>
          <p:cNvPr id="3" name="Notizenplatzhalter 2"/>
          <p:cNvSpPr>
            <a:spLocks noGrp="1"/>
          </p:cNvSpPr>
          <p:nvPr>
            <p:ph type="body" idx="1"/>
          </p:nvPr>
        </p:nvSpPr>
        <p:spPr>
          <a:xfrm>
            <a:off x="626639" y="2908375"/>
            <a:ext cx="8245240" cy="4143400"/>
          </a:xfrm>
        </p:spPr>
        <p:txBody>
          <a:bodyPr/>
          <a:lstStyle/>
          <a:p>
            <a:pPr marL="220485" indent="-220485" defTabSz="881939">
              <a:buFontTx/>
              <a:buAutoNum type="arabicPeriod"/>
              <a:defRPr/>
            </a:pPr>
            <a:r>
              <a:rPr lang="de-DE" dirty="0"/>
              <a:t>Die Zinsüberschussanteile werden standardmäßig zur Beteiligung am Index verwendet. Der Kunde kann sie aber jederzeit abwählen (zum Prozess s. Fußnote </a:t>
            </a:r>
            <a:r>
              <a:rPr lang="de-DE" baseline="30000" dirty="0"/>
              <a:t>1) </a:t>
            </a:r>
            <a:r>
              <a:rPr lang="de-DE" dirty="0"/>
              <a:t>).</a:t>
            </a:r>
          </a:p>
          <a:p>
            <a:pPr marL="220485" indent="-220485" defTabSz="881939">
              <a:buFontTx/>
              <a:buAutoNum type="arabicPeriod"/>
              <a:defRPr/>
            </a:pPr>
            <a:r>
              <a:rPr lang="de-DE" dirty="0"/>
              <a:t>Ist die Wertentwicklung des Index positiv, verzinst diese Rendite in Höhe der Beteiligungsquote das gesamte Vertragsguthaben des Vorjahres.</a:t>
            </a:r>
            <a:r>
              <a:rPr lang="de-DE" baseline="30000" dirty="0"/>
              <a:t>2)</a:t>
            </a:r>
            <a:r>
              <a:rPr lang="de-DE" dirty="0"/>
              <a:t> </a:t>
            </a:r>
          </a:p>
          <a:p>
            <a:pPr marL="220485" indent="-220485" defTabSz="881939">
              <a:buFontTx/>
              <a:buAutoNum type="arabicPeriod"/>
              <a:defRPr/>
            </a:pPr>
            <a:r>
              <a:rPr lang="de-DE" dirty="0" smtClean="0"/>
              <a:t>Dieser Ertrag aus der Indexbeteiligung wird dem Vertragsguthaben am Ende der Versicherungsperiode gutgeschrieben. </a:t>
            </a:r>
            <a:r>
              <a:rPr lang="de-DE" dirty="0"/>
              <a:t>Sollte</a:t>
            </a:r>
            <a:r>
              <a:rPr lang="de-DE" b="0" dirty="0" smtClean="0"/>
              <a:t> die Wertentwicklung des</a:t>
            </a:r>
            <a:r>
              <a:rPr lang="de-DE" b="0" baseline="0" dirty="0" smtClean="0"/>
              <a:t> Index einmal negativ sein, </a:t>
            </a:r>
            <a:r>
              <a:rPr lang="de-DE" b="0" dirty="0" smtClean="0"/>
              <a:t>bleibt sein Guthaben auf dem Stand des</a:t>
            </a:r>
            <a:r>
              <a:rPr lang="de-DE" b="0" baseline="0" dirty="0" smtClean="0"/>
              <a:t> Vorjahres zuzüglich der laufenden Beiträge.</a:t>
            </a:r>
            <a:endParaRPr lang="de-DE" dirty="0"/>
          </a:p>
          <a:p>
            <a:pPr defTabSz="881939">
              <a:defRPr/>
            </a:pPr>
            <a:r>
              <a:rPr lang="de-DE" b="1" dirty="0"/>
              <a:t>Die Beteiligungsquote </a:t>
            </a:r>
            <a:r>
              <a:rPr lang="de-DE" dirty="0"/>
              <a:t>bestimmt den Anteil, mit dem das Deckungskapital an der Wertentwicklung des Index partizipiert. Die Beteiligungsquote wird jährlich neu festgelegt. Sie beinhaltet die Kosten für die Beteiligung am Index und ist u.a. abhängig von der Höhe der Überschussdeklaration. </a:t>
            </a:r>
            <a:r>
              <a:rPr lang="de-DE" baseline="30000" dirty="0"/>
              <a:t>3) </a:t>
            </a:r>
            <a:r>
              <a:rPr lang="de-DE" dirty="0"/>
              <a:t>(Die Überschüsse bilden das Budget, das für die Investition in den Index zur Verfügung steht). </a:t>
            </a:r>
          </a:p>
          <a:p>
            <a:pPr defTabSz="881939">
              <a:defRPr/>
            </a:pPr>
            <a:endParaRPr lang="de-DE" b="1" i="1" u="sng" dirty="0"/>
          </a:p>
          <a:p>
            <a:pPr defTabSz="881939">
              <a:defRPr/>
            </a:pPr>
            <a:r>
              <a:rPr lang="de-DE" i="1" dirty="0" smtClean="0"/>
              <a:t>Falls folgende Fragen gestellt werden: </a:t>
            </a:r>
          </a:p>
          <a:p>
            <a:pPr defTabSz="881939">
              <a:defRPr/>
            </a:pPr>
            <a:r>
              <a:rPr lang="de-DE" i="1" u="sng" dirty="0" smtClean="0"/>
              <a:t>Wie kann es sein, dass der Index aus 200 € 450€ macht? </a:t>
            </a:r>
          </a:p>
          <a:p>
            <a:pPr defTabSz="881939">
              <a:defRPr/>
            </a:pPr>
            <a:r>
              <a:rPr lang="de-DE" i="1" dirty="0"/>
              <a:t>Die </a:t>
            </a:r>
            <a:r>
              <a:rPr lang="de-DE" i="1" dirty="0" err="1"/>
              <a:t>Munich</a:t>
            </a:r>
            <a:r>
              <a:rPr lang="de-DE" i="1" dirty="0"/>
              <a:t> Re investiert nicht in die Basiswerte (siehe Erläuterung zu Folie 15: „Was ist eigentlich ein Index“), sondern in Optionen. Optionen sind Kauf- oder Verkaufsrechte an den (dem Index zugrundeliegenden) Anlagewerten zu einem bestimmten vereinbarten Preis und zu einem späteren Zeitpunkt. Der Preis für eine solche Option beträgt ein Bruchteil des Preises für die Anlage selbst. Entwickelt sich der Basiswert wie vom Optionsinhaber erwartet, führt dies zu einem überproportionalen Gewinn, im Verhältnis zum eingesetzten Preis. Die Option besitzt also eine Hebelwirkung. </a:t>
            </a:r>
          </a:p>
          <a:p>
            <a:pPr defTabSz="881939">
              <a:defRPr/>
            </a:pPr>
            <a:r>
              <a:rPr lang="de-DE" i="1" u="sng" dirty="0"/>
              <a:t>Wer verliert in diesem Handel?</a:t>
            </a:r>
          </a:p>
          <a:p>
            <a:pPr defTabSz="881939">
              <a:defRPr/>
            </a:pPr>
            <a:r>
              <a:rPr lang="de-DE" i="1" dirty="0"/>
              <a:t>Die </a:t>
            </a:r>
            <a:r>
              <a:rPr lang="de-DE" i="1" dirty="0" err="1"/>
              <a:t>Munich</a:t>
            </a:r>
            <a:r>
              <a:rPr lang="de-DE" i="1" dirty="0"/>
              <a:t> Re kontrolliert und analysiert täglich Trends und Signale auf den Kapitalmärkten. Diese Trends werden nach klaren, vordefinierten Regeln genutzt, um von den Bewegungen in den Märkten optimal zu profitieren. </a:t>
            </a:r>
          </a:p>
          <a:p>
            <a:pPr defTabSz="881939">
              <a:defRPr/>
            </a:pPr>
            <a:r>
              <a:rPr lang="de-DE" i="1" dirty="0"/>
              <a:t>Man kann das mit einem Bild verdeutlichen: Stellen Sie sich einen Surfer vor, der auf eine Welle „aufspringt“ und diese nutzt, um Fahrt aufzunehmen. Die Kunst ist, zu erkennen, wann sich die Welle überschlägt oder ausläuft und der Surfer zu einer anderen Welle abdrehen muss. Die Surfer der „</a:t>
            </a:r>
            <a:r>
              <a:rPr lang="de-DE" i="1" dirty="0" err="1"/>
              <a:t>Munich</a:t>
            </a:r>
            <a:r>
              <a:rPr lang="de-DE" i="1" dirty="0"/>
              <a:t> Re“-Mannschaft kennen die besten Surfgebiete und erkennen die Bedingungen für erfolgreiches Wellenreiten vielleicht schneller und besser als andere. Natürlich fallen auch hier einige ins Wasser aber möglicherweise weniger, als in der gegnerischen Mannschaft. Zurück zu Optionen: wenn ein größerer Teil der Optionen (= Surfer) Gewinne erzeugen und der kleinere Teil Verluste, dann entsteht im Saldo ein Gewinn, der an unsere Kunden weitergegeben werden kann. </a:t>
            </a:r>
          </a:p>
          <a:p>
            <a:pPr defTabSz="881939">
              <a:defRPr/>
            </a:pPr>
            <a:endParaRPr lang="de-DE" b="1" i="1" u="sng" dirty="0"/>
          </a:p>
          <a:p>
            <a:pPr lvl="0">
              <a:defRPr/>
            </a:pPr>
            <a:endParaRPr lang="de-DE" baseline="30000" dirty="0" smtClean="0"/>
          </a:p>
          <a:p>
            <a:pPr lvl="0">
              <a:defRPr/>
            </a:pPr>
            <a:r>
              <a:rPr lang="de-DE" baseline="30000" dirty="0" smtClean="0"/>
              <a:t>_________________________________________________________________________________________________________________</a:t>
            </a:r>
          </a:p>
          <a:p>
            <a:pPr lvl="0"/>
            <a:r>
              <a:rPr lang="de-DE" baseline="30000" dirty="0" smtClean="0"/>
              <a:t>1</a:t>
            </a:r>
            <a:r>
              <a:rPr lang="de-DE" baseline="30000" dirty="0"/>
              <a:t>) </a:t>
            </a:r>
            <a:r>
              <a:rPr lang="de-DE" sz="1000" dirty="0"/>
              <a:t>Prozess: Gegen Ende des ersten Versicherungsjahres erhält der Kunde einen Brief, der die Indexbeteiligung beschreibt und ihn darüber hinaus auf eine produktspezifische Webplattform hinweist. Dort stehen dem Kunden ca. 4 Wochen vor dem jeweiligen Indexstichtag folgende Informationen zur Verfügung:</a:t>
            </a:r>
          </a:p>
          <a:p>
            <a:pPr marL="165364" indent="-165364">
              <a:buFont typeface="Arial" panose="020B0604020202020204" pitchFamily="34" charset="0"/>
              <a:buChar char="•"/>
            </a:pPr>
            <a:r>
              <a:rPr lang="de-DE" sz="1000" dirty="0"/>
              <a:t>die (jährlich neu festgelegte) Beteiligungsquote der anstehenden Periode </a:t>
            </a:r>
          </a:p>
          <a:p>
            <a:pPr marL="165364" indent="-165364">
              <a:buFont typeface="Arial" panose="020B0604020202020204" pitchFamily="34" charset="0"/>
              <a:buChar char="•"/>
            </a:pPr>
            <a:r>
              <a:rPr lang="de-DE" sz="1000" dirty="0"/>
              <a:t>der Überschussanteilsatz für die anstehende Periode </a:t>
            </a:r>
          </a:p>
          <a:p>
            <a:pPr marL="165364" indent="-165364">
              <a:buFont typeface="Arial" panose="020B0604020202020204" pitchFamily="34" charset="0"/>
              <a:buChar char="•"/>
            </a:pPr>
            <a:r>
              <a:rPr lang="de-DE" sz="1000" dirty="0"/>
              <a:t>Außerdem werden kontinuierlich die aktuellen Index-Ergebnisse veröffentlicht.</a:t>
            </a:r>
          </a:p>
          <a:p>
            <a:pPr>
              <a:defRPr/>
            </a:pPr>
            <a:r>
              <a:rPr lang="de-DE" sz="1000" dirty="0"/>
              <a:t>Der Kunde kann seine Beteiligung am Index abwählen. Der Standard – Indexbeteiligung - oder die Abwahl - gilt solange, wie der Kunde keinen anderen Willen äußert. Sein Wunsch wirkt immer ab Beginn der anstehenden Indexperiode bis auf weiteres, wenn dieser mit Frist von 7 Tagen vor Indexstichtag geäußert wurde.  Nach dem ersten Versicherungsjahr informieren wir unsere Kunde </a:t>
            </a:r>
            <a:r>
              <a:rPr lang="de-DE" sz="1000" b="1" dirty="0"/>
              <a:t>nicht automatisch</a:t>
            </a:r>
            <a:r>
              <a:rPr lang="de-DE" sz="1000" dirty="0"/>
              <a:t> vor dem nächsten „Wahltermin“. Dies sehen wir als einen guten Gesprächsanlass für Vermittler. </a:t>
            </a:r>
          </a:p>
          <a:p>
            <a:pPr lvl="0"/>
            <a:r>
              <a:rPr lang="de-DE" baseline="30000" dirty="0" smtClean="0"/>
              <a:t>2</a:t>
            </a:r>
            <a:r>
              <a:rPr lang="de-DE" baseline="30000" dirty="0"/>
              <a:t>) </a:t>
            </a:r>
            <a:r>
              <a:rPr lang="de-DE" sz="1000" dirty="0"/>
              <a:t>Zuflüsse innerhalb des Indexjahres, z.B. Jahresbeitrag, werden erst in der nächsten Indexperiode beteiligt </a:t>
            </a:r>
          </a:p>
          <a:p>
            <a:r>
              <a:rPr lang="de-DE" baseline="30000" dirty="0" smtClean="0"/>
              <a:t>3)</a:t>
            </a:r>
            <a:r>
              <a:rPr lang="de-DE" dirty="0" smtClean="0"/>
              <a:t> </a:t>
            </a:r>
            <a:r>
              <a:rPr lang="de-DE" sz="1000" dirty="0"/>
              <a:t>Darüber hinaus ist sie abhängig von der Kapitalmarktlage und der Entwicklung der dem Index zugrunde liegenden Basiswerten. </a:t>
            </a:r>
            <a:endParaRPr lang="de-DE" sz="1000" b="1" i="1" u="sng" dirty="0"/>
          </a:p>
          <a:p>
            <a:pPr defTabSz="881939">
              <a:defRPr/>
            </a:pPr>
            <a:endParaRPr lang="de-DE" dirty="0"/>
          </a:p>
          <a:p>
            <a:pPr defTabSz="881939">
              <a:defRPr/>
            </a:pPr>
            <a:endParaRPr lang="de-DE" b="1" dirty="0"/>
          </a:p>
          <a:p>
            <a:pPr marL="220485" indent="-220485">
              <a:buAutoNum type="arabicPeriod"/>
            </a:pPr>
            <a:endParaRPr lang="de-DE" baseline="0" dirty="0" smtClean="0"/>
          </a:p>
          <a:p>
            <a:pPr defTabSz="881939">
              <a:defRPr/>
            </a:pPr>
            <a:endParaRPr lang="de-DE" b="1" dirty="0"/>
          </a:p>
          <a:p>
            <a:pPr defTabSz="881939">
              <a:defRPr/>
            </a:pPr>
            <a:endParaRPr lang="de-DE" b="1" dirty="0"/>
          </a:p>
          <a:p>
            <a:pPr defTabSz="881939">
              <a:defRPr/>
            </a:pPr>
            <a:endParaRPr lang="de-DE" dirty="0"/>
          </a:p>
          <a:p>
            <a:pPr defTabSz="881939">
              <a:defRPr/>
            </a:pPr>
            <a:endParaRPr lang="de-DE" b="1" dirty="0"/>
          </a:p>
          <a:p>
            <a:pPr defTabSz="881939">
              <a:defRPr/>
            </a:pPr>
            <a:endParaRPr lang="de-DE" b="1" dirty="0"/>
          </a:p>
          <a:p>
            <a:pPr defTabSz="881939">
              <a:defRPr/>
            </a:pPr>
            <a:endParaRPr lang="de-DE" dirty="0"/>
          </a:p>
        </p:txBody>
      </p:sp>
      <p:sp>
        <p:nvSpPr>
          <p:cNvPr id="4" name="Foliennummernplatzhalter 3"/>
          <p:cNvSpPr>
            <a:spLocks noGrp="1"/>
          </p:cNvSpPr>
          <p:nvPr>
            <p:ph type="sldNum" sz="quarter" idx="10"/>
          </p:nvPr>
        </p:nvSpPr>
        <p:spPr/>
        <p:txBody>
          <a:bodyPr/>
          <a:lstStyle/>
          <a:p>
            <a:fld id="{2F967223-AFC9-419A-974D-4BB4787C1D31}" type="slidenum">
              <a:rPr lang="de-DE" smtClean="0">
                <a:solidFill>
                  <a:prstClr val="black"/>
                </a:solidFill>
              </a:rPr>
              <a:pPr/>
              <a:t>12</a:t>
            </a:fld>
            <a:endParaRPr lang="de-DE">
              <a:solidFill>
                <a:prstClr val="black"/>
              </a:solidFill>
            </a:endParaRPr>
          </a:p>
        </p:txBody>
      </p:sp>
    </p:spTree>
    <p:extLst>
      <p:ext uri="{BB962C8B-B14F-4D97-AF65-F5344CB8AC3E}">
        <p14:creationId xmlns:p14="http://schemas.microsoft.com/office/powerpoint/2010/main" val="3997281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601913" y="493713"/>
            <a:ext cx="4295775" cy="2416175"/>
          </a:xfrm>
        </p:spPr>
      </p:sp>
      <p:sp>
        <p:nvSpPr>
          <p:cNvPr id="3" name="Notizenplatzhalter 2"/>
          <p:cNvSpPr>
            <a:spLocks noGrp="1"/>
          </p:cNvSpPr>
          <p:nvPr>
            <p:ph type="body" idx="1"/>
          </p:nvPr>
        </p:nvSpPr>
        <p:spPr>
          <a:xfrm>
            <a:off x="626639" y="2908375"/>
            <a:ext cx="8245240" cy="4143400"/>
          </a:xfrm>
        </p:spPr>
        <p:txBody>
          <a:bodyPr/>
          <a:lstStyle/>
          <a:p>
            <a:pPr defTabSz="881939">
              <a:defRPr/>
            </a:pPr>
            <a:endParaRPr lang="de-DE" dirty="0"/>
          </a:p>
        </p:txBody>
      </p:sp>
      <p:sp>
        <p:nvSpPr>
          <p:cNvPr id="4" name="Foliennummernplatzhalter 3"/>
          <p:cNvSpPr>
            <a:spLocks noGrp="1"/>
          </p:cNvSpPr>
          <p:nvPr>
            <p:ph type="sldNum" sz="quarter" idx="10"/>
          </p:nvPr>
        </p:nvSpPr>
        <p:spPr/>
        <p:txBody>
          <a:bodyPr/>
          <a:lstStyle/>
          <a:p>
            <a:fld id="{2F967223-AFC9-419A-974D-4BB4787C1D31}" type="slidenum">
              <a:rPr lang="de-DE" smtClean="0">
                <a:solidFill>
                  <a:prstClr val="black"/>
                </a:solidFill>
              </a:rPr>
              <a:pPr/>
              <a:t>13</a:t>
            </a:fld>
            <a:endParaRPr lang="de-DE">
              <a:solidFill>
                <a:prstClr val="black"/>
              </a:solidFill>
            </a:endParaRPr>
          </a:p>
        </p:txBody>
      </p:sp>
    </p:spTree>
    <p:extLst>
      <p:ext uri="{BB962C8B-B14F-4D97-AF65-F5344CB8AC3E}">
        <p14:creationId xmlns:p14="http://schemas.microsoft.com/office/powerpoint/2010/main" val="40774779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601913" y="493713"/>
            <a:ext cx="4295775" cy="2416175"/>
          </a:xfrm>
        </p:spPr>
      </p:sp>
      <p:sp>
        <p:nvSpPr>
          <p:cNvPr id="3" name="Notizenplatzhalter 2"/>
          <p:cNvSpPr>
            <a:spLocks noGrp="1"/>
          </p:cNvSpPr>
          <p:nvPr>
            <p:ph type="body" idx="1"/>
          </p:nvPr>
        </p:nvSpPr>
        <p:spPr>
          <a:xfrm>
            <a:off x="626639" y="2908375"/>
            <a:ext cx="8245240" cy="4143400"/>
          </a:xfrm>
        </p:spPr>
        <p:txBody>
          <a:bodyPr/>
          <a:lstStyle/>
          <a:p>
            <a:pPr defTabSz="881939">
              <a:defRPr/>
            </a:pPr>
            <a:endParaRPr lang="de-DE" dirty="0"/>
          </a:p>
        </p:txBody>
      </p:sp>
      <p:sp>
        <p:nvSpPr>
          <p:cNvPr id="4" name="Foliennummernplatzhalter 3"/>
          <p:cNvSpPr>
            <a:spLocks noGrp="1"/>
          </p:cNvSpPr>
          <p:nvPr>
            <p:ph type="sldNum" sz="quarter" idx="10"/>
          </p:nvPr>
        </p:nvSpPr>
        <p:spPr/>
        <p:txBody>
          <a:bodyPr/>
          <a:lstStyle/>
          <a:p>
            <a:fld id="{2F967223-AFC9-419A-974D-4BB4787C1D31}" type="slidenum">
              <a:rPr lang="de-DE" smtClean="0">
                <a:solidFill>
                  <a:prstClr val="black"/>
                </a:solidFill>
              </a:rPr>
              <a:pPr/>
              <a:t>14</a:t>
            </a:fld>
            <a:endParaRPr lang="de-DE">
              <a:solidFill>
                <a:prstClr val="black"/>
              </a:solidFill>
            </a:endParaRPr>
          </a:p>
        </p:txBody>
      </p:sp>
    </p:spTree>
    <p:extLst>
      <p:ext uri="{BB962C8B-B14F-4D97-AF65-F5344CB8AC3E}">
        <p14:creationId xmlns:p14="http://schemas.microsoft.com/office/powerpoint/2010/main" val="3870122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967223-AFC9-419A-974D-4BB4787C1D31}"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6343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baseline="0" dirty="0" smtClean="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967223-AFC9-419A-974D-4BB4787C1D31}" type="slidenum">
              <a:rPr kumimoji="0" lang="de-D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2649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Ein Traum: Anlagen von der KI managen lassen – mit Smavesto.</a:t>
            </a:r>
          </a:p>
          <a:p>
            <a:endParaRPr lang="de-DE" sz="1200" kern="1200" dirty="0" smtClean="0">
              <a:solidFill>
                <a:schemeClr val="tx1"/>
              </a:solidFill>
              <a:effectLst/>
              <a:latin typeface="+mn-lt"/>
              <a:ea typeface="+mn-ea"/>
              <a:cs typeface="+mn-cs"/>
            </a:endParaRPr>
          </a:p>
          <a:p>
            <a:r>
              <a:rPr lang="de-DE" sz="1200" b="0" i="0" u="none" strike="noStrike" kern="1200" baseline="0" dirty="0" smtClean="0">
                <a:solidFill>
                  <a:schemeClr val="tx1"/>
                </a:solidFill>
                <a:latin typeface="+mn-lt"/>
                <a:ea typeface="+mn-ea"/>
                <a:cs typeface="+mn-cs"/>
              </a:rPr>
              <a:t>Ab sofort fahren wir in den ERGO-Fondsrenten die Performance noch weiter hoch – und den Aufwand runter! Wie? Mit der digitalen, KI-gesteuerten Vermögensverwaltung von Smavesto – dem Testsieger unter den Robo-Advisorn! Der Smavesto Robo-Advisor übernimmt auf Wunsch die Steuerung und Optimierung von Portfolios und maximiert so die Renditechancen für Ihre Kunden. Und Ihnen erleichtert er die zeitaufwändige Anlageberatung!</a:t>
            </a:r>
          </a:p>
          <a:p>
            <a:r>
              <a:rPr lang="de-DE" sz="1200" b="1" i="0" u="none" strike="noStrike" kern="1200" baseline="0" dirty="0" smtClean="0">
                <a:solidFill>
                  <a:schemeClr val="tx1"/>
                </a:solidFill>
                <a:latin typeface="+mn-lt"/>
                <a:ea typeface="+mn-ea"/>
                <a:cs typeface="+mn-cs"/>
              </a:rPr>
              <a:t>Den ausgezeichneten Robo-Advisor von Smavesto gibt es in Fondspolicen jetzt weltweit erstmalig und exklusiv nur bei ERGO.</a:t>
            </a:r>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18</a:t>
            </a:fld>
            <a:endParaRPr lang="de-DE" dirty="0"/>
          </a:p>
        </p:txBody>
      </p:sp>
    </p:spTree>
    <p:extLst>
      <p:ext uri="{BB962C8B-B14F-4D97-AF65-F5344CB8AC3E}">
        <p14:creationId xmlns:p14="http://schemas.microsoft.com/office/powerpoint/2010/main" val="38262285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SMAVESTO </a:t>
            </a:r>
          </a:p>
          <a:p>
            <a:r>
              <a:rPr lang="de-DE" dirty="0" smtClean="0"/>
              <a:t>2019 gegründete hundertprozentige Fin-Tech Tochter der Sparkasse Bremen.</a:t>
            </a:r>
          </a:p>
          <a:p>
            <a:r>
              <a:rPr lang="de-DE" dirty="0" smtClean="0"/>
              <a:t>SMVESTO ist seit Jahren erfolgreich als Robo-Advisor tätig,</a:t>
            </a:r>
            <a:r>
              <a:rPr lang="de-DE" baseline="0" dirty="0" smtClean="0"/>
              <a:t> das beweisen zahlreiche Auszeichnungen.</a:t>
            </a:r>
            <a:endParaRPr lang="de-DE" dirty="0" smtClean="0"/>
          </a:p>
          <a:p>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19</a:t>
            </a:fld>
            <a:endParaRPr lang="de-DE" dirty="0"/>
          </a:p>
        </p:txBody>
      </p:sp>
    </p:spTree>
    <p:extLst>
      <p:ext uri="{BB962C8B-B14F-4D97-AF65-F5344CB8AC3E}">
        <p14:creationId xmlns:p14="http://schemas.microsoft.com/office/powerpoint/2010/main" val="17167010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smtClean="0"/>
              <a:t>KI-Vermögensverwaltung mit niedrigen Kosten </a:t>
            </a:r>
          </a:p>
          <a:p>
            <a:r>
              <a:rPr lang="de-DE" dirty="0" smtClean="0"/>
              <a:t>SMAVESTO – RoboFlex ESG Fonds nutzen die Vorteile der künstlichen Intelligenz und bieten Kunden nachhaltige Robo-Advisor</a:t>
            </a:r>
            <a:r>
              <a:rPr lang="de-DE" baseline="0" dirty="0" smtClean="0"/>
              <a:t> </a:t>
            </a:r>
            <a:r>
              <a:rPr lang="de-DE" dirty="0" smtClean="0"/>
              <a:t>Strategien zu geringen Kosten. Ihre Kunden profitieren dabei vom langjährigen Know-how der digitalen Vermögensverwaltung SMAVESTO.</a:t>
            </a:r>
          </a:p>
          <a:p>
            <a:r>
              <a:rPr lang="de-DE" b="1" dirty="0" smtClean="0"/>
              <a:t>Drei Anlagestrategien mit unterschiedlichen Risikoprofilen</a:t>
            </a:r>
            <a:r>
              <a:rPr lang="de-DE" dirty="0" smtClean="0"/>
              <a:t> </a:t>
            </a:r>
          </a:p>
          <a:p>
            <a:r>
              <a:rPr lang="de-DE" dirty="0" smtClean="0"/>
              <a:t>Drei unterschiedliche, nachhaltige Anlagestrategien stehen zur Auswahl. Anlageziele werden flexibel unter Beachtung von Sicherheits- und Ertragsanalysen auf Basis künstlicher Intelligenz verfolgt.</a:t>
            </a:r>
          </a:p>
          <a:p>
            <a:r>
              <a:rPr lang="de-DE" b="1" dirty="0" smtClean="0"/>
              <a:t>Nachhaltige ETFs mit strengen Filtern </a:t>
            </a:r>
          </a:p>
          <a:p>
            <a:r>
              <a:rPr lang="de-DE" dirty="0" smtClean="0"/>
              <a:t>ETFs bilden die Wertentwicklung eines Börsenindex kostengünstig passiv ab und sind daher bei Anlegern besonders beliebt. Es wird ausschließlich in nachhaltige ETFs investiert, deren Auswahl auf Basis der strengen Kriterien des MSCI ESG Research erfolgt. </a:t>
            </a:r>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20</a:t>
            </a:fld>
            <a:endParaRPr lang="de-DE" dirty="0"/>
          </a:p>
        </p:txBody>
      </p:sp>
    </p:spTree>
    <p:extLst>
      <p:ext uri="{BB962C8B-B14F-4D97-AF65-F5344CB8AC3E}">
        <p14:creationId xmlns:p14="http://schemas.microsoft.com/office/powerpoint/2010/main" val="15094204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smtClean="0"/>
          </a:p>
        </p:txBody>
      </p:sp>
      <p:sp>
        <p:nvSpPr>
          <p:cNvPr id="4" name="Foliennummernplatzhalter 3"/>
          <p:cNvSpPr>
            <a:spLocks noGrp="1"/>
          </p:cNvSpPr>
          <p:nvPr>
            <p:ph type="sldNum" sz="quarter" idx="10"/>
          </p:nvPr>
        </p:nvSpPr>
        <p:spPr/>
        <p:txBody>
          <a:bodyPr/>
          <a:lstStyle/>
          <a:p>
            <a:pPr marL="0" marR="0" lvl="0" indent="0" algn="r" defTabSz="909920" rtl="0" eaLnBrk="1" fontAlgn="auto" latinLnBrk="0" hangingPunct="1">
              <a:lnSpc>
                <a:spcPct val="100000"/>
              </a:lnSpc>
              <a:spcBef>
                <a:spcPts val="0"/>
              </a:spcBef>
              <a:spcAft>
                <a:spcPts val="0"/>
              </a:spcAft>
              <a:buClrTx/>
              <a:buSzTx/>
              <a:buFontTx/>
              <a:buNone/>
              <a:tabLst/>
              <a:defRPr/>
            </a:pPr>
            <a:fld id="{2F967223-AFC9-419A-974D-4BB4787C1D31}" type="slidenum">
              <a:rPr kumimoji="0" lang="de-DE"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09920" rtl="0" eaLnBrk="1" fontAlgn="auto" latinLnBrk="0" hangingPunct="1">
                <a:lnSpc>
                  <a:spcPct val="100000"/>
                </a:lnSpc>
                <a:spcBef>
                  <a:spcPts val="0"/>
                </a:spcBef>
                <a:spcAft>
                  <a:spcPts val="0"/>
                </a:spcAft>
                <a:buClrTx/>
                <a:buSzTx/>
                <a:buFontTx/>
                <a:buNone/>
                <a:tabLst/>
                <a:defRPr/>
              </a:pPr>
              <a:t>21</a:t>
            </a:fld>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78879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https://makler.ergo.de/tarifrechner-new/leben/tools</a:t>
            </a:r>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967223-AFC9-419A-974D-4BB4787C1D31}"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9032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Jährliches Rebalancing (Wahlmöglichkeit): Damit sorgt Ihr Kunde</a:t>
            </a:r>
            <a:r>
              <a:rPr lang="de-DE" baseline="0" dirty="0" smtClean="0"/>
              <a:t> </a:t>
            </a:r>
            <a:r>
              <a:rPr lang="de-DE" dirty="0" smtClean="0"/>
              <a:t>dafür, dass die Fondsaufteilung gemäß dem ursprünglich</a:t>
            </a:r>
            <a:r>
              <a:rPr lang="de-DE" baseline="0" dirty="0" smtClean="0"/>
              <a:t> gewählten</a:t>
            </a:r>
            <a:r>
              <a:rPr lang="de-DE" dirty="0" smtClean="0"/>
              <a:t> Risikoprofil erhalten bleibt, wenn sich die Fondswerte unterschiedlich entwickeln. ERGO schichtet die von ihm besparten Fonds so um, dass die ursprünglich von ihm festgelegte Fondsaufteilung wiederhergestellt wird. </a:t>
            </a:r>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F2115-15F4-4196-B407-8AC7E81EB698}" type="slidenum">
              <a:rPr kumimoji="0" lang="de-D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76141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lnSpc>
                <a:spcPct val="110000"/>
              </a:lnSpc>
            </a:pPr>
            <a:r>
              <a:rPr lang="de-DE" b="0" dirty="0" smtClean="0"/>
              <a:t>ERGO Renten bieten nicht nur gute Renditeaussichten, sondern auch vielfältige Flexibilität.</a:t>
            </a:r>
            <a:r>
              <a:rPr lang="de-DE" b="0" baseline="0" dirty="0" smtClean="0"/>
              <a:t> </a:t>
            </a:r>
            <a:r>
              <a:rPr lang="de-DE" b="0" dirty="0" smtClean="0"/>
              <a:t>Die</a:t>
            </a:r>
            <a:r>
              <a:rPr lang="de-DE" b="0" baseline="0" dirty="0" smtClean="0"/>
              <a:t> genannte Flexibilität gilt für alle drei Ausprägungen.</a:t>
            </a:r>
            <a:endParaRPr lang="de-DE" b="0" dirty="0" smtClean="0"/>
          </a:p>
          <a:p>
            <a:endParaRPr lang="de-DE" b="0" dirty="0" smtClean="0"/>
          </a:p>
          <a:p>
            <a:r>
              <a:rPr lang="de-DE" dirty="0" smtClean="0"/>
              <a:t>Der garantierte ERGO Rentenfaktor</a:t>
            </a:r>
            <a:r>
              <a:rPr lang="de-DE" baseline="0" dirty="0" smtClean="0"/>
              <a:t> setzt sich aus Lebenserwartung und Rechnungszins zusammen. Er gilt bei ERGO für das gesamte Vertragsguthaben. </a:t>
            </a:r>
          </a:p>
          <a:p>
            <a:endParaRPr lang="de-DE" baseline="0" dirty="0" smtClean="0"/>
          </a:p>
          <a:p>
            <a:pPr marL="0" marR="0" lvl="1" indent="0" algn="l" defTabSz="914400" rtl="0" eaLnBrk="1" fontAlgn="auto" latinLnBrk="0" hangingPunct="1">
              <a:lnSpc>
                <a:spcPct val="110000"/>
              </a:lnSpc>
              <a:spcBef>
                <a:spcPts val="600"/>
              </a:spcBef>
              <a:spcAft>
                <a:spcPts val="0"/>
              </a:spcAft>
              <a:buClr>
                <a:prstClr val="black"/>
              </a:buClr>
              <a:buSzTx/>
              <a:buNone/>
              <a:tabLst/>
              <a:defRPr/>
            </a:pPr>
            <a:r>
              <a:rPr lang="da-DK" b="1" dirty="0" smtClean="0">
                <a:solidFill>
                  <a:prstClr val="black"/>
                </a:solidFill>
                <a:latin typeface="Arial"/>
              </a:rPr>
              <a:t>1. Vorteil</a:t>
            </a:r>
            <a:r>
              <a:rPr lang="da-DK" b="1" baseline="0" dirty="0" smtClean="0">
                <a:solidFill>
                  <a:prstClr val="black"/>
                </a:solidFill>
                <a:latin typeface="Arial"/>
              </a:rPr>
              <a:t> - </a:t>
            </a:r>
            <a:r>
              <a:rPr lang="da-DK" dirty="0" smtClean="0">
                <a:solidFill>
                  <a:prstClr val="black"/>
                </a:solidFill>
                <a:latin typeface="Arial"/>
              </a:rPr>
              <a:t>Steigende Lebenserwartung führt nicht zu einer niedrigeren Rente.</a:t>
            </a:r>
            <a:r>
              <a:rPr kumimoji="0" lang="da-DK" sz="1600" b="0" i="0" u="none" strike="noStrike" kern="1200" cap="none" spc="0" normalizeH="0" noProof="0" dirty="0" smtClean="0">
                <a:ln>
                  <a:noFill/>
                </a:ln>
                <a:solidFill>
                  <a:prstClr val="black"/>
                </a:solidFill>
                <a:effectLst/>
                <a:uLnTx/>
                <a:uFillTx/>
                <a:latin typeface="Arial"/>
                <a:ea typeface="+mn-ea"/>
                <a:cs typeface="+mn-cs"/>
              </a:rPr>
              <a:t> </a:t>
            </a: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a:p>
            <a:endParaRPr lang="de-DE" baseline="0" dirty="0" smtClean="0"/>
          </a:p>
          <a:p>
            <a:pPr marL="0" lvl="1" indent="0">
              <a:lnSpc>
                <a:spcPct val="110000"/>
              </a:lnSpc>
              <a:buClr>
                <a:prstClr val="black"/>
              </a:buClr>
              <a:buNone/>
              <a:defRPr/>
            </a:pPr>
            <a:r>
              <a:rPr lang="da-DK" b="1" dirty="0" smtClean="0">
                <a:solidFill>
                  <a:prstClr val="black"/>
                </a:solidFill>
                <a:latin typeface="Arial"/>
              </a:rPr>
              <a:t>2. Vorteil</a:t>
            </a:r>
            <a:r>
              <a:rPr lang="da-DK" b="1" baseline="0" dirty="0" smtClean="0">
                <a:solidFill>
                  <a:prstClr val="black"/>
                </a:solidFill>
                <a:latin typeface="Arial"/>
              </a:rPr>
              <a:t> - </a:t>
            </a:r>
            <a:r>
              <a:rPr lang="da-DK" dirty="0" smtClean="0">
                <a:solidFill>
                  <a:prstClr val="black"/>
                </a:solidFill>
                <a:latin typeface="Arial"/>
              </a:rPr>
              <a:t>Steigt der Zinssatz, steigt auch die Rente.</a:t>
            </a:r>
          </a:p>
          <a:p>
            <a:endParaRPr lang="de-DE" baseline="0" dirty="0" smtClean="0"/>
          </a:p>
          <a:p>
            <a:pPr marL="0" marR="0" lvl="1" indent="0" algn="l" defTabSz="914400" rtl="0" eaLnBrk="1" fontAlgn="auto" latinLnBrk="0" hangingPunct="1">
              <a:lnSpc>
                <a:spcPct val="110000"/>
              </a:lnSpc>
              <a:spcBef>
                <a:spcPts val="600"/>
              </a:spcBef>
              <a:spcAft>
                <a:spcPts val="0"/>
              </a:spcAft>
              <a:buClr>
                <a:prstClr val="black"/>
              </a:buClr>
              <a:buSzTx/>
              <a:buNone/>
              <a:tabLst/>
              <a:defRPr/>
            </a:pPr>
            <a:r>
              <a:rPr lang="de-DE" b="1" dirty="0" smtClean="0">
                <a:solidFill>
                  <a:schemeClr val="bg1"/>
                </a:solidFill>
                <a:latin typeface="Arial"/>
              </a:rPr>
              <a:t>3. Vorteil</a:t>
            </a:r>
            <a:r>
              <a:rPr lang="de-DE" b="1" baseline="0" dirty="0" smtClean="0">
                <a:solidFill>
                  <a:schemeClr val="bg1"/>
                </a:solidFill>
                <a:latin typeface="Arial"/>
              </a:rPr>
              <a:t> - </a:t>
            </a:r>
            <a:r>
              <a:rPr lang="de-DE" dirty="0" smtClean="0">
                <a:solidFill>
                  <a:schemeClr val="bg1"/>
                </a:solidFill>
                <a:latin typeface="Arial"/>
              </a:rPr>
              <a:t>Höhere Rente bei positiver Wertentwicklung</a:t>
            </a:r>
            <a:r>
              <a:rPr kumimoji="0" lang="de-DE" sz="1200" b="0" i="0" u="none" strike="noStrike" kern="1200" cap="none" spc="0" normalizeH="0" baseline="0" noProof="0" dirty="0" smtClean="0">
                <a:ln>
                  <a:noFill/>
                </a:ln>
                <a:solidFill>
                  <a:schemeClr val="bg1"/>
                </a:solidFill>
                <a:effectLst/>
                <a:uLnTx/>
                <a:uFillTx/>
                <a:latin typeface="Arial"/>
                <a:ea typeface="+mn-ea"/>
                <a:cs typeface="+mn-cs"/>
              </a:rPr>
              <a:t>, denn bei der ERGO gilt der Rentenfaktor auf das komplette</a:t>
            </a:r>
            <a:r>
              <a:rPr kumimoji="0" lang="de-DE" sz="1200" b="0" i="0" u="none" strike="noStrike" kern="1200" cap="none" spc="0" normalizeH="0" noProof="0" dirty="0" smtClean="0">
                <a:ln>
                  <a:noFill/>
                </a:ln>
                <a:solidFill>
                  <a:schemeClr val="bg1"/>
                </a:solidFill>
                <a:effectLst/>
                <a:uLnTx/>
                <a:uFillTx/>
                <a:latin typeface="Arial"/>
                <a:ea typeface="+mn-ea"/>
                <a:cs typeface="+mn-cs"/>
              </a:rPr>
              <a:t> Vertrags-guthaben</a:t>
            </a:r>
            <a:endParaRPr lang="de-DE" baseline="0" dirty="0" smtClean="0"/>
          </a:p>
          <a:p>
            <a:endParaRPr lang="de-DE"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de-DE" baseline="0" dirty="0" smtClean="0"/>
              <a:t>Und auch das finden Sie in unseren </a:t>
            </a:r>
            <a:r>
              <a:rPr lang="de-DE" b="1" baseline="0" dirty="0" smtClean="0"/>
              <a:t>(AVB Teil A Ziffer 3.3 für Rentenprodukte der 3. Schicht seit TG21):</a:t>
            </a:r>
          </a:p>
          <a:p>
            <a:endParaRPr lang="de-DE" baseline="0" dirty="0" smtClean="0"/>
          </a:p>
          <a:p>
            <a:r>
              <a:rPr lang="de-DE" b="1" baseline="0" dirty="0" smtClean="0"/>
              <a:t>Das Thema Zukunftssicherheit </a:t>
            </a:r>
            <a:r>
              <a:rPr lang="de-DE" b="0" baseline="0" dirty="0" smtClean="0"/>
              <a:t>- </a:t>
            </a:r>
            <a:r>
              <a:rPr lang="de-DE" dirty="0" smtClean="0"/>
              <a:t>Bieten wir zum Rentenbeginn weitere Verrentungsarten für Ihren Vertrag an (z. B. fondsgebundener Rentenbezug), können Sie auch diese beantragen.</a:t>
            </a:r>
          </a:p>
          <a:p>
            <a:endParaRPr lang="de-DE" dirty="0" smtClean="0"/>
          </a:p>
          <a:p>
            <a:r>
              <a:rPr lang="de-DE" sz="1200" b="0" i="0" kern="1200" dirty="0" smtClean="0">
                <a:solidFill>
                  <a:schemeClr val="tx1"/>
                </a:solidFill>
                <a:effectLst/>
                <a:latin typeface="+mn-lt"/>
                <a:ea typeface="+mn-ea"/>
                <a:cs typeface="+mn-cs"/>
              </a:rPr>
              <a:t>Die hohe</a:t>
            </a:r>
            <a:r>
              <a:rPr lang="de-DE" sz="1200" b="0" i="0" kern="1200" baseline="0" dirty="0" smtClean="0">
                <a:solidFill>
                  <a:schemeClr val="tx1"/>
                </a:solidFill>
                <a:effectLst/>
                <a:latin typeface="+mn-lt"/>
                <a:ea typeface="+mn-ea"/>
                <a:cs typeface="+mn-cs"/>
              </a:rPr>
              <a:t> Flexibilität der kostengünstigen ERGO Policen </a:t>
            </a:r>
            <a:r>
              <a:rPr lang="de-DE" sz="1200" b="0" i="0" kern="1200" dirty="0" smtClean="0">
                <a:solidFill>
                  <a:schemeClr val="tx1"/>
                </a:solidFill>
                <a:effectLst/>
                <a:latin typeface="+mn-lt"/>
                <a:ea typeface="+mn-ea"/>
                <a:cs typeface="+mn-cs"/>
              </a:rPr>
              <a:t>– verbunden mit der steuerlichen Behandlung von Policen – ermöglicht attraktive Gestaltungsmöglichkeiten, die mit Direktinvestments so nicht umsetzbar sind. </a:t>
            </a:r>
          </a:p>
          <a:p>
            <a:endParaRPr lang="de-DE" sz="1200" b="0" i="0" kern="1200" dirty="0" smtClean="0">
              <a:solidFill>
                <a:schemeClr val="tx1"/>
              </a:solidFill>
              <a:effectLst/>
              <a:latin typeface="+mn-lt"/>
              <a:ea typeface="+mn-ea"/>
              <a:cs typeface="+mn-cs"/>
            </a:endParaRPr>
          </a:p>
          <a:p>
            <a:r>
              <a:rPr lang="de-DE" sz="1200" b="0" i="0" kern="1200" dirty="0" smtClean="0">
                <a:solidFill>
                  <a:schemeClr val="tx1"/>
                </a:solidFill>
                <a:effectLst/>
                <a:latin typeface="+mn-lt"/>
                <a:ea typeface="+mn-ea"/>
                <a:cs typeface="+mn-cs"/>
              </a:rPr>
              <a:t>Bye the Way – darüber habe ich noch nichts gesagt: Fondspolicen können auch für eine steueroptimierten Vermögensübertragung an die Nachkommen eingesetzt werden. Sprechen sie uns</a:t>
            </a:r>
            <a:r>
              <a:rPr lang="de-DE" sz="1200" b="0" i="0" kern="1200" baseline="0" dirty="0" smtClean="0">
                <a:solidFill>
                  <a:schemeClr val="tx1"/>
                </a:solidFill>
                <a:effectLst/>
                <a:latin typeface="+mn-lt"/>
                <a:ea typeface="+mn-ea"/>
                <a:cs typeface="+mn-cs"/>
              </a:rPr>
              <a:t> gerne dazu an!</a:t>
            </a:r>
            <a:endParaRPr lang="de-DE" sz="1200" b="0" i="0" kern="1200" dirty="0" smtClean="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F2115-15F4-4196-B407-8AC7E81EB698}" type="slidenum">
              <a:rPr kumimoji="0" lang="de-D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0229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967223-AFC9-419A-974D-4BB4787C1D31}"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34153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F2115-15F4-4196-B407-8AC7E81EB698}"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5" name="Objekt 4"/>
          <p:cNvGraphicFramePr>
            <a:graphicFrameLocks noChangeAspect="1"/>
          </p:cNvGraphicFramePr>
          <p:nvPr>
            <p:extLst/>
          </p:nvPr>
        </p:nvGraphicFramePr>
        <p:xfrm>
          <a:off x="1224456" y="3304288"/>
          <a:ext cx="6149659" cy="2596956"/>
        </p:xfrm>
        <a:graphic>
          <a:graphicData uri="http://schemas.openxmlformats.org/presentationml/2006/ole">
            <mc:AlternateContent xmlns:mc="http://schemas.openxmlformats.org/markup-compatibility/2006">
              <mc:Choice xmlns:v="urn:schemas-microsoft-com:vml" Requires="v">
                <p:oleObj spid="_x0000_s13326" name="Arbeitsblatt" r:id="rId4" imgW="9867805" imgH="8886825" progId="Excel.Sheet.12">
                  <p:embed/>
                </p:oleObj>
              </mc:Choice>
              <mc:Fallback>
                <p:oleObj name="Arbeitsblatt" r:id="rId4" imgW="9867805" imgH="8886825" progId="Excel.Sheet.12">
                  <p:embed/>
                  <p:pic>
                    <p:nvPicPr>
                      <p:cNvPr id="5" name="Objekt 4"/>
                      <p:cNvPicPr/>
                      <p:nvPr/>
                    </p:nvPicPr>
                    <p:blipFill>
                      <a:blip r:embed="rId5"/>
                      <a:stretch>
                        <a:fillRect/>
                      </a:stretch>
                    </p:blipFill>
                    <p:spPr>
                      <a:xfrm>
                        <a:off x="1224456" y="3304288"/>
                        <a:ext cx="6149659" cy="2596956"/>
                      </a:xfrm>
                      <a:prstGeom prst="rect">
                        <a:avLst/>
                      </a:prstGeom>
                    </p:spPr>
                  </p:pic>
                </p:oleObj>
              </mc:Fallback>
            </mc:AlternateContent>
          </a:graphicData>
        </a:graphic>
      </p:graphicFrame>
      <p:sp>
        <p:nvSpPr>
          <p:cNvPr id="3" name="Notizenplatzhalter 2"/>
          <p:cNvSpPr>
            <a:spLocks noGrp="1"/>
          </p:cNvSpPr>
          <p:nvPr>
            <p:ph type="body" idx="1"/>
          </p:nvPr>
        </p:nvSpPr>
        <p:spPr/>
        <p:txBody>
          <a:bodyPr/>
          <a:lstStyle/>
          <a:p>
            <a:r>
              <a:rPr lang="de-DE" b="1" dirty="0" smtClean="0"/>
              <a:t>Altersvorsorge?</a:t>
            </a:r>
            <a:r>
              <a:rPr lang="de-DE" b="1" baseline="0" dirty="0" smtClean="0"/>
              <a:t> Nicht ohne Sicherheitsnetz!</a:t>
            </a:r>
            <a:endParaRPr lang="de-DE" b="1" dirty="0" smtClean="0"/>
          </a:p>
          <a:p>
            <a:endParaRPr lang="de-DE" dirty="0" smtClean="0"/>
          </a:p>
          <a:p>
            <a:r>
              <a:rPr lang="de-DE" dirty="0" smtClean="0"/>
              <a:t>Die</a:t>
            </a:r>
            <a:r>
              <a:rPr lang="de-DE" baseline="0" dirty="0" smtClean="0"/>
              <a:t> BU-Beitragsbefreiung wird häufig wegen der aufwändigen Beantwortung von Gesundheitsfragen nicht eingeschlossen, auch wenn sie ein wichtiger Baustein zur Sicherung der Altersvorsorge ist. </a:t>
            </a:r>
          </a:p>
          <a:p>
            <a:r>
              <a:rPr lang="de-DE" baseline="0" dirty="0" smtClean="0"/>
              <a:t>Denn eine BU führt häufig dazu, dass Beiträge für die Altersvorsorge nicht weiter entrichtet werden (können). </a:t>
            </a:r>
          </a:p>
          <a:p>
            <a:r>
              <a:rPr lang="de-DE" baseline="0" dirty="0" smtClean="0"/>
              <a:t>Bis zu Brutto-Gesamtbeiträgen von 250 Euro/Monat wird der Einschluss aber nun ganz einfach! – ERGO Vorsorge verzichtet unter den dargestellten Bedingungen auf die Beantwortung von Gesundheitsfragen.</a:t>
            </a:r>
          </a:p>
          <a:p>
            <a:endParaRPr lang="de-DE" baseline="0" dirty="0" smtClean="0"/>
          </a:p>
          <a:p>
            <a:r>
              <a:rPr lang="de-DE" dirty="0" smtClean="0"/>
              <a:t>Bei Einschluss einer BUB (ohne dynamische Anpassung oder weitere ZV) wird bis zu einem jährlichen Brutto-Beitrag von 3.000 Euro (Gesamtbeitrag) und einem maximalen Eintrittsalter von 55 Jahren auf Gesundheitsfragen verzichtet. </a:t>
            </a:r>
          </a:p>
          <a:p>
            <a:r>
              <a:rPr lang="de-DE" dirty="0" smtClean="0"/>
              <a:t>In diesem Fall wird eine Wartezeit von 3 Jahren vereinbart.</a:t>
            </a:r>
            <a:endParaRPr lang="de-DE" dirty="0"/>
          </a:p>
        </p:txBody>
      </p:sp>
    </p:spTree>
    <p:extLst>
      <p:ext uri="{BB962C8B-B14F-4D97-AF65-F5344CB8AC3E}">
        <p14:creationId xmlns:p14="http://schemas.microsoft.com/office/powerpoint/2010/main" val="13975050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Auch</a:t>
            </a:r>
            <a:r>
              <a:rPr lang="de-DE" baseline="0" dirty="0" smtClean="0"/>
              <a:t> die BU-Beitragsbefreiung mit Leistungsdynamik ist versicherbar:</a:t>
            </a:r>
          </a:p>
          <a:p>
            <a:pPr marL="171450" indent="-171450">
              <a:buFontTx/>
              <a:buChar char="-"/>
            </a:pPr>
            <a:r>
              <a:rPr lang="de-DE" baseline="0" dirty="0" smtClean="0"/>
              <a:t>Immer mit Gesundheitsfragen</a:t>
            </a:r>
          </a:p>
          <a:p>
            <a:pPr marL="171450" indent="-171450">
              <a:buFontTx/>
              <a:buChar char="-"/>
            </a:pPr>
            <a:r>
              <a:rPr lang="de-DE" baseline="0" dirty="0" smtClean="0"/>
              <a:t>Nur bei Einschluss der Automatik</a:t>
            </a:r>
          </a:p>
          <a:p>
            <a:pPr marL="171450" indent="-171450">
              <a:buFontTx/>
              <a:buChar char="-"/>
            </a:pPr>
            <a:r>
              <a:rPr lang="de-DE" baseline="0" dirty="0" smtClean="0"/>
              <a:t>BUB Dynamiksatz gilt nicht für wiederholt auftretende Berufsunfähigkeit</a:t>
            </a:r>
          </a:p>
          <a:p>
            <a:pPr marL="171450" indent="-171450">
              <a:buFontTx/>
              <a:buChar char="-"/>
            </a:pPr>
            <a:endParaRPr lang="de-DE" baseline="0" dirty="0" smtClean="0"/>
          </a:p>
          <a:p>
            <a:pPr marL="0" indent="0">
              <a:buFontTx/>
              <a:buNone/>
            </a:pPr>
            <a:r>
              <a:rPr lang="de-DE" baseline="0" dirty="0" smtClean="0"/>
              <a:t>Auszug aus den „Besonderen Bedingungen für die Berufsunfähigkeits-Zusatzversicherung“ (Teil der AVB) </a:t>
            </a:r>
          </a:p>
          <a:p>
            <a:pPr marL="0" indent="0">
              <a:buFontTx/>
              <a:buNone/>
            </a:pPr>
            <a:endParaRPr lang="de-DE" baseline="0" dirty="0" smtClean="0"/>
          </a:p>
          <a:p>
            <a:pPr marL="0" indent="0">
              <a:buFontTx/>
              <a:buNone/>
            </a:pPr>
            <a:r>
              <a:rPr lang="de-DE" dirty="0" smtClean="0"/>
              <a:t>1.1.3 Garantierte Erhöhung der Berufsunfähigkeitsrente </a:t>
            </a:r>
          </a:p>
          <a:p>
            <a:pPr marL="0" indent="0">
              <a:buFontTx/>
              <a:buNone/>
            </a:pPr>
            <a:r>
              <a:rPr lang="de-DE" dirty="0" smtClean="0"/>
              <a:t>Haben Sie eine garantierte Erhöhung der Berufsunfähigkeitsrente nach Beginn der Rentenzahlung vereinbart, gilt: Die garantierte Erhöhung der Berufsunfähigkeitsrente erfolgt nach Beginn der Rentenzahlung einmal jährlich zum Stichtag der Versicherung. Den Stichtag der Versicherung finden Sie in der Versicherungsurkunde. Für die erste garantierte Erhöhung der Berufsunfähigkeitsrente gilt: Diese erfolgt zu dem Stichtag der Versicherung, der auf den Beginn unserer Rentenzahlung folgt. Die Höhe der garantierten Erhöhung der Berufsunfähigkeitsrente ergibt sich aus · dem vereinbarten Steigerungssatz. Der Steigerungssatz ist der Prozentsatz, um den die Berufsunfähigkeitsrente jährlich steigt. Den vereinbarten Steigerungssatz finden Sie in der Versicherungsurkunde. · der garantierten Monatsrente des Vorversicherungsjahres. Endet die Berufsunfähigkeit vor Ablauf der Versicherungsdauer, endet auch die garantierte Erhöhung der Berufsunfähigkeitsrente. Wird die versicherte Person erneut berufsunfähig im Sinne dieser Bedingungen, gilt: Die aufgrund der vereinbarten garantierten Erhöhung der Berufsunfähigkeitsrente bereits erfolgten Rentenerhöhungen werden nicht angerechnet. Die garantierte Erhöhung der Berufsunfähigkeitsrente beginnt dann wieder bei der garantierten Rente vor Eintritt des Leistungsfalls. Sie können jedoch die während des Leistungsbezugs erreichte Berufsunfähigkeitsrente ohne Risikoprüfung gegen einen erhöhten Beitrag erhalten. Sie können den Erhalt der erreichten garantierten Berufsunfähigkeitsrente innerhalb von einem Monat nach Ende der Berufsunfähigkeit und vor Ablauf der Versicherungsdauer ohne Risikoprüfung verlangen. Dies müssen Sie uns in Textform (z.B. Brief, Fax, E-Mail) mitteilen. Ob Sie zu der Versicherung eine garantierte Erhöhung der Berufsunfähigkeitsrente vereinbart haben, finden Sie in der Versicherungsurkunde. Sie finden dies im Abschnitt "Wer und was ist versichert?".</a:t>
            </a:r>
            <a:endParaRPr lang="de-DE" dirty="0"/>
          </a:p>
        </p:txBody>
      </p:sp>
      <p:sp>
        <p:nvSpPr>
          <p:cNvPr id="4" name="Foliennummernplatzhalter 3"/>
          <p:cNvSpPr>
            <a:spLocks noGrp="1"/>
          </p:cNvSpPr>
          <p:nvPr>
            <p:ph type="sldNum" sz="quarter" idx="10"/>
          </p:nvPr>
        </p:nvSpPr>
        <p:spPr/>
        <p:txBody>
          <a:bodyPr/>
          <a:lstStyle/>
          <a:p>
            <a:fld id="{8BEF2115-15F4-4196-B407-8AC7E81EB698}" type="slidenum">
              <a:rPr lang="de-DE" smtClean="0"/>
              <a:t>27</a:t>
            </a:fld>
            <a:endParaRPr lang="de-DE" dirty="0"/>
          </a:p>
        </p:txBody>
      </p:sp>
    </p:spTree>
    <p:extLst>
      <p:ext uri="{BB962C8B-B14F-4D97-AF65-F5344CB8AC3E}">
        <p14:creationId xmlns:p14="http://schemas.microsoft.com/office/powerpoint/2010/main" val="22502719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967223-AFC9-419A-974D-4BB4787C1D31}"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88013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1" i="0" u="none" strike="noStrike" kern="1200" baseline="0" dirty="0" smtClean="0">
                <a:solidFill>
                  <a:schemeClr val="tx1"/>
                </a:solidFill>
                <a:latin typeface="+mn-lt"/>
                <a:ea typeface="+mn-ea"/>
                <a:cs typeface="+mn-cs"/>
              </a:rPr>
              <a:t>Was ist der Rentenfaktor und der Rechnungszins?</a:t>
            </a:r>
          </a:p>
          <a:p>
            <a:r>
              <a:rPr lang="de-DE" sz="1200" b="0" i="0" u="none" strike="noStrike" kern="1200" baseline="0" dirty="0" smtClean="0">
                <a:solidFill>
                  <a:schemeClr val="tx1"/>
                </a:solidFill>
                <a:latin typeface="+mn-lt"/>
                <a:ea typeface="+mn-ea"/>
                <a:cs typeface="+mn-cs"/>
              </a:rPr>
              <a:t>• Mithilfe des Rentenfaktors rechnen wir das Vertragsguthaben in eine lebenslange monatliche Altersrente um.</a:t>
            </a:r>
          </a:p>
          <a:p>
            <a:r>
              <a:rPr lang="de-DE" sz="1200" b="0" i="0" u="none" strike="noStrike" kern="1200" baseline="0" dirty="0" smtClean="0">
                <a:solidFill>
                  <a:schemeClr val="tx1"/>
                </a:solidFill>
                <a:latin typeface="+mn-lt"/>
                <a:ea typeface="+mn-ea"/>
                <a:cs typeface="+mn-cs"/>
              </a:rPr>
              <a:t>• Wichtiger Bestandteil des Rentenfaktors ist der Rechnungszins. Der Rechnungszins ist für die gesamte Rentenzeit garantiert.</a:t>
            </a:r>
          </a:p>
          <a:p>
            <a:r>
              <a:rPr lang="de-DE" sz="1200" b="0" i="0" u="none" strike="noStrike" kern="1200" baseline="0" dirty="0" smtClean="0">
                <a:solidFill>
                  <a:schemeClr val="tx1"/>
                </a:solidFill>
                <a:latin typeface="+mn-lt"/>
                <a:ea typeface="+mn-ea"/>
                <a:cs typeface="+mn-cs"/>
              </a:rPr>
              <a:t>• Je höher der Rechnungszins, desto höher die garantierte Altersrente. </a:t>
            </a:r>
          </a:p>
          <a:p>
            <a:r>
              <a:rPr lang="de-DE" sz="1200" b="1" i="0" u="none" strike="noStrike" kern="1200" baseline="0" dirty="0" smtClean="0">
                <a:solidFill>
                  <a:schemeClr val="tx1"/>
                </a:solidFill>
                <a:latin typeface="+mn-lt"/>
                <a:ea typeface="+mn-ea"/>
                <a:cs typeface="+mn-cs"/>
              </a:rPr>
              <a:t>Das Problem: Rechnungszins rauf oder runter?</a:t>
            </a:r>
          </a:p>
          <a:p>
            <a:r>
              <a:rPr lang="de-DE" sz="1200" b="0" i="0" u="none" strike="noStrike" kern="1200" baseline="0" dirty="0" smtClean="0">
                <a:solidFill>
                  <a:schemeClr val="tx1"/>
                </a:solidFill>
                <a:latin typeface="+mn-lt"/>
                <a:ea typeface="+mn-ea"/>
                <a:cs typeface="+mn-cs"/>
              </a:rPr>
              <a:t>• In den letzten Jahren ist der Rechnungszins kontinuierlich gesunken. Aktuell liegt der Rechnungszins bei 0,25 % p.a.</a:t>
            </a:r>
          </a:p>
          <a:p>
            <a:r>
              <a:rPr lang="de-DE" sz="1200" b="0" i="0" u="none" strike="noStrike" kern="1200" baseline="0" dirty="0" smtClean="0">
                <a:solidFill>
                  <a:schemeClr val="tx1"/>
                </a:solidFill>
                <a:latin typeface="+mn-lt"/>
                <a:ea typeface="+mn-ea"/>
                <a:cs typeface="+mn-cs"/>
              </a:rPr>
              <a:t>• Die Umlaufrendite liegt sogar unterhalb des aktuell gültigen Rechnungszinses. Wenn das so bleibt, könnte der Rechnungszins weiter fallen. In diesem Fall wäre es vorteilhaft, wenn man sich den Rechnungszins von heute für die spätere Rente sichern könnte.</a:t>
            </a:r>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F2115-15F4-4196-B407-8AC7E81EB698}" type="slidenum">
              <a:rPr kumimoji="0" lang="de-D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49703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967223-AFC9-419A-974D-4BB4787C1D31}"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89542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smtClean="0"/>
              <a:t>Dokument lässt sich im Präsentationsmodus online</a:t>
            </a:r>
            <a:r>
              <a:rPr lang="de-DE" sz="1200" baseline="0" dirty="0" smtClean="0"/>
              <a:t> durch Klick auf Abbildung oder Link „Indexprodukte“ aufrufen.</a:t>
            </a:r>
            <a:endParaRPr lang="de-DE" sz="1200" dirty="0" smtClean="0"/>
          </a:p>
          <a:p>
            <a:endParaRPr lang="de-DE" dirty="0"/>
          </a:p>
        </p:txBody>
      </p:sp>
      <p:sp>
        <p:nvSpPr>
          <p:cNvPr id="4" name="Foliennummernplatzhalt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F2115-15F4-4196-B407-8AC7E81EB698}"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de-D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43940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Durch</a:t>
            </a:r>
            <a:r>
              <a:rPr lang="de-DE" baseline="0" dirty="0" smtClean="0"/>
              <a:t> Anklicken des Tarifrechner-Bildes im Präsentationsmodus gelangt man direkt auf den Tarifrechner</a:t>
            </a:r>
            <a:endParaRPr lang="de-DE" dirty="0"/>
          </a:p>
        </p:txBody>
      </p:sp>
      <p:sp>
        <p:nvSpPr>
          <p:cNvPr id="4" name="Foliennummernplatzhalter 3"/>
          <p:cNvSpPr>
            <a:spLocks noGrp="1"/>
          </p:cNvSpPr>
          <p:nvPr>
            <p:ph type="sldNum" sz="quarter" idx="10"/>
          </p:nvPr>
        </p:nvSpPr>
        <p:spPr/>
        <p:txBody>
          <a:bodyPr/>
          <a:lstStyle/>
          <a:p>
            <a:pPr marL="0" marR="0" lvl="0" indent="0" algn="r" defTabSz="910011" rtl="0" eaLnBrk="1" fontAlgn="auto" latinLnBrk="0" hangingPunct="1">
              <a:lnSpc>
                <a:spcPct val="100000"/>
              </a:lnSpc>
              <a:spcBef>
                <a:spcPts val="0"/>
              </a:spcBef>
              <a:spcAft>
                <a:spcPts val="0"/>
              </a:spcAft>
              <a:buClrTx/>
              <a:buSzTx/>
              <a:buFontTx/>
              <a:buNone/>
              <a:tabLst/>
              <a:defRPr/>
            </a:pPr>
            <a:fld id="{2F967223-AFC9-419A-974D-4BB4787C1D31}" type="slidenum">
              <a:rPr kumimoji="0" lang="de-DE"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0011" rtl="0" eaLnBrk="1" fontAlgn="auto" latinLnBrk="0" hangingPunct="1">
                <a:lnSpc>
                  <a:spcPct val="100000"/>
                </a:lnSpc>
                <a:spcBef>
                  <a:spcPts val="0"/>
                </a:spcBef>
                <a:spcAft>
                  <a:spcPts val="0"/>
                </a:spcAft>
                <a:buClrTx/>
                <a:buSzTx/>
                <a:buFontTx/>
                <a:buNone/>
                <a:tabLst/>
                <a:defRPr/>
              </a:pPr>
              <a:t>35</a:t>
            </a:fld>
            <a:endPar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5249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marL="0" marR="0" lvl="0" indent="0" algn="r" defTabSz="914220" rtl="0" eaLnBrk="1" fontAlgn="auto" latinLnBrk="0" hangingPunct="1">
              <a:lnSpc>
                <a:spcPct val="100000"/>
              </a:lnSpc>
              <a:spcBef>
                <a:spcPts val="0"/>
              </a:spcBef>
              <a:spcAft>
                <a:spcPts val="0"/>
              </a:spcAft>
              <a:buClrTx/>
              <a:buSzTx/>
              <a:buFontTx/>
              <a:buNone/>
              <a:tabLst/>
              <a:defRPr/>
            </a:pPr>
            <a:fld id="{8BEF2115-15F4-4196-B407-8AC7E81EB698}" type="slidenum">
              <a:rPr kumimoji="0" lang="de-DE"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220" rtl="0" eaLnBrk="1" fontAlgn="auto" latinLnBrk="0" hangingPunct="1">
                <a:lnSpc>
                  <a:spcPct val="100000"/>
                </a:lnSpc>
                <a:spcBef>
                  <a:spcPts val="0"/>
                </a:spcBef>
                <a:spcAft>
                  <a:spcPts val="0"/>
                </a:spcAft>
                <a:buClrTx/>
                <a:buSzTx/>
                <a:buFontTx/>
                <a:buNone/>
                <a:tabLst/>
                <a:defRPr/>
              </a:pPr>
              <a:t>37</a:t>
            </a:fld>
            <a:endParaRPr kumimoji="0" lang="de-DE"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ußzeilenplatzhalter 4"/>
          <p:cNvSpPr>
            <a:spLocks noGrp="1"/>
          </p:cNvSpPr>
          <p:nvPr>
            <p:ph type="ftr" sz="quarter" idx="11"/>
          </p:nvPr>
        </p:nvSpPr>
        <p:spPr/>
        <p:txBody>
          <a:bodyPr/>
          <a:lstStyle/>
          <a:p>
            <a:r>
              <a:rPr lang="de-DE" smtClean="0"/>
              <a:t>ERGO Vorsorge Leben</a:t>
            </a:r>
            <a:endParaRPr lang="de-DE"/>
          </a:p>
        </p:txBody>
      </p:sp>
    </p:spTree>
    <p:extLst>
      <p:ext uri="{BB962C8B-B14F-4D97-AF65-F5344CB8AC3E}">
        <p14:creationId xmlns:p14="http://schemas.microsoft.com/office/powerpoint/2010/main" val="39598635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Designfelder 1, 2, 3">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1250943E-866C-4C34-B5E2-54D2900F6CA3}"/>
              </a:ext>
            </a:extLst>
          </p:cNvPr>
          <p:cNvSpPr>
            <a:spLocks noGrp="1"/>
          </p:cNvSpPr>
          <p:nvPr>
            <p:ph type="pic" sz="quarter" idx="4"/>
          </p:nvPr>
        </p:nvSpPr>
        <p:spPr>
          <a:xfrm>
            <a:off x="0" y="0"/>
            <a:ext cx="12192000" cy="6858000"/>
          </a:xfrm>
        </p:spPr>
        <p:txBody>
          <a:bodyPr/>
          <a:lstStyle>
            <a:lvl1pPr>
              <a:defRPr/>
            </a:lvl1pPr>
          </a:lstStyle>
          <a:p>
            <a:r>
              <a:rPr lang="de-DE" dirty="0" smtClean="0"/>
              <a:t>Bild durch Klicken auf Symbol hinzufügen</a:t>
            </a:r>
            <a:endParaRPr lang="de-DE" dirty="0"/>
          </a:p>
        </p:txBody>
      </p:sp>
      <p:sp>
        <p:nvSpPr>
          <p:cNvPr id="13" name="Untertitel 2">
            <a:extLst>
              <a:ext uri="{FF2B5EF4-FFF2-40B4-BE49-F238E27FC236}">
                <a16:creationId xmlns:a16="http://schemas.microsoft.com/office/drawing/2014/main" id="{FF83EE2B-9E8D-430B-868E-F1D40A0F4E62}"/>
              </a:ext>
            </a:extLst>
          </p:cNvPr>
          <p:cNvSpPr>
            <a:spLocks noGrp="1"/>
          </p:cNvSpPr>
          <p:nvPr>
            <p:ph type="subTitle" idx="2"/>
          </p:nvPr>
        </p:nvSpPr>
        <p:spPr>
          <a:xfrm>
            <a:off x="514800" y="2368638"/>
            <a:ext cx="842131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7" name="Titel 1">
            <a:extLst>
              <a:ext uri="{FF2B5EF4-FFF2-40B4-BE49-F238E27FC236}">
                <a16:creationId xmlns:a16="http://schemas.microsoft.com/office/drawing/2014/main" id="{998B71F8-045F-4D5F-BD0D-79F14BF8A0D6}"/>
              </a:ext>
            </a:extLst>
          </p:cNvPr>
          <p:cNvSpPr>
            <a:spLocks noGrp="1"/>
          </p:cNvSpPr>
          <p:nvPr>
            <p:ph type="ctrTitle"/>
          </p:nvPr>
        </p:nvSpPr>
        <p:spPr>
          <a:xfrm>
            <a:off x="514800" y="930910"/>
            <a:ext cx="842131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2" name="Datumsplatzhalter 1">
            <a:extLst>
              <a:ext uri="{FF2B5EF4-FFF2-40B4-BE49-F238E27FC236}">
                <a16:creationId xmlns:a16="http://schemas.microsoft.com/office/drawing/2014/main" id="{0E0E72F0-4D61-48D3-AB40-4B67801A73BF}"/>
              </a:ext>
            </a:extLst>
          </p:cNvPr>
          <p:cNvSpPr>
            <a:spLocks noGrp="1"/>
          </p:cNvSpPr>
          <p:nvPr>
            <p:ph type="dt" sz="half" idx="9"/>
          </p:nvPr>
        </p:nvSpPr>
        <p:spPr>
          <a:xfrm>
            <a:off x="514800" y="6093280"/>
            <a:ext cx="8421318" cy="215444"/>
          </a:xfrm>
          <a:prstGeom prst="rect">
            <a:avLst/>
          </a:prstGeom>
        </p:spPr>
        <p:txBody>
          <a:bodyPr lIns="0" tIns="0" rIns="0" bIns="0">
            <a:noAutofit/>
          </a:bodyPr>
          <a:lstStyle>
            <a:lvl1pPr algn="l">
              <a:defRPr sz="1400">
                <a:solidFill>
                  <a:schemeClr val="tx1"/>
                </a:solidFill>
              </a:defRPr>
            </a:lvl1pPr>
          </a:lstStyle>
          <a:p>
            <a:endParaRPr lang="de-DE" dirty="0"/>
          </a:p>
        </p:txBody>
      </p:sp>
      <p:sp>
        <p:nvSpPr>
          <p:cNvPr id="25" name="Textplatzhalter 24">
            <a:extLst>
              <a:ext uri="{FF2B5EF4-FFF2-40B4-BE49-F238E27FC236}">
                <a16:creationId xmlns:a16="http://schemas.microsoft.com/office/drawing/2014/main" id="{A748D62B-023E-4377-BB36-0DDD8826BF92}"/>
              </a:ext>
            </a:extLst>
          </p:cNvPr>
          <p:cNvSpPr>
            <a:spLocks noGrp="1"/>
          </p:cNvSpPr>
          <p:nvPr>
            <p:ph type="body" sz="quarter" idx="3" hasCustomPrompt="1"/>
          </p:nvPr>
        </p:nvSpPr>
        <p:spPr>
          <a:xfrm rot="20700000">
            <a:off x="521355"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
        <p:nvSpPr>
          <p:cNvPr id="8" name="Text Placeholder 4">
            <a:extLst>
              <a:ext uri="{FF2B5EF4-FFF2-40B4-BE49-F238E27FC236}">
                <a16:creationId xmlns:a16="http://schemas.microsoft.com/office/drawing/2014/main" id="{CCDC3389-F14B-4E69-A34E-2BF7B3FF03C2}"/>
              </a:ext>
            </a:extLst>
          </p:cNvPr>
          <p:cNvSpPr txBox="1">
            <a:spLocks noChangeAspect="1"/>
          </p:cNvSpPr>
          <p:nvPr userDrawn="1"/>
        </p:nvSpPr>
        <p:spPr bwMode="black">
          <a:xfrm>
            <a:off x="10620000" y="432000"/>
            <a:ext cx="1219114" cy="6732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10000"/>
              </a:lnSpc>
              <a:spcBef>
                <a:spcPts val="800"/>
              </a:spcBef>
              <a:buFontTx/>
              <a:buNone/>
              <a:defRPr sz="100" kern="1200">
                <a:solidFill>
                  <a:schemeClr val="bg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r>
              <a:rPr lang="de-DE" dirty="0" smtClean="0"/>
              <a:t>.</a:t>
            </a:r>
            <a:endParaRPr lang="de-DE" dirty="0"/>
          </a:p>
        </p:txBody>
      </p:sp>
    </p:spTree>
    <p:extLst>
      <p:ext uri="{BB962C8B-B14F-4D97-AF65-F5344CB8AC3E}">
        <p14:creationId xmlns:p14="http://schemas.microsoft.com/office/powerpoint/2010/main" val="52712349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Designfeld 1 ohne Bild">
    <p:spTree>
      <p:nvGrpSpPr>
        <p:cNvPr id="1" name=""/>
        <p:cNvGrpSpPr/>
        <p:nvPr/>
      </p:nvGrpSpPr>
      <p:grpSpPr>
        <a:xfrm>
          <a:off x="0" y="0"/>
          <a:ext cx="0" cy="0"/>
          <a:chOff x="0" y="0"/>
          <a:chExt cx="0" cy="0"/>
        </a:xfrm>
      </p:grpSpPr>
      <p:sp>
        <p:nvSpPr>
          <p:cNvPr id="8" name="Text Placeholder 9">
            <a:extLst>
              <a:ext uri="{FF2B5EF4-FFF2-40B4-BE49-F238E27FC236}">
                <a16:creationId xmlns:a16="http://schemas.microsoft.com/office/drawing/2014/main" id="{56495A4C-29AC-49A6-BA34-58317AEFBBCA}"/>
              </a:ext>
            </a:extLst>
          </p:cNvPr>
          <p:cNvSpPr>
            <a:spLocks noGrp="1"/>
          </p:cNvSpPr>
          <p:nvPr>
            <p:ph type="body" sz="quarter" idx="5" hasCustomPrompt="1"/>
          </p:nvPr>
        </p:nvSpPr>
        <p:spPr>
          <a:xfrm>
            <a:off x="0" y="1484313"/>
            <a:ext cx="12192000" cy="360000"/>
          </a:xfrm>
          <a:solidFill>
            <a:srgbClr val="E4D6E4"/>
          </a:solidFill>
        </p:spPr>
        <p:txBody>
          <a:bodyPr/>
          <a:lstStyle>
            <a:lvl1pPr>
              <a:defRPr sz="100">
                <a:solidFill>
                  <a:schemeClr val="bg1"/>
                </a:solidFill>
              </a:defRPr>
            </a:lvl1pPr>
          </a:lstStyle>
          <a:p>
            <a:pPr lvl="0"/>
            <a:r>
              <a:rPr lang="de-DE" dirty="0"/>
              <a:t>.</a:t>
            </a:r>
          </a:p>
        </p:txBody>
      </p:sp>
      <p:sp>
        <p:nvSpPr>
          <p:cNvPr id="11" name="Datumsplatzhalter 1">
            <a:extLst>
              <a:ext uri="{FF2B5EF4-FFF2-40B4-BE49-F238E27FC236}">
                <a16:creationId xmlns:a16="http://schemas.microsoft.com/office/drawing/2014/main" id="{2D31DD59-9679-428B-A4E6-443CFBA2978A}"/>
              </a:ext>
            </a:extLst>
          </p:cNvPr>
          <p:cNvSpPr>
            <a:spLocks noGrp="1"/>
          </p:cNvSpPr>
          <p:nvPr>
            <p:ph type="dt" sz="half" idx="9"/>
          </p:nvPr>
        </p:nvSpPr>
        <p:spPr>
          <a:xfrm>
            <a:off x="514800" y="6093280"/>
            <a:ext cx="8421318" cy="215444"/>
          </a:xfrm>
          <a:prstGeom prst="rect">
            <a:avLst/>
          </a:prstGeom>
        </p:spPr>
        <p:txBody>
          <a:bodyPr lIns="0" tIns="0" rIns="0" bIns="0">
            <a:noAutofit/>
          </a:bodyPr>
          <a:lstStyle>
            <a:lvl1pPr algn="l">
              <a:defRPr sz="1400">
                <a:solidFill>
                  <a:schemeClr val="tx1"/>
                </a:solidFill>
              </a:defRPr>
            </a:lvl1pPr>
          </a:lstStyle>
          <a:p>
            <a:endParaRPr lang="de-DE" dirty="0"/>
          </a:p>
        </p:txBody>
      </p:sp>
      <p:sp>
        <p:nvSpPr>
          <p:cNvPr id="12" name="Titel 1">
            <a:extLst>
              <a:ext uri="{FF2B5EF4-FFF2-40B4-BE49-F238E27FC236}">
                <a16:creationId xmlns:a16="http://schemas.microsoft.com/office/drawing/2014/main" id="{F245CD6B-C0BA-4897-B564-F9E5EB071D78}"/>
              </a:ext>
            </a:extLst>
          </p:cNvPr>
          <p:cNvSpPr>
            <a:spLocks noGrp="1"/>
          </p:cNvSpPr>
          <p:nvPr>
            <p:ph type="ctrTitle"/>
          </p:nvPr>
        </p:nvSpPr>
        <p:spPr>
          <a:xfrm>
            <a:off x="515938" y="2398713"/>
            <a:ext cx="842131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13" name="Untertitel 2">
            <a:extLst>
              <a:ext uri="{FF2B5EF4-FFF2-40B4-BE49-F238E27FC236}">
                <a16:creationId xmlns:a16="http://schemas.microsoft.com/office/drawing/2014/main" id="{C9CDE374-EA0C-477A-ABA1-F842EA40ED5A}"/>
              </a:ext>
            </a:extLst>
          </p:cNvPr>
          <p:cNvSpPr>
            <a:spLocks noGrp="1"/>
          </p:cNvSpPr>
          <p:nvPr>
            <p:ph type="subTitle" idx="2"/>
          </p:nvPr>
        </p:nvSpPr>
        <p:spPr>
          <a:xfrm>
            <a:off x="515938" y="3836441"/>
            <a:ext cx="842131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9" name="Textplatzhalter 8">
            <a:extLst>
              <a:ext uri="{FF2B5EF4-FFF2-40B4-BE49-F238E27FC236}">
                <a16:creationId xmlns:a16="http://schemas.microsoft.com/office/drawing/2014/main" id="{6A016F88-9EF7-4A36-8287-444E1875BBF1}"/>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
        <p:nvSpPr>
          <p:cNvPr id="10" name="Text Placeholder 4">
            <a:extLst>
              <a:ext uri="{FF2B5EF4-FFF2-40B4-BE49-F238E27FC236}">
                <a16:creationId xmlns:a16="http://schemas.microsoft.com/office/drawing/2014/main" id="{CCDC3389-F14B-4E69-A34E-2BF7B3FF03C2}"/>
              </a:ext>
            </a:extLst>
          </p:cNvPr>
          <p:cNvSpPr txBox="1">
            <a:spLocks noChangeAspect="1"/>
          </p:cNvSpPr>
          <p:nvPr userDrawn="1"/>
        </p:nvSpPr>
        <p:spPr bwMode="black">
          <a:xfrm>
            <a:off x="10620000" y="432000"/>
            <a:ext cx="1219114" cy="6732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10000"/>
              </a:lnSpc>
              <a:spcBef>
                <a:spcPts val="800"/>
              </a:spcBef>
              <a:buFontTx/>
              <a:buNone/>
              <a:defRPr sz="100" kern="1200">
                <a:solidFill>
                  <a:schemeClr val="bg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r>
              <a:rPr lang="de-DE" dirty="0" smtClean="0"/>
              <a:t>.</a:t>
            </a:r>
            <a:endParaRPr lang="de-DE" dirty="0"/>
          </a:p>
        </p:txBody>
      </p:sp>
    </p:spTree>
    <p:extLst>
      <p:ext uri="{BB962C8B-B14F-4D97-AF65-F5344CB8AC3E}">
        <p14:creationId xmlns:p14="http://schemas.microsoft.com/office/powerpoint/2010/main" val="199287108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 Designfeld 1 mit Bild">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AFA58DA9-B5AC-4EBB-9029-F493DD0F0D3E}"/>
              </a:ext>
            </a:extLst>
          </p:cNvPr>
          <p:cNvSpPr>
            <a:spLocks noGrp="1"/>
          </p:cNvSpPr>
          <p:nvPr>
            <p:ph type="ctrTitle"/>
          </p:nvPr>
        </p:nvSpPr>
        <p:spPr>
          <a:xfrm>
            <a:off x="4728238" y="1484313"/>
            <a:ext cx="6947826"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16" name="Untertitel 2">
            <a:extLst>
              <a:ext uri="{FF2B5EF4-FFF2-40B4-BE49-F238E27FC236}">
                <a16:creationId xmlns:a16="http://schemas.microsoft.com/office/drawing/2014/main" id="{6C9684E8-7DDC-4469-8578-D507B7BBB3DF}"/>
              </a:ext>
            </a:extLst>
          </p:cNvPr>
          <p:cNvSpPr>
            <a:spLocks noGrp="1"/>
          </p:cNvSpPr>
          <p:nvPr>
            <p:ph type="subTitle" idx="2"/>
          </p:nvPr>
        </p:nvSpPr>
        <p:spPr>
          <a:xfrm>
            <a:off x="4728238" y="2922041"/>
            <a:ext cx="6947826"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7" name="Datumsplatzhalter 1">
            <a:extLst>
              <a:ext uri="{FF2B5EF4-FFF2-40B4-BE49-F238E27FC236}">
                <a16:creationId xmlns:a16="http://schemas.microsoft.com/office/drawing/2014/main" id="{553B7132-1246-4BF8-9A44-BCABDA09AB75}"/>
              </a:ext>
            </a:extLst>
          </p:cNvPr>
          <p:cNvSpPr>
            <a:spLocks noGrp="1"/>
          </p:cNvSpPr>
          <p:nvPr>
            <p:ph type="dt" sz="half" idx="9"/>
          </p:nvPr>
        </p:nvSpPr>
        <p:spPr>
          <a:xfrm>
            <a:off x="4728238" y="6093280"/>
            <a:ext cx="6947827" cy="215444"/>
          </a:xfrm>
          <a:prstGeom prst="rect">
            <a:avLst/>
          </a:prstGeom>
        </p:spPr>
        <p:txBody>
          <a:bodyPr lIns="0" tIns="0" rIns="0" bIns="0">
            <a:noAutofit/>
          </a:bodyPr>
          <a:lstStyle>
            <a:lvl1pPr algn="l">
              <a:defRPr sz="1400">
                <a:solidFill>
                  <a:schemeClr val="tx1"/>
                </a:solidFill>
              </a:defRPr>
            </a:lvl1pPr>
          </a:lstStyle>
          <a:p>
            <a:endParaRPr lang="de-DE" dirty="0"/>
          </a:p>
        </p:txBody>
      </p:sp>
      <p:sp>
        <p:nvSpPr>
          <p:cNvPr id="10" name="Bildplatzhalter 3">
            <a:extLst>
              <a:ext uri="{FF2B5EF4-FFF2-40B4-BE49-F238E27FC236}">
                <a16:creationId xmlns:a16="http://schemas.microsoft.com/office/drawing/2014/main" id="{1DCEAA86-3F60-492F-8A83-6F521329ED84}"/>
              </a:ext>
            </a:extLst>
          </p:cNvPr>
          <p:cNvSpPr>
            <a:spLocks noGrp="1"/>
          </p:cNvSpPr>
          <p:nvPr>
            <p:ph type="pic" sz="quarter" idx="4"/>
          </p:nvPr>
        </p:nvSpPr>
        <p:spPr>
          <a:xfrm>
            <a:off x="0" y="0"/>
            <a:ext cx="4081463" cy="6858000"/>
          </a:xfrm>
        </p:spPr>
        <p:txBody>
          <a:bodyPr/>
          <a:lstStyle>
            <a:lvl1pPr>
              <a:defRPr/>
            </a:lvl1pPr>
          </a:lstStyle>
          <a:p>
            <a:r>
              <a:rPr lang="de-DE" smtClean="0"/>
              <a:t>Bild durch Klicken auf Symbol hinzufügen</a:t>
            </a:r>
            <a:endParaRPr lang="de-DE" dirty="0"/>
          </a:p>
        </p:txBody>
      </p:sp>
      <p:sp>
        <p:nvSpPr>
          <p:cNvPr id="11" name="Text Placeholder 9">
            <a:extLst>
              <a:ext uri="{FF2B5EF4-FFF2-40B4-BE49-F238E27FC236}">
                <a16:creationId xmlns:a16="http://schemas.microsoft.com/office/drawing/2014/main" id="{ECDC6204-4AD5-49C4-980A-0AA260FFEB1C}"/>
              </a:ext>
            </a:extLst>
          </p:cNvPr>
          <p:cNvSpPr>
            <a:spLocks noGrp="1"/>
          </p:cNvSpPr>
          <p:nvPr>
            <p:ph type="body" sz="quarter" idx="5" hasCustomPrompt="1"/>
          </p:nvPr>
        </p:nvSpPr>
        <p:spPr>
          <a:xfrm>
            <a:off x="4081463" y="0"/>
            <a:ext cx="358775" cy="6858000"/>
          </a:xfrm>
          <a:solidFill>
            <a:srgbClr val="E4D6E4"/>
          </a:solidFill>
        </p:spPr>
        <p:txBody>
          <a:bodyPr/>
          <a:lstStyle>
            <a:lvl1pPr>
              <a:defRPr sz="100">
                <a:solidFill>
                  <a:schemeClr val="bg1"/>
                </a:solidFill>
              </a:defRPr>
            </a:lvl1pPr>
          </a:lstStyle>
          <a:p>
            <a:pPr lvl="0"/>
            <a:r>
              <a:rPr lang="de-DE" dirty="0"/>
              <a:t>.</a:t>
            </a:r>
          </a:p>
        </p:txBody>
      </p:sp>
      <p:sp>
        <p:nvSpPr>
          <p:cNvPr id="19" name="Text Placeholder 4">
            <a:extLst>
              <a:ext uri="{FF2B5EF4-FFF2-40B4-BE49-F238E27FC236}">
                <a16:creationId xmlns:a16="http://schemas.microsoft.com/office/drawing/2014/main" id="{60259D6D-34D5-4EE2-843E-BB2791811ABD}"/>
              </a:ext>
            </a:extLst>
          </p:cNvPr>
          <p:cNvSpPr>
            <a:spLocks noGrp="1"/>
          </p:cNvSpPr>
          <p:nvPr>
            <p:ph type="body" sz="quarter" idx="10" hasCustomPrompt="1"/>
          </p:nvPr>
        </p:nvSpPr>
        <p:spPr>
          <a:xfrm>
            <a:off x="4081463" y="-241160"/>
            <a:ext cx="5017857"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Farbbalken färben in Violett, Grün, Eisblau, Gelb oder Orange (siehe </a:t>
            </a:r>
            <a:r>
              <a:rPr lang="de-DE" dirty="0" err="1"/>
              <a:t>Farbrad</a:t>
            </a:r>
            <a:r>
              <a:rPr lang="de-DE" dirty="0"/>
              <a:t>)</a:t>
            </a:r>
          </a:p>
        </p:txBody>
      </p:sp>
      <p:sp>
        <p:nvSpPr>
          <p:cNvPr id="12" name="Textplatzhalter 11">
            <a:extLst>
              <a:ext uri="{FF2B5EF4-FFF2-40B4-BE49-F238E27FC236}">
                <a16:creationId xmlns:a16="http://schemas.microsoft.com/office/drawing/2014/main" id="{CDCE5EC5-9D9E-4858-AB20-9C017AD0B76E}"/>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
        <p:nvSpPr>
          <p:cNvPr id="13" name="Text Placeholder 4">
            <a:extLst>
              <a:ext uri="{FF2B5EF4-FFF2-40B4-BE49-F238E27FC236}">
                <a16:creationId xmlns:a16="http://schemas.microsoft.com/office/drawing/2014/main" id="{CCDC3389-F14B-4E69-A34E-2BF7B3FF03C2}"/>
              </a:ext>
            </a:extLst>
          </p:cNvPr>
          <p:cNvSpPr txBox="1">
            <a:spLocks noChangeAspect="1"/>
          </p:cNvSpPr>
          <p:nvPr userDrawn="1"/>
        </p:nvSpPr>
        <p:spPr bwMode="black">
          <a:xfrm>
            <a:off x="10620000" y="432000"/>
            <a:ext cx="1219114" cy="6732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10000"/>
              </a:lnSpc>
              <a:spcBef>
                <a:spcPts val="800"/>
              </a:spcBef>
              <a:buFontTx/>
              <a:buNone/>
              <a:defRPr sz="100" kern="1200">
                <a:solidFill>
                  <a:schemeClr val="bg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r>
              <a:rPr lang="de-DE" dirty="0" smtClean="0"/>
              <a:t>.</a:t>
            </a:r>
            <a:endParaRPr lang="de-DE" dirty="0"/>
          </a:p>
        </p:txBody>
      </p:sp>
    </p:spTree>
    <p:extLst>
      <p:ext uri="{BB962C8B-B14F-4D97-AF65-F5344CB8AC3E}">
        <p14:creationId xmlns:p14="http://schemas.microsoft.com/office/powerpoint/2010/main" val="4279667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folie Designfeld 2 ohne Bild">
    <p:spTree>
      <p:nvGrpSpPr>
        <p:cNvPr id="1" name=""/>
        <p:cNvGrpSpPr/>
        <p:nvPr/>
      </p:nvGrpSpPr>
      <p:grpSpPr>
        <a:xfrm>
          <a:off x="0" y="0"/>
          <a:ext cx="0" cy="0"/>
          <a:chOff x="0" y="0"/>
          <a:chExt cx="0" cy="0"/>
        </a:xfrm>
      </p:grpSpPr>
      <p:sp>
        <p:nvSpPr>
          <p:cNvPr id="11" name="Text Placeholder 14">
            <a:extLst>
              <a:ext uri="{FF2B5EF4-FFF2-40B4-BE49-F238E27FC236}">
                <a16:creationId xmlns:a16="http://schemas.microsoft.com/office/drawing/2014/main" id="{F073BB25-145E-4DB3-BC02-1F011D323967}"/>
              </a:ext>
            </a:extLst>
          </p:cNvPr>
          <p:cNvSpPr>
            <a:spLocks noGrp="1"/>
          </p:cNvSpPr>
          <p:nvPr>
            <p:ph type="body" sz="quarter" idx="5" hasCustomPrompt="1"/>
          </p:nvPr>
        </p:nvSpPr>
        <p:spPr>
          <a:xfrm>
            <a:off x="0" y="0"/>
            <a:ext cx="4079875" cy="6858000"/>
          </a:xfrm>
          <a:solidFill>
            <a:srgbClr val="E4D6E4"/>
          </a:solidFill>
        </p:spPr>
        <p:txBody>
          <a:bodyPr anchor="b"/>
          <a:lstStyle>
            <a:lvl1pPr algn="r">
              <a:defRPr sz="100">
                <a:solidFill>
                  <a:schemeClr val="bg1"/>
                </a:solidFill>
              </a:defRPr>
            </a:lvl1pPr>
          </a:lstStyle>
          <a:p>
            <a:pPr lvl="0"/>
            <a:r>
              <a:rPr lang="de-DE" dirty="0"/>
              <a:t>.</a:t>
            </a:r>
          </a:p>
        </p:txBody>
      </p:sp>
      <p:sp>
        <p:nvSpPr>
          <p:cNvPr id="19" name="Titel 1">
            <a:extLst>
              <a:ext uri="{FF2B5EF4-FFF2-40B4-BE49-F238E27FC236}">
                <a16:creationId xmlns:a16="http://schemas.microsoft.com/office/drawing/2014/main" id="{9C2799B9-3D0F-4814-A4FB-7EF952F65D00}"/>
              </a:ext>
            </a:extLst>
          </p:cNvPr>
          <p:cNvSpPr>
            <a:spLocks noGrp="1"/>
          </p:cNvSpPr>
          <p:nvPr>
            <p:ph type="ctrTitle"/>
          </p:nvPr>
        </p:nvSpPr>
        <p:spPr>
          <a:xfrm>
            <a:off x="4367875" y="1484313"/>
            <a:ext cx="730818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20" name="Untertitel 2">
            <a:extLst>
              <a:ext uri="{FF2B5EF4-FFF2-40B4-BE49-F238E27FC236}">
                <a16:creationId xmlns:a16="http://schemas.microsoft.com/office/drawing/2014/main" id="{9CFF5CB8-3C2F-4E91-A2EC-1A70E5BAEB7D}"/>
              </a:ext>
            </a:extLst>
          </p:cNvPr>
          <p:cNvSpPr>
            <a:spLocks noGrp="1"/>
          </p:cNvSpPr>
          <p:nvPr>
            <p:ph type="subTitle" idx="2"/>
          </p:nvPr>
        </p:nvSpPr>
        <p:spPr>
          <a:xfrm>
            <a:off x="4367875" y="2922041"/>
            <a:ext cx="730818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9" name="Datumsplatzhalter 1">
            <a:extLst>
              <a:ext uri="{FF2B5EF4-FFF2-40B4-BE49-F238E27FC236}">
                <a16:creationId xmlns:a16="http://schemas.microsoft.com/office/drawing/2014/main" id="{64DB3CE4-A5ED-48A9-BE56-2370D0DC0233}"/>
              </a:ext>
            </a:extLst>
          </p:cNvPr>
          <p:cNvSpPr>
            <a:spLocks noGrp="1"/>
          </p:cNvSpPr>
          <p:nvPr>
            <p:ph type="dt" sz="half" idx="9"/>
          </p:nvPr>
        </p:nvSpPr>
        <p:spPr>
          <a:xfrm>
            <a:off x="4367877" y="6093280"/>
            <a:ext cx="7308187" cy="215444"/>
          </a:xfrm>
          <a:prstGeom prst="rect">
            <a:avLst/>
          </a:prstGeom>
        </p:spPr>
        <p:txBody>
          <a:bodyPr lIns="0" tIns="0" rIns="0" bIns="0">
            <a:noAutofit/>
          </a:bodyPr>
          <a:lstStyle>
            <a:lvl1pPr algn="l">
              <a:defRPr sz="1400">
                <a:solidFill>
                  <a:schemeClr val="tx1"/>
                </a:solidFill>
              </a:defRPr>
            </a:lvl1pPr>
          </a:lstStyle>
          <a:p>
            <a:endParaRPr lang="de-DE" dirty="0"/>
          </a:p>
        </p:txBody>
      </p:sp>
      <p:sp>
        <p:nvSpPr>
          <p:cNvPr id="12" name="Text Placeholder 4">
            <a:extLst>
              <a:ext uri="{FF2B5EF4-FFF2-40B4-BE49-F238E27FC236}">
                <a16:creationId xmlns:a16="http://schemas.microsoft.com/office/drawing/2014/main" id="{D4679432-DB18-4F4C-8FCB-FFBA90B10A23}"/>
              </a:ext>
            </a:extLst>
          </p:cNvPr>
          <p:cNvSpPr>
            <a:spLocks noGrp="1"/>
          </p:cNvSpPr>
          <p:nvPr>
            <p:ph type="body" sz="quarter" idx="10" hasCustomPrompt="1"/>
          </p:nvPr>
        </p:nvSpPr>
        <p:spPr>
          <a:xfrm>
            <a:off x="0" y="-241160"/>
            <a:ext cx="5017857"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13" name="Textplatzhalter 12">
            <a:extLst>
              <a:ext uri="{FF2B5EF4-FFF2-40B4-BE49-F238E27FC236}">
                <a16:creationId xmlns:a16="http://schemas.microsoft.com/office/drawing/2014/main" id="{891620BF-B0C6-4B21-9098-5CF38826CBD3}"/>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Tree>
    <p:extLst>
      <p:ext uri="{BB962C8B-B14F-4D97-AF65-F5344CB8AC3E}">
        <p14:creationId xmlns:p14="http://schemas.microsoft.com/office/powerpoint/2010/main" val="1676013487"/>
      </p:ext>
    </p:extLst>
  </p:cSld>
  <p:clrMapOvr>
    <a:masterClrMapping/>
  </p:clrMapOvr>
  <p:extLst mod="1">
    <p:ext uri="{DCECCB84-F9BA-43D5-87BE-67443E8EF086}">
      <p15:sldGuideLst xmlns:p15="http://schemas.microsoft.com/office/powerpoint/2012/main">
        <p15:guide id="1" pos="257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folie Designfeld 2 großes Bild">
    <p:spTree>
      <p:nvGrpSpPr>
        <p:cNvPr id="1" name=""/>
        <p:cNvGrpSpPr/>
        <p:nvPr/>
      </p:nvGrpSpPr>
      <p:grpSpPr>
        <a:xfrm>
          <a:off x="0" y="0"/>
          <a:ext cx="0" cy="0"/>
          <a:chOff x="0" y="0"/>
          <a:chExt cx="0" cy="0"/>
        </a:xfrm>
      </p:grpSpPr>
      <p:sp>
        <p:nvSpPr>
          <p:cNvPr id="9" name="Bildplatzhalter 3">
            <a:extLst>
              <a:ext uri="{FF2B5EF4-FFF2-40B4-BE49-F238E27FC236}">
                <a16:creationId xmlns:a16="http://schemas.microsoft.com/office/drawing/2014/main" id="{415B34DB-8CBB-426F-98B3-9A1E65ECF4A0}"/>
              </a:ext>
            </a:extLst>
          </p:cNvPr>
          <p:cNvSpPr>
            <a:spLocks noGrp="1"/>
          </p:cNvSpPr>
          <p:nvPr>
            <p:ph type="pic" sz="quarter" idx="4"/>
          </p:nvPr>
        </p:nvSpPr>
        <p:spPr>
          <a:xfrm>
            <a:off x="0" y="0"/>
            <a:ext cx="9224118" cy="6858000"/>
          </a:xfrm>
        </p:spPr>
        <p:txBody>
          <a:bodyPr/>
          <a:lstStyle>
            <a:lvl1pPr>
              <a:defRPr/>
            </a:lvl1pPr>
          </a:lstStyle>
          <a:p>
            <a:r>
              <a:rPr lang="de-DE" smtClean="0"/>
              <a:t>Bild durch Klicken auf Symbol hinzufügen</a:t>
            </a:r>
            <a:endParaRPr lang="de-DE" dirty="0"/>
          </a:p>
        </p:txBody>
      </p:sp>
      <p:sp>
        <p:nvSpPr>
          <p:cNvPr id="18" name="Text Placeholder 14">
            <a:extLst>
              <a:ext uri="{FF2B5EF4-FFF2-40B4-BE49-F238E27FC236}">
                <a16:creationId xmlns:a16="http://schemas.microsoft.com/office/drawing/2014/main" id="{CB7D4BF7-F8D3-48B8-9491-D80194E3FE86}"/>
              </a:ext>
            </a:extLst>
          </p:cNvPr>
          <p:cNvSpPr>
            <a:spLocks noGrp="1"/>
          </p:cNvSpPr>
          <p:nvPr>
            <p:ph type="body" sz="quarter" idx="5" hasCustomPrompt="1"/>
          </p:nvPr>
        </p:nvSpPr>
        <p:spPr>
          <a:xfrm>
            <a:off x="9224118" y="0"/>
            <a:ext cx="2967880" cy="6858000"/>
          </a:xfrm>
          <a:solidFill>
            <a:srgbClr val="E4D6E4"/>
          </a:solidFill>
        </p:spPr>
        <p:txBody>
          <a:bodyPr anchor="b"/>
          <a:lstStyle>
            <a:lvl1pPr algn="r">
              <a:defRPr sz="100">
                <a:solidFill>
                  <a:schemeClr val="bg1"/>
                </a:solidFill>
              </a:defRPr>
            </a:lvl1pPr>
          </a:lstStyle>
          <a:p>
            <a:pPr lvl="0"/>
            <a:r>
              <a:rPr lang="de-DE" dirty="0"/>
              <a:t>.</a:t>
            </a:r>
          </a:p>
        </p:txBody>
      </p:sp>
      <p:sp>
        <p:nvSpPr>
          <p:cNvPr id="17" name="Text Placeholder 4">
            <a:extLst>
              <a:ext uri="{FF2B5EF4-FFF2-40B4-BE49-F238E27FC236}">
                <a16:creationId xmlns:a16="http://schemas.microsoft.com/office/drawing/2014/main" id="{2C1B380F-0EB2-46D8-A63B-A3F5764F3146}"/>
              </a:ext>
            </a:extLst>
          </p:cNvPr>
          <p:cNvSpPr>
            <a:spLocks noGrp="1"/>
          </p:cNvSpPr>
          <p:nvPr>
            <p:ph type="body" sz="quarter" idx="10" hasCustomPrompt="1"/>
          </p:nvPr>
        </p:nvSpPr>
        <p:spPr>
          <a:xfrm>
            <a:off x="9224118" y="-381838"/>
            <a:ext cx="2967880"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12" name="Datumsplatzhalter 1">
            <a:extLst>
              <a:ext uri="{FF2B5EF4-FFF2-40B4-BE49-F238E27FC236}">
                <a16:creationId xmlns:a16="http://schemas.microsoft.com/office/drawing/2014/main" id="{BE4C6D39-C45B-48E1-B2C8-E911D8E3623B}"/>
              </a:ext>
            </a:extLst>
          </p:cNvPr>
          <p:cNvSpPr>
            <a:spLocks noGrp="1"/>
          </p:cNvSpPr>
          <p:nvPr>
            <p:ph type="dt" sz="half" idx="9"/>
          </p:nvPr>
        </p:nvSpPr>
        <p:spPr>
          <a:xfrm>
            <a:off x="514800" y="6093280"/>
            <a:ext cx="8421318" cy="215444"/>
          </a:xfrm>
          <a:prstGeom prst="rect">
            <a:avLst/>
          </a:prstGeom>
        </p:spPr>
        <p:txBody>
          <a:bodyPr lIns="0" tIns="0" rIns="0" bIns="0">
            <a:noAutofit/>
          </a:bodyPr>
          <a:lstStyle>
            <a:lvl1pPr algn="l">
              <a:defRPr sz="1400">
                <a:solidFill>
                  <a:schemeClr val="tx1"/>
                </a:solidFill>
              </a:defRPr>
            </a:lvl1pPr>
          </a:lstStyle>
          <a:p>
            <a:endParaRPr lang="de-DE" dirty="0"/>
          </a:p>
        </p:txBody>
      </p:sp>
      <p:sp>
        <p:nvSpPr>
          <p:cNvPr id="15" name="Untertitel 2">
            <a:extLst>
              <a:ext uri="{FF2B5EF4-FFF2-40B4-BE49-F238E27FC236}">
                <a16:creationId xmlns:a16="http://schemas.microsoft.com/office/drawing/2014/main" id="{34C0C088-49B6-4D40-B4F8-0976B02CE394}"/>
              </a:ext>
            </a:extLst>
          </p:cNvPr>
          <p:cNvSpPr>
            <a:spLocks noGrp="1"/>
          </p:cNvSpPr>
          <p:nvPr>
            <p:ph type="subTitle" idx="2"/>
          </p:nvPr>
        </p:nvSpPr>
        <p:spPr>
          <a:xfrm>
            <a:off x="514800" y="2368638"/>
            <a:ext cx="842131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6" name="Titel 1">
            <a:extLst>
              <a:ext uri="{FF2B5EF4-FFF2-40B4-BE49-F238E27FC236}">
                <a16:creationId xmlns:a16="http://schemas.microsoft.com/office/drawing/2014/main" id="{E4D0E626-9504-432F-9DDA-719085F2A365}"/>
              </a:ext>
            </a:extLst>
          </p:cNvPr>
          <p:cNvSpPr>
            <a:spLocks noGrp="1"/>
          </p:cNvSpPr>
          <p:nvPr>
            <p:ph type="ctrTitle"/>
          </p:nvPr>
        </p:nvSpPr>
        <p:spPr>
          <a:xfrm>
            <a:off x="514800" y="930910"/>
            <a:ext cx="842131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13" name="Textplatzhalter 12">
            <a:extLst>
              <a:ext uri="{FF2B5EF4-FFF2-40B4-BE49-F238E27FC236}">
                <a16:creationId xmlns:a16="http://schemas.microsoft.com/office/drawing/2014/main" id="{7A199F99-A563-476C-A6FF-5228EE695C02}"/>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
        <p:nvSpPr>
          <p:cNvPr id="11" name="Text Placeholder 4">
            <a:extLst>
              <a:ext uri="{FF2B5EF4-FFF2-40B4-BE49-F238E27FC236}">
                <a16:creationId xmlns:a16="http://schemas.microsoft.com/office/drawing/2014/main" id="{CCDC3389-F14B-4E69-A34E-2BF7B3FF03C2}"/>
              </a:ext>
            </a:extLst>
          </p:cNvPr>
          <p:cNvSpPr txBox="1">
            <a:spLocks noChangeAspect="1"/>
          </p:cNvSpPr>
          <p:nvPr userDrawn="1"/>
        </p:nvSpPr>
        <p:spPr bwMode="black">
          <a:xfrm>
            <a:off x="10620000" y="432000"/>
            <a:ext cx="1219114" cy="6732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10000"/>
              </a:lnSpc>
              <a:spcBef>
                <a:spcPts val="800"/>
              </a:spcBef>
              <a:buFontTx/>
              <a:buNone/>
              <a:defRPr sz="100" kern="1200">
                <a:solidFill>
                  <a:schemeClr val="bg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r>
              <a:rPr lang="de-DE" dirty="0" smtClean="0"/>
              <a:t>.</a:t>
            </a:r>
            <a:endParaRPr lang="de-DE" dirty="0"/>
          </a:p>
        </p:txBody>
      </p:sp>
    </p:spTree>
    <p:extLst>
      <p:ext uri="{BB962C8B-B14F-4D97-AF65-F5344CB8AC3E}">
        <p14:creationId xmlns:p14="http://schemas.microsoft.com/office/powerpoint/2010/main" val="3618933789"/>
      </p:ext>
    </p:extLst>
  </p:cSld>
  <p:clrMapOvr>
    <a:masterClrMapping/>
  </p:clrMapOvr>
  <p:extLst mod="1">
    <p:ext uri="{DCECCB84-F9BA-43D5-87BE-67443E8EF086}">
      <p15:sldGuideLst xmlns:p15="http://schemas.microsoft.com/office/powerpoint/2012/main">
        <p15:guide id="1" pos="5813">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elfolie Designfeld 2 schmales Bild">
    <p:spTree>
      <p:nvGrpSpPr>
        <p:cNvPr id="1" name=""/>
        <p:cNvGrpSpPr/>
        <p:nvPr/>
      </p:nvGrpSpPr>
      <p:grpSpPr>
        <a:xfrm>
          <a:off x="0" y="0"/>
          <a:ext cx="0" cy="0"/>
          <a:chOff x="0" y="0"/>
          <a:chExt cx="0" cy="0"/>
        </a:xfrm>
      </p:grpSpPr>
      <p:sp>
        <p:nvSpPr>
          <p:cNvPr id="17" name="Bildplatzhalter 3">
            <a:extLst>
              <a:ext uri="{FF2B5EF4-FFF2-40B4-BE49-F238E27FC236}">
                <a16:creationId xmlns:a16="http://schemas.microsoft.com/office/drawing/2014/main" id="{0BE14408-17AF-464C-B509-C28187EF5A5A}"/>
              </a:ext>
            </a:extLst>
          </p:cNvPr>
          <p:cNvSpPr>
            <a:spLocks noGrp="1"/>
          </p:cNvSpPr>
          <p:nvPr>
            <p:ph type="pic" sz="quarter" idx="4"/>
          </p:nvPr>
        </p:nvSpPr>
        <p:spPr>
          <a:xfrm>
            <a:off x="9224120" y="0"/>
            <a:ext cx="2967881" cy="6858000"/>
          </a:xfrm>
        </p:spPr>
        <p:txBody>
          <a:bodyPr/>
          <a:lstStyle>
            <a:lvl1pPr>
              <a:defRPr/>
            </a:lvl1pPr>
          </a:lstStyle>
          <a:p>
            <a:r>
              <a:rPr lang="de-DE" smtClean="0"/>
              <a:t>Bild durch Klicken auf Symbol hinzufügen</a:t>
            </a:r>
            <a:endParaRPr lang="de-DE" dirty="0"/>
          </a:p>
        </p:txBody>
      </p:sp>
      <p:sp>
        <p:nvSpPr>
          <p:cNvPr id="16" name="Text Placeholder 14">
            <a:extLst>
              <a:ext uri="{FF2B5EF4-FFF2-40B4-BE49-F238E27FC236}">
                <a16:creationId xmlns:a16="http://schemas.microsoft.com/office/drawing/2014/main" id="{BAA261AA-F276-466B-AF1D-719A365626B3}"/>
              </a:ext>
            </a:extLst>
          </p:cNvPr>
          <p:cNvSpPr>
            <a:spLocks noGrp="1"/>
          </p:cNvSpPr>
          <p:nvPr>
            <p:ph type="body" sz="quarter" idx="5" hasCustomPrompt="1"/>
          </p:nvPr>
        </p:nvSpPr>
        <p:spPr>
          <a:xfrm>
            <a:off x="0" y="0"/>
            <a:ext cx="9224119" cy="6858000"/>
          </a:xfrm>
          <a:solidFill>
            <a:srgbClr val="E4D6E4"/>
          </a:solidFill>
        </p:spPr>
        <p:txBody>
          <a:bodyPr anchor="b"/>
          <a:lstStyle>
            <a:lvl1pPr algn="r">
              <a:defRPr sz="100">
                <a:solidFill>
                  <a:schemeClr val="bg1"/>
                </a:solidFill>
              </a:defRPr>
            </a:lvl1pPr>
          </a:lstStyle>
          <a:p>
            <a:pPr lvl="0"/>
            <a:r>
              <a:rPr lang="de-DE" dirty="0"/>
              <a:t>.</a:t>
            </a:r>
          </a:p>
        </p:txBody>
      </p:sp>
      <p:sp>
        <p:nvSpPr>
          <p:cNvPr id="9" name="Text Placeholder 4">
            <a:extLst>
              <a:ext uri="{FF2B5EF4-FFF2-40B4-BE49-F238E27FC236}">
                <a16:creationId xmlns:a16="http://schemas.microsoft.com/office/drawing/2014/main" id="{55CFB735-DD62-480D-9502-DFF90657C259}"/>
              </a:ext>
            </a:extLst>
          </p:cNvPr>
          <p:cNvSpPr>
            <a:spLocks noGrp="1"/>
          </p:cNvSpPr>
          <p:nvPr>
            <p:ph type="body" sz="quarter" idx="8" hasCustomPrompt="1"/>
          </p:nvPr>
        </p:nvSpPr>
        <p:spPr bwMode="black">
          <a:xfrm>
            <a:off x="9897304" y="269490"/>
            <a:ext cx="1987478" cy="892378"/>
          </a:xfrm>
          <a:blipFill>
            <a:blip r:embed="rId2">
              <a:extLst>
                <a:ext uri="{96DAC541-7B7A-43D3-8B79-37D633B846F1}">
                  <asvg:svgBlip xmlns:asvg="http://schemas.microsoft.com/office/drawing/2016/SVG/main" xmlns:p15="http://schemas.microsoft.com/office/powerpoint/2012/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
        <p:nvSpPr>
          <p:cNvPr id="12" name="Untertitel 2">
            <a:extLst>
              <a:ext uri="{FF2B5EF4-FFF2-40B4-BE49-F238E27FC236}">
                <a16:creationId xmlns:a16="http://schemas.microsoft.com/office/drawing/2014/main" id="{471E2494-74B2-409E-A38F-3C6DC5E5B7BC}"/>
              </a:ext>
            </a:extLst>
          </p:cNvPr>
          <p:cNvSpPr>
            <a:spLocks noGrp="1"/>
          </p:cNvSpPr>
          <p:nvPr>
            <p:ph type="subTitle" idx="2"/>
          </p:nvPr>
        </p:nvSpPr>
        <p:spPr>
          <a:xfrm>
            <a:off x="514800" y="2368638"/>
            <a:ext cx="842131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3" name="Titel 1">
            <a:extLst>
              <a:ext uri="{FF2B5EF4-FFF2-40B4-BE49-F238E27FC236}">
                <a16:creationId xmlns:a16="http://schemas.microsoft.com/office/drawing/2014/main" id="{8974E143-F4D1-4008-B0E8-6136264B6560}"/>
              </a:ext>
            </a:extLst>
          </p:cNvPr>
          <p:cNvSpPr>
            <a:spLocks noGrp="1"/>
          </p:cNvSpPr>
          <p:nvPr>
            <p:ph type="ctrTitle"/>
          </p:nvPr>
        </p:nvSpPr>
        <p:spPr>
          <a:xfrm>
            <a:off x="514800" y="930910"/>
            <a:ext cx="842131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15" name="Datumsplatzhalter 1">
            <a:extLst>
              <a:ext uri="{FF2B5EF4-FFF2-40B4-BE49-F238E27FC236}">
                <a16:creationId xmlns:a16="http://schemas.microsoft.com/office/drawing/2014/main" id="{9D5B6268-3A2C-456D-92F5-B467DB376859}"/>
              </a:ext>
            </a:extLst>
          </p:cNvPr>
          <p:cNvSpPr>
            <a:spLocks noGrp="1"/>
          </p:cNvSpPr>
          <p:nvPr>
            <p:ph type="dt" sz="half" idx="9"/>
          </p:nvPr>
        </p:nvSpPr>
        <p:spPr>
          <a:xfrm>
            <a:off x="514800" y="6093280"/>
            <a:ext cx="8421318" cy="215444"/>
          </a:xfrm>
          <a:prstGeom prst="rect">
            <a:avLst/>
          </a:prstGeom>
        </p:spPr>
        <p:txBody>
          <a:bodyPr lIns="0" tIns="0" rIns="0" bIns="0">
            <a:noAutofit/>
          </a:bodyPr>
          <a:lstStyle>
            <a:lvl1pPr algn="l">
              <a:defRPr sz="1400">
                <a:solidFill>
                  <a:schemeClr val="tx1"/>
                </a:solidFill>
              </a:defRPr>
            </a:lvl1pPr>
          </a:lstStyle>
          <a:p>
            <a:endParaRPr lang="de-DE" dirty="0"/>
          </a:p>
        </p:txBody>
      </p:sp>
      <p:sp>
        <p:nvSpPr>
          <p:cNvPr id="10" name="Text Placeholder 4">
            <a:extLst>
              <a:ext uri="{FF2B5EF4-FFF2-40B4-BE49-F238E27FC236}">
                <a16:creationId xmlns:a16="http://schemas.microsoft.com/office/drawing/2014/main" id="{8FE737B2-BB37-40CD-AEF6-57D622B97A5B}"/>
              </a:ext>
            </a:extLst>
          </p:cNvPr>
          <p:cNvSpPr>
            <a:spLocks noGrp="1"/>
          </p:cNvSpPr>
          <p:nvPr>
            <p:ph type="body" sz="quarter" idx="10" hasCustomPrompt="1"/>
          </p:nvPr>
        </p:nvSpPr>
        <p:spPr>
          <a:xfrm>
            <a:off x="0" y="-241160"/>
            <a:ext cx="922411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14" name="Textplatzhalter 13">
            <a:extLst>
              <a:ext uri="{FF2B5EF4-FFF2-40B4-BE49-F238E27FC236}">
                <a16:creationId xmlns:a16="http://schemas.microsoft.com/office/drawing/2014/main" id="{D5B49D36-6FBA-4F68-B157-81F040E5ADC1}"/>
              </a:ext>
            </a:extLst>
          </p:cNvPr>
          <p:cNvSpPr>
            <a:spLocks noGrp="1"/>
          </p:cNvSpPr>
          <p:nvPr>
            <p:ph type="body" sz="quarter" idx="3" hasCustomPrompt="1"/>
          </p:nvPr>
        </p:nvSpPr>
        <p:spPr>
          <a:xfrm rot="20700000">
            <a:off x="521355"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Tree>
    <p:extLst>
      <p:ext uri="{BB962C8B-B14F-4D97-AF65-F5344CB8AC3E}">
        <p14:creationId xmlns:p14="http://schemas.microsoft.com/office/powerpoint/2010/main" val="898526822"/>
      </p:ext>
    </p:extLst>
  </p:cSld>
  <p:clrMapOvr>
    <a:masterClrMapping/>
  </p:clrMapOvr>
  <p:extLst mod="1">
    <p:ext uri="{DCECCB84-F9BA-43D5-87BE-67443E8EF086}">
      <p15:sldGuideLst xmlns:p15="http://schemas.microsoft.com/office/powerpoint/2012/main">
        <p15:guide id="1" pos="5813">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elfolie Designfeld 3 ohne Bild">
    <p:spTree>
      <p:nvGrpSpPr>
        <p:cNvPr id="1" name=""/>
        <p:cNvGrpSpPr/>
        <p:nvPr/>
      </p:nvGrpSpPr>
      <p:grpSpPr>
        <a:xfrm>
          <a:off x="0" y="0"/>
          <a:ext cx="0" cy="0"/>
          <a:chOff x="0" y="0"/>
          <a:chExt cx="0" cy="0"/>
        </a:xfrm>
      </p:grpSpPr>
      <p:sp>
        <p:nvSpPr>
          <p:cNvPr id="11" name="Text Placeholder 14">
            <a:extLst>
              <a:ext uri="{FF2B5EF4-FFF2-40B4-BE49-F238E27FC236}">
                <a16:creationId xmlns:a16="http://schemas.microsoft.com/office/drawing/2014/main" id="{0DA69C94-A7BF-449F-A6CA-766C3DC7531E}"/>
              </a:ext>
            </a:extLst>
          </p:cNvPr>
          <p:cNvSpPr>
            <a:spLocks noGrp="1"/>
          </p:cNvSpPr>
          <p:nvPr>
            <p:ph type="body" sz="quarter" idx="6" hasCustomPrompt="1"/>
          </p:nvPr>
        </p:nvSpPr>
        <p:spPr>
          <a:xfrm>
            <a:off x="2" y="4786488"/>
            <a:ext cx="4079873" cy="2071512"/>
          </a:xfrm>
          <a:solidFill>
            <a:srgbClr val="B31767"/>
          </a:solidFill>
        </p:spPr>
        <p:txBody>
          <a:bodyPr anchor="b"/>
          <a:lstStyle>
            <a:lvl1pPr algn="r">
              <a:defRPr sz="100">
                <a:solidFill>
                  <a:schemeClr val="bg1"/>
                </a:solidFill>
              </a:defRPr>
            </a:lvl1pPr>
          </a:lstStyle>
          <a:p>
            <a:pPr lvl="0"/>
            <a:r>
              <a:rPr lang="de-DE" dirty="0"/>
              <a:t>.</a:t>
            </a:r>
          </a:p>
        </p:txBody>
      </p:sp>
      <p:sp>
        <p:nvSpPr>
          <p:cNvPr id="16" name="Text Placeholder 15">
            <a:extLst>
              <a:ext uri="{FF2B5EF4-FFF2-40B4-BE49-F238E27FC236}">
                <a16:creationId xmlns:a16="http://schemas.microsoft.com/office/drawing/2014/main" id="{BAA261AA-F276-466B-AF1D-719A365626B3}"/>
              </a:ext>
            </a:extLst>
          </p:cNvPr>
          <p:cNvSpPr>
            <a:spLocks noGrp="1"/>
          </p:cNvSpPr>
          <p:nvPr>
            <p:ph type="body" sz="quarter" idx="7" hasCustomPrompt="1"/>
          </p:nvPr>
        </p:nvSpPr>
        <p:spPr>
          <a:xfrm>
            <a:off x="0" y="-1"/>
            <a:ext cx="4077444" cy="4786487"/>
          </a:xfrm>
          <a:solidFill>
            <a:srgbClr val="E4D6E4"/>
          </a:solidFill>
          <a:ln>
            <a:noFill/>
          </a:ln>
        </p:spPr>
        <p:txBody>
          <a:bodyPr anchor="b"/>
          <a:lstStyle>
            <a:lvl1pPr algn="r">
              <a:defRPr sz="100">
                <a:solidFill>
                  <a:schemeClr val="bg1"/>
                </a:solidFill>
              </a:defRPr>
            </a:lvl1pPr>
          </a:lstStyle>
          <a:p>
            <a:pPr lvl="0"/>
            <a:r>
              <a:rPr lang="de-DE" dirty="0"/>
              <a:t>.</a:t>
            </a:r>
          </a:p>
        </p:txBody>
      </p:sp>
      <p:sp>
        <p:nvSpPr>
          <p:cNvPr id="19" name="Text Placeholder 16">
            <a:extLst>
              <a:ext uri="{FF2B5EF4-FFF2-40B4-BE49-F238E27FC236}">
                <a16:creationId xmlns:a16="http://schemas.microsoft.com/office/drawing/2014/main" id="{47F81403-5002-4CB4-BA40-92E130644DE8}"/>
              </a:ext>
            </a:extLst>
          </p:cNvPr>
          <p:cNvSpPr>
            <a:spLocks noGrp="1"/>
          </p:cNvSpPr>
          <p:nvPr>
            <p:ph type="body" sz="quarter" idx="5" hasCustomPrompt="1"/>
          </p:nvPr>
        </p:nvSpPr>
        <p:spPr>
          <a:xfrm>
            <a:off x="4079875" y="1"/>
            <a:ext cx="8112123" cy="6858000"/>
          </a:xfrm>
          <a:solidFill>
            <a:srgbClr val="CCEBED"/>
          </a:solidFill>
        </p:spPr>
        <p:txBody>
          <a:bodyPr anchor="b"/>
          <a:lstStyle>
            <a:lvl1pPr algn="r">
              <a:defRPr sz="100">
                <a:solidFill>
                  <a:schemeClr val="bg1"/>
                </a:solidFill>
              </a:defRPr>
            </a:lvl1pPr>
          </a:lstStyle>
          <a:p>
            <a:pPr lvl="0"/>
            <a:r>
              <a:rPr lang="de-DE" dirty="0"/>
              <a:t>.</a:t>
            </a:r>
          </a:p>
        </p:txBody>
      </p:sp>
      <p:sp>
        <p:nvSpPr>
          <p:cNvPr id="15" name="Datumsplatzhalter 1">
            <a:extLst>
              <a:ext uri="{FF2B5EF4-FFF2-40B4-BE49-F238E27FC236}">
                <a16:creationId xmlns:a16="http://schemas.microsoft.com/office/drawing/2014/main" id="{9D5B6268-3A2C-456D-92F5-B467DB376859}"/>
              </a:ext>
            </a:extLst>
          </p:cNvPr>
          <p:cNvSpPr>
            <a:spLocks noGrp="1"/>
          </p:cNvSpPr>
          <p:nvPr>
            <p:ph type="dt" sz="half" idx="9"/>
          </p:nvPr>
        </p:nvSpPr>
        <p:spPr>
          <a:xfrm>
            <a:off x="4367878" y="6093280"/>
            <a:ext cx="4568241" cy="215444"/>
          </a:xfrm>
          <a:prstGeom prst="rect">
            <a:avLst/>
          </a:prstGeom>
        </p:spPr>
        <p:txBody>
          <a:bodyPr lIns="0" tIns="0" rIns="0" bIns="0">
            <a:noAutofit/>
          </a:bodyPr>
          <a:lstStyle>
            <a:lvl1pPr algn="l">
              <a:defRPr sz="1400">
                <a:solidFill>
                  <a:schemeClr val="tx1"/>
                </a:solidFill>
              </a:defRPr>
            </a:lvl1pPr>
          </a:lstStyle>
          <a:p>
            <a:endParaRPr lang="de-DE" dirty="0"/>
          </a:p>
        </p:txBody>
      </p:sp>
      <p:sp>
        <p:nvSpPr>
          <p:cNvPr id="22" name="Titel 1">
            <a:extLst>
              <a:ext uri="{FF2B5EF4-FFF2-40B4-BE49-F238E27FC236}">
                <a16:creationId xmlns:a16="http://schemas.microsoft.com/office/drawing/2014/main" id="{8AE93BCF-BF51-42DB-9E4B-5B34A4F8B894}"/>
              </a:ext>
            </a:extLst>
          </p:cNvPr>
          <p:cNvSpPr>
            <a:spLocks noGrp="1"/>
          </p:cNvSpPr>
          <p:nvPr>
            <p:ph type="ctrTitle"/>
          </p:nvPr>
        </p:nvSpPr>
        <p:spPr>
          <a:xfrm>
            <a:off x="4367875" y="1484313"/>
            <a:ext cx="7308188" cy="1329595"/>
          </a:xfrm>
        </p:spPr>
        <p:txBody>
          <a:bodyPr anchor="b" anchorCtr="0">
            <a:noAutofit/>
          </a:bodyPr>
          <a:lstStyle>
            <a:lvl1pPr algn="l">
              <a:defRPr sz="4800" b="1">
                <a:solidFill>
                  <a:schemeClr val="tx2"/>
                </a:solidFill>
              </a:defRPr>
            </a:lvl1pPr>
          </a:lstStyle>
          <a:p>
            <a:r>
              <a:rPr lang="de-DE" smtClean="0"/>
              <a:t>Titelmasterformat durch Klicken bearbeiten</a:t>
            </a:r>
            <a:endParaRPr lang="de-DE" dirty="0"/>
          </a:p>
        </p:txBody>
      </p:sp>
      <p:sp>
        <p:nvSpPr>
          <p:cNvPr id="23" name="Untertitel 2">
            <a:extLst>
              <a:ext uri="{FF2B5EF4-FFF2-40B4-BE49-F238E27FC236}">
                <a16:creationId xmlns:a16="http://schemas.microsoft.com/office/drawing/2014/main" id="{7A8F57ED-C04C-47BA-83EB-E716ACEC394A}"/>
              </a:ext>
            </a:extLst>
          </p:cNvPr>
          <p:cNvSpPr>
            <a:spLocks noGrp="1"/>
          </p:cNvSpPr>
          <p:nvPr>
            <p:ph type="subTitle" idx="2"/>
          </p:nvPr>
        </p:nvSpPr>
        <p:spPr>
          <a:xfrm>
            <a:off x="4367875" y="2922041"/>
            <a:ext cx="730818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25" name="Text Placeholder 4">
            <a:extLst>
              <a:ext uri="{FF2B5EF4-FFF2-40B4-BE49-F238E27FC236}">
                <a16:creationId xmlns:a16="http://schemas.microsoft.com/office/drawing/2014/main" id="{E565E6A5-CE35-4964-B890-D218D4E4BD74}"/>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a:t>
            </a:r>
          </a:p>
        </p:txBody>
      </p:sp>
      <p:sp>
        <p:nvSpPr>
          <p:cNvPr id="12" name="Text Placeholder 4">
            <a:extLst>
              <a:ext uri="{FF2B5EF4-FFF2-40B4-BE49-F238E27FC236}">
                <a16:creationId xmlns:a16="http://schemas.microsoft.com/office/drawing/2014/main" id="{69356754-FF5A-4C72-93AF-8B8C86BE1D60}"/>
              </a:ext>
            </a:extLst>
          </p:cNvPr>
          <p:cNvSpPr>
            <a:spLocks noGrp="1"/>
          </p:cNvSpPr>
          <p:nvPr>
            <p:ph type="body" sz="quarter" idx="8" hasCustomPrompt="1"/>
          </p:nvPr>
        </p:nvSpPr>
        <p:spPr bwMode="black">
          <a:xfrm>
            <a:off x="9897304" y="269490"/>
            <a:ext cx="1987478" cy="892378"/>
          </a:xfrm>
          <a:blipFill>
            <a:blip r:embed="rId2">
              <a:extLst>
                <a:ext uri="{96DAC541-7B7A-43D3-8B79-37D633B846F1}">
                  <asvg:svgBlip xmlns:asvg="http://schemas.microsoft.com/office/drawing/2016/SVG/main" xmlns:p15="http://schemas.microsoft.com/office/powerpoint/2012/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
        <p:nvSpPr>
          <p:cNvPr id="13" name="Textplatzhalter 12">
            <a:extLst>
              <a:ext uri="{FF2B5EF4-FFF2-40B4-BE49-F238E27FC236}">
                <a16:creationId xmlns:a16="http://schemas.microsoft.com/office/drawing/2014/main" id="{943875B4-4726-4A82-9A0A-7BDBE770E65B}"/>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Tree>
    <p:extLst>
      <p:ext uri="{BB962C8B-B14F-4D97-AF65-F5344CB8AC3E}">
        <p14:creationId xmlns:p14="http://schemas.microsoft.com/office/powerpoint/2010/main" val="3809312660"/>
      </p:ext>
    </p:extLst>
  </p:cSld>
  <p:clrMapOvr>
    <a:masterClrMapping/>
  </p:clrMapOvr>
  <p:extLst mod="1">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elfolie Designfeld 3 mit Bild">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45C8879D-B5A1-42D8-BE56-27232308B5DA}"/>
              </a:ext>
            </a:extLst>
          </p:cNvPr>
          <p:cNvSpPr>
            <a:spLocks noGrp="1"/>
          </p:cNvSpPr>
          <p:nvPr>
            <p:ph type="pic" sz="quarter" idx="4"/>
          </p:nvPr>
        </p:nvSpPr>
        <p:spPr>
          <a:xfrm>
            <a:off x="0" y="-2"/>
            <a:ext cx="4077444" cy="4786489"/>
          </a:xfrm>
        </p:spPr>
        <p:txBody>
          <a:bodyPr/>
          <a:lstStyle/>
          <a:p>
            <a:r>
              <a:rPr lang="de-DE" smtClean="0"/>
              <a:t>Bild durch Klicken auf Symbol hinzufügen</a:t>
            </a:r>
            <a:endParaRPr lang="de-DE"/>
          </a:p>
        </p:txBody>
      </p:sp>
      <p:sp>
        <p:nvSpPr>
          <p:cNvPr id="11" name="Text Placeholder 14">
            <a:extLst>
              <a:ext uri="{FF2B5EF4-FFF2-40B4-BE49-F238E27FC236}">
                <a16:creationId xmlns:a16="http://schemas.microsoft.com/office/drawing/2014/main" id="{0DA69C94-A7BF-449F-A6CA-766C3DC7531E}"/>
              </a:ext>
            </a:extLst>
          </p:cNvPr>
          <p:cNvSpPr>
            <a:spLocks noGrp="1"/>
          </p:cNvSpPr>
          <p:nvPr>
            <p:ph type="body" sz="quarter" idx="6" hasCustomPrompt="1"/>
          </p:nvPr>
        </p:nvSpPr>
        <p:spPr>
          <a:xfrm>
            <a:off x="2" y="4786488"/>
            <a:ext cx="4079873" cy="2071512"/>
          </a:xfrm>
          <a:solidFill>
            <a:srgbClr val="B31767"/>
          </a:solidFill>
        </p:spPr>
        <p:txBody>
          <a:bodyPr anchor="b"/>
          <a:lstStyle>
            <a:lvl1pPr algn="r">
              <a:defRPr sz="100">
                <a:solidFill>
                  <a:schemeClr val="bg1"/>
                </a:solidFill>
              </a:defRPr>
            </a:lvl1pPr>
          </a:lstStyle>
          <a:p>
            <a:pPr lvl="0"/>
            <a:r>
              <a:rPr lang="de-DE" dirty="0"/>
              <a:t>.</a:t>
            </a:r>
          </a:p>
        </p:txBody>
      </p:sp>
      <p:sp>
        <p:nvSpPr>
          <p:cNvPr id="19" name="Text Placeholder 16">
            <a:extLst>
              <a:ext uri="{FF2B5EF4-FFF2-40B4-BE49-F238E27FC236}">
                <a16:creationId xmlns:a16="http://schemas.microsoft.com/office/drawing/2014/main" id="{47F81403-5002-4CB4-BA40-92E130644DE8}"/>
              </a:ext>
            </a:extLst>
          </p:cNvPr>
          <p:cNvSpPr>
            <a:spLocks noGrp="1"/>
          </p:cNvSpPr>
          <p:nvPr>
            <p:ph type="body" sz="quarter" idx="5" hasCustomPrompt="1"/>
          </p:nvPr>
        </p:nvSpPr>
        <p:spPr>
          <a:xfrm>
            <a:off x="4079875" y="-3"/>
            <a:ext cx="8112123" cy="6858003"/>
          </a:xfrm>
          <a:solidFill>
            <a:srgbClr val="CCEBED"/>
          </a:solidFill>
        </p:spPr>
        <p:txBody>
          <a:bodyPr anchor="b"/>
          <a:lstStyle>
            <a:lvl1pPr algn="r">
              <a:defRPr sz="100">
                <a:solidFill>
                  <a:schemeClr val="bg1"/>
                </a:solidFill>
              </a:defRPr>
            </a:lvl1pPr>
          </a:lstStyle>
          <a:p>
            <a:pPr lvl="0"/>
            <a:r>
              <a:rPr lang="de-DE" dirty="0"/>
              <a:t>.</a:t>
            </a:r>
          </a:p>
        </p:txBody>
      </p:sp>
      <p:sp>
        <p:nvSpPr>
          <p:cNvPr id="15" name="Datumsplatzhalter 1">
            <a:extLst>
              <a:ext uri="{FF2B5EF4-FFF2-40B4-BE49-F238E27FC236}">
                <a16:creationId xmlns:a16="http://schemas.microsoft.com/office/drawing/2014/main" id="{9D5B6268-3A2C-456D-92F5-B467DB376859}"/>
              </a:ext>
            </a:extLst>
          </p:cNvPr>
          <p:cNvSpPr>
            <a:spLocks noGrp="1"/>
          </p:cNvSpPr>
          <p:nvPr>
            <p:ph type="dt" sz="half" idx="9"/>
          </p:nvPr>
        </p:nvSpPr>
        <p:spPr>
          <a:xfrm>
            <a:off x="4367878" y="6093280"/>
            <a:ext cx="4568241" cy="215444"/>
          </a:xfrm>
          <a:prstGeom prst="rect">
            <a:avLst/>
          </a:prstGeom>
        </p:spPr>
        <p:txBody>
          <a:bodyPr lIns="0" tIns="0" rIns="0" bIns="0">
            <a:noAutofit/>
          </a:bodyPr>
          <a:lstStyle>
            <a:lvl1pPr algn="l">
              <a:defRPr sz="1400">
                <a:solidFill>
                  <a:schemeClr val="tx1"/>
                </a:solidFill>
              </a:defRPr>
            </a:lvl1pPr>
          </a:lstStyle>
          <a:p>
            <a:endParaRPr lang="de-DE" dirty="0"/>
          </a:p>
        </p:txBody>
      </p:sp>
      <p:sp>
        <p:nvSpPr>
          <p:cNvPr id="22" name="Titel 1">
            <a:extLst>
              <a:ext uri="{FF2B5EF4-FFF2-40B4-BE49-F238E27FC236}">
                <a16:creationId xmlns:a16="http://schemas.microsoft.com/office/drawing/2014/main" id="{8AE93BCF-BF51-42DB-9E4B-5B34A4F8B894}"/>
              </a:ext>
            </a:extLst>
          </p:cNvPr>
          <p:cNvSpPr>
            <a:spLocks noGrp="1"/>
          </p:cNvSpPr>
          <p:nvPr>
            <p:ph type="ctrTitle"/>
          </p:nvPr>
        </p:nvSpPr>
        <p:spPr>
          <a:xfrm>
            <a:off x="4367875" y="1484313"/>
            <a:ext cx="730818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23" name="Untertitel 2">
            <a:extLst>
              <a:ext uri="{FF2B5EF4-FFF2-40B4-BE49-F238E27FC236}">
                <a16:creationId xmlns:a16="http://schemas.microsoft.com/office/drawing/2014/main" id="{7A8F57ED-C04C-47BA-83EB-E716ACEC394A}"/>
              </a:ext>
            </a:extLst>
          </p:cNvPr>
          <p:cNvSpPr>
            <a:spLocks noGrp="1"/>
          </p:cNvSpPr>
          <p:nvPr>
            <p:ph type="subTitle" idx="2"/>
          </p:nvPr>
        </p:nvSpPr>
        <p:spPr>
          <a:xfrm>
            <a:off x="4367875" y="2922041"/>
            <a:ext cx="730818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3" name="Text Placeholder 4">
            <a:extLst>
              <a:ext uri="{FF2B5EF4-FFF2-40B4-BE49-F238E27FC236}">
                <a16:creationId xmlns:a16="http://schemas.microsoft.com/office/drawing/2014/main" id="{46C270DB-1785-4F3F-8A9E-5E94107BADDB}"/>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a:t>
            </a:r>
          </a:p>
        </p:txBody>
      </p:sp>
      <p:sp>
        <p:nvSpPr>
          <p:cNvPr id="12" name="Text Placeholder 4">
            <a:extLst>
              <a:ext uri="{FF2B5EF4-FFF2-40B4-BE49-F238E27FC236}">
                <a16:creationId xmlns:a16="http://schemas.microsoft.com/office/drawing/2014/main" id="{79378523-88CB-446F-B243-7F16B3E671B9}"/>
              </a:ext>
            </a:extLst>
          </p:cNvPr>
          <p:cNvSpPr>
            <a:spLocks noGrp="1"/>
          </p:cNvSpPr>
          <p:nvPr>
            <p:ph type="body" sz="quarter" idx="8" hasCustomPrompt="1"/>
          </p:nvPr>
        </p:nvSpPr>
        <p:spPr bwMode="black">
          <a:xfrm>
            <a:off x="9897304" y="269490"/>
            <a:ext cx="1987478" cy="892378"/>
          </a:xfrm>
          <a:blipFill>
            <a:blip r:embed="rId2">
              <a:extLst>
                <a:ext uri="{96DAC541-7B7A-43D3-8B79-37D633B846F1}">
                  <asvg:svgBlip xmlns:asvg="http://schemas.microsoft.com/office/drawing/2016/SVG/main" xmlns:p15="http://schemas.microsoft.com/office/powerpoint/2012/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
        <p:nvSpPr>
          <p:cNvPr id="14" name="Textplatzhalter 13">
            <a:extLst>
              <a:ext uri="{FF2B5EF4-FFF2-40B4-BE49-F238E27FC236}">
                <a16:creationId xmlns:a16="http://schemas.microsoft.com/office/drawing/2014/main" id="{C92B4908-8B65-44AE-A736-5303020BD0BB}"/>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Tree>
    <p:extLst>
      <p:ext uri="{BB962C8B-B14F-4D97-AF65-F5344CB8AC3E}">
        <p14:creationId xmlns:p14="http://schemas.microsoft.com/office/powerpoint/2010/main" val="842968830"/>
      </p:ext>
    </p:extLst>
  </p:cSld>
  <p:clrMapOvr>
    <a:masterClrMapping/>
  </p:clrMapOvr>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elfolie Designfeld 3 mit Bild Variation">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45C8879D-B5A1-42D8-BE56-27232308B5DA}"/>
              </a:ext>
            </a:extLst>
          </p:cNvPr>
          <p:cNvSpPr>
            <a:spLocks noGrp="1"/>
          </p:cNvSpPr>
          <p:nvPr>
            <p:ph type="pic" sz="quarter" idx="4"/>
          </p:nvPr>
        </p:nvSpPr>
        <p:spPr>
          <a:xfrm>
            <a:off x="0" y="-2"/>
            <a:ext cx="4077444" cy="6858002"/>
          </a:xfrm>
        </p:spPr>
        <p:txBody>
          <a:bodyPr/>
          <a:lstStyle/>
          <a:p>
            <a:r>
              <a:rPr lang="de-DE" smtClean="0"/>
              <a:t>Bild durch Klicken auf Symbol hinzufügen</a:t>
            </a:r>
            <a:endParaRPr lang="de-DE"/>
          </a:p>
        </p:txBody>
      </p:sp>
      <p:sp>
        <p:nvSpPr>
          <p:cNvPr id="19" name="Text Placeholder 16">
            <a:extLst>
              <a:ext uri="{FF2B5EF4-FFF2-40B4-BE49-F238E27FC236}">
                <a16:creationId xmlns:a16="http://schemas.microsoft.com/office/drawing/2014/main" id="{47F81403-5002-4CB4-BA40-92E130644DE8}"/>
              </a:ext>
            </a:extLst>
          </p:cNvPr>
          <p:cNvSpPr>
            <a:spLocks noGrp="1"/>
          </p:cNvSpPr>
          <p:nvPr>
            <p:ph type="body" sz="quarter" idx="5" hasCustomPrompt="1"/>
          </p:nvPr>
        </p:nvSpPr>
        <p:spPr>
          <a:xfrm>
            <a:off x="4079875" y="-2"/>
            <a:ext cx="8112123" cy="5373690"/>
          </a:xfrm>
          <a:solidFill>
            <a:srgbClr val="CCEBED"/>
          </a:solidFill>
        </p:spPr>
        <p:txBody>
          <a:bodyPr anchor="b"/>
          <a:lstStyle>
            <a:lvl1pPr algn="r">
              <a:defRPr sz="100">
                <a:solidFill>
                  <a:schemeClr val="bg1"/>
                </a:solidFill>
              </a:defRPr>
            </a:lvl1pPr>
          </a:lstStyle>
          <a:p>
            <a:pPr lvl="0"/>
            <a:r>
              <a:rPr lang="de-DE" dirty="0"/>
              <a:t>.</a:t>
            </a:r>
          </a:p>
        </p:txBody>
      </p:sp>
      <p:sp>
        <p:nvSpPr>
          <p:cNvPr id="11" name="Text Placeholder 14">
            <a:extLst>
              <a:ext uri="{FF2B5EF4-FFF2-40B4-BE49-F238E27FC236}">
                <a16:creationId xmlns:a16="http://schemas.microsoft.com/office/drawing/2014/main" id="{0DA69C94-A7BF-449F-A6CA-766C3DC7531E}"/>
              </a:ext>
            </a:extLst>
          </p:cNvPr>
          <p:cNvSpPr>
            <a:spLocks noGrp="1"/>
          </p:cNvSpPr>
          <p:nvPr>
            <p:ph type="body" sz="quarter" idx="6" hasCustomPrompt="1"/>
          </p:nvPr>
        </p:nvSpPr>
        <p:spPr>
          <a:xfrm>
            <a:off x="4077444" y="5374800"/>
            <a:ext cx="8114556" cy="1483200"/>
          </a:xfrm>
          <a:solidFill>
            <a:srgbClr val="B31767"/>
          </a:solidFill>
        </p:spPr>
        <p:txBody>
          <a:bodyPr anchor="b"/>
          <a:lstStyle>
            <a:lvl1pPr algn="r">
              <a:defRPr sz="100">
                <a:solidFill>
                  <a:schemeClr val="bg1"/>
                </a:solidFill>
              </a:defRPr>
            </a:lvl1pPr>
          </a:lstStyle>
          <a:p>
            <a:pPr lvl="0"/>
            <a:r>
              <a:rPr lang="de-DE" dirty="0"/>
              <a:t>.</a:t>
            </a:r>
          </a:p>
        </p:txBody>
      </p:sp>
      <p:sp>
        <p:nvSpPr>
          <p:cNvPr id="15" name="Datumsplatzhalter 1">
            <a:extLst>
              <a:ext uri="{FF2B5EF4-FFF2-40B4-BE49-F238E27FC236}">
                <a16:creationId xmlns:a16="http://schemas.microsoft.com/office/drawing/2014/main" id="{9D5B6268-3A2C-456D-92F5-B467DB376859}"/>
              </a:ext>
            </a:extLst>
          </p:cNvPr>
          <p:cNvSpPr>
            <a:spLocks noGrp="1"/>
          </p:cNvSpPr>
          <p:nvPr>
            <p:ph type="dt" sz="half" idx="9"/>
          </p:nvPr>
        </p:nvSpPr>
        <p:spPr bwMode="white">
          <a:xfrm>
            <a:off x="4367878" y="6093280"/>
            <a:ext cx="4568241" cy="215444"/>
          </a:xfrm>
          <a:prstGeom prst="rect">
            <a:avLst/>
          </a:prstGeom>
        </p:spPr>
        <p:txBody>
          <a:bodyPr lIns="0" tIns="0" rIns="0" bIns="0">
            <a:noAutofit/>
          </a:bodyPr>
          <a:lstStyle>
            <a:lvl1pPr algn="l">
              <a:defRPr sz="1400">
                <a:solidFill>
                  <a:schemeClr val="bg1"/>
                </a:solidFill>
              </a:defRPr>
            </a:lvl1pPr>
          </a:lstStyle>
          <a:p>
            <a:endParaRPr lang="de-DE" dirty="0"/>
          </a:p>
        </p:txBody>
      </p:sp>
      <p:sp>
        <p:nvSpPr>
          <p:cNvPr id="22" name="Titel 1">
            <a:extLst>
              <a:ext uri="{FF2B5EF4-FFF2-40B4-BE49-F238E27FC236}">
                <a16:creationId xmlns:a16="http://schemas.microsoft.com/office/drawing/2014/main" id="{8AE93BCF-BF51-42DB-9E4B-5B34A4F8B894}"/>
              </a:ext>
            </a:extLst>
          </p:cNvPr>
          <p:cNvSpPr>
            <a:spLocks noGrp="1"/>
          </p:cNvSpPr>
          <p:nvPr>
            <p:ph type="ctrTitle"/>
          </p:nvPr>
        </p:nvSpPr>
        <p:spPr>
          <a:xfrm>
            <a:off x="4367875" y="1484313"/>
            <a:ext cx="7308188" cy="1329595"/>
          </a:xfrm>
        </p:spPr>
        <p:txBody>
          <a:bodyPr anchor="b" anchorCtr="0">
            <a:noAutofit/>
          </a:bodyPr>
          <a:lstStyle>
            <a:lvl1pPr algn="l">
              <a:defRPr sz="4800" b="1"/>
            </a:lvl1pPr>
          </a:lstStyle>
          <a:p>
            <a:r>
              <a:rPr lang="de-DE" smtClean="0"/>
              <a:t>Titelmasterformat durch Klicken bearbeiten</a:t>
            </a:r>
            <a:endParaRPr lang="de-DE" dirty="0"/>
          </a:p>
        </p:txBody>
      </p:sp>
      <p:sp>
        <p:nvSpPr>
          <p:cNvPr id="23" name="Untertitel 2">
            <a:extLst>
              <a:ext uri="{FF2B5EF4-FFF2-40B4-BE49-F238E27FC236}">
                <a16:creationId xmlns:a16="http://schemas.microsoft.com/office/drawing/2014/main" id="{7A8F57ED-C04C-47BA-83EB-E716ACEC394A}"/>
              </a:ext>
            </a:extLst>
          </p:cNvPr>
          <p:cNvSpPr>
            <a:spLocks noGrp="1"/>
          </p:cNvSpPr>
          <p:nvPr>
            <p:ph type="subTitle" idx="2"/>
          </p:nvPr>
        </p:nvSpPr>
        <p:spPr>
          <a:xfrm>
            <a:off x="4367875" y="2922041"/>
            <a:ext cx="730818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dirty="0"/>
          </a:p>
        </p:txBody>
      </p:sp>
      <p:sp>
        <p:nvSpPr>
          <p:cNvPr id="13" name="Text Placeholder 4">
            <a:extLst>
              <a:ext uri="{FF2B5EF4-FFF2-40B4-BE49-F238E27FC236}">
                <a16:creationId xmlns:a16="http://schemas.microsoft.com/office/drawing/2014/main" id="{46C270DB-1785-4F3F-8A9E-5E94107BADDB}"/>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a:t>
            </a:r>
          </a:p>
        </p:txBody>
      </p:sp>
      <p:sp>
        <p:nvSpPr>
          <p:cNvPr id="12" name="Text Placeholder 4">
            <a:extLst>
              <a:ext uri="{FF2B5EF4-FFF2-40B4-BE49-F238E27FC236}">
                <a16:creationId xmlns:a16="http://schemas.microsoft.com/office/drawing/2014/main" id="{79378523-88CB-446F-B243-7F16B3E671B9}"/>
              </a:ext>
            </a:extLst>
          </p:cNvPr>
          <p:cNvSpPr>
            <a:spLocks noGrp="1"/>
          </p:cNvSpPr>
          <p:nvPr>
            <p:ph type="body" sz="quarter" idx="8" hasCustomPrompt="1"/>
          </p:nvPr>
        </p:nvSpPr>
        <p:spPr>
          <a:xfrm>
            <a:off x="9897304" y="269490"/>
            <a:ext cx="1987478" cy="892378"/>
          </a:xfrm>
          <a:blipFill>
            <a:blip r:embed="rId2">
              <a:extLst>
                <a:ext uri="{96DAC541-7B7A-43D3-8B79-37D633B846F1}">
                  <asvg:svgBlip xmlns:asvg="http://schemas.microsoft.com/office/drawing/2016/SVG/main" xmlns:p15="http://schemas.microsoft.com/office/powerpoint/2012/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
        <p:nvSpPr>
          <p:cNvPr id="14" name="Textplatzhalter 13">
            <a:extLst>
              <a:ext uri="{FF2B5EF4-FFF2-40B4-BE49-F238E27FC236}">
                <a16:creationId xmlns:a16="http://schemas.microsoft.com/office/drawing/2014/main" id="{F463D707-8BC2-4183-BEC1-6F9B9B491CFE}"/>
              </a:ext>
            </a:extLst>
          </p:cNvPr>
          <p:cNvSpPr>
            <a:spLocks noGrp="1"/>
          </p:cNvSpPr>
          <p:nvPr>
            <p:ph type="body" sz="quarter" idx="3" hasCustomPrompt="1"/>
          </p:nvPr>
        </p:nvSpPr>
        <p:spPr>
          <a:xfrm rot="20700000">
            <a:off x="9838074"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Tree>
    <p:extLst>
      <p:ext uri="{BB962C8B-B14F-4D97-AF65-F5344CB8AC3E}">
        <p14:creationId xmlns:p14="http://schemas.microsoft.com/office/powerpoint/2010/main" val="2408608975"/>
      </p:ext>
    </p:extLst>
  </p:cSld>
  <p:clrMapOvr>
    <a:masterClrMapping/>
  </p:clrMapOvr>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 Inhalt">
    <p:spTree>
      <p:nvGrpSpPr>
        <p:cNvPr id="1" name=""/>
        <p:cNvGrpSpPr/>
        <p:nvPr/>
      </p:nvGrpSpPr>
      <p:grpSpPr>
        <a:xfrm>
          <a:off x="0" y="0"/>
          <a:ext cx="0" cy="0"/>
          <a:chOff x="0" y="0"/>
          <a:chExt cx="0" cy="0"/>
        </a:xfrm>
      </p:grpSpPr>
      <p:sp>
        <p:nvSpPr>
          <p:cNvPr id="8" name="Fußzeilenplatzhalter 4">
            <a:extLst>
              <a:ext uri="{FF2B5EF4-FFF2-40B4-BE49-F238E27FC236}">
                <a16:creationId xmlns:a16="http://schemas.microsoft.com/office/drawing/2014/main" id="{AF5AE8C1-F80B-4C8D-8530-273789D9F172}"/>
              </a:ext>
            </a:extLst>
          </p:cNvPr>
          <p:cNvSpPr>
            <a:spLocks noGrp="1"/>
          </p:cNvSpPr>
          <p:nvPr>
            <p:ph type="ftr" sz="quarter" idx="13"/>
          </p:nvPr>
        </p:nvSpPr>
        <p:spPr>
          <a:xfrm>
            <a:off x="515935" y="6517557"/>
            <a:ext cx="4858067" cy="153888"/>
          </a:xfrm>
          <a:prstGeom prst="rect">
            <a:avLst/>
          </a:prstGeom>
        </p:spPr>
        <p:txBody>
          <a:bodyPr vert="horz" lIns="0" tIns="0" rIns="0" bIns="0" rtlCol="0" anchor="t" anchorCtr="0">
            <a:noAutofit/>
          </a:bodyPr>
          <a:lstStyle>
            <a:lvl1pPr algn="l">
              <a:defRPr sz="1000">
                <a:solidFill>
                  <a:srgbClr val="807E6F"/>
                </a:solidFill>
              </a:defRPr>
            </a:lvl1pPr>
          </a:lstStyle>
          <a:p>
            <a:endParaRPr lang="de-DE" dirty="0"/>
          </a:p>
        </p:txBody>
      </p:sp>
      <p:sp>
        <p:nvSpPr>
          <p:cNvPr id="10" name="Foliennummernplatzhalter 5">
            <a:extLst>
              <a:ext uri="{FF2B5EF4-FFF2-40B4-BE49-F238E27FC236}">
                <a16:creationId xmlns:a16="http://schemas.microsoft.com/office/drawing/2014/main" id="{00D00001-26B5-4FF9-AA4B-7FA3CFDAABD1}"/>
              </a:ext>
            </a:extLst>
          </p:cNvPr>
          <p:cNvSpPr>
            <a:spLocks noGrp="1"/>
          </p:cNvSpPr>
          <p:nvPr>
            <p:ph type="sldNum" sz="quarter" idx="18"/>
          </p:nvPr>
        </p:nvSpPr>
        <p:spPr>
          <a:xfrm>
            <a:off x="11191284" y="6517557"/>
            <a:ext cx="484777" cy="153888"/>
          </a:xfrm>
          <a:prstGeom prst="rect">
            <a:avLst/>
          </a:prstGeom>
        </p:spPr>
        <p:txBody>
          <a:bodyPr vert="horz" wrap="square" lIns="0" tIns="0" rIns="0" bIns="0" rtlCol="0" anchor="t">
            <a:noAutofit/>
          </a:bodyPr>
          <a:lstStyle>
            <a:lvl1pPr algn="r">
              <a:defRPr sz="1000">
                <a:solidFill>
                  <a:srgbClr val="807E6F"/>
                </a:solidFill>
              </a:defRPr>
            </a:lvl1pPr>
          </a:lstStyle>
          <a:p>
            <a:fld id="{7C3F3221-2500-48BC-9389-24C48D7E174A}" type="slidenum">
              <a:rPr lang="de-DE" smtClean="0"/>
              <a:pPr/>
              <a:t>‹Nr.›</a:t>
            </a:fld>
            <a:endParaRPr lang="de-DE" dirty="0"/>
          </a:p>
        </p:txBody>
      </p:sp>
      <p:sp>
        <p:nvSpPr>
          <p:cNvPr id="14" name="Textplatzhalter 2">
            <a:extLst>
              <a:ext uri="{FF2B5EF4-FFF2-40B4-BE49-F238E27FC236}">
                <a16:creationId xmlns:a16="http://schemas.microsoft.com/office/drawing/2014/main" id="{D16DC102-CA90-4B09-957B-0F9C0881C8BE}"/>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5" name="Inhaltsplatzhalter 4">
            <a:extLst>
              <a:ext uri="{FF2B5EF4-FFF2-40B4-BE49-F238E27FC236}">
                <a16:creationId xmlns:a16="http://schemas.microsoft.com/office/drawing/2014/main" id="{7ED78668-F31D-486D-B171-422A5672C81C}"/>
              </a:ext>
            </a:extLst>
          </p:cNvPr>
          <p:cNvSpPr>
            <a:spLocks noGrp="1"/>
          </p:cNvSpPr>
          <p:nvPr>
            <p:ph sz="quarter" idx="14" hasCustomPrompt="1"/>
          </p:nvPr>
        </p:nvSpPr>
        <p:spPr>
          <a:xfrm>
            <a:off x="515935" y="1484313"/>
            <a:ext cx="11160125" cy="4700587"/>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Titel 1">
            <a:extLst>
              <a:ext uri="{FF2B5EF4-FFF2-40B4-BE49-F238E27FC236}">
                <a16:creationId xmlns:a16="http://schemas.microsoft.com/office/drawing/2014/main" id="{B7B93EC6-3A84-42C9-8E09-FB4A81B2E5BA}"/>
              </a:ext>
            </a:extLst>
          </p:cNvPr>
          <p:cNvSpPr>
            <a:spLocks noGrp="1"/>
          </p:cNvSpPr>
          <p:nvPr>
            <p:ph type="title" hasCustomPrompt="1"/>
          </p:nvPr>
        </p:nvSpPr>
        <p:spPr/>
        <p:txBody>
          <a:bodyPr/>
          <a:lstStyle/>
          <a:p>
            <a:r>
              <a:rPr lang="de-DE" dirty="0"/>
              <a:t>Mastertitelformat bearbeiten</a:t>
            </a:r>
          </a:p>
        </p:txBody>
      </p:sp>
    </p:spTree>
    <p:extLst>
      <p:ext uri="{BB962C8B-B14F-4D97-AF65-F5344CB8AC3E}">
        <p14:creationId xmlns:p14="http://schemas.microsoft.com/office/powerpoint/2010/main" val="1822703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ur Überschrift">
    <p:spTree>
      <p:nvGrpSpPr>
        <p:cNvPr id="1" name=""/>
        <p:cNvGrpSpPr/>
        <p:nvPr/>
      </p:nvGrpSpPr>
      <p:grpSpPr>
        <a:xfrm>
          <a:off x="0" y="0"/>
          <a:ext cx="0" cy="0"/>
          <a:chOff x="0" y="0"/>
          <a:chExt cx="0" cy="0"/>
        </a:xfrm>
      </p:grpSpPr>
      <p:sp>
        <p:nvSpPr>
          <p:cNvPr id="7" name="Textplatzhalter 2">
            <a:extLst>
              <a:ext uri="{FF2B5EF4-FFF2-40B4-BE49-F238E27FC236}">
                <a16:creationId xmlns:a16="http://schemas.microsoft.com/office/drawing/2014/main" id="{FF470783-0594-4881-AE7B-9E471572C15D}"/>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11" name="Footer Placeholder 10">
            <a:extLst>
              <a:ext uri="{FF2B5EF4-FFF2-40B4-BE49-F238E27FC236}">
                <a16:creationId xmlns:a16="http://schemas.microsoft.com/office/drawing/2014/main" id="{2D6BE71A-34C3-4114-940F-C4721EED0957}"/>
              </a:ext>
            </a:extLst>
          </p:cNvPr>
          <p:cNvSpPr>
            <a:spLocks noGrp="1"/>
          </p:cNvSpPr>
          <p:nvPr>
            <p:ph type="ftr" sz="quarter" idx="13"/>
          </p:nvPr>
        </p:nvSpPr>
        <p:spPr/>
        <p:txBody>
          <a:bodyPr/>
          <a:lstStyle/>
          <a:p>
            <a:r>
              <a:rPr lang="de-DE" dirty="0" smtClean="0"/>
              <a:t>Chris</a:t>
            </a:r>
            <a:endParaRPr lang="de-DE" dirty="0"/>
          </a:p>
        </p:txBody>
      </p:sp>
      <p:sp>
        <p:nvSpPr>
          <p:cNvPr id="12" name="Slide Number Placeholder 11">
            <a:extLst>
              <a:ext uri="{FF2B5EF4-FFF2-40B4-BE49-F238E27FC236}">
                <a16:creationId xmlns:a16="http://schemas.microsoft.com/office/drawing/2014/main" id="{00EF9183-EC31-4CD4-9573-212C7125A313}"/>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2" name="Titel 1">
            <a:extLst>
              <a:ext uri="{FF2B5EF4-FFF2-40B4-BE49-F238E27FC236}">
                <a16:creationId xmlns:a16="http://schemas.microsoft.com/office/drawing/2014/main" id="{83D3835D-4B11-40B8-A422-E936E0D4593C}"/>
              </a:ext>
            </a:extLst>
          </p:cNvPr>
          <p:cNvSpPr>
            <a:spLocks noGrp="1"/>
          </p:cNvSpPr>
          <p:nvPr>
            <p:ph type="title" hasCustomPrompt="1"/>
          </p:nvPr>
        </p:nvSpPr>
        <p:spPr/>
        <p:txBody>
          <a:bodyPr/>
          <a:lstStyle/>
          <a:p>
            <a:r>
              <a:rPr lang="de-DE" dirty="0"/>
              <a:t>Mastertitelformat bearbeiten</a:t>
            </a:r>
          </a:p>
        </p:txBody>
      </p:sp>
    </p:spTree>
    <p:extLst>
      <p:ext uri="{BB962C8B-B14F-4D97-AF65-F5344CB8AC3E}">
        <p14:creationId xmlns:p14="http://schemas.microsoft.com/office/powerpoint/2010/main" val="277412233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 Inhalte">
    <p:spTree>
      <p:nvGrpSpPr>
        <p:cNvPr id="1" name=""/>
        <p:cNvGrpSpPr/>
        <p:nvPr/>
      </p:nvGrpSpPr>
      <p:grpSpPr>
        <a:xfrm>
          <a:off x="0" y="0"/>
          <a:ext cx="0" cy="0"/>
          <a:chOff x="0" y="0"/>
          <a:chExt cx="0" cy="0"/>
        </a:xfrm>
      </p:grpSpPr>
      <p:sp>
        <p:nvSpPr>
          <p:cNvPr id="10" name="Textplatzhalter 2">
            <a:extLst>
              <a:ext uri="{FF2B5EF4-FFF2-40B4-BE49-F238E27FC236}">
                <a16:creationId xmlns:a16="http://schemas.microsoft.com/office/drawing/2014/main" id="{07808838-FE4D-4DD9-A572-849F718A0FF8}"/>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8" name="Footer Placeholder 7">
            <a:extLst>
              <a:ext uri="{FF2B5EF4-FFF2-40B4-BE49-F238E27FC236}">
                <a16:creationId xmlns:a16="http://schemas.microsoft.com/office/drawing/2014/main" id="{B3DDAE68-DE55-4B63-B6BF-88E4BDF75116}"/>
              </a:ext>
            </a:extLst>
          </p:cNvPr>
          <p:cNvSpPr>
            <a:spLocks noGrp="1"/>
          </p:cNvSpPr>
          <p:nvPr>
            <p:ph type="ftr" sz="quarter" idx="13"/>
          </p:nvPr>
        </p:nvSpPr>
        <p:spPr/>
        <p:txBody>
          <a:bodyPr/>
          <a:lstStyle>
            <a:lvl1pPr>
              <a:defRPr>
                <a:solidFill>
                  <a:srgbClr val="817E6D"/>
                </a:solidFill>
              </a:defRPr>
            </a:lvl1pPr>
          </a:lstStyle>
          <a:p>
            <a:endParaRPr lang="de-DE" dirty="0"/>
          </a:p>
        </p:txBody>
      </p:sp>
      <p:sp>
        <p:nvSpPr>
          <p:cNvPr id="14" name="Slide Number Placeholder 11">
            <a:extLst>
              <a:ext uri="{FF2B5EF4-FFF2-40B4-BE49-F238E27FC236}">
                <a16:creationId xmlns:a16="http://schemas.microsoft.com/office/drawing/2014/main" id="{888D7570-E0EA-4FFC-A430-AB0A1C2D14AF}"/>
              </a:ext>
            </a:extLst>
          </p:cNvPr>
          <p:cNvSpPr>
            <a:spLocks noGrp="1"/>
          </p:cNvSpPr>
          <p:nvPr>
            <p:ph type="sldNum" sz="quarter" idx="18"/>
          </p:nvPr>
        </p:nvSpPr>
        <p:spPr>
          <a:xfrm>
            <a:off x="11191284" y="6517557"/>
            <a:ext cx="484777" cy="153888"/>
          </a:xfrm>
        </p:spPr>
        <p:txBody>
          <a:bodyPr/>
          <a:lstStyle/>
          <a:p>
            <a:fld id="{7C3F3221-2500-48BC-9389-24C48D7E174A}" type="slidenum">
              <a:rPr lang="de-DE" smtClean="0"/>
              <a:pPr/>
              <a:t>‹Nr.›</a:t>
            </a:fld>
            <a:endParaRPr lang="de-DE" dirty="0"/>
          </a:p>
        </p:txBody>
      </p:sp>
      <p:sp>
        <p:nvSpPr>
          <p:cNvPr id="5" name="Inhaltsplatzhalter 4">
            <a:extLst>
              <a:ext uri="{FF2B5EF4-FFF2-40B4-BE49-F238E27FC236}">
                <a16:creationId xmlns:a16="http://schemas.microsoft.com/office/drawing/2014/main" id="{D829435B-CEDA-4983-8B56-8C1712E91B8A}"/>
              </a:ext>
            </a:extLst>
          </p:cNvPr>
          <p:cNvSpPr>
            <a:spLocks noGrp="1"/>
          </p:cNvSpPr>
          <p:nvPr>
            <p:ph sz="quarter" idx="14" hasCustomPrompt="1"/>
          </p:nvPr>
        </p:nvSpPr>
        <p:spPr>
          <a:xfrm>
            <a:off x="515938" y="1484314"/>
            <a:ext cx="5435600" cy="470058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Inhaltsplatzhalter 6">
            <a:extLst>
              <a:ext uri="{FF2B5EF4-FFF2-40B4-BE49-F238E27FC236}">
                <a16:creationId xmlns:a16="http://schemas.microsoft.com/office/drawing/2014/main" id="{14396B37-1FC7-4661-850A-0C41B0B81AA4}"/>
              </a:ext>
            </a:extLst>
          </p:cNvPr>
          <p:cNvSpPr>
            <a:spLocks noGrp="1"/>
          </p:cNvSpPr>
          <p:nvPr>
            <p:ph sz="quarter" idx="15" hasCustomPrompt="1"/>
          </p:nvPr>
        </p:nvSpPr>
        <p:spPr>
          <a:xfrm>
            <a:off x="6240461" y="1484313"/>
            <a:ext cx="5435600" cy="4700587"/>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Titel 2">
            <a:extLst>
              <a:ext uri="{FF2B5EF4-FFF2-40B4-BE49-F238E27FC236}">
                <a16:creationId xmlns:a16="http://schemas.microsoft.com/office/drawing/2014/main" id="{00272282-8F0B-45A8-B634-8B8408F0E533}"/>
              </a:ext>
            </a:extLst>
          </p:cNvPr>
          <p:cNvSpPr>
            <a:spLocks noGrp="1"/>
          </p:cNvSpPr>
          <p:nvPr>
            <p:ph type="title" hasCustomPrompt="1"/>
          </p:nvPr>
        </p:nvSpPr>
        <p:spPr/>
        <p:txBody>
          <a:bodyPr/>
          <a:lstStyle/>
          <a:p>
            <a:r>
              <a:rPr lang="de-DE" dirty="0"/>
              <a:t>Mastertitelformat bearbeiten</a:t>
            </a:r>
          </a:p>
        </p:txBody>
      </p:sp>
    </p:spTree>
    <p:extLst>
      <p:ext uri="{BB962C8B-B14F-4D97-AF65-F5344CB8AC3E}">
        <p14:creationId xmlns:p14="http://schemas.microsoft.com/office/powerpoint/2010/main" val="227451419"/>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749">
          <p15:clr>
            <a:srgbClr val="FBAE40"/>
          </p15:clr>
        </p15:guide>
        <p15:guide id="2" pos="393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 Inhalte mit Zwischenüberschriften">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AED0C079-B166-4831-9491-9447272EFD5A}"/>
              </a:ext>
            </a:extLst>
          </p:cNvPr>
          <p:cNvSpPr>
            <a:spLocks noGrp="1"/>
          </p:cNvSpPr>
          <p:nvPr>
            <p:ph type="ftr" sz="quarter" idx="13"/>
          </p:nvPr>
        </p:nvSpPr>
        <p:spPr/>
        <p:txBody>
          <a:bodyPr/>
          <a:lstStyle/>
          <a:p>
            <a:endParaRPr lang="de-DE" dirty="0"/>
          </a:p>
        </p:txBody>
      </p:sp>
      <p:sp>
        <p:nvSpPr>
          <p:cNvPr id="6" name="Foliennummernplatzhalter 5">
            <a:extLst>
              <a:ext uri="{FF2B5EF4-FFF2-40B4-BE49-F238E27FC236}">
                <a16:creationId xmlns:a16="http://schemas.microsoft.com/office/drawing/2014/main" id="{A4CCB231-76D7-4480-8876-1C74B9C490FC}"/>
              </a:ext>
            </a:extLst>
          </p:cNvPr>
          <p:cNvSpPr>
            <a:spLocks noGrp="1"/>
          </p:cNvSpPr>
          <p:nvPr>
            <p:ph type="sldNum" sz="quarter" idx="18"/>
          </p:nvPr>
        </p:nvSpPr>
        <p:spPr/>
        <p:txBody>
          <a:bodyPr/>
          <a:lstStyle/>
          <a:p>
            <a:fld id="{7C3F3221-2500-48BC-9389-24C48D7E174A}" type="slidenum">
              <a:rPr lang="de-DE" smtClean="0"/>
              <a:t>‹Nr.›</a:t>
            </a:fld>
            <a:endParaRPr lang="de-DE" dirty="0"/>
          </a:p>
        </p:txBody>
      </p:sp>
      <p:sp>
        <p:nvSpPr>
          <p:cNvPr id="10" name="Textplatzhalter 2">
            <a:extLst>
              <a:ext uri="{FF2B5EF4-FFF2-40B4-BE49-F238E27FC236}">
                <a16:creationId xmlns:a16="http://schemas.microsoft.com/office/drawing/2014/main" id="{07808838-FE4D-4DD9-A572-849F718A0FF8}"/>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7" name="Inhaltsplatzhalter 6">
            <a:extLst>
              <a:ext uri="{FF2B5EF4-FFF2-40B4-BE49-F238E27FC236}">
                <a16:creationId xmlns:a16="http://schemas.microsoft.com/office/drawing/2014/main" id="{9BF4C2D5-0D82-4BE9-8F0E-547903006131}"/>
              </a:ext>
            </a:extLst>
          </p:cNvPr>
          <p:cNvSpPr>
            <a:spLocks noGrp="1"/>
          </p:cNvSpPr>
          <p:nvPr>
            <p:ph sz="quarter" idx="14" hasCustomPrompt="1"/>
          </p:nvPr>
        </p:nvSpPr>
        <p:spPr>
          <a:xfrm>
            <a:off x="515939" y="1939925"/>
            <a:ext cx="5435600" cy="42449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5" name="Inhaltsplatzhalter 14">
            <a:extLst>
              <a:ext uri="{FF2B5EF4-FFF2-40B4-BE49-F238E27FC236}">
                <a16:creationId xmlns:a16="http://schemas.microsoft.com/office/drawing/2014/main" id="{26C0556E-B6BA-43AF-B9FE-DE45AABD0CA3}"/>
              </a:ext>
            </a:extLst>
          </p:cNvPr>
          <p:cNvSpPr>
            <a:spLocks noGrp="1"/>
          </p:cNvSpPr>
          <p:nvPr>
            <p:ph sz="quarter" idx="15" hasCustomPrompt="1"/>
          </p:nvPr>
        </p:nvSpPr>
        <p:spPr>
          <a:xfrm>
            <a:off x="6240463" y="1939925"/>
            <a:ext cx="5435598" cy="424497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7" name="Textplatzhalter 16">
            <a:extLst>
              <a:ext uri="{FF2B5EF4-FFF2-40B4-BE49-F238E27FC236}">
                <a16:creationId xmlns:a16="http://schemas.microsoft.com/office/drawing/2014/main" id="{AC222FBF-7C7F-4032-B978-9502D0C3621A}"/>
              </a:ext>
            </a:extLst>
          </p:cNvPr>
          <p:cNvSpPr>
            <a:spLocks noGrp="1"/>
          </p:cNvSpPr>
          <p:nvPr>
            <p:ph type="body" sz="quarter" idx="16"/>
          </p:nvPr>
        </p:nvSpPr>
        <p:spPr>
          <a:xfrm>
            <a:off x="515938" y="1490000"/>
            <a:ext cx="5435599" cy="288000"/>
          </a:xfrm>
        </p:spPr>
        <p:txBody>
          <a:bodyPr/>
          <a:lstStyle>
            <a:lvl1pPr>
              <a:defRPr b="1"/>
            </a:lvl1pPr>
          </a:lstStyle>
          <a:p>
            <a:pPr lvl="0"/>
            <a:r>
              <a:rPr lang="de-DE" smtClean="0"/>
              <a:t>Formatvorlagen des Textmasters bearbeiten</a:t>
            </a:r>
          </a:p>
        </p:txBody>
      </p:sp>
      <p:sp>
        <p:nvSpPr>
          <p:cNvPr id="18" name="Textplatzhalter 17">
            <a:extLst>
              <a:ext uri="{FF2B5EF4-FFF2-40B4-BE49-F238E27FC236}">
                <a16:creationId xmlns:a16="http://schemas.microsoft.com/office/drawing/2014/main" id="{16A924D3-C814-472D-BFC6-E3BDFC8AE3CE}"/>
              </a:ext>
            </a:extLst>
          </p:cNvPr>
          <p:cNvSpPr>
            <a:spLocks noGrp="1"/>
          </p:cNvSpPr>
          <p:nvPr>
            <p:ph type="body" sz="quarter" idx="17"/>
          </p:nvPr>
        </p:nvSpPr>
        <p:spPr>
          <a:xfrm>
            <a:off x="6240463" y="1490000"/>
            <a:ext cx="5435599" cy="288000"/>
          </a:xfrm>
        </p:spPr>
        <p:txBody>
          <a:bodyPr/>
          <a:lstStyle>
            <a:lvl1pPr>
              <a:defRPr b="1"/>
            </a:lvl1pPr>
          </a:lstStyle>
          <a:p>
            <a:pPr lvl="0"/>
            <a:r>
              <a:rPr lang="de-DE" smtClean="0"/>
              <a:t>Formatvorlagen des Textmasters bearbeiten</a:t>
            </a:r>
          </a:p>
        </p:txBody>
      </p:sp>
      <p:sp>
        <p:nvSpPr>
          <p:cNvPr id="3" name="Titel 2">
            <a:extLst>
              <a:ext uri="{FF2B5EF4-FFF2-40B4-BE49-F238E27FC236}">
                <a16:creationId xmlns:a16="http://schemas.microsoft.com/office/drawing/2014/main" id="{4B33C11F-494F-44C4-870E-09477DD52621}"/>
              </a:ext>
            </a:extLst>
          </p:cNvPr>
          <p:cNvSpPr>
            <a:spLocks noGrp="1"/>
          </p:cNvSpPr>
          <p:nvPr>
            <p:ph type="title" hasCustomPrompt="1"/>
          </p:nvPr>
        </p:nvSpPr>
        <p:spPr/>
        <p:txBody>
          <a:bodyPr/>
          <a:lstStyle/>
          <a:p>
            <a:r>
              <a:rPr lang="de-DE" dirty="0"/>
              <a:t>Mastertitelformat bearbeiten</a:t>
            </a:r>
          </a:p>
        </p:txBody>
      </p:sp>
    </p:spTree>
    <p:extLst>
      <p:ext uri="{BB962C8B-B14F-4D97-AF65-F5344CB8AC3E}">
        <p14:creationId xmlns:p14="http://schemas.microsoft.com/office/powerpoint/2010/main" val="170411955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3931">
          <p15:clr>
            <a:srgbClr val="FBAE40"/>
          </p15:clr>
        </p15:guide>
        <p15:guide id="2" pos="3749">
          <p15:clr>
            <a:srgbClr val="FBAE40"/>
          </p15:clr>
        </p15:guide>
        <p15:guide id="3" orient="horz" pos="122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Farbbalken und Bild links, Designfeld 1">
    <p:spTree>
      <p:nvGrpSpPr>
        <p:cNvPr id="1" name=""/>
        <p:cNvGrpSpPr/>
        <p:nvPr/>
      </p:nvGrpSpPr>
      <p:grpSpPr>
        <a:xfrm>
          <a:off x="0" y="0"/>
          <a:ext cx="0" cy="0"/>
          <a:chOff x="0" y="0"/>
          <a:chExt cx="0" cy="0"/>
        </a:xfrm>
      </p:grpSpPr>
      <p:sp>
        <p:nvSpPr>
          <p:cNvPr id="8" name="Bildplatzhalter 3">
            <a:extLst>
              <a:ext uri="{FF2B5EF4-FFF2-40B4-BE49-F238E27FC236}">
                <a16:creationId xmlns:a16="http://schemas.microsoft.com/office/drawing/2014/main" id="{14D3A34F-0926-4B6D-89FF-50720C45621B}"/>
              </a:ext>
            </a:extLst>
          </p:cNvPr>
          <p:cNvSpPr>
            <a:spLocks noGrp="1"/>
          </p:cNvSpPr>
          <p:nvPr>
            <p:ph type="pic" sz="quarter" idx="4"/>
          </p:nvPr>
        </p:nvSpPr>
        <p:spPr>
          <a:xfrm>
            <a:off x="0" y="0"/>
            <a:ext cx="4081463" cy="6858000"/>
          </a:xfrm>
        </p:spPr>
        <p:txBody>
          <a:bodyPr/>
          <a:lstStyle>
            <a:lvl1pPr>
              <a:defRPr/>
            </a:lvl1pPr>
          </a:lstStyle>
          <a:p>
            <a:r>
              <a:rPr lang="de-DE" smtClean="0"/>
              <a:t>Bild durch Klicken auf Symbol hinzufügen</a:t>
            </a:r>
            <a:endParaRPr lang="de-DE" dirty="0"/>
          </a:p>
        </p:txBody>
      </p:sp>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4727575" y="478535"/>
            <a:ext cx="5058406" cy="720000"/>
          </a:xfrm>
        </p:spPr>
        <p:txBody>
          <a:bodyPr/>
          <a:lstStyle>
            <a:lvl1pPr>
              <a:defRPr/>
            </a:lvl1pPr>
          </a:lstStyle>
          <a:p>
            <a:r>
              <a:rPr lang="de-DE" smtClean="0"/>
              <a:t>Titelmasterformat durch Klicken bearbeiten</a:t>
            </a:r>
            <a:endParaRPr lang="de-DE" dirty="0"/>
          </a:p>
        </p:txBody>
      </p:sp>
      <p:sp>
        <p:nvSpPr>
          <p:cNvPr id="5" name="Slide Number Placeholder 4">
            <a:extLst>
              <a:ext uri="{FF2B5EF4-FFF2-40B4-BE49-F238E27FC236}">
                <a16:creationId xmlns:a16="http://schemas.microsoft.com/office/drawing/2014/main" id="{6A418A89-1AC1-4901-AA14-F7E0927E65BF}"/>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4081463" y="0"/>
            <a:ext cx="358775" cy="6858000"/>
          </a:xfrm>
          <a:solidFill>
            <a:srgbClr val="E4D6E4"/>
          </a:solidFill>
        </p:spPr>
        <p:txBody>
          <a:bodyPr/>
          <a:lstStyle>
            <a:lvl1pPr>
              <a:defRPr sz="100">
                <a:solidFill>
                  <a:schemeClr val="bg1"/>
                </a:solidFill>
              </a:defRPr>
            </a:lvl1pPr>
          </a:lstStyle>
          <a:p>
            <a:pPr lvl="0"/>
            <a:r>
              <a:rPr lang="de-DE" dirty="0"/>
              <a:t>.</a:t>
            </a:r>
          </a:p>
        </p:txBody>
      </p:sp>
      <p:sp>
        <p:nvSpPr>
          <p:cNvPr id="4" name="Inhaltsplatzhalter 3">
            <a:extLst>
              <a:ext uri="{FF2B5EF4-FFF2-40B4-BE49-F238E27FC236}">
                <a16:creationId xmlns:a16="http://schemas.microsoft.com/office/drawing/2014/main" id="{A76E5C53-C2FC-42D7-A1B6-73E98105B3E4}"/>
              </a:ext>
            </a:extLst>
          </p:cNvPr>
          <p:cNvSpPr>
            <a:spLocks noGrp="1"/>
          </p:cNvSpPr>
          <p:nvPr>
            <p:ph sz="quarter" idx="14"/>
          </p:nvPr>
        </p:nvSpPr>
        <p:spPr>
          <a:xfrm>
            <a:off x="4727576" y="1484313"/>
            <a:ext cx="6948488" cy="4700587"/>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11" name="Text Placeholder 4">
            <a:extLst>
              <a:ext uri="{FF2B5EF4-FFF2-40B4-BE49-F238E27FC236}">
                <a16:creationId xmlns:a16="http://schemas.microsoft.com/office/drawing/2014/main" id="{48FB76C7-14BC-4CBE-8CA7-B9AE8E720C86}"/>
              </a:ext>
            </a:extLst>
          </p:cNvPr>
          <p:cNvSpPr>
            <a:spLocks noGrp="1"/>
          </p:cNvSpPr>
          <p:nvPr>
            <p:ph type="body" sz="quarter" idx="10" hasCustomPrompt="1"/>
          </p:nvPr>
        </p:nvSpPr>
        <p:spPr>
          <a:xfrm>
            <a:off x="4081463" y="-241160"/>
            <a:ext cx="5017857"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Farbbalken färben in Violett, Grün, Eisblau, Gelb oder Orange (siehe </a:t>
            </a:r>
            <a:r>
              <a:rPr lang="de-DE" dirty="0" err="1"/>
              <a:t>Farbrad</a:t>
            </a:r>
            <a:r>
              <a:rPr lang="de-DE" dirty="0"/>
              <a:t>)</a:t>
            </a:r>
          </a:p>
        </p:txBody>
      </p:sp>
    </p:spTree>
    <p:extLst>
      <p:ext uri="{BB962C8B-B14F-4D97-AF65-F5344CB8AC3E}">
        <p14:creationId xmlns:p14="http://schemas.microsoft.com/office/powerpoint/2010/main" val="25990850"/>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pos="2797">
          <p15:clr>
            <a:srgbClr val="FBAE40"/>
          </p15:clr>
        </p15:guide>
        <p15:guide id="2" pos="2570">
          <p15:clr>
            <a:srgbClr val="FBAE40"/>
          </p15:clr>
        </p15:guide>
        <p15:guide id="3" pos="297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Farbbalken und Bild rechts, Designfeld 1">
    <p:spTree>
      <p:nvGrpSpPr>
        <p:cNvPr id="1" name=""/>
        <p:cNvGrpSpPr/>
        <p:nvPr/>
      </p:nvGrpSpPr>
      <p:grpSpPr>
        <a:xfrm>
          <a:off x="0" y="0"/>
          <a:ext cx="0" cy="0"/>
          <a:chOff x="0" y="0"/>
          <a:chExt cx="0" cy="0"/>
        </a:xfrm>
      </p:grpSpPr>
      <p:sp>
        <p:nvSpPr>
          <p:cNvPr id="8" name="Bildplatzhalter 3">
            <a:extLst>
              <a:ext uri="{FF2B5EF4-FFF2-40B4-BE49-F238E27FC236}">
                <a16:creationId xmlns:a16="http://schemas.microsoft.com/office/drawing/2014/main" id="{F882D2D7-60C1-439D-84C8-7E1BD7B9A4CC}"/>
              </a:ext>
            </a:extLst>
          </p:cNvPr>
          <p:cNvSpPr>
            <a:spLocks noGrp="1"/>
          </p:cNvSpPr>
          <p:nvPr>
            <p:ph type="pic" sz="quarter" idx="4"/>
          </p:nvPr>
        </p:nvSpPr>
        <p:spPr>
          <a:xfrm>
            <a:off x="8112125" y="0"/>
            <a:ext cx="4079875" cy="6858000"/>
          </a:xfrm>
        </p:spPr>
        <p:txBody>
          <a:bodyPr/>
          <a:lstStyle>
            <a:lvl1pPr>
              <a:defRPr/>
            </a:lvl1pPr>
          </a:lstStyle>
          <a:p>
            <a:r>
              <a:rPr lang="de-DE" smtClean="0"/>
              <a:t>Bild durch Klicken auf Symbol hinzufügen</a:t>
            </a:r>
            <a:endParaRPr lang="de-DE" dirty="0"/>
          </a:p>
        </p:txBody>
      </p:sp>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515939" y="478535"/>
            <a:ext cx="6949411" cy="720000"/>
          </a:xfrm>
        </p:spPr>
        <p:txBody>
          <a:bodyPr/>
          <a:lstStyle>
            <a:lvl1pPr>
              <a:defRPr/>
            </a:lvl1pPr>
          </a:lstStyle>
          <a:p>
            <a:r>
              <a:rPr lang="de-DE" smtClean="0"/>
              <a:t>Titelmasterformat durch Klicken bearbeiten</a:t>
            </a:r>
            <a:endParaRPr lang="de-DE" dirty="0"/>
          </a:p>
        </p:txBody>
      </p:sp>
      <p:sp>
        <p:nvSpPr>
          <p:cNvPr id="4" name="Footer Placeholder 3">
            <a:extLst>
              <a:ext uri="{FF2B5EF4-FFF2-40B4-BE49-F238E27FC236}">
                <a16:creationId xmlns:a16="http://schemas.microsoft.com/office/drawing/2014/main" id="{EB47DD20-0570-42EE-8B98-9C61CF480B17}"/>
              </a:ext>
            </a:extLst>
          </p:cNvPr>
          <p:cNvSpPr>
            <a:spLocks noGrp="1"/>
          </p:cNvSpPr>
          <p:nvPr>
            <p:ph type="ftr" sz="quarter" idx="13"/>
          </p:nvPr>
        </p:nvSpPr>
        <p:spPr/>
        <p:txBody>
          <a:bodyPr/>
          <a:lstStyle/>
          <a:p>
            <a:endParaRPr lang="de-DE" dirty="0"/>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7753350" y="0"/>
            <a:ext cx="358775" cy="6858000"/>
          </a:xfrm>
          <a:solidFill>
            <a:srgbClr val="E4D6E4"/>
          </a:solidFill>
        </p:spPr>
        <p:txBody>
          <a:bodyPr/>
          <a:lstStyle>
            <a:lvl1pPr>
              <a:defRPr sz="100">
                <a:solidFill>
                  <a:schemeClr val="bg1"/>
                </a:solidFill>
              </a:defRPr>
            </a:lvl1pPr>
          </a:lstStyle>
          <a:p>
            <a:pPr lvl="0"/>
            <a:r>
              <a:rPr lang="de-DE" dirty="0"/>
              <a:t>.</a:t>
            </a:r>
          </a:p>
        </p:txBody>
      </p:sp>
      <p:sp>
        <p:nvSpPr>
          <p:cNvPr id="5" name="Inhaltsplatzhalter 4">
            <a:extLst>
              <a:ext uri="{FF2B5EF4-FFF2-40B4-BE49-F238E27FC236}">
                <a16:creationId xmlns:a16="http://schemas.microsoft.com/office/drawing/2014/main" id="{510E5A76-AFBF-4252-9AA6-8096B2FEBF6C}"/>
              </a:ext>
            </a:extLst>
          </p:cNvPr>
          <p:cNvSpPr>
            <a:spLocks noGrp="1"/>
          </p:cNvSpPr>
          <p:nvPr>
            <p:ph sz="quarter" idx="14"/>
          </p:nvPr>
        </p:nvSpPr>
        <p:spPr>
          <a:xfrm>
            <a:off x="515935" y="1484313"/>
            <a:ext cx="6949415" cy="4700587"/>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3" name="Text Placeholder 4">
            <a:extLst>
              <a:ext uri="{FF2B5EF4-FFF2-40B4-BE49-F238E27FC236}">
                <a16:creationId xmlns:a16="http://schemas.microsoft.com/office/drawing/2014/main" id="{1D65B94D-944B-42A7-80F0-67408D26FFEB}"/>
              </a:ext>
            </a:extLst>
          </p:cNvPr>
          <p:cNvSpPr>
            <a:spLocks noGrp="1"/>
          </p:cNvSpPr>
          <p:nvPr>
            <p:ph type="body" sz="quarter" idx="10" hasCustomPrompt="1"/>
          </p:nvPr>
        </p:nvSpPr>
        <p:spPr>
          <a:xfrm>
            <a:off x="7753350" y="-314122"/>
            <a:ext cx="4438650" cy="325410"/>
          </a:xfrm>
          <a:noFill/>
          <a:extLst>
            <a:ext uri="{909E8E84-426E-40DD-AFC4-6F175D3DCCD1}">
              <a14:hiddenFill xmlns:a14="http://schemas.microsoft.com/office/drawing/2010/main">
                <a:solidFill>
                  <a:schemeClr val="accent6"/>
                </a:solidFill>
              </a14:hiddenFill>
            </a:ext>
          </a:extLst>
        </p:spPr>
        <p:txBody>
          <a:bodyPr anchor="t" anchorCtr="0">
            <a:noAutofit/>
          </a:bodyPr>
          <a:lstStyle>
            <a:lvl1pPr>
              <a:defRPr sz="1000" b="1"/>
            </a:lvl1pPr>
          </a:lstStyle>
          <a:p>
            <a:pPr lvl="0"/>
            <a:r>
              <a:rPr lang="de-DE" dirty="0"/>
              <a:t>&gt; Farbbalken färben in Violett, Grün, Eisblau, Gelb oder Orange (siehe </a:t>
            </a:r>
            <a:r>
              <a:rPr lang="de-DE" dirty="0" err="1"/>
              <a:t>Farbrad</a:t>
            </a:r>
            <a:r>
              <a:rPr lang="de-DE" dirty="0"/>
              <a:t>)</a:t>
            </a:r>
          </a:p>
        </p:txBody>
      </p:sp>
      <p:sp>
        <p:nvSpPr>
          <p:cNvPr id="11" name="Text Placeholder 4">
            <a:extLst>
              <a:ext uri="{FF2B5EF4-FFF2-40B4-BE49-F238E27FC236}">
                <a16:creationId xmlns:a16="http://schemas.microsoft.com/office/drawing/2014/main" id="{E98DA087-D7A8-446F-9F5B-BC227CA2AC8B}"/>
              </a:ext>
            </a:extLst>
          </p:cNvPr>
          <p:cNvSpPr>
            <a:spLocks noGrp="1"/>
          </p:cNvSpPr>
          <p:nvPr>
            <p:ph type="body" sz="quarter" idx="8" hasCustomPrompt="1"/>
          </p:nvPr>
        </p:nvSpPr>
        <p:spPr bwMode="black">
          <a:xfrm>
            <a:off x="10285715" y="256817"/>
            <a:ext cx="1564666" cy="702537"/>
          </a:xfrm>
          <a:blipFill>
            <a:blip r:embed="rId2">
              <a:extLst>
                <a:ext uri="{96DAC541-7B7A-43D3-8B79-37D633B846F1}">
                  <asvg:svgBlip xmlns:asvg="http://schemas.microsoft.com/office/drawing/2016/SVG/main" xmlns:p15="http://schemas.microsoft.com/office/powerpoint/2012/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3203888710"/>
      </p:ext>
    </p:extLst>
  </p:cSld>
  <p:clrMapOvr>
    <a:masterClrMapping/>
  </p:clrMapOvr>
  <p:extLst mod="1">
    <p:ext uri="{DCECCB84-F9BA-43D5-87BE-67443E8EF086}">
      <p15:sldGuideLst xmlns:p15="http://schemas.microsoft.com/office/powerpoint/2012/main">
        <p15:guide id="1" pos="5110">
          <p15:clr>
            <a:srgbClr val="FBAE40"/>
          </p15:clr>
        </p15:guide>
        <p15:guide id="2" pos="4883">
          <p15:clr>
            <a:srgbClr val="FBAE40"/>
          </p15:clr>
        </p15:guide>
        <p15:guide id="3" pos="470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lakative Folie Typ A mit Bild Designfeld 3">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8071DCBC-C129-4227-AD61-FFCAE5EB98E3}"/>
              </a:ext>
            </a:extLst>
          </p:cNvPr>
          <p:cNvSpPr>
            <a:spLocks noGrp="1"/>
          </p:cNvSpPr>
          <p:nvPr>
            <p:ph type="body" sz="quarter" idx="6" hasCustomPrompt="1"/>
          </p:nvPr>
        </p:nvSpPr>
        <p:spPr>
          <a:xfrm>
            <a:off x="0" y="0"/>
            <a:ext cx="8278798" cy="1483200"/>
          </a:xfrm>
          <a:solidFill>
            <a:srgbClr val="0F94A7"/>
          </a:solidFill>
        </p:spPr>
        <p:txBody>
          <a:bodyPr/>
          <a:lstStyle>
            <a:lvl1pPr>
              <a:defRPr sz="100">
                <a:solidFill>
                  <a:schemeClr val="bg1"/>
                </a:solidFill>
              </a:defRPr>
            </a:lvl1pPr>
          </a:lstStyle>
          <a:p>
            <a:pPr lvl="0"/>
            <a:r>
              <a:rPr lang="de-DE" dirty="0"/>
              <a:t>.</a:t>
            </a:r>
          </a:p>
        </p:txBody>
      </p:sp>
      <p:sp>
        <p:nvSpPr>
          <p:cNvPr id="11" name="Text Placeholder 4">
            <a:extLst>
              <a:ext uri="{FF2B5EF4-FFF2-40B4-BE49-F238E27FC236}">
                <a16:creationId xmlns:a16="http://schemas.microsoft.com/office/drawing/2014/main" id="{420DCE19-47C8-4746-AE87-8B936967E04E}"/>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 Überschrift in weiß, bei gelbem Hintergrund Überschrift in dunkelrot.</a:t>
            </a:r>
          </a:p>
        </p:txBody>
      </p:sp>
      <p:sp>
        <p:nvSpPr>
          <p:cNvPr id="3" name="Titel 2">
            <a:extLst>
              <a:ext uri="{FF2B5EF4-FFF2-40B4-BE49-F238E27FC236}">
                <a16:creationId xmlns:a16="http://schemas.microsoft.com/office/drawing/2014/main" id="{86F5A08C-BFFD-4299-9B34-B76A1642AAAE}"/>
              </a:ext>
            </a:extLst>
          </p:cNvPr>
          <p:cNvSpPr>
            <a:spLocks noGrp="1"/>
          </p:cNvSpPr>
          <p:nvPr>
            <p:ph type="title"/>
          </p:nvPr>
        </p:nvSpPr>
        <p:spPr>
          <a:xfrm>
            <a:off x="515939" y="478536"/>
            <a:ext cx="7236000" cy="720000"/>
          </a:xfrm>
        </p:spPr>
        <p:txBody>
          <a:bodyPr/>
          <a:lstStyle>
            <a:lvl1pPr>
              <a:defRPr>
                <a:solidFill>
                  <a:schemeClr val="bg1"/>
                </a:solidFill>
              </a:defRPr>
            </a:lvl1pPr>
          </a:lstStyle>
          <a:p>
            <a:r>
              <a:rPr lang="de-DE" smtClean="0"/>
              <a:t>Titelmasterformat durch Klicken bearbeiten</a:t>
            </a:r>
            <a:endParaRPr lang="de-DE" dirty="0"/>
          </a:p>
        </p:txBody>
      </p:sp>
      <p:sp>
        <p:nvSpPr>
          <p:cNvPr id="9" name="Bildplatzhalter 2">
            <a:extLst>
              <a:ext uri="{FF2B5EF4-FFF2-40B4-BE49-F238E27FC236}">
                <a16:creationId xmlns:a16="http://schemas.microsoft.com/office/drawing/2014/main" id="{F68E682D-742B-40C5-998F-0E837A3B014E}"/>
              </a:ext>
            </a:extLst>
          </p:cNvPr>
          <p:cNvSpPr>
            <a:spLocks noGrp="1"/>
          </p:cNvSpPr>
          <p:nvPr>
            <p:ph type="pic" sz="quarter" idx="4"/>
          </p:nvPr>
        </p:nvSpPr>
        <p:spPr>
          <a:xfrm>
            <a:off x="0" y="1484313"/>
            <a:ext cx="9228138" cy="5383209"/>
          </a:xfrm>
        </p:spPr>
        <p:txBody>
          <a:bodyPr/>
          <a:lstStyle/>
          <a:p>
            <a:r>
              <a:rPr lang="de-DE" smtClean="0"/>
              <a:t>Bild durch Klicken auf Symbol hinzufügen</a:t>
            </a:r>
            <a:endParaRPr lang="de-DE"/>
          </a:p>
        </p:txBody>
      </p:sp>
      <p:sp>
        <p:nvSpPr>
          <p:cNvPr id="10" name="Textplatzhalter 5">
            <a:extLst>
              <a:ext uri="{FF2B5EF4-FFF2-40B4-BE49-F238E27FC236}">
                <a16:creationId xmlns:a16="http://schemas.microsoft.com/office/drawing/2014/main" id="{257C1DA4-DF05-48BD-BECA-8678E2FD80FE}"/>
              </a:ext>
            </a:extLst>
          </p:cNvPr>
          <p:cNvSpPr>
            <a:spLocks noGrp="1"/>
          </p:cNvSpPr>
          <p:nvPr>
            <p:ph type="body" sz="quarter" idx="14" hasCustomPrompt="1"/>
          </p:nvPr>
        </p:nvSpPr>
        <p:spPr>
          <a:xfrm>
            <a:off x="9228138" y="1484313"/>
            <a:ext cx="2963862" cy="5383208"/>
          </a:xfrm>
          <a:solidFill>
            <a:srgbClr val="B5D5C1"/>
          </a:solidFill>
        </p:spPr>
        <p:txBody>
          <a:bodyPr lIns="288000" tIns="180000" rIns="468000" bIns="540000" anchor="b" anchorCtr="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Text Placeholder 10">
            <a:extLst>
              <a:ext uri="{FF2B5EF4-FFF2-40B4-BE49-F238E27FC236}">
                <a16:creationId xmlns:a16="http://schemas.microsoft.com/office/drawing/2014/main" id="{A625CB9B-9206-48D9-B18C-327468EBF1C0}"/>
              </a:ext>
            </a:extLst>
          </p:cNvPr>
          <p:cNvSpPr>
            <a:spLocks noGrp="1"/>
          </p:cNvSpPr>
          <p:nvPr>
            <p:ph type="body" sz="quarter" idx="7" hasCustomPrompt="1"/>
          </p:nvPr>
        </p:nvSpPr>
        <p:spPr>
          <a:xfrm>
            <a:off x="8278800" y="1"/>
            <a:ext cx="3913200" cy="1483200"/>
          </a:xfrm>
          <a:solidFill>
            <a:srgbClr val="CCEBED"/>
          </a:solidFill>
        </p:spPr>
        <p:txBody>
          <a:bodyPr/>
          <a:lstStyle>
            <a:lvl1pPr>
              <a:defRPr sz="100">
                <a:solidFill>
                  <a:schemeClr val="bg1"/>
                </a:solidFill>
              </a:defRPr>
            </a:lvl1pPr>
          </a:lstStyle>
          <a:p>
            <a:pPr lvl="0"/>
            <a:r>
              <a:rPr lang="de-DE" dirty="0"/>
              <a:t>.</a:t>
            </a:r>
          </a:p>
        </p:txBody>
      </p:sp>
      <p:sp>
        <p:nvSpPr>
          <p:cNvPr id="8" name="Text Placeholder 4">
            <a:extLst>
              <a:ext uri="{FF2B5EF4-FFF2-40B4-BE49-F238E27FC236}">
                <a16:creationId xmlns:a16="http://schemas.microsoft.com/office/drawing/2014/main" id="{6DFA7026-9DBF-461B-BE50-4DE095631EC3}"/>
              </a:ext>
            </a:extLst>
          </p:cNvPr>
          <p:cNvSpPr>
            <a:spLocks noGrp="1"/>
          </p:cNvSpPr>
          <p:nvPr>
            <p:ph type="body" sz="quarter" idx="8" hasCustomPrompt="1"/>
          </p:nvPr>
        </p:nvSpPr>
        <p:spPr bwMode="black">
          <a:xfrm>
            <a:off x="10285715" y="256817"/>
            <a:ext cx="1564666" cy="702537"/>
          </a:xfrm>
          <a:blipFill>
            <a:blip r:embed="rId2">
              <a:extLst>
                <a:ext uri="{96DAC541-7B7A-43D3-8B79-37D633B846F1}">
                  <asvg:svgBlip xmlns:asvg="http://schemas.microsoft.com/office/drawing/2016/SVG/main" xmlns:p15="http://schemas.microsoft.com/office/powerpoint/2012/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2315590123"/>
      </p:ext>
    </p:extLst>
  </p:cSld>
  <p:clrMapOvr>
    <a:masterClrMapping/>
  </p:clrMapOvr>
  <p:extLst mod="1">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lakative Folie Typ B mit Bild Designfeld 3">
    <p:spTree>
      <p:nvGrpSpPr>
        <p:cNvPr id="1" name=""/>
        <p:cNvGrpSpPr/>
        <p:nvPr/>
      </p:nvGrpSpPr>
      <p:grpSpPr>
        <a:xfrm>
          <a:off x="0" y="0"/>
          <a:ext cx="0" cy="0"/>
          <a:chOff x="0" y="0"/>
          <a:chExt cx="0" cy="0"/>
        </a:xfrm>
      </p:grpSpPr>
      <p:sp>
        <p:nvSpPr>
          <p:cNvPr id="11" name="Text Placeholder 9">
            <a:extLst>
              <a:ext uri="{FF2B5EF4-FFF2-40B4-BE49-F238E27FC236}">
                <a16:creationId xmlns:a16="http://schemas.microsoft.com/office/drawing/2014/main" id="{2E4B7A3E-75A5-49F0-B5E5-88D4BEE875BA}"/>
              </a:ext>
            </a:extLst>
          </p:cNvPr>
          <p:cNvSpPr>
            <a:spLocks noGrp="1"/>
          </p:cNvSpPr>
          <p:nvPr>
            <p:ph type="body" sz="quarter" idx="6" hasCustomPrompt="1"/>
          </p:nvPr>
        </p:nvSpPr>
        <p:spPr>
          <a:xfrm>
            <a:off x="0" y="0"/>
            <a:ext cx="8278799" cy="1484313"/>
          </a:xfrm>
          <a:solidFill>
            <a:srgbClr val="B31767"/>
          </a:solidFill>
        </p:spPr>
        <p:txBody>
          <a:bodyPr/>
          <a:lstStyle>
            <a:lvl1pPr>
              <a:defRPr sz="100">
                <a:solidFill>
                  <a:schemeClr val="bg1"/>
                </a:solidFill>
              </a:defRPr>
            </a:lvl1pPr>
          </a:lstStyle>
          <a:p>
            <a:pPr lvl="0"/>
            <a:r>
              <a:rPr lang="de-DE" dirty="0"/>
              <a:t>.</a:t>
            </a:r>
          </a:p>
        </p:txBody>
      </p:sp>
      <p:sp>
        <p:nvSpPr>
          <p:cNvPr id="12" name="Text Placeholder 10">
            <a:extLst>
              <a:ext uri="{FF2B5EF4-FFF2-40B4-BE49-F238E27FC236}">
                <a16:creationId xmlns:a16="http://schemas.microsoft.com/office/drawing/2014/main" id="{3B88E028-928D-437F-96C3-EA35ADCE03CF}"/>
              </a:ext>
            </a:extLst>
          </p:cNvPr>
          <p:cNvSpPr>
            <a:spLocks noGrp="1"/>
          </p:cNvSpPr>
          <p:nvPr>
            <p:ph type="body" sz="quarter" idx="7" hasCustomPrompt="1"/>
          </p:nvPr>
        </p:nvSpPr>
        <p:spPr>
          <a:xfrm>
            <a:off x="8278799" y="1"/>
            <a:ext cx="3913200" cy="1484313"/>
          </a:xfrm>
          <a:solidFill>
            <a:srgbClr val="E4D6E4"/>
          </a:solidFill>
        </p:spPr>
        <p:txBody>
          <a:bodyPr/>
          <a:lstStyle>
            <a:lvl1pPr>
              <a:defRPr sz="100">
                <a:solidFill>
                  <a:schemeClr val="bg1"/>
                </a:solidFill>
              </a:defRPr>
            </a:lvl1pPr>
          </a:lstStyle>
          <a:p>
            <a:pPr lvl="0"/>
            <a:r>
              <a:rPr lang="de-DE" dirty="0"/>
              <a:t>.</a:t>
            </a:r>
          </a:p>
        </p:txBody>
      </p:sp>
      <p:sp>
        <p:nvSpPr>
          <p:cNvPr id="3" name="Titel 2">
            <a:extLst>
              <a:ext uri="{FF2B5EF4-FFF2-40B4-BE49-F238E27FC236}">
                <a16:creationId xmlns:a16="http://schemas.microsoft.com/office/drawing/2014/main" id="{BD75B3B1-04A5-4F73-97C9-85206B2BF5D9}"/>
              </a:ext>
            </a:extLst>
          </p:cNvPr>
          <p:cNvSpPr>
            <a:spLocks noGrp="1"/>
          </p:cNvSpPr>
          <p:nvPr>
            <p:ph type="title"/>
          </p:nvPr>
        </p:nvSpPr>
        <p:spPr>
          <a:xfrm>
            <a:off x="515938" y="478536"/>
            <a:ext cx="7236000" cy="720000"/>
          </a:xfrm>
        </p:spPr>
        <p:txBody>
          <a:bodyPr/>
          <a:lstStyle>
            <a:lvl1pPr>
              <a:defRPr>
                <a:solidFill>
                  <a:schemeClr val="bg1"/>
                </a:solidFill>
              </a:defRPr>
            </a:lvl1pPr>
          </a:lstStyle>
          <a:p>
            <a:r>
              <a:rPr lang="de-DE" smtClean="0"/>
              <a:t>Titelmasterformat durch Klicken bearbeiten</a:t>
            </a:r>
            <a:endParaRPr lang="de-DE" dirty="0"/>
          </a:p>
        </p:txBody>
      </p:sp>
      <p:sp>
        <p:nvSpPr>
          <p:cNvPr id="6" name="Bildplatzhalter 5">
            <a:extLst>
              <a:ext uri="{FF2B5EF4-FFF2-40B4-BE49-F238E27FC236}">
                <a16:creationId xmlns:a16="http://schemas.microsoft.com/office/drawing/2014/main" id="{0042E9AC-23D6-4D5B-BEEE-90528F77F218}"/>
              </a:ext>
            </a:extLst>
          </p:cNvPr>
          <p:cNvSpPr>
            <a:spLocks noGrp="1"/>
          </p:cNvSpPr>
          <p:nvPr>
            <p:ph type="pic" sz="quarter" idx="4"/>
          </p:nvPr>
        </p:nvSpPr>
        <p:spPr>
          <a:xfrm>
            <a:off x="2962802" y="1484313"/>
            <a:ext cx="9229198" cy="5373687"/>
          </a:xfrm>
        </p:spPr>
        <p:txBody>
          <a:bodyPr/>
          <a:lstStyle/>
          <a:p>
            <a:r>
              <a:rPr lang="de-DE" smtClean="0"/>
              <a:t>Bild durch Klicken auf Symbol hinzufügen</a:t>
            </a:r>
            <a:endParaRPr lang="de-DE" dirty="0"/>
          </a:p>
        </p:txBody>
      </p:sp>
      <p:sp>
        <p:nvSpPr>
          <p:cNvPr id="9" name="Textplatzhalter 8">
            <a:extLst>
              <a:ext uri="{FF2B5EF4-FFF2-40B4-BE49-F238E27FC236}">
                <a16:creationId xmlns:a16="http://schemas.microsoft.com/office/drawing/2014/main" id="{537EDED1-06BE-4D6E-8164-E35D0433D68C}"/>
              </a:ext>
            </a:extLst>
          </p:cNvPr>
          <p:cNvSpPr>
            <a:spLocks noGrp="1"/>
          </p:cNvSpPr>
          <p:nvPr>
            <p:ph type="body" sz="quarter" idx="14" hasCustomPrompt="1"/>
          </p:nvPr>
        </p:nvSpPr>
        <p:spPr>
          <a:xfrm>
            <a:off x="1" y="1484313"/>
            <a:ext cx="2962800" cy="5373687"/>
          </a:xfrm>
          <a:solidFill>
            <a:srgbClr val="CCEBED"/>
          </a:solidFill>
        </p:spPr>
        <p:txBody>
          <a:bodyPr lIns="540000" tIns="180000" rIns="288000" bIns="468000"/>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4" name="Text Placeholder 4">
            <a:extLst>
              <a:ext uri="{FF2B5EF4-FFF2-40B4-BE49-F238E27FC236}">
                <a16:creationId xmlns:a16="http://schemas.microsoft.com/office/drawing/2014/main" id="{E2FC4E8D-B3B2-41E1-B5E5-817D24BDD9D6}"/>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 Überschrift in weiß, bei gelbem Hintergrund Überschrift in dunkelrot.</a:t>
            </a:r>
          </a:p>
        </p:txBody>
      </p:sp>
      <p:sp>
        <p:nvSpPr>
          <p:cNvPr id="8" name="Text Placeholder 4">
            <a:extLst>
              <a:ext uri="{FF2B5EF4-FFF2-40B4-BE49-F238E27FC236}">
                <a16:creationId xmlns:a16="http://schemas.microsoft.com/office/drawing/2014/main" id="{9E306821-9E63-4DDE-975D-9537D27B3041}"/>
              </a:ext>
            </a:extLst>
          </p:cNvPr>
          <p:cNvSpPr>
            <a:spLocks noGrp="1"/>
          </p:cNvSpPr>
          <p:nvPr>
            <p:ph type="body" sz="quarter" idx="8" hasCustomPrompt="1"/>
          </p:nvPr>
        </p:nvSpPr>
        <p:spPr bwMode="black">
          <a:xfrm>
            <a:off x="10285715" y="256817"/>
            <a:ext cx="1564666" cy="702537"/>
          </a:xfrm>
          <a:blipFill>
            <a:blip r:embed="rId2">
              <a:extLst>
                <a:ext uri="{96DAC541-7B7A-43D3-8B79-37D633B846F1}">
                  <asvg:svgBlip xmlns:asvg="http://schemas.microsoft.com/office/drawing/2016/SVG/main" xmlns:p15="http://schemas.microsoft.com/office/powerpoint/2012/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2003283992"/>
      </p:ext>
    </p:extLst>
  </p:cSld>
  <p:clrMapOvr>
    <a:masterClrMapping/>
  </p:clrMapOvr>
  <p:extLst mod="1">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lakative Folie ohne Bild Designfeld 3">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id="{8071DCBC-C129-4227-AD61-FFCAE5EB98E3}"/>
              </a:ext>
            </a:extLst>
          </p:cNvPr>
          <p:cNvSpPr>
            <a:spLocks noGrp="1"/>
          </p:cNvSpPr>
          <p:nvPr>
            <p:ph type="body" sz="quarter" idx="6" hasCustomPrompt="1"/>
          </p:nvPr>
        </p:nvSpPr>
        <p:spPr>
          <a:xfrm>
            <a:off x="-1" y="0"/>
            <a:ext cx="8280000" cy="1484313"/>
          </a:xfrm>
          <a:solidFill>
            <a:srgbClr val="F6CB00"/>
          </a:solidFill>
        </p:spPr>
        <p:txBody>
          <a:bodyPr/>
          <a:lstStyle>
            <a:lvl1pPr>
              <a:defRPr sz="100">
                <a:solidFill>
                  <a:schemeClr val="bg1"/>
                </a:solidFill>
              </a:defRPr>
            </a:lvl1pPr>
          </a:lstStyle>
          <a:p>
            <a:pPr lvl="0"/>
            <a:r>
              <a:rPr lang="de-DE" dirty="0"/>
              <a:t>.</a:t>
            </a:r>
          </a:p>
        </p:txBody>
      </p:sp>
      <p:sp>
        <p:nvSpPr>
          <p:cNvPr id="3" name="Titel 2">
            <a:extLst>
              <a:ext uri="{FF2B5EF4-FFF2-40B4-BE49-F238E27FC236}">
                <a16:creationId xmlns:a16="http://schemas.microsoft.com/office/drawing/2014/main" id="{86F5A08C-BFFD-4299-9B34-B76A1642AAAE}"/>
              </a:ext>
            </a:extLst>
          </p:cNvPr>
          <p:cNvSpPr>
            <a:spLocks noGrp="1"/>
          </p:cNvSpPr>
          <p:nvPr>
            <p:ph type="title"/>
          </p:nvPr>
        </p:nvSpPr>
        <p:spPr>
          <a:xfrm>
            <a:off x="515938" y="478536"/>
            <a:ext cx="7236000" cy="720000"/>
          </a:xfrm>
        </p:spPr>
        <p:txBody>
          <a:bodyPr/>
          <a:lstStyle>
            <a:lvl1pPr>
              <a:defRPr/>
            </a:lvl1pPr>
          </a:lstStyle>
          <a:p>
            <a:r>
              <a:rPr lang="de-DE" smtClean="0"/>
              <a:t>Titelmasterformat durch Klicken bearbeiten</a:t>
            </a:r>
            <a:endParaRPr lang="de-DE" dirty="0"/>
          </a:p>
        </p:txBody>
      </p:sp>
      <p:sp>
        <p:nvSpPr>
          <p:cNvPr id="10" name="Textplatzhalter 5">
            <a:extLst>
              <a:ext uri="{FF2B5EF4-FFF2-40B4-BE49-F238E27FC236}">
                <a16:creationId xmlns:a16="http://schemas.microsoft.com/office/drawing/2014/main" id="{257C1DA4-DF05-48BD-BECA-8678E2FD80FE}"/>
              </a:ext>
            </a:extLst>
          </p:cNvPr>
          <p:cNvSpPr>
            <a:spLocks noGrp="1"/>
          </p:cNvSpPr>
          <p:nvPr>
            <p:ph type="body" sz="quarter" idx="14"/>
          </p:nvPr>
        </p:nvSpPr>
        <p:spPr>
          <a:xfrm>
            <a:off x="2962801" y="1484313"/>
            <a:ext cx="9229199" cy="5383208"/>
          </a:xfrm>
          <a:solidFill>
            <a:srgbClr val="B5D5C1"/>
          </a:solidFill>
        </p:spPr>
        <p:txBody>
          <a:bodyPr lIns="288000" tIns="180000" rIns="468000" bIns="540000" anchor="t" anchorCtr="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3" name="Text Placeholder 10">
            <a:extLst>
              <a:ext uri="{FF2B5EF4-FFF2-40B4-BE49-F238E27FC236}">
                <a16:creationId xmlns:a16="http://schemas.microsoft.com/office/drawing/2014/main" id="{A625CB9B-9206-48D9-B18C-327468EBF1C0}"/>
              </a:ext>
            </a:extLst>
          </p:cNvPr>
          <p:cNvSpPr>
            <a:spLocks noGrp="1"/>
          </p:cNvSpPr>
          <p:nvPr>
            <p:ph type="body" sz="quarter" idx="7" hasCustomPrompt="1"/>
          </p:nvPr>
        </p:nvSpPr>
        <p:spPr>
          <a:xfrm>
            <a:off x="8279999" y="1"/>
            <a:ext cx="3912000" cy="1484313"/>
          </a:xfrm>
          <a:solidFill>
            <a:srgbClr val="F8E89D"/>
          </a:solidFill>
        </p:spPr>
        <p:txBody>
          <a:bodyPr/>
          <a:lstStyle>
            <a:lvl1pPr>
              <a:defRPr sz="100">
                <a:solidFill>
                  <a:schemeClr val="bg1"/>
                </a:solidFill>
              </a:defRPr>
            </a:lvl1pPr>
          </a:lstStyle>
          <a:p>
            <a:pPr lvl="0"/>
            <a:r>
              <a:rPr lang="de-DE" dirty="0"/>
              <a:t>.</a:t>
            </a:r>
          </a:p>
        </p:txBody>
      </p:sp>
      <p:sp>
        <p:nvSpPr>
          <p:cNvPr id="14" name="Text Placeholder 11">
            <a:extLst>
              <a:ext uri="{FF2B5EF4-FFF2-40B4-BE49-F238E27FC236}">
                <a16:creationId xmlns:a16="http://schemas.microsoft.com/office/drawing/2014/main" id="{08A9575B-D6D8-42B3-A8C1-F82280EFC3AB}"/>
              </a:ext>
            </a:extLst>
          </p:cNvPr>
          <p:cNvSpPr>
            <a:spLocks noGrp="1"/>
          </p:cNvSpPr>
          <p:nvPr>
            <p:ph type="body" sz="quarter" idx="19" hasCustomPrompt="1"/>
          </p:nvPr>
        </p:nvSpPr>
        <p:spPr>
          <a:xfrm>
            <a:off x="1" y="1474789"/>
            <a:ext cx="2962800" cy="5383212"/>
          </a:xfrm>
          <a:solidFill>
            <a:srgbClr val="009284"/>
          </a:solidFill>
        </p:spPr>
        <p:txBody>
          <a:bodyPr/>
          <a:lstStyle>
            <a:lvl1pPr>
              <a:defRPr sz="100">
                <a:solidFill>
                  <a:schemeClr val="bg1"/>
                </a:solidFill>
              </a:defRPr>
            </a:lvl1pPr>
          </a:lstStyle>
          <a:p>
            <a:pPr lvl="0"/>
            <a:r>
              <a:rPr lang="de-DE" dirty="0"/>
              <a:t>.</a:t>
            </a:r>
          </a:p>
        </p:txBody>
      </p:sp>
      <p:sp>
        <p:nvSpPr>
          <p:cNvPr id="15" name="Text Placeholder 4">
            <a:extLst>
              <a:ext uri="{FF2B5EF4-FFF2-40B4-BE49-F238E27FC236}">
                <a16:creationId xmlns:a16="http://schemas.microsoft.com/office/drawing/2014/main" id="{D9DEE3F8-2C3D-4D29-90CE-94393347B60C}"/>
              </a:ext>
            </a:extLst>
          </p:cNvPr>
          <p:cNvSpPr>
            <a:spLocks noGrp="1"/>
          </p:cNvSpPr>
          <p:nvPr>
            <p:ph type="body" sz="quarter" idx="10" hasCustomPrompt="1"/>
          </p:nvPr>
        </p:nvSpPr>
        <p:spPr>
          <a:xfrm>
            <a:off x="0" y="-381837"/>
            <a:ext cx="12191998" cy="381837"/>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Hintergründe färben, maximal zwei Gestaltungsfarben in den Abstufungen Hauptfarbe (Violett, Grün, Eisblau, Gelb oder Orange) und Dunkel 3. Es kommt immer mindestens eine Dunkel-3-Farbe zum Einsatz; dabei das </a:t>
            </a:r>
            <a:r>
              <a:rPr lang="de-DE" dirty="0" err="1"/>
              <a:t>Farbrad</a:t>
            </a:r>
            <a:r>
              <a:rPr lang="de-DE" dirty="0"/>
              <a:t> beachten! Überschrift in weiß, bei gelbem Hintergrund Überschrift in dunkelrot.</a:t>
            </a:r>
          </a:p>
        </p:txBody>
      </p:sp>
      <p:sp>
        <p:nvSpPr>
          <p:cNvPr id="8" name="Text Placeholder 4">
            <a:extLst>
              <a:ext uri="{FF2B5EF4-FFF2-40B4-BE49-F238E27FC236}">
                <a16:creationId xmlns:a16="http://schemas.microsoft.com/office/drawing/2014/main" id="{D9EBD0DE-9F62-43A9-9DC4-77308EA1C709}"/>
              </a:ext>
            </a:extLst>
          </p:cNvPr>
          <p:cNvSpPr>
            <a:spLocks noGrp="1"/>
          </p:cNvSpPr>
          <p:nvPr>
            <p:ph type="body" sz="quarter" idx="8" hasCustomPrompt="1"/>
          </p:nvPr>
        </p:nvSpPr>
        <p:spPr bwMode="black">
          <a:xfrm>
            <a:off x="10285715" y="256817"/>
            <a:ext cx="1564666" cy="702537"/>
          </a:xfrm>
          <a:blipFill>
            <a:blip r:embed="rId2">
              <a:extLst>
                <a:ext uri="{96DAC541-7B7A-43D3-8B79-37D633B846F1}">
                  <asvg:svgBlip xmlns:asvg="http://schemas.microsoft.com/office/drawing/2016/SVG/main" xmlns:p15="http://schemas.microsoft.com/office/powerpoint/2012/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2564573399"/>
      </p:ext>
    </p:extLst>
  </p:cSld>
  <p:clrMapOvr>
    <a:masterClrMapping/>
  </p:clrMapOvr>
  <p:extLst mod="1">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Plakative Folie Typ A Bilder Designfeld 3">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2477BDC9-8C5D-4394-8A39-C6900ACA81D0}"/>
              </a:ext>
            </a:extLst>
          </p:cNvPr>
          <p:cNvSpPr>
            <a:spLocks noGrp="1"/>
          </p:cNvSpPr>
          <p:nvPr>
            <p:ph type="pic" sz="quarter" idx="20"/>
          </p:nvPr>
        </p:nvSpPr>
        <p:spPr>
          <a:xfrm>
            <a:off x="0" y="0"/>
            <a:ext cx="6095999" cy="2285999"/>
          </a:xfrm>
        </p:spPr>
        <p:txBody>
          <a:bodyPr/>
          <a:lstStyle/>
          <a:p>
            <a:r>
              <a:rPr lang="de-DE" smtClean="0"/>
              <a:t>Bild durch Klicken auf Symbol hinzufügen</a:t>
            </a:r>
            <a:endParaRPr lang="de-DE"/>
          </a:p>
        </p:txBody>
      </p:sp>
      <p:sp>
        <p:nvSpPr>
          <p:cNvPr id="6" name="Bildplatzhalter 5">
            <a:extLst>
              <a:ext uri="{FF2B5EF4-FFF2-40B4-BE49-F238E27FC236}">
                <a16:creationId xmlns:a16="http://schemas.microsoft.com/office/drawing/2014/main" id="{78156792-D9F8-4F38-8EFC-725BC39E45E3}"/>
              </a:ext>
            </a:extLst>
          </p:cNvPr>
          <p:cNvSpPr>
            <a:spLocks noGrp="1"/>
          </p:cNvSpPr>
          <p:nvPr>
            <p:ph type="pic" sz="quarter" idx="21"/>
          </p:nvPr>
        </p:nvSpPr>
        <p:spPr>
          <a:xfrm>
            <a:off x="6096000" y="1"/>
            <a:ext cx="6095998" cy="2285999"/>
          </a:xfrm>
        </p:spPr>
        <p:txBody>
          <a:bodyPr/>
          <a:lstStyle/>
          <a:p>
            <a:r>
              <a:rPr lang="de-DE" smtClean="0"/>
              <a:t>Bild durch Klicken auf Symbol hinzufügen</a:t>
            </a:r>
            <a:endParaRPr lang="de-DE"/>
          </a:p>
        </p:txBody>
      </p:sp>
      <p:sp>
        <p:nvSpPr>
          <p:cNvPr id="9" name="Bildplatzhalter 8">
            <a:extLst>
              <a:ext uri="{FF2B5EF4-FFF2-40B4-BE49-F238E27FC236}">
                <a16:creationId xmlns:a16="http://schemas.microsoft.com/office/drawing/2014/main" id="{060BDFD4-DC78-4175-82DB-91461C8003D5}"/>
              </a:ext>
            </a:extLst>
          </p:cNvPr>
          <p:cNvSpPr>
            <a:spLocks noGrp="1"/>
          </p:cNvSpPr>
          <p:nvPr>
            <p:ph type="pic" sz="quarter" idx="4"/>
          </p:nvPr>
        </p:nvSpPr>
        <p:spPr>
          <a:xfrm>
            <a:off x="1" y="2286000"/>
            <a:ext cx="9228137" cy="4572000"/>
          </a:xfrm>
        </p:spPr>
        <p:txBody>
          <a:bodyPr/>
          <a:lstStyle/>
          <a:p>
            <a:r>
              <a:rPr lang="de-DE" smtClean="0"/>
              <a:t>Bild durch Klicken auf Symbol hinzufügen</a:t>
            </a:r>
            <a:endParaRPr lang="de-DE"/>
          </a:p>
        </p:txBody>
      </p:sp>
      <p:sp>
        <p:nvSpPr>
          <p:cNvPr id="11" name="Bildplatzhalter 10">
            <a:extLst>
              <a:ext uri="{FF2B5EF4-FFF2-40B4-BE49-F238E27FC236}">
                <a16:creationId xmlns:a16="http://schemas.microsoft.com/office/drawing/2014/main" id="{BF55C05F-412C-412A-B43F-2F58DC2FE6DD}"/>
              </a:ext>
            </a:extLst>
          </p:cNvPr>
          <p:cNvSpPr>
            <a:spLocks noGrp="1"/>
          </p:cNvSpPr>
          <p:nvPr>
            <p:ph type="pic" sz="quarter" idx="22"/>
          </p:nvPr>
        </p:nvSpPr>
        <p:spPr>
          <a:xfrm>
            <a:off x="9228137" y="2285999"/>
            <a:ext cx="2963862" cy="4571999"/>
          </a:xfrm>
        </p:spPr>
        <p:txBody>
          <a:bodyPr/>
          <a:lstStyle/>
          <a:p>
            <a:r>
              <a:rPr lang="de-DE" smtClean="0"/>
              <a:t>Bild durch Klicken auf Symbol hinzufügen</a:t>
            </a:r>
            <a:endParaRPr lang="de-DE"/>
          </a:p>
        </p:txBody>
      </p:sp>
    </p:spTree>
    <p:extLst>
      <p:ext uri="{BB962C8B-B14F-4D97-AF65-F5344CB8AC3E}">
        <p14:creationId xmlns:p14="http://schemas.microsoft.com/office/powerpoint/2010/main" val="3375019866"/>
      </p:ext>
    </p:extLst>
  </p:cSld>
  <p:clrMapOvr>
    <a:masterClrMapping/>
  </p:clrMapOvr>
  <p:extLst mod="1">
    <p:ext uri="{DCECCB84-F9BA-43D5-87BE-67443E8EF086}">
      <p15:sldGuideLst xmlns:p15="http://schemas.microsoft.com/office/powerpoint/2012/main">
        <p15:guide id="1" pos="3840">
          <p15:clr>
            <a:srgbClr val="FBAE40"/>
          </p15:clr>
        </p15:guide>
        <p15:guide id="2" orient="horz" pos="1434">
          <p15:clr>
            <a:srgbClr val="FBAE40"/>
          </p15:clr>
        </p15:guide>
        <p15:guide id="3" pos="5813">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Ganzflächiges Bild">
    <p:spTree>
      <p:nvGrpSpPr>
        <p:cNvPr id="1" name=""/>
        <p:cNvGrpSpPr/>
        <p:nvPr/>
      </p:nvGrpSpPr>
      <p:grpSpPr>
        <a:xfrm>
          <a:off x="0" y="0"/>
          <a:ext cx="0" cy="0"/>
          <a:chOff x="0" y="0"/>
          <a:chExt cx="0" cy="0"/>
        </a:xfrm>
      </p:grpSpPr>
      <p:sp>
        <p:nvSpPr>
          <p:cNvPr id="6" name="Bildplatzhalter 5">
            <a:extLst>
              <a:ext uri="{FF2B5EF4-FFF2-40B4-BE49-F238E27FC236}">
                <a16:creationId xmlns:a16="http://schemas.microsoft.com/office/drawing/2014/main" id="{7C77020E-82E1-433A-B3F5-D7CC893FFBFB}"/>
              </a:ext>
            </a:extLst>
          </p:cNvPr>
          <p:cNvSpPr>
            <a:spLocks noGrp="1"/>
          </p:cNvSpPr>
          <p:nvPr>
            <p:ph type="pic" sz="quarter" idx="4"/>
          </p:nvPr>
        </p:nvSpPr>
        <p:spPr>
          <a:xfrm>
            <a:off x="0" y="0"/>
            <a:ext cx="12192000" cy="6184900"/>
          </a:xfrm>
        </p:spPr>
        <p:txBody>
          <a:bodyPr/>
          <a:lstStyle/>
          <a:p>
            <a:r>
              <a:rPr lang="de-DE" smtClean="0"/>
              <a:t>Bild durch Klicken auf Symbol hinzufügen</a:t>
            </a:r>
            <a:endParaRPr lang="de-DE"/>
          </a:p>
        </p:txBody>
      </p:sp>
      <p:sp>
        <p:nvSpPr>
          <p:cNvPr id="2" name="Title 1">
            <a:extLst>
              <a:ext uri="{FF2B5EF4-FFF2-40B4-BE49-F238E27FC236}">
                <a16:creationId xmlns:a16="http://schemas.microsoft.com/office/drawing/2014/main" id="{E099A44B-FFA5-4A62-99DE-DBB451E78AA0}"/>
              </a:ext>
            </a:extLst>
          </p:cNvPr>
          <p:cNvSpPr>
            <a:spLocks noGrp="1"/>
          </p:cNvSpPr>
          <p:nvPr>
            <p:ph type="title"/>
          </p:nvPr>
        </p:nvSpPr>
        <p:spPr>
          <a:xfrm>
            <a:off x="515939" y="478536"/>
            <a:ext cx="9270042" cy="720000"/>
          </a:xfrm>
        </p:spPr>
        <p:txBody>
          <a:bodyPr/>
          <a:lstStyle>
            <a:lvl1pPr>
              <a:defRPr/>
            </a:lvl1pPr>
          </a:lstStyle>
          <a:p>
            <a:r>
              <a:rPr lang="de-DE" smtClean="0"/>
              <a:t>Titelmasterformat durch Klicken bearbeiten</a:t>
            </a:r>
            <a:endParaRPr lang="de-DE" dirty="0"/>
          </a:p>
        </p:txBody>
      </p:sp>
      <p:sp>
        <p:nvSpPr>
          <p:cNvPr id="4" name="Footer Placeholder 3">
            <a:extLst>
              <a:ext uri="{FF2B5EF4-FFF2-40B4-BE49-F238E27FC236}">
                <a16:creationId xmlns:a16="http://schemas.microsoft.com/office/drawing/2014/main" id="{E921F147-4712-46B1-A460-1BFD9C0B6EF6}"/>
              </a:ext>
            </a:extLst>
          </p:cNvPr>
          <p:cNvSpPr>
            <a:spLocks noGrp="1"/>
          </p:cNvSpPr>
          <p:nvPr>
            <p:ph type="ftr" sz="quarter" idx="13"/>
          </p:nvPr>
        </p:nvSpPr>
        <p:spPr/>
        <p:txBody>
          <a:bodyPr/>
          <a:lstStyle/>
          <a:p>
            <a:endParaRPr lang="de-DE" dirty="0"/>
          </a:p>
        </p:txBody>
      </p:sp>
      <p:sp>
        <p:nvSpPr>
          <p:cNvPr id="5" name="Slide Number Placeholder 4">
            <a:extLst>
              <a:ext uri="{FF2B5EF4-FFF2-40B4-BE49-F238E27FC236}">
                <a16:creationId xmlns:a16="http://schemas.microsoft.com/office/drawing/2014/main" id="{F71D8AEE-4F4D-4416-A1EE-3E56C096217B}"/>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7" name="Text Placeholder 4">
            <a:extLst>
              <a:ext uri="{FF2B5EF4-FFF2-40B4-BE49-F238E27FC236}">
                <a16:creationId xmlns:a16="http://schemas.microsoft.com/office/drawing/2014/main" id="{D064183B-3486-440E-A60E-24F0E13F44D2}"/>
              </a:ext>
            </a:extLst>
          </p:cNvPr>
          <p:cNvSpPr>
            <a:spLocks noGrp="1"/>
          </p:cNvSpPr>
          <p:nvPr>
            <p:ph type="body" sz="quarter" idx="8" hasCustomPrompt="1"/>
          </p:nvPr>
        </p:nvSpPr>
        <p:spPr bwMode="black">
          <a:xfrm>
            <a:off x="10285715" y="256817"/>
            <a:ext cx="1564666" cy="702537"/>
          </a:xfrm>
          <a:blipFill>
            <a:blip r:embed="rId2">
              <a:extLst>
                <a:ext uri="{96DAC541-7B7A-43D3-8B79-37D633B846F1}">
                  <asvg:svgBlip xmlns:asvg="http://schemas.microsoft.com/office/drawing/2016/SVG/main" xmlns:p14="http://schemas.microsoft.com/office/powerpoint/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3900353344"/>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Agenda kurz">
    <p:spTree>
      <p:nvGrpSpPr>
        <p:cNvPr id="1" name=""/>
        <p:cNvGrpSpPr/>
        <p:nvPr/>
      </p:nvGrpSpPr>
      <p:grpSpPr>
        <a:xfrm>
          <a:off x="0" y="0"/>
          <a:ext cx="0" cy="0"/>
          <a:chOff x="0" y="0"/>
          <a:chExt cx="0" cy="0"/>
        </a:xfrm>
      </p:grpSpPr>
      <p:sp>
        <p:nvSpPr>
          <p:cNvPr id="8" name="Bildplatzhalter 1">
            <a:extLst>
              <a:ext uri="{FF2B5EF4-FFF2-40B4-BE49-F238E27FC236}">
                <a16:creationId xmlns:a16="http://schemas.microsoft.com/office/drawing/2014/main" id="{14D3A34F-0926-4B6D-89FF-50720C45621B}"/>
              </a:ext>
            </a:extLst>
          </p:cNvPr>
          <p:cNvSpPr>
            <a:spLocks noGrp="1"/>
          </p:cNvSpPr>
          <p:nvPr>
            <p:ph type="pic" sz="quarter" idx="4"/>
          </p:nvPr>
        </p:nvSpPr>
        <p:spPr>
          <a:xfrm>
            <a:off x="0" y="0"/>
            <a:ext cx="4081463" cy="6858000"/>
          </a:xfrm>
        </p:spPr>
        <p:txBody>
          <a:bodyPr/>
          <a:lstStyle>
            <a:lvl1pPr>
              <a:defRPr/>
            </a:lvl1pPr>
          </a:lstStyle>
          <a:p>
            <a:r>
              <a:rPr lang="de-DE" smtClean="0"/>
              <a:t>Bild durch Klicken auf Symbol hinzufügen</a:t>
            </a:r>
            <a:endParaRPr lang="de-DE" dirty="0"/>
          </a:p>
        </p:txBody>
      </p:sp>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4727575" y="478535"/>
            <a:ext cx="5058406" cy="720000"/>
          </a:xfrm>
        </p:spPr>
        <p:txBody>
          <a:bodyPr/>
          <a:lstStyle>
            <a:lvl1pPr>
              <a:defRPr/>
            </a:lvl1pPr>
          </a:lstStyle>
          <a:p>
            <a:r>
              <a:rPr lang="de-DE" smtClean="0"/>
              <a:t>Titelmasterformat durch Klicken bearbeiten</a:t>
            </a:r>
            <a:endParaRPr lang="de-DE" dirty="0"/>
          </a:p>
        </p:txBody>
      </p:sp>
      <p:sp>
        <p:nvSpPr>
          <p:cNvPr id="5" name="Slide Number Placeholder 4">
            <a:extLst>
              <a:ext uri="{FF2B5EF4-FFF2-40B4-BE49-F238E27FC236}">
                <a16:creationId xmlns:a16="http://schemas.microsoft.com/office/drawing/2014/main" id="{6A418A89-1AC1-4901-AA14-F7E0927E65BF}"/>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4081463" y="0"/>
            <a:ext cx="358775" cy="6858000"/>
          </a:xfrm>
          <a:solidFill>
            <a:srgbClr val="E4D6E4"/>
          </a:solidFill>
        </p:spPr>
        <p:txBody>
          <a:bodyPr/>
          <a:lstStyle>
            <a:lvl1pPr>
              <a:defRPr sz="100">
                <a:solidFill>
                  <a:schemeClr val="bg1"/>
                </a:solidFill>
              </a:defRPr>
            </a:lvl1pPr>
          </a:lstStyle>
          <a:p>
            <a:pPr lvl="0"/>
            <a:r>
              <a:rPr lang="de-DE" dirty="0"/>
              <a:t>.</a:t>
            </a:r>
          </a:p>
        </p:txBody>
      </p:sp>
      <p:sp>
        <p:nvSpPr>
          <p:cNvPr id="9" name="Text Placeholder 4">
            <a:extLst>
              <a:ext uri="{FF2B5EF4-FFF2-40B4-BE49-F238E27FC236}">
                <a16:creationId xmlns:a16="http://schemas.microsoft.com/office/drawing/2014/main" id="{C8410264-8F2C-4090-961D-B26B32114117}"/>
              </a:ext>
            </a:extLst>
          </p:cNvPr>
          <p:cNvSpPr>
            <a:spLocks noGrp="1"/>
          </p:cNvSpPr>
          <p:nvPr>
            <p:ph type="body" sz="quarter" idx="10" hasCustomPrompt="1"/>
          </p:nvPr>
        </p:nvSpPr>
        <p:spPr>
          <a:xfrm>
            <a:off x="4081463" y="-241160"/>
            <a:ext cx="4771751"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Farbbalken färben in Violett, Grün, Eisblau, Gelb oder Orange (siehe </a:t>
            </a:r>
            <a:r>
              <a:rPr lang="de-DE" dirty="0" err="1"/>
              <a:t>Farbrad</a:t>
            </a:r>
            <a:r>
              <a:rPr lang="de-DE" dirty="0"/>
              <a:t>)</a:t>
            </a:r>
          </a:p>
        </p:txBody>
      </p:sp>
      <p:sp>
        <p:nvSpPr>
          <p:cNvPr id="4" name="Textplatzhalter 2">
            <a:extLst>
              <a:ext uri="{FF2B5EF4-FFF2-40B4-BE49-F238E27FC236}">
                <a16:creationId xmlns:a16="http://schemas.microsoft.com/office/drawing/2014/main" id="{A306DCE3-499E-486D-97FE-882C4177A516}"/>
              </a:ext>
            </a:extLst>
          </p:cNvPr>
          <p:cNvSpPr>
            <a:spLocks noGrp="1"/>
          </p:cNvSpPr>
          <p:nvPr>
            <p:ph type="body" sz="quarter" idx="39" hasCustomPrompt="1"/>
          </p:nvPr>
        </p:nvSpPr>
        <p:spPr>
          <a:xfrm>
            <a:off x="4440238" y="14843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7" name="Textplatzhalter 10">
            <a:extLst>
              <a:ext uri="{FF2B5EF4-FFF2-40B4-BE49-F238E27FC236}">
                <a16:creationId xmlns:a16="http://schemas.microsoft.com/office/drawing/2014/main" id="{351C85FE-52FC-4DEA-AB54-3DB511425D37}"/>
              </a:ext>
            </a:extLst>
          </p:cNvPr>
          <p:cNvSpPr>
            <a:spLocks noGrp="1"/>
          </p:cNvSpPr>
          <p:nvPr>
            <p:ph type="body" sz="quarter" idx="25" hasCustomPrompt="1"/>
          </p:nvPr>
        </p:nvSpPr>
        <p:spPr>
          <a:xfrm>
            <a:off x="5196237" y="1484314"/>
            <a:ext cx="5940075" cy="676800"/>
          </a:xfrm>
        </p:spPr>
        <p:txBody>
          <a:bodyPr lIns="144000" tIns="72000" rIns="72000" bIns="72000" anchor="ctr" anchorCtr="0"/>
          <a:lstStyle>
            <a:lvl1pPr>
              <a:defRPr sz="2400"/>
            </a:lvl1pPr>
          </a:lstStyle>
          <a:p>
            <a:pPr lvl="0"/>
            <a:r>
              <a:rPr lang="de-DE" dirty="0"/>
              <a:t>Kapitel</a:t>
            </a:r>
          </a:p>
        </p:txBody>
      </p:sp>
      <p:sp>
        <p:nvSpPr>
          <p:cNvPr id="12" name="Textplatzhalter 17">
            <a:extLst>
              <a:ext uri="{FF2B5EF4-FFF2-40B4-BE49-F238E27FC236}">
                <a16:creationId xmlns:a16="http://schemas.microsoft.com/office/drawing/2014/main" id="{D23DBFD9-62D9-4B79-ACB0-70B4747036D8}"/>
              </a:ext>
            </a:extLst>
          </p:cNvPr>
          <p:cNvSpPr>
            <a:spLocks noGrp="1"/>
          </p:cNvSpPr>
          <p:nvPr>
            <p:ph type="body" sz="quarter" idx="32" hasCustomPrompt="1"/>
          </p:nvPr>
        </p:nvSpPr>
        <p:spPr>
          <a:xfrm>
            <a:off x="11136314" y="1484314"/>
            <a:ext cx="1055686" cy="676800"/>
          </a:xfrm>
        </p:spPr>
        <p:txBody>
          <a:bodyPr lIns="72000" tIns="72000" rIns="504000" bIns="72000" anchor="ctr" anchorCtr="0"/>
          <a:lstStyle>
            <a:lvl1pPr algn="r">
              <a:defRPr sz="2400"/>
            </a:lvl1pPr>
          </a:lstStyle>
          <a:p>
            <a:pPr lvl="0"/>
            <a:r>
              <a:rPr lang="de-DE" dirty="0"/>
              <a:t>Seite</a:t>
            </a:r>
          </a:p>
        </p:txBody>
      </p:sp>
      <p:sp>
        <p:nvSpPr>
          <p:cNvPr id="14" name="Textplatzhalter 3">
            <a:extLst>
              <a:ext uri="{FF2B5EF4-FFF2-40B4-BE49-F238E27FC236}">
                <a16:creationId xmlns:a16="http://schemas.microsoft.com/office/drawing/2014/main" id="{98FE14F9-1CC6-4758-82A4-037D0AA4BD4E}"/>
              </a:ext>
            </a:extLst>
          </p:cNvPr>
          <p:cNvSpPr>
            <a:spLocks noGrp="1"/>
          </p:cNvSpPr>
          <p:nvPr>
            <p:ph type="body" sz="quarter" idx="40" hasCustomPrompt="1"/>
          </p:nvPr>
        </p:nvSpPr>
        <p:spPr>
          <a:xfrm>
            <a:off x="4440238" y="21611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15" name="Textplatzhalter 11">
            <a:extLst>
              <a:ext uri="{FF2B5EF4-FFF2-40B4-BE49-F238E27FC236}">
                <a16:creationId xmlns:a16="http://schemas.microsoft.com/office/drawing/2014/main" id="{85CFFC0A-F55D-40FB-88DF-ABAD41CDB233}"/>
              </a:ext>
            </a:extLst>
          </p:cNvPr>
          <p:cNvSpPr>
            <a:spLocks noGrp="1"/>
          </p:cNvSpPr>
          <p:nvPr>
            <p:ph type="body" sz="quarter" idx="26" hasCustomPrompt="1"/>
          </p:nvPr>
        </p:nvSpPr>
        <p:spPr>
          <a:xfrm>
            <a:off x="5196237" y="2161114"/>
            <a:ext cx="5940075" cy="676800"/>
          </a:xfrm>
        </p:spPr>
        <p:txBody>
          <a:bodyPr lIns="144000" tIns="72000" rIns="72000" bIns="72000" anchor="ctr" anchorCtr="0"/>
          <a:lstStyle>
            <a:lvl1pPr>
              <a:defRPr sz="2400"/>
            </a:lvl1pPr>
          </a:lstStyle>
          <a:p>
            <a:pPr lvl="0"/>
            <a:r>
              <a:rPr lang="de-DE" dirty="0"/>
              <a:t>Kapitel</a:t>
            </a:r>
          </a:p>
        </p:txBody>
      </p:sp>
      <p:sp>
        <p:nvSpPr>
          <p:cNvPr id="16" name="Textplatzhalter 18">
            <a:extLst>
              <a:ext uri="{FF2B5EF4-FFF2-40B4-BE49-F238E27FC236}">
                <a16:creationId xmlns:a16="http://schemas.microsoft.com/office/drawing/2014/main" id="{410EF60B-8902-420C-BCBF-A1DC563CF4EC}"/>
              </a:ext>
            </a:extLst>
          </p:cNvPr>
          <p:cNvSpPr>
            <a:spLocks noGrp="1"/>
          </p:cNvSpPr>
          <p:nvPr>
            <p:ph type="body" sz="quarter" idx="33" hasCustomPrompt="1"/>
          </p:nvPr>
        </p:nvSpPr>
        <p:spPr>
          <a:xfrm>
            <a:off x="11136314" y="2161114"/>
            <a:ext cx="1055686" cy="676800"/>
          </a:xfrm>
        </p:spPr>
        <p:txBody>
          <a:bodyPr lIns="72000" tIns="72000" rIns="504000" bIns="72000" anchor="ctr" anchorCtr="0"/>
          <a:lstStyle>
            <a:lvl1pPr algn="r">
              <a:defRPr sz="2400"/>
            </a:lvl1pPr>
          </a:lstStyle>
          <a:p>
            <a:pPr lvl="0"/>
            <a:r>
              <a:rPr lang="de-DE" dirty="0"/>
              <a:t>Seite</a:t>
            </a:r>
          </a:p>
        </p:txBody>
      </p:sp>
      <p:sp>
        <p:nvSpPr>
          <p:cNvPr id="17" name="Textplatzhalter 5">
            <a:extLst>
              <a:ext uri="{FF2B5EF4-FFF2-40B4-BE49-F238E27FC236}">
                <a16:creationId xmlns:a16="http://schemas.microsoft.com/office/drawing/2014/main" id="{0DA3CADA-A847-4CC0-A3EF-0BBF5E840CA4}"/>
              </a:ext>
            </a:extLst>
          </p:cNvPr>
          <p:cNvSpPr>
            <a:spLocks noGrp="1"/>
          </p:cNvSpPr>
          <p:nvPr>
            <p:ph type="body" sz="quarter" idx="41" hasCustomPrompt="1"/>
          </p:nvPr>
        </p:nvSpPr>
        <p:spPr>
          <a:xfrm>
            <a:off x="4440238" y="28379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18" name="Textplatzhalter 12">
            <a:extLst>
              <a:ext uri="{FF2B5EF4-FFF2-40B4-BE49-F238E27FC236}">
                <a16:creationId xmlns:a16="http://schemas.microsoft.com/office/drawing/2014/main" id="{37D9B202-44CF-4FD9-A858-F9BF095D3ABC}"/>
              </a:ext>
            </a:extLst>
          </p:cNvPr>
          <p:cNvSpPr>
            <a:spLocks noGrp="1"/>
          </p:cNvSpPr>
          <p:nvPr>
            <p:ph type="body" sz="quarter" idx="27" hasCustomPrompt="1"/>
          </p:nvPr>
        </p:nvSpPr>
        <p:spPr>
          <a:xfrm>
            <a:off x="5196237" y="2837914"/>
            <a:ext cx="5940075" cy="676800"/>
          </a:xfrm>
        </p:spPr>
        <p:txBody>
          <a:bodyPr lIns="144000" tIns="72000" rIns="72000" bIns="72000" anchor="ctr" anchorCtr="0"/>
          <a:lstStyle>
            <a:lvl1pPr>
              <a:defRPr sz="2400"/>
            </a:lvl1pPr>
          </a:lstStyle>
          <a:p>
            <a:pPr lvl="0"/>
            <a:r>
              <a:rPr lang="de-DE" dirty="0"/>
              <a:t>Kapitel</a:t>
            </a:r>
          </a:p>
        </p:txBody>
      </p:sp>
      <p:sp>
        <p:nvSpPr>
          <p:cNvPr id="19" name="Textplatzhalter 19">
            <a:extLst>
              <a:ext uri="{FF2B5EF4-FFF2-40B4-BE49-F238E27FC236}">
                <a16:creationId xmlns:a16="http://schemas.microsoft.com/office/drawing/2014/main" id="{42337480-464A-414F-BA20-3E36796CE239}"/>
              </a:ext>
            </a:extLst>
          </p:cNvPr>
          <p:cNvSpPr>
            <a:spLocks noGrp="1"/>
          </p:cNvSpPr>
          <p:nvPr>
            <p:ph type="body" sz="quarter" idx="34" hasCustomPrompt="1"/>
          </p:nvPr>
        </p:nvSpPr>
        <p:spPr>
          <a:xfrm>
            <a:off x="11136314" y="2837914"/>
            <a:ext cx="1055686" cy="676800"/>
          </a:xfrm>
        </p:spPr>
        <p:txBody>
          <a:bodyPr lIns="72000" tIns="72000" rIns="504000" bIns="72000" anchor="ctr" anchorCtr="0"/>
          <a:lstStyle>
            <a:lvl1pPr algn="r">
              <a:defRPr sz="2400"/>
            </a:lvl1pPr>
          </a:lstStyle>
          <a:p>
            <a:pPr lvl="0"/>
            <a:r>
              <a:rPr lang="de-DE" dirty="0"/>
              <a:t>Seite</a:t>
            </a:r>
          </a:p>
        </p:txBody>
      </p:sp>
      <p:sp>
        <p:nvSpPr>
          <p:cNvPr id="20" name="Textplatzhalter 6">
            <a:extLst>
              <a:ext uri="{FF2B5EF4-FFF2-40B4-BE49-F238E27FC236}">
                <a16:creationId xmlns:a16="http://schemas.microsoft.com/office/drawing/2014/main" id="{6243022D-45E5-46E5-A14D-6D4D4FAFA7FA}"/>
              </a:ext>
            </a:extLst>
          </p:cNvPr>
          <p:cNvSpPr>
            <a:spLocks noGrp="1"/>
          </p:cNvSpPr>
          <p:nvPr>
            <p:ph type="body" sz="quarter" idx="42" hasCustomPrompt="1"/>
          </p:nvPr>
        </p:nvSpPr>
        <p:spPr>
          <a:xfrm>
            <a:off x="4440238" y="35147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21" name="Textplatzhalter 13">
            <a:extLst>
              <a:ext uri="{FF2B5EF4-FFF2-40B4-BE49-F238E27FC236}">
                <a16:creationId xmlns:a16="http://schemas.microsoft.com/office/drawing/2014/main" id="{5EBF7D8F-E16A-42DD-B028-AF2334BDCDFA}"/>
              </a:ext>
            </a:extLst>
          </p:cNvPr>
          <p:cNvSpPr>
            <a:spLocks noGrp="1"/>
          </p:cNvSpPr>
          <p:nvPr>
            <p:ph type="body" sz="quarter" idx="28" hasCustomPrompt="1"/>
          </p:nvPr>
        </p:nvSpPr>
        <p:spPr>
          <a:xfrm>
            <a:off x="5196237" y="3514714"/>
            <a:ext cx="5940075" cy="676800"/>
          </a:xfrm>
        </p:spPr>
        <p:txBody>
          <a:bodyPr lIns="144000" tIns="72000" rIns="72000" bIns="72000" anchor="ctr" anchorCtr="0"/>
          <a:lstStyle>
            <a:lvl1pPr>
              <a:defRPr sz="2400"/>
            </a:lvl1pPr>
          </a:lstStyle>
          <a:p>
            <a:pPr lvl="0"/>
            <a:r>
              <a:rPr lang="de-DE" dirty="0"/>
              <a:t>Kapitel</a:t>
            </a:r>
          </a:p>
        </p:txBody>
      </p:sp>
      <p:sp>
        <p:nvSpPr>
          <p:cNvPr id="22" name="Textplatzhalter 20">
            <a:extLst>
              <a:ext uri="{FF2B5EF4-FFF2-40B4-BE49-F238E27FC236}">
                <a16:creationId xmlns:a16="http://schemas.microsoft.com/office/drawing/2014/main" id="{2110064C-AB75-4A2A-9B6C-518FFCFDD7DA}"/>
              </a:ext>
            </a:extLst>
          </p:cNvPr>
          <p:cNvSpPr>
            <a:spLocks noGrp="1"/>
          </p:cNvSpPr>
          <p:nvPr>
            <p:ph type="body" sz="quarter" idx="35" hasCustomPrompt="1"/>
          </p:nvPr>
        </p:nvSpPr>
        <p:spPr>
          <a:xfrm>
            <a:off x="11136314" y="3514714"/>
            <a:ext cx="1055686" cy="676800"/>
          </a:xfrm>
        </p:spPr>
        <p:txBody>
          <a:bodyPr lIns="72000" tIns="72000" rIns="504000" bIns="72000" anchor="ctr" anchorCtr="0"/>
          <a:lstStyle>
            <a:lvl1pPr algn="r">
              <a:defRPr sz="2400"/>
            </a:lvl1pPr>
          </a:lstStyle>
          <a:p>
            <a:pPr lvl="0"/>
            <a:r>
              <a:rPr lang="de-DE" dirty="0"/>
              <a:t>Seite</a:t>
            </a:r>
          </a:p>
        </p:txBody>
      </p:sp>
      <p:sp>
        <p:nvSpPr>
          <p:cNvPr id="23" name="Textplatzhalter 7">
            <a:extLst>
              <a:ext uri="{FF2B5EF4-FFF2-40B4-BE49-F238E27FC236}">
                <a16:creationId xmlns:a16="http://schemas.microsoft.com/office/drawing/2014/main" id="{5582BCF8-1721-464B-82AE-C05A057155D9}"/>
              </a:ext>
            </a:extLst>
          </p:cNvPr>
          <p:cNvSpPr>
            <a:spLocks noGrp="1"/>
          </p:cNvSpPr>
          <p:nvPr>
            <p:ph type="body" sz="quarter" idx="43" hasCustomPrompt="1"/>
          </p:nvPr>
        </p:nvSpPr>
        <p:spPr>
          <a:xfrm>
            <a:off x="4440238" y="41915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24" name="Textplatzhalter 14">
            <a:extLst>
              <a:ext uri="{FF2B5EF4-FFF2-40B4-BE49-F238E27FC236}">
                <a16:creationId xmlns:a16="http://schemas.microsoft.com/office/drawing/2014/main" id="{54CDB5AF-993E-461F-9DA4-D7E9EA52E81B}"/>
              </a:ext>
            </a:extLst>
          </p:cNvPr>
          <p:cNvSpPr>
            <a:spLocks noGrp="1"/>
          </p:cNvSpPr>
          <p:nvPr>
            <p:ph type="body" sz="quarter" idx="29" hasCustomPrompt="1"/>
          </p:nvPr>
        </p:nvSpPr>
        <p:spPr>
          <a:xfrm>
            <a:off x="5196237" y="4191514"/>
            <a:ext cx="5940075" cy="676800"/>
          </a:xfrm>
        </p:spPr>
        <p:txBody>
          <a:bodyPr lIns="144000" tIns="72000" rIns="72000" bIns="72000" anchor="ctr" anchorCtr="0"/>
          <a:lstStyle>
            <a:lvl1pPr>
              <a:defRPr sz="2400"/>
            </a:lvl1pPr>
          </a:lstStyle>
          <a:p>
            <a:pPr lvl="0"/>
            <a:r>
              <a:rPr lang="de-DE" dirty="0"/>
              <a:t>Kapitel</a:t>
            </a:r>
          </a:p>
        </p:txBody>
      </p:sp>
      <p:sp>
        <p:nvSpPr>
          <p:cNvPr id="25" name="Textplatzhalter 21">
            <a:extLst>
              <a:ext uri="{FF2B5EF4-FFF2-40B4-BE49-F238E27FC236}">
                <a16:creationId xmlns:a16="http://schemas.microsoft.com/office/drawing/2014/main" id="{FCC18412-8872-4E21-868B-02711E30D99B}"/>
              </a:ext>
            </a:extLst>
          </p:cNvPr>
          <p:cNvSpPr>
            <a:spLocks noGrp="1"/>
          </p:cNvSpPr>
          <p:nvPr>
            <p:ph type="body" sz="quarter" idx="36" hasCustomPrompt="1"/>
          </p:nvPr>
        </p:nvSpPr>
        <p:spPr>
          <a:xfrm>
            <a:off x="11136314" y="4191514"/>
            <a:ext cx="1055686" cy="676800"/>
          </a:xfrm>
        </p:spPr>
        <p:txBody>
          <a:bodyPr lIns="72000" tIns="72000" rIns="504000" bIns="72000" anchor="ctr" anchorCtr="0"/>
          <a:lstStyle>
            <a:lvl1pPr algn="r">
              <a:defRPr sz="2400"/>
            </a:lvl1pPr>
          </a:lstStyle>
          <a:p>
            <a:pPr lvl="0"/>
            <a:r>
              <a:rPr lang="de-DE" dirty="0"/>
              <a:t>Seite</a:t>
            </a:r>
          </a:p>
        </p:txBody>
      </p:sp>
      <p:sp>
        <p:nvSpPr>
          <p:cNvPr id="26" name="Textplatzhalter 8">
            <a:extLst>
              <a:ext uri="{FF2B5EF4-FFF2-40B4-BE49-F238E27FC236}">
                <a16:creationId xmlns:a16="http://schemas.microsoft.com/office/drawing/2014/main" id="{0F5955ED-8BAC-43F2-AF54-85C336290599}"/>
              </a:ext>
            </a:extLst>
          </p:cNvPr>
          <p:cNvSpPr>
            <a:spLocks noGrp="1"/>
          </p:cNvSpPr>
          <p:nvPr>
            <p:ph type="body" sz="quarter" idx="44" hasCustomPrompt="1"/>
          </p:nvPr>
        </p:nvSpPr>
        <p:spPr>
          <a:xfrm>
            <a:off x="4440238" y="48683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27" name="Textplatzhalter 15">
            <a:extLst>
              <a:ext uri="{FF2B5EF4-FFF2-40B4-BE49-F238E27FC236}">
                <a16:creationId xmlns:a16="http://schemas.microsoft.com/office/drawing/2014/main" id="{9CA4E2CB-5BCB-43FC-A320-ED0C658F9893}"/>
              </a:ext>
            </a:extLst>
          </p:cNvPr>
          <p:cNvSpPr>
            <a:spLocks noGrp="1"/>
          </p:cNvSpPr>
          <p:nvPr>
            <p:ph type="body" sz="quarter" idx="30" hasCustomPrompt="1"/>
          </p:nvPr>
        </p:nvSpPr>
        <p:spPr>
          <a:xfrm>
            <a:off x="5196237" y="4868314"/>
            <a:ext cx="5940075" cy="676800"/>
          </a:xfrm>
        </p:spPr>
        <p:txBody>
          <a:bodyPr lIns="144000" tIns="72000" rIns="72000" bIns="72000" anchor="ctr" anchorCtr="0"/>
          <a:lstStyle>
            <a:lvl1pPr>
              <a:defRPr sz="2400"/>
            </a:lvl1pPr>
          </a:lstStyle>
          <a:p>
            <a:pPr lvl="0"/>
            <a:r>
              <a:rPr lang="de-DE" dirty="0"/>
              <a:t>Kapitel</a:t>
            </a:r>
          </a:p>
        </p:txBody>
      </p:sp>
      <p:sp>
        <p:nvSpPr>
          <p:cNvPr id="28" name="Textplatzhalter 22">
            <a:extLst>
              <a:ext uri="{FF2B5EF4-FFF2-40B4-BE49-F238E27FC236}">
                <a16:creationId xmlns:a16="http://schemas.microsoft.com/office/drawing/2014/main" id="{3BDD8373-427F-4C9E-9410-1BCCB0AEB10C}"/>
              </a:ext>
            </a:extLst>
          </p:cNvPr>
          <p:cNvSpPr>
            <a:spLocks noGrp="1"/>
          </p:cNvSpPr>
          <p:nvPr>
            <p:ph type="body" sz="quarter" idx="37" hasCustomPrompt="1"/>
          </p:nvPr>
        </p:nvSpPr>
        <p:spPr>
          <a:xfrm>
            <a:off x="11136314" y="4868314"/>
            <a:ext cx="1055686" cy="676800"/>
          </a:xfrm>
        </p:spPr>
        <p:txBody>
          <a:bodyPr lIns="72000" tIns="72000" rIns="504000" bIns="72000" anchor="ctr" anchorCtr="0"/>
          <a:lstStyle>
            <a:lvl1pPr algn="r">
              <a:defRPr sz="2400"/>
            </a:lvl1pPr>
          </a:lstStyle>
          <a:p>
            <a:pPr lvl="0"/>
            <a:r>
              <a:rPr lang="de-DE" dirty="0"/>
              <a:t>Seite</a:t>
            </a:r>
          </a:p>
        </p:txBody>
      </p:sp>
      <p:sp>
        <p:nvSpPr>
          <p:cNvPr id="29" name="Textplatzhalter 9">
            <a:extLst>
              <a:ext uri="{FF2B5EF4-FFF2-40B4-BE49-F238E27FC236}">
                <a16:creationId xmlns:a16="http://schemas.microsoft.com/office/drawing/2014/main" id="{349599D5-64C3-4ACC-9D16-1E527B201851}"/>
              </a:ext>
            </a:extLst>
          </p:cNvPr>
          <p:cNvSpPr>
            <a:spLocks noGrp="1"/>
          </p:cNvSpPr>
          <p:nvPr>
            <p:ph type="body" sz="quarter" idx="45" hasCustomPrompt="1"/>
          </p:nvPr>
        </p:nvSpPr>
        <p:spPr>
          <a:xfrm>
            <a:off x="4440238" y="5545113"/>
            <a:ext cx="756000" cy="676800"/>
          </a:xfrm>
        </p:spPr>
        <p:txBody>
          <a:bodyPr lIns="72000" tIns="72000" rIns="72000" bIns="72000" anchor="ctr" anchorCtr="0"/>
          <a:lstStyle>
            <a:lvl1pPr algn="ctr">
              <a:defRPr sz="2400" b="1">
                <a:solidFill>
                  <a:schemeClr val="tx2"/>
                </a:solidFill>
              </a:defRPr>
            </a:lvl1pPr>
          </a:lstStyle>
          <a:p>
            <a:pPr lvl="0"/>
            <a:r>
              <a:rPr lang="de-DE" dirty="0" err="1"/>
              <a:t>Nr</a:t>
            </a:r>
            <a:endParaRPr lang="de-DE" dirty="0"/>
          </a:p>
        </p:txBody>
      </p:sp>
      <p:sp>
        <p:nvSpPr>
          <p:cNvPr id="30" name="Textplatzhalter 16">
            <a:extLst>
              <a:ext uri="{FF2B5EF4-FFF2-40B4-BE49-F238E27FC236}">
                <a16:creationId xmlns:a16="http://schemas.microsoft.com/office/drawing/2014/main" id="{0A7F00BB-2495-431D-9798-82C95498E8B8}"/>
              </a:ext>
            </a:extLst>
          </p:cNvPr>
          <p:cNvSpPr>
            <a:spLocks noGrp="1"/>
          </p:cNvSpPr>
          <p:nvPr>
            <p:ph type="body" sz="quarter" idx="31" hasCustomPrompt="1"/>
          </p:nvPr>
        </p:nvSpPr>
        <p:spPr>
          <a:xfrm>
            <a:off x="5196237" y="5545114"/>
            <a:ext cx="5940075" cy="676800"/>
          </a:xfrm>
        </p:spPr>
        <p:txBody>
          <a:bodyPr lIns="144000" tIns="72000" rIns="72000" bIns="72000" anchor="ctr" anchorCtr="0"/>
          <a:lstStyle>
            <a:lvl1pPr>
              <a:defRPr sz="2400"/>
            </a:lvl1pPr>
          </a:lstStyle>
          <a:p>
            <a:pPr lvl="0"/>
            <a:r>
              <a:rPr lang="de-DE" dirty="0"/>
              <a:t>Kapitel</a:t>
            </a:r>
          </a:p>
        </p:txBody>
      </p:sp>
      <p:sp>
        <p:nvSpPr>
          <p:cNvPr id="31" name="Textplatzhalter 23">
            <a:extLst>
              <a:ext uri="{FF2B5EF4-FFF2-40B4-BE49-F238E27FC236}">
                <a16:creationId xmlns:a16="http://schemas.microsoft.com/office/drawing/2014/main" id="{3B5A6082-2F7D-470D-B087-6C0C33C50C83}"/>
              </a:ext>
            </a:extLst>
          </p:cNvPr>
          <p:cNvSpPr>
            <a:spLocks noGrp="1"/>
          </p:cNvSpPr>
          <p:nvPr>
            <p:ph type="body" sz="quarter" idx="38" hasCustomPrompt="1"/>
          </p:nvPr>
        </p:nvSpPr>
        <p:spPr>
          <a:xfrm>
            <a:off x="11136314" y="5545114"/>
            <a:ext cx="1055686" cy="676800"/>
          </a:xfrm>
        </p:spPr>
        <p:txBody>
          <a:bodyPr lIns="72000" tIns="72000" rIns="504000" bIns="72000" anchor="ctr" anchorCtr="0"/>
          <a:lstStyle>
            <a:lvl1pPr algn="r">
              <a:defRPr sz="2400"/>
            </a:lvl1pPr>
          </a:lstStyle>
          <a:p>
            <a:pPr lvl="0"/>
            <a:r>
              <a:rPr lang="de-DE" dirty="0"/>
              <a:t>Seite</a:t>
            </a:r>
          </a:p>
        </p:txBody>
      </p:sp>
      <p:sp>
        <p:nvSpPr>
          <p:cNvPr id="33" name="Text Placeholder 4">
            <a:extLst>
              <a:ext uri="{FF2B5EF4-FFF2-40B4-BE49-F238E27FC236}">
                <a16:creationId xmlns:a16="http://schemas.microsoft.com/office/drawing/2014/main" id="{E4302AA3-33B4-4E72-B01C-E3EA946C8064}"/>
              </a:ext>
            </a:extLst>
          </p:cNvPr>
          <p:cNvSpPr>
            <a:spLocks noGrp="1"/>
          </p:cNvSpPr>
          <p:nvPr>
            <p:ph type="body" sz="quarter" idx="8" hasCustomPrompt="1"/>
          </p:nvPr>
        </p:nvSpPr>
        <p:spPr bwMode="black">
          <a:xfrm>
            <a:off x="10285715" y="256818"/>
            <a:ext cx="1564666" cy="702537"/>
          </a:xfrm>
          <a:blipFill>
            <a:blip r:embed="rId2">
              <a:extLst>
                <a:ext uri="{96DAC541-7B7A-43D3-8B79-37D633B846F1}">
                  <asvg:svgBlip xmlns:asvg="http://schemas.microsoft.com/office/drawing/2016/SVG/main" xmlns:p15="http://schemas.microsoft.com/office/powerpoint/2012/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2499573399"/>
      </p:ext>
    </p:extLst>
  </p:cSld>
  <p:clrMapOvr>
    <a:masterClrMapping/>
  </p:clrMapOvr>
  <p:extLst mod="1">
    <p:ext uri="{DCECCB84-F9BA-43D5-87BE-67443E8EF086}">
      <p15:sldGuideLst xmlns:p15="http://schemas.microsoft.com/office/powerpoint/2012/main">
        <p15:guide id="1" pos="2797">
          <p15:clr>
            <a:srgbClr val="FBAE40"/>
          </p15:clr>
        </p15:guide>
        <p15:guide id="2" pos="2570">
          <p15:clr>
            <a:srgbClr val="FBAE40"/>
          </p15:clr>
        </p15:guide>
        <p15:guide id="3" pos="2978">
          <p15:clr>
            <a:srgbClr val="FBAE40"/>
          </p15:clr>
        </p15:guide>
        <p15:guide id="4" pos="3273">
          <p15:clr>
            <a:srgbClr val="FBAE40"/>
          </p15:clr>
        </p15:guide>
        <p15:guide id="5" pos="7015">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Kapitel-Trennfolie Designfeld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4440238" y="2431804"/>
            <a:ext cx="7235823" cy="1994392"/>
          </a:xfrm>
        </p:spPr>
        <p:txBody>
          <a:bodyPr anchor="ctr" anchorCtr="0">
            <a:noAutofit/>
          </a:bodyPr>
          <a:lstStyle>
            <a:lvl1pPr>
              <a:defRPr sz="4800"/>
            </a:lvl1pPr>
          </a:lstStyle>
          <a:p>
            <a:r>
              <a:rPr lang="de-DE" smtClean="0"/>
              <a:t>Titelmasterformat durch Klicken bearbeiten</a:t>
            </a:r>
            <a:endParaRPr lang="de-DE" dirty="0"/>
          </a:p>
        </p:txBody>
      </p:sp>
      <p:sp>
        <p:nvSpPr>
          <p:cNvPr id="5" name="Slide Number Placeholder 4">
            <a:extLst>
              <a:ext uri="{FF2B5EF4-FFF2-40B4-BE49-F238E27FC236}">
                <a16:creationId xmlns:a16="http://schemas.microsoft.com/office/drawing/2014/main" id="{6A418A89-1AC1-4901-AA14-F7E0927E65BF}"/>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1" y="0"/>
            <a:ext cx="4079875" cy="6858000"/>
          </a:xfrm>
          <a:solidFill>
            <a:srgbClr val="CCEBED"/>
          </a:solidFill>
        </p:spPr>
        <p:txBody>
          <a:bodyPr/>
          <a:lstStyle>
            <a:lvl1pPr>
              <a:defRPr sz="100">
                <a:solidFill>
                  <a:schemeClr val="bg1"/>
                </a:solidFill>
              </a:defRPr>
            </a:lvl1pPr>
          </a:lstStyle>
          <a:p>
            <a:pPr lvl="0"/>
            <a:r>
              <a:rPr lang="de-DE" dirty="0"/>
              <a:t>.</a:t>
            </a:r>
          </a:p>
        </p:txBody>
      </p:sp>
      <p:sp>
        <p:nvSpPr>
          <p:cNvPr id="8" name="Text Placeholder 4">
            <a:extLst>
              <a:ext uri="{FF2B5EF4-FFF2-40B4-BE49-F238E27FC236}">
                <a16:creationId xmlns:a16="http://schemas.microsoft.com/office/drawing/2014/main" id="{5AFE4F49-44FD-4C7B-803B-2F98EDA27BC5}"/>
              </a:ext>
            </a:extLst>
          </p:cNvPr>
          <p:cNvSpPr>
            <a:spLocks noGrp="1"/>
          </p:cNvSpPr>
          <p:nvPr>
            <p:ph type="body" sz="quarter" idx="10" hasCustomPrompt="1"/>
          </p:nvPr>
        </p:nvSpPr>
        <p:spPr>
          <a:xfrm>
            <a:off x="0" y="-241160"/>
            <a:ext cx="922411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9" name="Text Placeholder 4">
            <a:extLst>
              <a:ext uri="{FF2B5EF4-FFF2-40B4-BE49-F238E27FC236}">
                <a16:creationId xmlns:a16="http://schemas.microsoft.com/office/drawing/2014/main" id="{992200B7-BA06-402E-9EB8-778817F35189}"/>
              </a:ext>
            </a:extLst>
          </p:cNvPr>
          <p:cNvSpPr>
            <a:spLocks noGrp="1"/>
          </p:cNvSpPr>
          <p:nvPr>
            <p:ph type="body" sz="quarter" idx="8" hasCustomPrompt="1"/>
          </p:nvPr>
        </p:nvSpPr>
        <p:spPr bwMode="black">
          <a:xfrm>
            <a:off x="10285715" y="256818"/>
            <a:ext cx="1564666" cy="702537"/>
          </a:xfrm>
          <a:blipFill>
            <a:blip r:embed="rId2">
              <a:extLst>
                <a:ext uri="{96DAC541-7B7A-43D3-8B79-37D633B846F1}">
                  <asvg:svgBlip xmlns:asvg="http://schemas.microsoft.com/office/drawing/2016/SVG/main" xmlns:p15="http://schemas.microsoft.com/office/powerpoint/2012/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48678827"/>
      </p:ext>
    </p:extLst>
  </p:cSld>
  <p:clrMapOvr>
    <a:masterClrMapping/>
  </p:clrMapOvr>
  <p:extLst mod="1">
    <p:ext uri="{DCECCB84-F9BA-43D5-87BE-67443E8EF086}">
      <p15:sldGuideLst xmlns:p15="http://schemas.microsoft.com/office/powerpoint/2012/main">
        <p15:guide id="1" pos="2797">
          <p15:clr>
            <a:srgbClr val="FBAE40"/>
          </p15:clr>
        </p15:guide>
        <p15:guide id="2" pos="257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Kapitel-Trennfolie Bild Designfelder 2,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DE923-BA22-4F5C-B4D8-821FCB59C1A7}"/>
              </a:ext>
            </a:extLst>
          </p:cNvPr>
          <p:cNvSpPr>
            <a:spLocks noGrp="1"/>
          </p:cNvSpPr>
          <p:nvPr>
            <p:ph type="title"/>
          </p:nvPr>
        </p:nvSpPr>
        <p:spPr>
          <a:xfrm>
            <a:off x="6096001" y="0"/>
            <a:ext cx="6095999" cy="6858000"/>
          </a:xfrm>
          <a:solidFill>
            <a:srgbClr val="CCEBED"/>
          </a:solidFill>
        </p:spPr>
        <p:txBody>
          <a:bodyPr lIns="360000" tIns="180000" rIns="540000" bIns="180000" anchor="ctr"/>
          <a:lstStyle>
            <a:lvl1pPr>
              <a:defRPr sz="4800" b="1"/>
            </a:lvl1pPr>
          </a:lstStyle>
          <a:p>
            <a:r>
              <a:rPr lang="de-DE" smtClean="0"/>
              <a:t>Titelmasterformat durch Klicken bearbeiten</a:t>
            </a:r>
            <a:endParaRPr lang="de-DE" dirty="0"/>
          </a:p>
        </p:txBody>
      </p:sp>
      <p:sp>
        <p:nvSpPr>
          <p:cNvPr id="4" name="Bildplatzhalter 3">
            <a:extLst>
              <a:ext uri="{FF2B5EF4-FFF2-40B4-BE49-F238E27FC236}">
                <a16:creationId xmlns:a16="http://schemas.microsoft.com/office/drawing/2014/main" id="{942954CD-F367-4499-B0E5-E6287D421CE4}"/>
              </a:ext>
            </a:extLst>
          </p:cNvPr>
          <p:cNvSpPr>
            <a:spLocks noGrp="1"/>
          </p:cNvSpPr>
          <p:nvPr>
            <p:ph type="pic" sz="quarter" idx="4"/>
          </p:nvPr>
        </p:nvSpPr>
        <p:spPr>
          <a:xfrm>
            <a:off x="0" y="0"/>
            <a:ext cx="6095999" cy="6858000"/>
          </a:xfrm>
        </p:spPr>
        <p:txBody>
          <a:bodyPr/>
          <a:lstStyle/>
          <a:p>
            <a:r>
              <a:rPr lang="de-DE" smtClean="0"/>
              <a:t>Bild durch Klicken auf Symbol hinzufügen</a:t>
            </a:r>
            <a:endParaRPr lang="de-DE"/>
          </a:p>
        </p:txBody>
      </p:sp>
      <p:sp>
        <p:nvSpPr>
          <p:cNvPr id="8" name="Text Placeholder 4">
            <a:extLst>
              <a:ext uri="{FF2B5EF4-FFF2-40B4-BE49-F238E27FC236}">
                <a16:creationId xmlns:a16="http://schemas.microsoft.com/office/drawing/2014/main" id="{B68A5DD5-D022-4FAD-9390-700253377FE2}"/>
              </a:ext>
            </a:extLst>
          </p:cNvPr>
          <p:cNvSpPr>
            <a:spLocks noGrp="1"/>
          </p:cNvSpPr>
          <p:nvPr>
            <p:ph type="body" sz="quarter" idx="10" hasCustomPrompt="1"/>
          </p:nvPr>
        </p:nvSpPr>
        <p:spPr>
          <a:xfrm>
            <a:off x="6096001" y="-241160"/>
            <a:ext cx="609599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7" name="Text Placeholder 4">
            <a:extLst>
              <a:ext uri="{FF2B5EF4-FFF2-40B4-BE49-F238E27FC236}">
                <a16:creationId xmlns:a16="http://schemas.microsoft.com/office/drawing/2014/main" id="{CCDC3389-F14B-4E69-A34E-2BF7B3FF03C2}"/>
              </a:ext>
            </a:extLst>
          </p:cNvPr>
          <p:cNvSpPr txBox="1">
            <a:spLocks noChangeAspect="1"/>
          </p:cNvSpPr>
          <p:nvPr userDrawn="1"/>
        </p:nvSpPr>
        <p:spPr bwMode="black">
          <a:xfrm>
            <a:off x="10620000" y="432000"/>
            <a:ext cx="1219114" cy="6732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10000"/>
              </a:lnSpc>
              <a:spcBef>
                <a:spcPts val="800"/>
              </a:spcBef>
              <a:buFontTx/>
              <a:buNone/>
              <a:defRPr sz="100" kern="1200">
                <a:solidFill>
                  <a:schemeClr val="bg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r>
              <a:rPr lang="de-DE" dirty="0" smtClean="0"/>
              <a:t>.</a:t>
            </a:r>
            <a:endParaRPr lang="de-DE" dirty="0"/>
          </a:p>
        </p:txBody>
      </p:sp>
    </p:spTree>
    <p:extLst>
      <p:ext uri="{BB962C8B-B14F-4D97-AF65-F5344CB8AC3E}">
        <p14:creationId xmlns:p14="http://schemas.microsoft.com/office/powerpoint/2010/main" val="13917072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Kontakt">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F58FA343-3079-4ACC-A6AB-52ACA7D4A9BC}"/>
              </a:ext>
            </a:extLst>
          </p:cNvPr>
          <p:cNvSpPr>
            <a:spLocks noGrp="1"/>
          </p:cNvSpPr>
          <p:nvPr>
            <p:ph type="pic" sz="quarter" idx="4"/>
          </p:nvPr>
        </p:nvSpPr>
        <p:spPr>
          <a:xfrm>
            <a:off x="0" y="1484313"/>
            <a:ext cx="4079875" cy="5373687"/>
          </a:xfrm>
        </p:spPr>
        <p:txBody>
          <a:bodyPr/>
          <a:lstStyle/>
          <a:p>
            <a:r>
              <a:rPr lang="de-DE" smtClean="0"/>
              <a:t>Bild durch Klicken auf Symbol hinzufügen</a:t>
            </a:r>
            <a:endParaRPr lang="de-DE" dirty="0"/>
          </a:p>
        </p:txBody>
      </p:sp>
      <p:sp>
        <p:nvSpPr>
          <p:cNvPr id="10" name="Text Placeholder 9">
            <a:extLst>
              <a:ext uri="{FF2B5EF4-FFF2-40B4-BE49-F238E27FC236}">
                <a16:creationId xmlns:a16="http://schemas.microsoft.com/office/drawing/2014/main" id="{A797785E-E818-4759-BFC5-111DBCFCA09C}"/>
              </a:ext>
            </a:extLst>
          </p:cNvPr>
          <p:cNvSpPr>
            <a:spLocks noGrp="1"/>
          </p:cNvSpPr>
          <p:nvPr>
            <p:ph type="body" sz="quarter" idx="24" hasCustomPrompt="1"/>
          </p:nvPr>
        </p:nvSpPr>
        <p:spPr>
          <a:xfrm>
            <a:off x="4799874" y="5370652"/>
            <a:ext cx="6876189" cy="1298435"/>
          </a:xfrm>
          <a:noFill/>
        </p:spPr>
        <p:txBody>
          <a:bodyPr lIns="0" tIns="0" rIns="0" bIns="0"/>
          <a:lstStyle>
            <a:lvl1pPr algn="l">
              <a:lnSpc>
                <a:spcPct val="110000"/>
              </a:lnSpc>
              <a:spcBef>
                <a:spcPts val="0"/>
              </a:spcBef>
              <a:defRPr sz="1400" b="0"/>
            </a:lvl1pPr>
          </a:lstStyle>
          <a:p>
            <a:pPr lvl="0"/>
            <a:r>
              <a:rPr lang="de-DE" dirty="0"/>
              <a:t>ERGO Group AG</a:t>
            </a:r>
          </a:p>
          <a:p>
            <a:pPr lvl="0"/>
            <a:r>
              <a:rPr lang="de-DE" dirty="0"/>
              <a:t>ERGO-Platz 1</a:t>
            </a:r>
          </a:p>
          <a:p>
            <a:pPr lvl="0"/>
            <a:r>
              <a:rPr lang="de-DE" dirty="0"/>
              <a:t>40198 Düsseldorf </a:t>
            </a:r>
          </a:p>
        </p:txBody>
      </p:sp>
      <p:sp>
        <p:nvSpPr>
          <p:cNvPr id="12" name="Text Placeholder 11">
            <a:extLst>
              <a:ext uri="{FF2B5EF4-FFF2-40B4-BE49-F238E27FC236}">
                <a16:creationId xmlns:a16="http://schemas.microsoft.com/office/drawing/2014/main" id="{67E3BFC7-1E7B-46CF-9B3A-5D0C04B9683E}"/>
              </a:ext>
            </a:extLst>
          </p:cNvPr>
          <p:cNvSpPr>
            <a:spLocks noGrp="1"/>
          </p:cNvSpPr>
          <p:nvPr>
            <p:ph type="body" sz="quarter" idx="23" hasCustomPrompt="1"/>
          </p:nvPr>
        </p:nvSpPr>
        <p:spPr>
          <a:xfrm>
            <a:off x="4799874" y="2019361"/>
            <a:ext cx="6876191" cy="1788436"/>
          </a:xfrm>
        </p:spPr>
        <p:txBody>
          <a:bodyPr anchor="t"/>
          <a:lstStyle>
            <a:lvl1pPr algn="l">
              <a:lnSpc>
                <a:spcPct val="110000"/>
              </a:lnSpc>
              <a:spcBef>
                <a:spcPts val="0"/>
              </a:spcBef>
              <a:defRPr sz="1600"/>
            </a:lvl1pPr>
          </a:lstStyle>
          <a:p>
            <a:pPr lvl="0"/>
            <a:r>
              <a:rPr lang="de-DE" dirty="0"/>
              <a:t>Name</a:t>
            </a:r>
          </a:p>
          <a:p>
            <a:pPr lvl="0"/>
            <a:r>
              <a:rPr lang="de-DE" dirty="0"/>
              <a:t>Funktion</a:t>
            </a:r>
          </a:p>
          <a:p>
            <a:pPr lvl="0"/>
            <a:r>
              <a:rPr lang="de-DE" dirty="0"/>
              <a:t>Mail</a:t>
            </a:r>
          </a:p>
          <a:p>
            <a:pPr lvl="0"/>
            <a:r>
              <a:rPr lang="de-DE" dirty="0"/>
              <a:t>Tel</a:t>
            </a:r>
          </a:p>
        </p:txBody>
      </p:sp>
      <p:sp>
        <p:nvSpPr>
          <p:cNvPr id="13" name="Text Placeholder 14">
            <a:extLst>
              <a:ext uri="{FF2B5EF4-FFF2-40B4-BE49-F238E27FC236}">
                <a16:creationId xmlns:a16="http://schemas.microsoft.com/office/drawing/2014/main" id="{451D7357-4F3E-483A-9D43-0275C24220B1}"/>
              </a:ext>
            </a:extLst>
          </p:cNvPr>
          <p:cNvSpPr>
            <a:spLocks noGrp="1"/>
          </p:cNvSpPr>
          <p:nvPr>
            <p:ph type="body" sz="quarter" idx="5" hasCustomPrompt="1"/>
          </p:nvPr>
        </p:nvSpPr>
        <p:spPr>
          <a:xfrm>
            <a:off x="0" y="1"/>
            <a:ext cx="12192000" cy="1484313"/>
          </a:xfrm>
          <a:solidFill>
            <a:srgbClr val="B5D5C1"/>
          </a:solidFill>
        </p:spPr>
        <p:txBody>
          <a:bodyPr anchor="b"/>
          <a:lstStyle>
            <a:lvl1pPr algn="r">
              <a:defRPr sz="100">
                <a:solidFill>
                  <a:schemeClr val="bg1"/>
                </a:solidFill>
              </a:defRPr>
            </a:lvl1pPr>
          </a:lstStyle>
          <a:p>
            <a:pPr lvl="0"/>
            <a:r>
              <a:rPr lang="de-DE" dirty="0"/>
              <a:t>.</a:t>
            </a:r>
          </a:p>
        </p:txBody>
      </p:sp>
      <p:sp>
        <p:nvSpPr>
          <p:cNvPr id="5" name="Titel 4">
            <a:extLst>
              <a:ext uri="{FF2B5EF4-FFF2-40B4-BE49-F238E27FC236}">
                <a16:creationId xmlns:a16="http://schemas.microsoft.com/office/drawing/2014/main" id="{3CBE79EA-0295-4684-AF0C-15480AA8B420}"/>
              </a:ext>
            </a:extLst>
          </p:cNvPr>
          <p:cNvSpPr>
            <a:spLocks noGrp="1"/>
          </p:cNvSpPr>
          <p:nvPr>
            <p:ph type="title"/>
          </p:nvPr>
        </p:nvSpPr>
        <p:spPr/>
        <p:txBody>
          <a:bodyPr/>
          <a:lstStyle>
            <a:lvl1pPr>
              <a:defRPr/>
            </a:lvl1pPr>
          </a:lstStyle>
          <a:p>
            <a:r>
              <a:rPr lang="de-DE" smtClean="0"/>
              <a:t>Titelmasterformat durch Klicken bearbeiten</a:t>
            </a:r>
            <a:endParaRPr lang="de-DE" dirty="0"/>
          </a:p>
        </p:txBody>
      </p:sp>
      <p:sp>
        <p:nvSpPr>
          <p:cNvPr id="11" name="Text Placeholder 4">
            <a:extLst>
              <a:ext uri="{FF2B5EF4-FFF2-40B4-BE49-F238E27FC236}">
                <a16:creationId xmlns:a16="http://schemas.microsoft.com/office/drawing/2014/main" id="{29A13C97-101D-453B-8366-C7C98828BA90}"/>
              </a:ext>
            </a:extLst>
          </p:cNvPr>
          <p:cNvSpPr>
            <a:spLocks noGrp="1"/>
          </p:cNvSpPr>
          <p:nvPr>
            <p:ph type="body" sz="quarter" idx="10" hasCustomPrompt="1"/>
          </p:nvPr>
        </p:nvSpPr>
        <p:spPr>
          <a:xfrm>
            <a:off x="0" y="-241160"/>
            <a:ext cx="922411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14" name="Text Placeholder 4">
            <a:extLst>
              <a:ext uri="{FF2B5EF4-FFF2-40B4-BE49-F238E27FC236}">
                <a16:creationId xmlns:a16="http://schemas.microsoft.com/office/drawing/2014/main" id="{6266ABD4-5978-4F44-B6E1-D95BAC07F4C5}"/>
              </a:ext>
            </a:extLst>
          </p:cNvPr>
          <p:cNvSpPr>
            <a:spLocks noGrp="1"/>
          </p:cNvSpPr>
          <p:nvPr>
            <p:ph type="body" sz="quarter" idx="8" hasCustomPrompt="1"/>
          </p:nvPr>
        </p:nvSpPr>
        <p:spPr bwMode="black">
          <a:xfrm>
            <a:off x="10285715" y="256817"/>
            <a:ext cx="1564666" cy="702537"/>
          </a:xfrm>
          <a:blipFill>
            <a:blip r:embed="rId2">
              <a:extLst>
                <a:ext uri="{96DAC541-7B7A-43D3-8B79-37D633B846F1}">
                  <asvg:svgBlip xmlns:asvg="http://schemas.microsoft.com/office/drawing/2016/SVG/main" xmlns:p15="http://schemas.microsoft.com/office/powerpoint/2012/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2025625161"/>
      </p:ext>
    </p:extLst>
  </p:cSld>
  <p:clrMapOvr>
    <a:masterClrMapping/>
  </p:clrMapOvr>
  <p:extLst mod="1">
    <p:ext uri="{DCECCB84-F9BA-43D5-87BE-67443E8EF086}">
      <p15:sldGuideLst xmlns:p15="http://schemas.microsoft.com/office/powerpoint/2012/main">
        <p15:guide id="1" pos="257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Kontakt mit großem Bild">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003D29EB-A3CC-41AD-8839-E8FCF54B08CD}"/>
              </a:ext>
            </a:extLst>
          </p:cNvPr>
          <p:cNvSpPr>
            <a:spLocks noGrp="1"/>
          </p:cNvSpPr>
          <p:nvPr>
            <p:ph type="pic" sz="quarter" idx="4"/>
          </p:nvPr>
        </p:nvSpPr>
        <p:spPr>
          <a:xfrm>
            <a:off x="1" y="0"/>
            <a:ext cx="8703732" cy="6857999"/>
          </a:xfrm>
        </p:spPr>
        <p:txBody>
          <a:bodyPr/>
          <a:lstStyle/>
          <a:p>
            <a:r>
              <a:rPr lang="de-DE" smtClean="0"/>
              <a:t>Bild durch Klicken auf Symbol hinzufügen</a:t>
            </a:r>
            <a:endParaRPr lang="de-DE" dirty="0"/>
          </a:p>
        </p:txBody>
      </p:sp>
      <p:sp>
        <p:nvSpPr>
          <p:cNvPr id="12" name="Text Placeholder 14">
            <a:extLst>
              <a:ext uri="{FF2B5EF4-FFF2-40B4-BE49-F238E27FC236}">
                <a16:creationId xmlns:a16="http://schemas.microsoft.com/office/drawing/2014/main" id="{99B0301D-75CA-421C-8842-91C0666681D2}"/>
              </a:ext>
            </a:extLst>
          </p:cNvPr>
          <p:cNvSpPr>
            <a:spLocks noGrp="1"/>
          </p:cNvSpPr>
          <p:nvPr>
            <p:ph type="body" sz="quarter" idx="5" hasCustomPrompt="1"/>
          </p:nvPr>
        </p:nvSpPr>
        <p:spPr>
          <a:xfrm>
            <a:off x="8703733" y="0"/>
            <a:ext cx="3488266" cy="6858000"/>
          </a:xfrm>
          <a:solidFill>
            <a:srgbClr val="B5D5C1"/>
          </a:solidFill>
        </p:spPr>
        <p:txBody>
          <a:bodyPr anchor="b"/>
          <a:lstStyle>
            <a:lvl1pPr algn="r">
              <a:defRPr sz="100">
                <a:solidFill>
                  <a:schemeClr val="bg1"/>
                </a:solidFill>
              </a:defRPr>
            </a:lvl1pPr>
          </a:lstStyle>
          <a:p>
            <a:pPr lvl="0"/>
            <a:r>
              <a:rPr lang="de-DE" dirty="0"/>
              <a:t>.</a:t>
            </a:r>
          </a:p>
        </p:txBody>
      </p:sp>
      <p:sp>
        <p:nvSpPr>
          <p:cNvPr id="8" name="Text Placeholder 9">
            <a:extLst>
              <a:ext uri="{FF2B5EF4-FFF2-40B4-BE49-F238E27FC236}">
                <a16:creationId xmlns:a16="http://schemas.microsoft.com/office/drawing/2014/main" id="{FA2E01C7-BEAD-484F-931F-2659D117BA4D}"/>
              </a:ext>
            </a:extLst>
          </p:cNvPr>
          <p:cNvSpPr>
            <a:spLocks noGrp="1"/>
          </p:cNvSpPr>
          <p:nvPr>
            <p:ph type="body" sz="quarter" idx="24" hasCustomPrompt="1"/>
          </p:nvPr>
        </p:nvSpPr>
        <p:spPr>
          <a:xfrm>
            <a:off x="8703733" y="5651500"/>
            <a:ext cx="3488266" cy="1206499"/>
          </a:xfrm>
          <a:noFill/>
        </p:spPr>
        <p:txBody>
          <a:bodyPr lIns="360000" tIns="0" rIns="504000" bIns="468000"/>
          <a:lstStyle>
            <a:lvl1pPr algn="l">
              <a:lnSpc>
                <a:spcPct val="110000"/>
              </a:lnSpc>
              <a:spcBef>
                <a:spcPts val="0"/>
              </a:spcBef>
              <a:defRPr sz="1400"/>
            </a:lvl1pPr>
          </a:lstStyle>
          <a:p>
            <a:pPr lvl="0"/>
            <a:r>
              <a:rPr lang="de-DE" dirty="0"/>
              <a:t>ERGO Group AG</a:t>
            </a:r>
          </a:p>
          <a:p>
            <a:pPr lvl="0"/>
            <a:r>
              <a:rPr lang="de-DE" dirty="0"/>
              <a:t>ERGO-Platz 1</a:t>
            </a:r>
          </a:p>
          <a:p>
            <a:pPr lvl="0"/>
            <a:r>
              <a:rPr lang="de-DE" dirty="0"/>
              <a:t>40198 Düsseldorf </a:t>
            </a:r>
          </a:p>
        </p:txBody>
      </p:sp>
      <p:sp>
        <p:nvSpPr>
          <p:cNvPr id="9" name="Text Placeholder 11">
            <a:extLst>
              <a:ext uri="{FF2B5EF4-FFF2-40B4-BE49-F238E27FC236}">
                <a16:creationId xmlns:a16="http://schemas.microsoft.com/office/drawing/2014/main" id="{638C613F-24C5-456A-8ABE-FAE384494B75}"/>
              </a:ext>
            </a:extLst>
          </p:cNvPr>
          <p:cNvSpPr>
            <a:spLocks noGrp="1"/>
          </p:cNvSpPr>
          <p:nvPr>
            <p:ph type="body" sz="quarter" idx="23" hasCustomPrompt="1"/>
          </p:nvPr>
        </p:nvSpPr>
        <p:spPr>
          <a:xfrm>
            <a:off x="8703733" y="3661946"/>
            <a:ext cx="3488266" cy="1788436"/>
          </a:xfrm>
        </p:spPr>
        <p:txBody>
          <a:bodyPr lIns="360000" anchor="t"/>
          <a:lstStyle>
            <a:lvl1pPr>
              <a:lnSpc>
                <a:spcPct val="110000"/>
              </a:lnSpc>
              <a:spcBef>
                <a:spcPts val="0"/>
              </a:spcBef>
              <a:defRPr sz="1600"/>
            </a:lvl1pPr>
          </a:lstStyle>
          <a:p>
            <a:pPr lvl="0"/>
            <a:r>
              <a:rPr lang="de-DE" dirty="0"/>
              <a:t>Name</a:t>
            </a:r>
          </a:p>
          <a:p>
            <a:pPr lvl="0"/>
            <a:r>
              <a:rPr lang="de-DE" dirty="0"/>
              <a:t>Funktion</a:t>
            </a:r>
          </a:p>
          <a:p>
            <a:pPr lvl="0"/>
            <a:r>
              <a:rPr lang="de-DE" dirty="0"/>
              <a:t>Mail</a:t>
            </a:r>
          </a:p>
          <a:p>
            <a:pPr lvl="0"/>
            <a:r>
              <a:rPr lang="de-DE" dirty="0"/>
              <a:t>Tel</a:t>
            </a:r>
          </a:p>
        </p:txBody>
      </p:sp>
      <p:sp>
        <p:nvSpPr>
          <p:cNvPr id="10" name="Title 1">
            <a:extLst>
              <a:ext uri="{FF2B5EF4-FFF2-40B4-BE49-F238E27FC236}">
                <a16:creationId xmlns:a16="http://schemas.microsoft.com/office/drawing/2014/main" id="{4296E460-CC3D-44A0-8AF4-98679DF8EDD6}"/>
              </a:ext>
            </a:extLst>
          </p:cNvPr>
          <p:cNvSpPr>
            <a:spLocks noGrp="1"/>
          </p:cNvSpPr>
          <p:nvPr>
            <p:ph type="title"/>
          </p:nvPr>
        </p:nvSpPr>
        <p:spPr>
          <a:xfrm>
            <a:off x="530577" y="1502945"/>
            <a:ext cx="5080001" cy="1994392"/>
          </a:xfrm>
          <a:noFill/>
        </p:spPr>
        <p:txBody>
          <a:bodyPr lIns="0" tIns="0" rIns="0" bIns="0" anchor="t" anchorCtr="0">
            <a:noAutofit/>
          </a:bodyPr>
          <a:lstStyle>
            <a:lvl1pPr>
              <a:defRPr sz="4800" b="1"/>
            </a:lvl1pPr>
          </a:lstStyle>
          <a:p>
            <a:r>
              <a:rPr lang="de-DE" smtClean="0"/>
              <a:t>Titelmasterformat durch Klicken bearbeiten</a:t>
            </a:r>
            <a:endParaRPr lang="de-DE" dirty="0"/>
          </a:p>
        </p:txBody>
      </p:sp>
      <p:sp>
        <p:nvSpPr>
          <p:cNvPr id="13" name="Text Placeholder 4">
            <a:extLst>
              <a:ext uri="{FF2B5EF4-FFF2-40B4-BE49-F238E27FC236}">
                <a16:creationId xmlns:a16="http://schemas.microsoft.com/office/drawing/2014/main" id="{60AAFA95-FC65-4D69-8C9F-78B069599184}"/>
              </a:ext>
            </a:extLst>
          </p:cNvPr>
          <p:cNvSpPr>
            <a:spLocks noGrp="1"/>
          </p:cNvSpPr>
          <p:nvPr>
            <p:ph type="body" sz="quarter" idx="10" hasCustomPrompt="1"/>
          </p:nvPr>
        </p:nvSpPr>
        <p:spPr>
          <a:xfrm>
            <a:off x="8703734" y="-314122"/>
            <a:ext cx="3488266" cy="325410"/>
          </a:xfrm>
          <a:noFill/>
          <a:extLst>
            <a:ext uri="{909E8E84-426E-40DD-AFC4-6F175D3DCCD1}">
              <a14:hiddenFill xmlns:a14="http://schemas.microsoft.com/office/drawing/2010/main">
                <a:solidFill>
                  <a:schemeClr val="accent6"/>
                </a:solidFill>
              </a14:hiddenFill>
            </a:ext>
          </a:extLst>
        </p:spPr>
        <p:txBody>
          <a:bodyPr anchor="t" anchorCtr="0">
            <a:noAutofit/>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11" name="Text Placeholder 4">
            <a:extLst>
              <a:ext uri="{FF2B5EF4-FFF2-40B4-BE49-F238E27FC236}">
                <a16:creationId xmlns:a16="http://schemas.microsoft.com/office/drawing/2014/main" id="{909E3FDE-287C-4B6E-B9F6-8848257A6BE1}"/>
              </a:ext>
            </a:extLst>
          </p:cNvPr>
          <p:cNvSpPr>
            <a:spLocks noGrp="1"/>
          </p:cNvSpPr>
          <p:nvPr>
            <p:ph type="body" sz="quarter" idx="8" hasCustomPrompt="1"/>
          </p:nvPr>
        </p:nvSpPr>
        <p:spPr bwMode="black">
          <a:xfrm>
            <a:off x="10285715" y="256817"/>
            <a:ext cx="1564666" cy="702537"/>
          </a:xfrm>
          <a:blipFill>
            <a:blip r:embed="rId2">
              <a:extLst>
                <a:ext uri="{96DAC541-7B7A-43D3-8B79-37D633B846F1}">
                  <asvg:svgBlip xmlns:asvg="http://schemas.microsoft.com/office/drawing/2016/SVG/main" xmlns:p15="http://schemas.microsoft.com/office/powerpoint/2012/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2217548989"/>
      </p:ext>
    </p:extLst>
  </p:cSld>
  <p:clrMapOvr>
    <a:masterClrMapping/>
  </p:clrMapOvr>
  <p:extLst mod="1">
    <p:ext uri="{DCECCB84-F9BA-43D5-87BE-67443E8EF086}">
      <p15:sldGuideLst xmlns:p15="http://schemas.microsoft.com/office/powerpoint/2012/main">
        <p15:guide id="1"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Inhalt 12 pt, Farbbalken, Bild rechts, Designfeld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515939" y="478535"/>
            <a:ext cx="6949411" cy="720000"/>
          </a:xfrm>
        </p:spPr>
        <p:txBody>
          <a:bodyPr/>
          <a:lstStyle>
            <a:lvl1pPr>
              <a:defRPr sz="2800"/>
            </a:lvl1pPr>
          </a:lstStyle>
          <a:p>
            <a:r>
              <a:rPr lang="de-DE" smtClean="0"/>
              <a:t>Titelmasterformat durch Klicken bearbeiten</a:t>
            </a:r>
            <a:endParaRPr lang="de-DE" dirty="0"/>
          </a:p>
        </p:txBody>
      </p:sp>
      <p:sp>
        <p:nvSpPr>
          <p:cNvPr id="4" name="Footer Placeholder 3">
            <a:extLst>
              <a:ext uri="{FF2B5EF4-FFF2-40B4-BE49-F238E27FC236}">
                <a16:creationId xmlns:a16="http://schemas.microsoft.com/office/drawing/2014/main" id="{EB47DD20-0570-42EE-8B98-9C61CF480B17}"/>
              </a:ext>
            </a:extLst>
          </p:cNvPr>
          <p:cNvSpPr>
            <a:spLocks noGrp="1"/>
          </p:cNvSpPr>
          <p:nvPr>
            <p:ph type="ftr" sz="quarter" idx="13"/>
          </p:nvPr>
        </p:nvSpPr>
        <p:spPr/>
        <p:txBody>
          <a:bodyPr/>
          <a:lstStyle/>
          <a:p>
            <a:endParaRPr lang="de-DE" dirty="0"/>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7753350" y="0"/>
            <a:ext cx="358775" cy="6858000"/>
          </a:xfrm>
          <a:solidFill>
            <a:srgbClr val="E4D6E4"/>
          </a:solidFill>
        </p:spPr>
        <p:txBody>
          <a:bodyPr/>
          <a:lstStyle>
            <a:lvl1pPr>
              <a:defRPr sz="100">
                <a:solidFill>
                  <a:schemeClr val="bg1"/>
                </a:solidFill>
              </a:defRPr>
            </a:lvl1pPr>
          </a:lstStyle>
          <a:p>
            <a:pPr lvl="0"/>
            <a:r>
              <a:rPr lang="de-DE" dirty="0"/>
              <a:t>.</a:t>
            </a:r>
          </a:p>
        </p:txBody>
      </p:sp>
      <p:sp>
        <p:nvSpPr>
          <p:cNvPr id="13" name="Textplatzhalter 2">
            <a:extLst>
              <a:ext uri="{FF2B5EF4-FFF2-40B4-BE49-F238E27FC236}">
                <a16:creationId xmlns:a16="http://schemas.microsoft.com/office/drawing/2014/main" id="{0DE0EA7A-B4D7-4C1A-9A2D-3C1CDFF44B9B}"/>
              </a:ext>
            </a:extLst>
          </p:cNvPr>
          <p:cNvSpPr>
            <a:spLocks noGrp="1"/>
          </p:cNvSpPr>
          <p:nvPr>
            <p:ph type="body" idx="12" hasCustomPrompt="1"/>
          </p:nvPr>
        </p:nvSpPr>
        <p:spPr>
          <a:xfrm>
            <a:off x="515940" y="205524"/>
            <a:ext cx="6949410"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5" name="Inhaltsplatzhalter 4">
            <a:extLst>
              <a:ext uri="{FF2B5EF4-FFF2-40B4-BE49-F238E27FC236}">
                <a16:creationId xmlns:a16="http://schemas.microsoft.com/office/drawing/2014/main" id="{22A42D68-C3D7-4CC0-929A-15280581150B}"/>
              </a:ext>
            </a:extLst>
          </p:cNvPr>
          <p:cNvSpPr>
            <a:spLocks noGrp="1"/>
          </p:cNvSpPr>
          <p:nvPr>
            <p:ph sz="quarter" idx="14" hasCustomPrompt="1"/>
          </p:nvPr>
        </p:nvSpPr>
        <p:spPr>
          <a:xfrm>
            <a:off x="515935" y="1484313"/>
            <a:ext cx="6949415" cy="4700587"/>
          </a:xfrm>
        </p:spPr>
        <p:txBody>
          <a:bodyPr/>
          <a:lstStyle>
            <a:lvl1pPr>
              <a:defRPr sz="1200"/>
            </a:lvl1pPr>
            <a:lvl2pPr>
              <a:defRPr sz="1200"/>
            </a:lvl2pPr>
            <a:lvl3pPr>
              <a:defRPr sz="120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8" name="Bildplatzhalter 7">
            <a:extLst>
              <a:ext uri="{FF2B5EF4-FFF2-40B4-BE49-F238E27FC236}">
                <a16:creationId xmlns:a16="http://schemas.microsoft.com/office/drawing/2014/main" id="{A9FB3739-ECDD-4414-B023-3299E9FEE6F8}"/>
              </a:ext>
            </a:extLst>
          </p:cNvPr>
          <p:cNvSpPr>
            <a:spLocks noGrp="1"/>
          </p:cNvSpPr>
          <p:nvPr>
            <p:ph type="pic" sz="quarter" idx="4"/>
          </p:nvPr>
        </p:nvSpPr>
        <p:spPr>
          <a:xfrm>
            <a:off x="8112126" y="-2"/>
            <a:ext cx="4079874" cy="6858001"/>
          </a:xfrm>
        </p:spPr>
        <p:txBody>
          <a:bodyPr/>
          <a:lstStyle/>
          <a:p>
            <a:r>
              <a:rPr lang="de-DE" smtClean="0"/>
              <a:t>Bild durch Klicken auf Symbol hinzufügen</a:t>
            </a:r>
            <a:endParaRPr lang="de-DE"/>
          </a:p>
        </p:txBody>
      </p:sp>
      <p:sp>
        <p:nvSpPr>
          <p:cNvPr id="9" name="Text Placeholder 4">
            <a:extLst>
              <a:ext uri="{FF2B5EF4-FFF2-40B4-BE49-F238E27FC236}">
                <a16:creationId xmlns:a16="http://schemas.microsoft.com/office/drawing/2014/main" id="{65299197-31BD-4EE6-8A3A-12002E2FAE70}"/>
              </a:ext>
            </a:extLst>
          </p:cNvPr>
          <p:cNvSpPr>
            <a:spLocks noGrp="1"/>
          </p:cNvSpPr>
          <p:nvPr>
            <p:ph type="body" sz="quarter" idx="10" hasCustomPrompt="1"/>
          </p:nvPr>
        </p:nvSpPr>
        <p:spPr>
          <a:xfrm>
            <a:off x="7753350" y="-314122"/>
            <a:ext cx="4438650" cy="325410"/>
          </a:xfrm>
          <a:noFill/>
          <a:extLst>
            <a:ext uri="{909E8E84-426E-40DD-AFC4-6F175D3DCCD1}">
              <a14:hiddenFill xmlns:a14="http://schemas.microsoft.com/office/drawing/2010/main">
                <a:solidFill>
                  <a:schemeClr val="accent6"/>
                </a:solidFill>
              </a14:hiddenFill>
            </a:ext>
          </a:extLst>
        </p:spPr>
        <p:txBody>
          <a:bodyPr anchor="t" anchorCtr="0">
            <a:noAutofit/>
          </a:bodyPr>
          <a:lstStyle>
            <a:lvl1pPr>
              <a:defRPr sz="1000" b="1"/>
            </a:lvl1pPr>
          </a:lstStyle>
          <a:p>
            <a:pPr lvl="0"/>
            <a:r>
              <a:rPr lang="de-DE" dirty="0"/>
              <a:t>&gt; Farbbalken färben in Violett, Grün, Eisblau, Gelb oder Orange (siehe </a:t>
            </a:r>
            <a:r>
              <a:rPr lang="de-DE" dirty="0" err="1"/>
              <a:t>Farbrad</a:t>
            </a:r>
            <a:r>
              <a:rPr lang="de-DE" dirty="0"/>
              <a:t>)</a:t>
            </a:r>
          </a:p>
        </p:txBody>
      </p:sp>
    </p:spTree>
    <p:extLst>
      <p:ext uri="{BB962C8B-B14F-4D97-AF65-F5344CB8AC3E}">
        <p14:creationId xmlns:p14="http://schemas.microsoft.com/office/powerpoint/2010/main" val="2034995782"/>
      </p:ext>
    </p:extLst>
  </p:cSld>
  <p:clrMapOvr>
    <a:masterClrMapping/>
  </p:clrMapOvr>
  <p:extLst mod="1">
    <p:ext uri="{DCECCB84-F9BA-43D5-87BE-67443E8EF086}">
      <p15:sldGuideLst xmlns:p15="http://schemas.microsoft.com/office/powerpoint/2012/main">
        <p15:guide id="1" pos="5110">
          <p15:clr>
            <a:srgbClr val="FBAE40"/>
          </p15:clr>
        </p15:guide>
        <p15:guide id="2" pos="4883">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2 Inhalte 12 pt, Farbbalken, Bild rechts, Designfeld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013EC-12E9-44C6-B238-C878BA675A3B}"/>
              </a:ext>
            </a:extLst>
          </p:cNvPr>
          <p:cNvSpPr>
            <a:spLocks noGrp="1"/>
          </p:cNvSpPr>
          <p:nvPr>
            <p:ph type="title"/>
          </p:nvPr>
        </p:nvSpPr>
        <p:spPr>
          <a:xfrm>
            <a:off x="515939" y="478535"/>
            <a:ext cx="6949411" cy="720000"/>
          </a:xfrm>
        </p:spPr>
        <p:txBody>
          <a:bodyPr/>
          <a:lstStyle>
            <a:lvl1pPr>
              <a:defRPr sz="2800"/>
            </a:lvl1pPr>
          </a:lstStyle>
          <a:p>
            <a:r>
              <a:rPr lang="de-DE" smtClean="0"/>
              <a:t>Titelmasterformat durch Klicken bearbeiten</a:t>
            </a:r>
            <a:endParaRPr lang="de-DE" dirty="0"/>
          </a:p>
        </p:txBody>
      </p:sp>
      <p:sp>
        <p:nvSpPr>
          <p:cNvPr id="4" name="Footer Placeholder 3">
            <a:extLst>
              <a:ext uri="{FF2B5EF4-FFF2-40B4-BE49-F238E27FC236}">
                <a16:creationId xmlns:a16="http://schemas.microsoft.com/office/drawing/2014/main" id="{EB47DD20-0570-42EE-8B98-9C61CF480B17}"/>
              </a:ext>
            </a:extLst>
          </p:cNvPr>
          <p:cNvSpPr>
            <a:spLocks noGrp="1"/>
          </p:cNvSpPr>
          <p:nvPr>
            <p:ph type="ftr" sz="quarter" idx="13"/>
          </p:nvPr>
        </p:nvSpPr>
        <p:spPr/>
        <p:txBody>
          <a:bodyPr/>
          <a:lstStyle/>
          <a:p>
            <a:endParaRPr lang="de-DE" dirty="0"/>
          </a:p>
        </p:txBody>
      </p:sp>
      <p:sp>
        <p:nvSpPr>
          <p:cNvPr id="10" name="Text Placeholder 9">
            <a:extLst>
              <a:ext uri="{FF2B5EF4-FFF2-40B4-BE49-F238E27FC236}">
                <a16:creationId xmlns:a16="http://schemas.microsoft.com/office/drawing/2014/main" id="{B95F1E09-CDB5-4F3A-BF3B-4C7D1E3F8898}"/>
              </a:ext>
            </a:extLst>
          </p:cNvPr>
          <p:cNvSpPr>
            <a:spLocks noGrp="1"/>
          </p:cNvSpPr>
          <p:nvPr>
            <p:ph type="body" sz="quarter" idx="5" hasCustomPrompt="1"/>
          </p:nvPr>
        </p:nvSpPr>
        <p:spPr>
          <a:xfrm>
            <a:off x="7753350" y="0"/>
            <a:ext cx="358775" cy="6858000"/>
          </a:xfrm>
          <a:solidFill>
            <a:srgbClr val="E4D6E4"/>
          </a:solidFill>
        </p:spPr>
        <p:txBody>
          <a:bodyPr/>
          <a:lstStyle>
            <a:lvl1pPr>
              <a:defRPr sz="100">
                <a:solidFill>
                  <a:schemeClr val="bg1"/>
                </a:solidFill>
              </a:defRPr>
            </a:lvl1pPr>
          </a:lstStyle>
          <a:p>
            <a:pPr lvl="0"/>
            <a:r>
              <a:rPr lang="de-DE" dirty="0"/>
              <a:t>.</a:t>
            </a:r>
          </a:p>
        </p:txBody>
      </p:sp>
      <p:sp>
        <p:nvSpPr>
          <p:cNvPr id="13" name="Textplatzhalter 2">
            <a:extLst>
              <a:ext uri="{FF2B5EF4-FFF2-40B4-BE49-F238E27FC236}">
                <a16:creationId xmlns:a16="http://schemas.microsoft.com/office/drawing/2014/main" id="{0DE0EA7A-B4D7-4C1A-9A2D-3C1CDFF44B9B}"/>
              </a:ext>
            </a:extLst>
          </p:cNvPr>
          <p:cNvSpPr>
            <a:spLocks noGrp="1"/>
          </p:cNvSpPr>
          <p:nvPr>
            <p:ph type="body" idx="12" hasCustomPrompt="1"/>
          </p:nvPr>
        </p:nvSpPr>
        <p:spPr>
          <a:xfrm>
            <a:off x="515940" y="205524"/>
            <a:ext cx="6949410"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16" name="Inhaltsplatzhalter 4">
            <a:extLst>
              <a:ext uri="{FF2B5EF4-FFF2-40B4-BE49-F238E27FC236}">
                <a16:creationId xmlns:a16="http://schemas.microsoft.com/office/drawing/2014/main" id="{635F158C-F29C-42D5-BC71-480F06FD543F}"/>
              </a:ext>
            </a:extLst>
          </p:cNvPr>
          <p:cNvSpPr>
            <a:spLocks noGrp="1"/>
          </p:cNvSpPr>
          <p:nvPr>
            <p:ph sz="quarter" idx="14" hasCustomPrompt="1"/>
          </p:nvPr>
        </p:nvSpPr>
        <p:spPr>
          <a:xfrm>
            <a:off x="515935" y="1484313"/>
            <a:ext cx="3330706" cy="4700587"/>
          </a:xfrm>
        </p:spPr>
        <p:txBody>
          <a:bodyPr/>
          <a:lstStyle>
            <a:lvl1pPr>
              <a:defRPr sz="1200"/>
            </a:lvl1pPr>
            <a:lvl2pPr>
              <a:defRPr sz="1200"/>
            </a:lvl2pPr>
            <a:lvl3pPr>
              <a:defRPr sz="120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7" name="Inhaltsplatzhalter 5">
            <a:extLst>
              <a:ext uri="{FF2B5EF4-FFF2-40B4-BE49-F238E27FC236}">
                <a16:creationId xmlns:a16="http://schemas.microsoft.com/office/drawing/2014/main" id="{9646B38F-5B47-433E-B4EB-3CDE992D10A8}"/>
              </a:ext>
            </a:extLst>
          </p:cNvPr>
          <p:cNvSpPr>
            <a:spLocks noGrp="1"/>
          </p:cNvSpPr>
          <p:nvPr>
            <p:ph sz="quarter" idx="15" hasCustomPrompt="1"/>
          </p:nvPr>
        </p:nvSpPr>
        <p:spPr>
          <a:xfrm>
            <a:off x="4134645" y="1484313"/>
            <a:ext cx="3330706" cy="4700587"/>
          </a:xfrm>
        </p:spPr>
        <p:txBody>
          <a:bodyPr/>
          <a:lstStyle>
            <a:lvl1pPr>
              <a:defRPr sz="1200"/>
            </a:lvl1pPr>
            <a:lvl2pPr>
              <a:defRPr sz="1200"/>
            </a:lvl2pPr>
            <a:lvl3pPr>
              <a:defRPr sz="120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Bildplatzhalter 4">
            <a:extLst>
              <a:ext uri="{FF2B5EF4-FFF2-40B4-BE49-F238E27FC236}">
                <a16:creationId xmlns:a16="http://schemas.microsoft.com/office/drawing/2014/main" id="{BD71AE0D-7CEC-46C4-99EA-FE2A288A6101}"/>
              </a:ext>
            </a:extLst>
          </p:cNvPr>
          <p:cNvSpPr>
            <a:spLocks noGrp="1"/>
          </p:cNvSpPr>
          <p:nvPr>
            <p:ph type="pic" sz="quarter" idx="4"/>
          </p:nvPr>
        </p:nvSpPr>
        <p:spPr>
          <a:xfrm>
            <a:off x="8112124" y="0"/>
            <a:ext cx="4079875" cy="6858000"/>
          </a:xfrm>
        </p:spPr>
        <p:txBody>
          <a:bodyPr/>
          <a:lstStyle/>
          <a:p>
            <a:r>
              <a:rPr lang="de-DE" smtClean="0"/>
              <a:t>Bild durch Klicken auf Symbol hinzufügen</a:t>
            </a:r>
            <a:endParaRPr lang="de-DE"/>
          </a:p>
        </p:txBody>
      </p:sp>
      <p:sp>
        <p:nvSpPr>
          <p:cNvPr id="11" name="Text Placeholder 4">
            <a:extLst>
              <a:ext uri="{FF2B5EF4-FFF2-40B4-BE49-F238E27FC236}">
                <a16:creationId xmlns:a16="http://schemas.microsoft.com/office/drawing/2014/main" id="{DC0612BD-93AF-4C47-8167-376F74ADF38D}"/>
              </a:ext>
            </a:extLst>
          </p:cNvPr>
          <p:cNvSpPr>
            <a:spLocks noGrp="1"/>
          </p:cNvSpPr>
          <p:nvPr>
            <p:ph type="body" sz="quarter" idx="10" hasCustomPrompt="1"/>
          </p:nvPr>
        </p:nvSpPr>
        <p:spPr>
          <a:xfrm>
            <a:off x="7753350" y="-314122"/>
            <a:ext cx="4438650" cy="325410"/>
          </a:xfrm>
          <a:noFill/>
          <a:extLst>
            <a:ext uri="{909E8E84-426E-40DD-AFC4-6F175D3DCCD1}">
              <a14:hiddenFill xmlns:a14="http://schemas.microsoft.com/office/drawing/2010/main">
                <a:solidFill>
                  <a:schemeClr val="accent6"/>
                </a:solidFill>
              </a14:hiddenFill>
            </a:ext>
          </a:extLst>
        </p:spPr>
        <p:txBody>
          <a:bodyPr anchor="t" anchorCtr="0">
            <a:noAutofit/>
          </a:bodyPr>
          <a:lstStyle>
            <a:lvl1pPr>
              <a:defRPr sz="1000" b="1"/>
            </a:lvl1pPr>
          </a:lstStyle>
          <a:p>
            <a:pPr lvl="0"/>
            <a:r>
              <a:rPr lang="de-DE" dirty="0"/>
              <a:t>&gt; Farbbalken färben in Violett, Grün, Eisblau, Gelb oder Orange (siehe </a:t>
            </a:r>
            <a:r>
              <a:rPr lang="de-DE" dirty="0" err="1"/>
              <a:t>Farbrad</a:t>
            </a:r>
            <a:r>
              <a:rPr lang="de-DE" dirty="0"/>
              <a:t>)</a:t>
            </a:r>
          </a:p>
        </p:txBody>
      </p:sp>
    </p:spTree>
    <p:extLst>
      <p:ext uri="{BB962C8B-B14F-4D97-AF65-F5344CB8AC3E}">
        <p14:creationId xmlns:p14="http://schemas.microsoft.com/office/powerpoint/2010/main" val="485433594"/>
      </p:ext>
    </p:extLst>
  </p:cSld>
  <p:clrMapOvr>
    <a:masterClrMapping/>
  </p:clrMapOvr>
  <p:extLst mod="1">
    <p:ext uri="{DCECCB84-F9BA-43D5-87BE-67443E8EF086}">
      <p15:sldGuideLst xmlns:p15="http://schemas.microsoft.com/office/powerpoint/2012/main">
        <p15:guide id="1" pos="5110">
          <p15:clr>
            <a:srgbClr val="FBAE40"/>
          </p15:clr>
        </p15:guide>
        <p15:guide id="2" pos="4883">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2 Inhalte 12 p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12524-0A39-4643-8E00-BF64513ED4FC}"/>
              </a:ext>
            </a:extLst>
          </p:cNvPr>
          <p:cNvSpPr>
            <a:spLocks noGrp="1"/>
          </p:cNvSpPr>
          <p:nvPr>
            <p:ph type="title"/>
          </p:nvPr>
        </p:nvSpPr>
        <p:spPr/>
        <p:txBody>
          <a:bodyPr/>
          <a:lstStyle>
            <a:lvl1pPr>
              <a:defRPr sz="2800"/>
            </a:lvl1pPr>
          </a:lstStyle>
          <a:p>
            <a:r>
              <a:rPr lang="de-DE" smtClean="0"/>
              <a:t>Titelmasterformat durch Klicken bearbeiten</a:t>
            </a:r>
            <a:endParaRPr lang="de-DE" dirty="0"/>
          </a:p>
        </p:txBody>
      </p:sp>
      <p:sp>
        <p:nvSpPr>
          <p:cNvPr id="4" name="Footer Placeholder 3">
            <a:extLst>
              <a:ext uri="{FF2B5EF4-FFF2-40B4-BE49-F238E27FC236}">
                <a16:creationId xmlns:a16="http://schemas.microsoft.com/office/drawing/2014/main" id="{83F87D83-C687-4390-8BF8-39D79D8600C8}"/>
              </a:ext>
            </a:extLst>
          </p:cNvPr>
          <p:cNvSpPr>
            <a:spLocks noGrp="1"/>
          </p:cNvSpPr>
          <p:nvPr>
            <p:ph type="ftr" sz="quarter" idx="13"/>
          </p:nvPr>
        </p:nvSpPr>
        <p:spPr/>
        <p:txBody>
          <a:bodyPr/>
          <a:lstStyle/>
          <a:p>
            <a:endParaRPr lang="de-DE" dirty="0"/>
          </a:p>
        </p:txBody>
      </p:sp>
      <p:sp>
        <p:nvSpPr>
          <p:cNvPr id="5" name="Slide Number Placeholder 4">
            <a:extLst>
              <a:ext uri="{FF2B5EF4-FFF2-40B4-BE49-F238E27FC236}">
                <a16:creationId xmlns:a16="http://schemas.microsoft.com/office/drawing/2014/main" id="{39D71233-43F0-40AC-9E91-B639DFC357BA}"/>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10" name="Textplatzhalter 2">
            <a:extLst>
              <a:ext uri="{FF2B5EF4-FFF2-40B4-BE49-F238E27FC236}">
                <a16:creationId xmlns:a16="http://schemas.microsoft.com/office/drawing/2014/main" id="{13E1A9D0-9AB1-4248-994A-6F636A287049}"/>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12" name="Inhaltsplatzhalter 4">
            <a:extLst>
              <a:ext uri="{FF2B5EF4-FFF2-40B4-BE49-F238E27FC236}">
                <a16:creationId xmlns:a16="http://schemas.microsoft.com/office/drawing/2014/main" id="{2EF4458D-E1DB-4A0C-A640-F5BEB45C85A5}"/>
              </a:ext>
            </a:extLst>
          </p:cNvPr>
          <p:cNvSpPr>
            <a:spLocks noGrp="1"/>
          </p:cNvSpPr>
          <p:nvPr>
            <p:ph sz="quarter" idx="14" hasCustomPrompt="1"/>
          </p:nvPr>
        </p:nvSpPr>
        <p:spPr>
          <a:xfrm>
            <a:off x="515934" y="1484313"/>
            <a:ext cx="5435603" cy="4700587"/>
          </a:xfrm>
        </p:spPr>
        <p:txBody>
          <a:bodyPr/>
          <a:lstStyle>
            <a:lvl1pPr>
              <a:defRPr sz="1200"/>
            </a:lvl1pPr>
            <a:lvl2pPr>
              <a:defRPr sz="1200"/>
            </a:lvl2pPr>
            <a:lvl3pPr>
              <a:defRPr sz="120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Inhaltsplatzhalter 5">
            <a:extLst>
              <a:ext uri="{FF2B5EF4-FFF2-40B4-BE49-F238E27FC236}">
                <a16:creationId xmlns:a16="http://schemas.microsoft.com/office/drawing/2014/main" id="{C2009BF6-9955-4E6B-A3B1-FF2EBEE72256}"/>
              </a:ext>
            </a:extLst>
          </p:cNvPr>
          <p:cNvSpPr>
            <a:spLocks noGrp="1"/>
          </p:cNvSpPr>
          <p:nvPr>
            <p:ph sz="quarter" idx="15" hasCustomPrompt="1"/>
          </p:nvPr>
        </p:nvSpPr>
        <p:spPr>
          <a:xfrm>
            <a:off x="6240459" y="1484313"/>
            <a:ext cx="5435603" cy="4700587"/>
          </a:xfrm>
        </p:spPr>
        <p:txBody>
          <a:bodyPr/>
          <a:lstStyle>
            <a:lvl1pPr>
              <a:defRPr sz="1200"/>
            </a:lvl1pPr>
            <a:lvl2pPr>
              <a:defRPr sz="1200"/>
            </a:lvl2pPr>
            <a:lvl3pPr>
              <a:defRPr sz="1200"/>
            </a:lvl3pPr>
            <a:lvl4pPr>
              <a:defRPr sz="1200"/>
            </a:lvl4pPr>
            <a:lvl5pPr>
              <a:defRPr sz="1200"/>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4180808960"/>
      </p:ext>
    </p:extLst>
  </p:cSld>
  <p:clrMapOvr>
    <a:masterClrMapping/>
  </p:clrMapOvr>
  <p:extLst mod="1">
    <p:ext uri="{DCECCB84-F9BA-43D5-87BE-67443E8EF086}">
      <p15:sldGuideLst xmlns:p15="http://schemas.microsoft.com/office/powerpoint/2012/main">
        <p15:guide id="1" pos="3749">
          <p15:clr>
            <a:srgbClr val="FBAE40"/>
          </p15:clr>
        </p15:guide>
        <p15:guide id="2" pos="393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Inhalt Designfeld 2, 3">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3F87D83-C687-4390-8BF8-39D79D8600C8}"/>
              </a:ext>
            </a:extLst>
          </p:cNvPr>
          <p:cNvSpPr>
            <a:spLocks noGrp="1"/>
          </p:cNvSpPr>
          <p:nvPr>
            <p:ph type="ftr" sz="quarter" idx="13"/>
          </p:nvPr>
        </p:nvSpPr>
        <p:spPr/>
        <p:txBody>
          <a:bodyPr/>
          <a:lstStyle/>
          <a:p>
            <a:endParaRPr lang="de-DE" dirty="0"/>
          </a:p>
        </p:txBody>
      </p:sp>
      <p:sp>
        <p:nvSpPr>
          <p:cNvPr id="5" name="Slide Number Placeholder 4">
            <a:extLst>
              <a:ext uri="{FF2B5EF4-FFF2-40B4-BE49-F238E27FC236}">
                <a16:creationId xmlns:a16="http://schemas.microsoft.com/office/drawing/2014/main" id="{39D71233-43F0-40AC-9E91-B639DFC357BA}"/>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
        <p:nvSpPr>
          <p:cNvPr id="8" name="Text Placeholder 14">
            <a:extLst>
              <a:ext uri="{FF2B5EF4-FFF2-40B4-BE49-F238E27FC236}">
                <a16:creationId xmlns:a16="http://schemas.microsoft.com/office/drawing/2014/main" id="{B87D9A9D-4D61-42FC-9DA0-EA5242A53709}"/>
              </a:ext>
            </a:extLst>
          </p:cNvPr>
          <p:cNvSpPr>
            <a:spLocks noGrp="1"/>
          </p:cNvSpPr>
          <p:nvPr>
            <p:ph type="body" sz="quarter" idx="5" hasCustomPrompt="1"/>
          </p:nvPr>
        </p:nvSpPr>
        <p:spPr>
          <a:xfrm>
            <a:off x="0" y="1"/>
            <a:ext cx="12192000" cy="1484313"/>
          </a:xfrm>
          <a:solidFill>
            <a:srgbClr val="E4D6E4"/>
          </a:solidFill>
        </p:spPr>
        <p:txBody>
          <a:bodyPr anchor="b"/>
          <a:lstStyle>
            <a:lvl1pPr algn="r">
              <a:defRPr sz="100">
                <a:solidFill>
                  <a:schemeClr val="bg1"/>
                </a:solidFill>
              </a:defRPr>
            </a:lvl1pPr>
          </a:lstStyle>
          <a:p>
            <a:pPr lvl="0"/>
            <a:r>
              <a:rPr lang="de-DE" dirty="0"/>
              <a:t>.</a:t>
            </a:r>
          </a:p>
        </p:txBody>
      </p:sp>
      <p:sp>
        <p:nvSpPr>
          <p:cNvPr id="6" name="Titel 5">
            <a:extLst>
              <a:ext uri="{FF2B5EF4-FFF2-40B4-BE49-F238E27FC236}">
                <a16:creationId xmlns:a16="http://schemas.microsoft.com/office/drawing/2014/main" id="{C7C82173-706F-4912-A0F4-54AC2F262C60}"/>
              </a:ext>
            </a:extLst>
          </p:cNvPr>
          <p:cNvSpPr>
            <a:spLocks noGrp="1"/>
          </p:cNvSpPr>
          <p:nvPr>
            <p:ph type="title"/>
          </p:nvPr>
        </p:nvSpPr>
        <p:spPr>
          <a:xfrm>
            <a:off x="515939" y="478536"/>
            <a:ext cx="9270042" cy="720000"/>
          </a:xfrm>
        </p:spPr>
        <p:txBody>
          <a:bodyPr/>
          <a:lstStyle>
            <a:lvl1pPr>
              <a:defRPr sz="2800"/>
            </a:lvl1pPr>
          </a:lstStyle>
          <a:p>
            <a:r>
              <a:rPr lang="de-DE" smtClean="0"/>
              <a:t>Titelmasterformat durch Klicken bearbeiten</a:t>
            </a:r>
            <a:endParaRPr lang="de-DE" dirty="0"/>
          </a:p>
        </p:txBody>
      </p:sp>
      <p:sp>
        <p:nvSpPr>
          <p:cNvPr id="9" name="Textplatzhalter 2">
            <a:extLst>
              <a:ext uri="{FF2B5EF4-FFF2-40B4-BE49-F238E27FC236}">
                <a16:creationId xmlns:a16="http://schemas.microsoft.com/office/drawing/2014/main" id="{B961750C-EC43-4D93-BAB4-952D80CABA4B}"/>
              </a:ext>
            </a:extLst>
          </p:cNvPr>
          <p:cNvSpPr>
            <a:spLocks noGrp="1"/>
          </p:cNvSpPr>
          <p:nvPr>
            <p:ph type="body" idx="12" hasCustomPrompt="1"/>
          </p:nvPr>
        </p:nvSpPr>
        <p:spPr>
          <a:xfrm>
            <a:off x="515939" y="205524"/>
            <a:ext cx="9270042" cy="180000"/>
          </a:xfrm>
        </p:spPr>
        <p:txBody>
          <a:bodyPr/>
          <a:lstStyle>
            <a:lvl1pPr marL="0" indent="0">
              <a:buNone/>
              <a:defRPr sz="1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dirty="0"/>
              <a:t>Untertitel</a:t>
            </a:r>
          </a:p>
        </p:txBody>
      </p:sp>
      <p:sp>
        <p:nvSpPr>
          <p:cNvPr id="13" name="Text Placeholder 4">
            <a:extLst>
              <a:ext uri="{FF2B5EF4-FFF2-40B4-BE49-F238E27FC236}">
                <a16:creationId xmlns:a16="http://schemas.microsoft.com/office/drawing/2014/main" id="{C55A8865-AF64-43A7-BF01-101A94335382}"/>
              </a:ext>
            </a:extLst>
          </p:cNvPr>
          <p:cNvSpPr>
            <a:spLocks noGrp="1"/>
          </p:cNvSpPr>
          <p:nvPr>
            <p:ph type="body" sz="quarter" idx="10" hasCustomPrompt="1"/>
          </p:nvPr>
        </p:nvSpPr>
        <p:spPr>
          <a:xfrm>
            <a:off x="0" y="-241160"/>
            <a:ext cx="922411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3" name="Inhaltsplatzhalter 2">
            <a:extLst>
              <a:ext uri="{FF2B5EF4-FFF2-40B4-BE49-F238E27FC236}">
                <a16:creationId xmlns:a16="http://schemas.microsoft.com/office/drawing/2014/main" id="{A4687693-6641-4CB0-BDD2-81EA9D190BB5}"/>
              </a:ext>
            </a:extLst>
          </p:cNvPr>
          <p:cNvSpPr>
            <a:spLocks noGrp="1"/>
          </p:cNvSpPr>
          <p:nvPr>
            <p:ph sz="quarter" idx="14"/>
          </p:nvPr>
        </p:nvSpPr>
        <p:spPr>
          <a:xfrm>
            <a:off x="515936" y="1662913"/>
            <a:ext cx="11160128" cy="4521987"/>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1" name="Text Placeholder 4">
            <a:extLst>
              <a:ext uri="{FF2B5EF4-FFF2-40B4-BE49-F238E27FC236}">
                <a16:creationId xmlns:a16="http://schemas.microsoft.com/office/drawing/2014/main" id="{CA3ED088-3BE4-4BAA-8122-462F63176B7A}"/>
              </a:ext>
            </a:extLst>
          </p:cNvPr>
          <p:cNvSpPr>
            <a:spLocks noGrp="1"/>
          </p:cNvSpPr>
          <p:nvPr>
            <p:ph type="body" sz="quarter" idx="8" hasCustomPrompt="1"/>
          </p:nvPr>
        </p:nvSpPr>
        <p:spPr bwMode="black">
          <a:xfrm>
            <a:off x="10285715" y="256817"/>
            <a:ext cx="1564666" cy="702537"/>
          </a:xfrm>
          <a:blipFill>
            <a:blip r:embed="rId2">
              <a:extLst>
                <a:ext uri="{96DAC541-7B7A-43D3-8B79-37D633B846F1}">
                  <asvg:svgBlip xmlns:asvg="http://schemas.microsoft.com/office/drawing/2016/SVG/main" xmlns:p14="http://schemas.microsoft.com/office/powerpoint/2010/main" xmlns:a14="http://schemas.microsoft.com/office/drawing/2010/main" xmlns:a16="http://schemas.microsoft.com/office/drawing/2014/main" xmlns="" r:embed="rId3"/>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2541710066"/>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Leeres Layou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70499EB3-EAC7-4174-A69C-B6C927A99757}"/>
              </a:ext>
            </a:extLst>
          </p:cNvPr>
          <p:cNvSpPr>
            <a:spLocks noGrp="1"/>
          </p:cNvSpPr>
          <p:nvPr>
            <p:ph type="ftr" sz="quarter" idx="13"/>
          </p:nvPr>
        </p:nvSpPr>
        <p:spPr/>
        <p:txBody>
          <a:bodyPr/>
          <a:lstStyle/>
          <a:p>
            <a:endParaRPr lang="de-DE" dirty="0"/>
          </a:p>
        </p:txBody>
      </p:sp>
      <p:sp>
        <p:nvSpPr>
          <p:cNvPr id="5" name="Slide Number Placeholder 4">
            <a:extLst>
              <a:ext uri="{FF2B5EF4-FFF2-40B4-BE49-F238E27FC236}">
                <a16:creationId xmlns:a16="http://schemas.microsoft.com/office/drawing/2014/main" id="{1DD9D5CA-DF97-4186-9C52-A16969C2643A}"/>
              </a:ext>
            </a:extLst>
          </p:cNvPr>
          <p:cNvSpPr>
            <a:spLocks noGrp="1"/>
          </p:cNvSpPr>
          <p:nvPr>
            <p:ph type="sldNum" sz="quarter" idx="18"/>
          </p:nvPr>
        </p:nvSpPr>
        <p:spPr/>
        <p:txBody>
          <a:bodyPr/>
          <a:lstStyle/>
          <a:p>
            <a:fld id="{7C3F3221-2500-48BC-9389-24C48D7E174A}" type="slidenum">
              <a:rPr lang="de-DE" smtClean="0"/>
              <a:pPr/>
              <a:t>‹Nr.›</a:t>
            </a:fld>
            <a:endParaRPr lang="de-DE" dirty="0"/>
          </a:p>
        </p:txBody>
      </p:sp>
    </p:spTree>
    <p:extLst>
      <p:ext uri="{BB962C8B-B14F-4D97-AF65-F5344CB8AC3E}">
        <p14:creationId xmlns:p14="http://schemas.microsoft.com/office/powerpoint/2010/main" val="33303293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cSld name="1_Kapitel-Trennfolie Bild Designfelder 2,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DE923-BA22-4F5C-B4D8-821FCB59C1A7}"/>
              </a:ext>
            </a:extLst>
          </p:cNvPr>
          <p:cNvSpPr>
            <a:spLocks noGrp="1"/>
          </p:cNvSpPr>
          <p:nvPr>
            <p:ph type="title"/>
          </p:nvPr>
        </p:nvSpPr>
        <p:spPr>
          <a:xfrm>
            <a:off x="6096001" y="0"/>
            <a:ext cx="6095999" cy="6858000"/>
          </a:xfrm>
          <a:solidFill>
            <a:srgbClr val="CCEBED"/>
          </a:solidFill>
        </p:spPr>
        <p:txBody>
          <a:bodyPr lIns="360000" tIns="180000" rIns="540000" bIns="180000" anchor="ctr"/>
          <a:lstStyle>
            <a:lvl1pPr>
              <a:defRPr sz="4800" b="1"/>
            </a:lvl1pPr>
          </a:lstStyle>
          <a:p>
            <a:r>
              <a:rPr lang="de-DE" smtClean="0"/>
              <a:t>Titelmasterformat durch Klicken bearbeiten</a:t>
            </a:r>
            <a:endParaRPr lang="de-DE" dirty="0"/>
          </a:p>
        </p:txBody>
      </p:sp>
      <p:sp>
        <p:nvSpPr>
          <p:cNvPr id="4" name="Bildplatzhalter 3">
            <a:extLst>
              <a:ext uri="{FF2B5EF4-FFF2-40B4-BE49-F238E27FC236}">
                <a16:creationId xmlns:a16="http://schemas.microsoft.com/office/drawing/2014/main" id="{942954CD-F367-4499-B0E5-E6287D421CE4}"/>
              </a:ext>
            </a:extLst>
          </p:cNvPr>
          <p:cNvSpPr>
            <a:spLocks noGrp="1"/>
          </p:cNvSpPr>
          <p:nvPr>
            <p:ph type="pic" sz="quarter" idx="4"/>
          </p:nvPr>
        </p:nvSpPr>
        <p:spPr>
          <a:xfrm>
            <a:off x="0" y="0"/>
            <a:ext cx="6095999" cy="6858000"/>
          </a:xfrm>
        </p:spPr>
        <p:txBody>
          <a:bodyPr/>
          <a:lstStyle/>
          <a:p>
            <a:r>
              <a:rPr lang="de-DE" dirty="0" smtClean="0"/>
              <a:t>Bild durch Klicken auf Symbol hinzufügen</a:t>
            </a:r>
            <a:endParaRPr lang="de-DE" dirty="0"/>
          </a:p>
        </p:txBody>
      </p:sp>
      <p:sp>
        <p:nvSpPr>
          <p:cNvPr id="8" name="Text Placeholder 4">
            <a:extLst>
              <a:ext uri="{FF2B5EF4-FFF2-40B4-BE49-F238E27FC236}">
                <a16:creationId xmlns:a16="http://schemas.microsoft.com/office/drawing/2014/main" id="{B68A5DD5-D022-4FAD-9390-700253377FE2}"/>
              </a:ext>
            </a:extLst>
          </p:cNvPr>
          <p:cNvSpPr>
            <a:spLocks noGrp="1"/>
          </p:cNvSpPr>
          <p:nvPr>
            <p:ph type="body" sz="quarter" idx="10" hasCustomPrompt="1"/>
          </p:nvPr>
        </p:nvSpPr>
        <p:spPr>
          <a:xfrm>
            <a:off x="6096001" y="-241160"/>
            <a:ext cx="6095999" cy="241159"/>
          </a:xfrm>
          <a:noFill/>
          <a:extLst>
            <a:ext uri="{909E8E84-426E-40DD-AFC4-6F175D3DCCD1}">
              <a14:hiddenFill xmlns:a14="http://schemas.microsoft.com/office/drawing/2010/main">
                <a:solidFill>
                  <a:schemeClr val="accent6"/>
                </a:solidFill>
              </a14:hiddenFill>
            </a:ext>
          </a:extLst>
        </p:spPr>
        <p:txBody>
          <a:bodyPr/>
          <a:lstStyle>
            <a:lvl1pPr>
              <a:defRPr sz="1000" b="1"/>
            </a:lvl1pPr>
          </a:lstStyle>
          <a:p>
            <a:pPr lvl="0"/>
            <a:r>
              <a:rPr lang="de-DE" dirty="0"/>
              <a:t>&gt; Hintergrund färben in Violett, Grün, Eisblau, Gelb oder Orange (siehe </a:t>
            </a:r>
            <a:r>
              <a:rPr lang="de-DE" dirty="0" err="1"/>
              <a:t>Farbrad</a:t>
            </a:r>
            <a:r>
              <a:rPr lang="de-DE" dirty="0"/>
              <a:t>)</a:t>
            </a:r>
          </a:p>
        </p:txBody>
      </p:sp>
      <p:sp>
        <p:nvSpPr>
          <p:cNvPr id="7" name="Text Placeholder 5">
            <a:extLst>
              <a:ext uri="{FF2B5EF4-FFF2-40B4-BE49-F238E27FC236}">
                <a16:creationId xmlns:a16="http://schemas.microsoft.com/office/drawing/2014/main" id="{4E342AB0-DB04-4438-BA4C-C8D1B4CAA7EE}"/>
              </a:ext>
            </a:extLst>
          </p:cNvPr>
          <p:cNvSpPr>
            <a:spLocks noGrp="1"/>
          </p:cNvSpPr>
          <p:nvPr>
            <p:ph type="body" sz="quarter" idx="8" hasCustomPrompt="1"/>
          </p:nvPr>
        </p:nvSpPr>
        <p:spPr bwMode="black">
          <a:xfrm>
            <a:off x="10456545" y="431151"/>
            <a:ext cx="1221420" cy="673955"/>
          </a:xfrm>
          <a:blipFill>
            <a:blip r:embed="rId2" cstate="screen">
              <a:extLst>
                <a:ext uri="{28A0092B-C50C-407E-A947-70E740481C1C}">
                  <a14:useLocalDpi xmlns:a14="http://schemas.microsoft.com/office/drawing/2010/main"/>
                </a:ext>
              </a:extLst>
            </a:blip>
            <a:stretch>
              <a:fillRect/>
            </a:stretch>
          </a:blipFill>
        </p:spPr>
        <p:txBody>
          <a:bodyPr/>
          <a:lstStyle>
            <a:lvl1pPr>
              <a:defRPr sz="100">
                <a:solidFill>
                  <a:schemeClr val="bg1"/>
                </a:solidFill>
              </a:defRPr>
            </a:lvl1pPr>
          </a:lstStyle>
          <a:p>
            <a:pPr lvl="0"/>
            <a:r>
              <a:rPr lang="de-DE" dirty="0"/>
              <a:t>.</a:t>
            </a:r>
          </a:p>
        </p:txBody>
      </p:sp>
    </p:spTree>
    <p:extLst>
      <p:ext uri="{BB962C8B-B14F-4D97-AF65-F5344CB8AC3E}">
        <p14:creationId xmlns:p14="http://schemas.microsoft.com/office/powerpoint/2010/main" val="23944240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Inhalt">
    <p:spTree>
      <p:nvGrpSpPr>
        <p:cNvPr id="1" name=""/>
        <p:cNvGrpSpPr/>
        <p:nvPr/>
      </p:nvGrpSpPr>
      <p:grpSpPr>
        <a:xfrm>
          <a:off x="0" y="0"/>
          <a:ext cx="0" cy="0"/>
          <a:chOff x="0" y="0"/>
          <a:chExt cx="0" cy="0"/>
        </a:xfrm>
      </p:grpSpPr>
      <p:sp>
        <p:nvSpPr>
          <p:cNvPr id="3" name="Inhaltsplatzhalter 2"/>
          <p:cNvSpPr>
            <a:spLocks noGrp="1"/>
          </p:cNvSpPr>
          <p:nvPr>
            <p:ph idx="1" hasCustomPrompt="1"/>
          </p:nvPr>
        </p:nvSpPr>
        <p:spPr/>
        <p:txBody>
          <a:bodyPr/>
          <a:lstStyle>
            <a:lvl1pPr>
              <a:defRPr/>
            </a:lvl1pPr>
            <a:lvl2pPr>
              <a:defRPr/>
            </a:lvl2pPr>
            <a:lvl3pPr>
              <a:defRPr/>
            </a:lvl3pPr>
            <a:lvl4pPr>
              <a:defRPr/>
            </a:lvl4pPr>
            <a:lvl5pPr>
              <a:defRPr/>
            </a:lvl5pPr>
          </a:lstStyle>
          <a:p>
            <a:pPr lvl="0"/>
            <a:r>
              <a:rPr lang="de-DE" dirty="0"/>
              <a:t>Text der ersten Ebene (18pt)</a:t>
            </a:r>
          </a:p>
          <a:p>
            <a:pPr lvl="1"/>
            <a:r>
              <a:rPr lang="de-DE" dirty="0"/>
              <a:t>Text der zweiten Ebene</a:t>
            </a:r>
          </a:p>
          <a:p>
            <a:pPr lvl="2"/>
            <a:r>
              <a:rPr lang="de-DE" dirty="0"/>
              <a:t>Text der dritten Ebene</a:t>
            </a:r>
          </a:p>
          <a:p>
            <a:pPr lvl="3"/>
            <a:r>
              <a:rPr lang="de-DE" dirty="0"/>
              <a:t>Text der vierten Ebene</a:t>
            </a:r>
          </a:p>
          <a:p>
            <a:pPr lvl="4"/>
            <a:r>
              <a:rPr lang="de-DE" dirty="0"/>
              <a:t>Text der fünften Ebene</a:t>
            </a:r>
          </a:p>
        </p:txBody>
      </p:sp>
      <p:sp>
        <p:nvSpPr>
          <p:cNvPr id="6" name="Foliennummernplatzhalter 5"/>
          <p:cNvSpPr>
            <a:spLocks noGrp="1"/>
          </p:cNvSpPr>
          <p:nvPr>
            <p:ph type="sldNum" sz="quarter" idx="12"/>
          </p:nvPr>
        </p:nvSpPr>
        <p:spPr/>
        <p:txBody>
          <a:bodyPr/>
          <a:lstStyle/>
          <a:p>
            <a:fld id="{FFC15759-0F4D-43E0-A012-6B1071B8BD3F}" type="slidenum">
              <a:rPr lang="de-DE" smtClean="0">
                <a:solidFill>
                  <a:srgbClr val="404040">
                    <a:tint val="75000"/>
                  </a:srgbClr>
                </a:solidFill>
              </a:rPr>
              <a:pPr/>
              <a:t>‹Nr.›</a:t>
            </a:fld>
            <a:endParaRPr lang="de-DE">
              <a:solidFill>
                <a:srgbClr val="404040">
                  <a:tint val="75000"/>
                </a:srgbClr>
              </a:solidFill>
            </a:endParaRPr>
          </a:p>
        </p:txBody>
      </p:sp>
      <p:sp>
        <p:nvSpPr>
          <p:cNvPr id="7" name="Textplatzhalter 8"/>
          <p:cNvSpPr>
            <a:spLocks noGrp="1"/>
          </p:cNvSpPr>
          <p:nvPr>
            <p:ph type="body" sz="quarter" idx="13" hasCustomPrompt="1"/>
          </p:nvPr>
        </p:nvSpPr>
        <p:spPr>
          <a:xfrm>
            <a:off x="162000" y="72000"/>
            <a:ext cx="9000000" cy="288000"/>
          </a:xfrm>
        </p:spPr>
        <p:txBody>
          <a:bodyPr bIns="0">
            <a:normAutofit/>
          </a:bodyPr>
          <a:lstStyle>
            <a:lvl1pPr>
              <a:defRPr sz="1050"/>
            </a:lvl1pPr>
          </a:lstStyle>
          <a:p>
            <a:pPr lvl="0"/>
            <a:r>
              <a:rPr lang="de-DE" dirty="0"/>
              <a:t>Kapitelüberschrift (14pt)</a:t>
            </a:r>
          </a:p>
        </p:txBody>
      </p:sp>
      <p:sp>
        <p:nvSpPr>
          <p:cNvPr id="8" name="Textplatzhalter 8"/>
          <p:cNvSpPr>
            <a:spLocks noGrp="1"/>
          </p:cNvSpPr>
          <p:nvPr>
            <p:ph type="body" sz="quarter" idx="14" hasCustomPrompt="1"/>
          </p:nvPr>
        </p:nvSpPr>
        <p:spPr>
          <a:xfrm>
            <a:off x="162000" y="360000"/>
            <a:ext cx="9000000" cy="648000"/>
          </a:xfrm>
        </p:spPr>
        <p:txBody>
          <a:bodyPr tIns="0">
            <a:noAutofit/>
          </a:bodyPr>
          <a:lstStyle>
            <a:lvl1pPr>
              <a:spcBef>
                <a:spcPts val="0"/>
              </a:spcBef>
              <a:defRPr sz="1350" b="1"/>
            </a:lvl1pPr>
          </a:lstStyle>
          <a:p>
            <a:pPr lvl="0"/>
            <a:r>
              <a:rPr lang="de-DE" dirty="0"/>
              <a:t>Überschrift zweizeilig (18pt / fett)</a:t>
            </a:r>
          </a:p>
        </p:txBody>
      </p:sp>
    </p:spTree>
    <p:extLst>
      <p:ext uri="{BB962C8B-B14F-4D97-AF65-F5344CB8AC3E}">
        <p14:creationId xmlns:p14="http://schemas.microsoft.com/office/powerpoint/2010/main" val="39723028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1_Titelfolie Designfelder 1, 2, 3">
    <p:spTree>
      <p:nvGrpSpPr>
        <p:cNvPr id="1" name=""/>
        <p:cNvGrpSpPr/>
        <p:nvPr/>
      </p:nvGrpSpPr>
      <p:grpSpPr>
        <a:xfrm>
          <a:off x="0" y="0"/>
          <a:ext cx="0" cy="0"/>
          <a:chOff x="0" y="0"/>
          <a:chExt cx="0" cy="0"/>
        </a:xfrm>
      </p:grpSpPr>
      <p:sp>
        <p:nvSpPr>
          <p:cNvPr id="4" name="Bildplatzhalter 3">
            <a:extLst>
              <a:ext uri="{FF2B5EF4-FFF2-40B4-BE49-F238E27FC236}">
                <a16:creationId xmlns:a16="http://schemas.microsoft.com/office/drawing/2014/main" id="{1250943E-866C-4C34-B5E2-54D2900F6CA3}"/>
              </a:ext>
            </a:extLst>
          </p:cNvPr>
          <p:cNvSpPr>
            <a:spLocks noGrp="1"/>
          </p:cNvSpPr>
          <p:nvPr>
            <p:ph type="pic" sz="quarter" idx="4"/>
          </p:nvPr>
        </p:nvSpPr>
        <p:spPr>
          <a:xfrm>
            <a:off x="0" y="0"/>
            <a:ext cx="12192000" cy="6858000"/>
          </a:xfrm>
        </p:spPr>
        <p:txBody>
          <a:bodyPr/>
          <a:lstStyle>
            <a:lvl1pPr>
              <a:defRPr/>
            </a:lvl1pPr>
          </a:lstStyle>
          <a:p>
            <a:r>
              <a:rPr lang="de-DE" dirty="0"/>
              <a:t>Bild durch Klicken auf Symbol hinzufügen</a:t>
            </a:r>
          </a:p>
        </p:txBody>
      </p:sp>
      <p:sp>
        <p:nvSpPr>
          <p:cNvPr id="13" name="Untertitel 2">
            <a:extLst>
              <a:ext uri="{FF2B5EF4-FFF2-40B4-BE49-F238E27FC236}">
                <a16:creationId xmlns:a16="http://schemas.microsoft.com/office/drawing/2014/main" id="{FF83EE2B-9E8D-430B-868E-F1D40A0F4E62}"/>
              </a:ext>
            </a:extLst>
          </p:cNvPr>
          <p:cNvSpPr>
            <a:spLocks noGrp="1"/>
          </p:cNvSpPr>
          <p:nvPr>
            <p:ph type="subTitle" idx="2"/>
          </p:nvPr>
        </p:nvSpPr>
        <p:spPr>
          <a:xfrm>
            <a:off x="514800" y="2368638"/>
            <a:ext cx="8421318" cy="374718"/>
          </a:xfrm>
        </p:spPr>
        <p:txBody>
          <a:bodyPr>
            <a:noAutofit/>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DE" dirty="0"/>
          </a:p>
        </p:txBody>
      </p:sp>
      <p:sp>
        <p:nvSpPr>
          <p:cNvPr id="14" name="Text Placeholder 4">
            <a:extLst>
              <a:ext uri="{FF2B5EF4-FFF2-40B4-BE49-F238E27FC236}">
                <a16:creationId xmlns:a16="http://schemas.microsoft.com/office/drawing/2014/main" id="{CCDC3389-F14B-4E69-A34E-2BF7B3FF03C2}"/>
              </a:ext>
            </a:extLst>
          </p:cNvPr>
          <p:cNvSpPr>
            <a:spLocks noGrp="1"/>
          </p:cNvSpPr>
          <p:nvPr>
            <p:ph type="body" sz="quarter" idx="8" hasCustomPrompt="1"/>
          </p:nvPr>
        </p:nvSpPr>
        <p:spPr bwMode="black">
          <a:xfrm>
            <a:off x="10112400" y="489600"/>
            <a:ext cx="1551600" cy="856800"/>
          </a:xfrm>
          <a:blipFill>
            <a:blip r:embed="rId2"/>
            <a:stretch>
              <a:fillRect/>
            </a:stretch>
          </a:blipFill>
        </p:spPr>
        <p:txBody>
          <a:bodyPr/>
          <a:lstStyle>
            <a:lvl1pPr>
              <a:defRPr sz="100">
                <a:solidFill>
                  <a:schemeClr val="bg1"/>
                </a:solidFill>
              </a:defRPr>
            </a:lvl1pPr>
          </a:lstStyle>
          <a:p>
            <a:pPr lvl="0"/>
            <a:r>
              <a:rPr lang="de-DE" dirty="0"/>
              <a:t>.</a:t>
            </a:r>
          </a:p>
        </p:txBody>
      </p:sp>
      <p:sp>
        <p:nvSpPr>
          <p:cNvPr id="7" name="Titel 1">
            <a:extLst>
              <a:ext uri="{FF2B5EF4-FFF2-40B4-BE49-F238E27FC236}">
                <a16:creationId xmlns:a16="http://schemas.microsoft.com/office/drawing/2014/main" id="{998B71F8-045F-4D5F-BD0D-79F14BF8A0D6}"/>
              </a:ext>
            </a:extLst>
          </p:cNvPr>
          <p:cNvSpPr>
            <a:spLocks noGrp="1"/>
          </p:cNvSpPr>
          <p:nvPr>
            <p:ph type="ctrTitle"/>
          </p:nvPr>
        </p:nvSpPr>
        <p:spPr>
          <a:xfrm>
            <a:off x="514800" y="930910"/>
            <a:ext cx="8421318" cy="1329595"/>
          </a:xfrm>
        </p:spPr>
        <p:txBody>
          <a:bodyPr anchor="b" anchorCtr="0">
            <a:noAutofit/>
          </a:bodyPr>
          <a:lstStyle>
            <a:lvl1pPr algn="l">
              <a:defRPr sz="4800" b="1">
                <a:solidFill>
                  <a:schemeClr val="tx2"/>
                </a:solidFill>
              </a:defRPr>
            </a:lvl1pPr>
          </a:lstStyle>
          <a:p>
            <a:r>
              <a:rPr lang="de-DE"/>
              <a:t>Mastertitelformat bearbeiten</a:t>
            </a:r>
            <a:endParaRPr lang="de-DE" dirty="0"/>
          </a:p>
        </p:txBody>
      </p:sp>
      <p:sp>
        <p:nvSpPr>
          <p:cNvPr id="2" name="Datumsplatzhalter 1">
            <a:extLst>
              <a:ext uri="{FF2B5EF4-FFF2-40B4-BE49-F238E27FC236}">
                <a16:creationId xmlns:a16="http://schemas.microsoft.com/office/drawing/2014/main" id="{0E0E72F0-4D61-48D3-AB40-4B67801A73BF}"/>
              </a:ext>
            </a:extLst>
          </p:cNvPr>
          <p:cNvSpPr>
            <a:spLocks noGrp="1"/>
          </p:cNvSpPr>
          <p:nvPr>
            <p:ph type="dt" sz="half" idx="9"/>
          </p:nvPr>
        </p:nvSpPr>
        <p:spPr>
          <a:xfrm>
            <a:off x="514800" y="6093280"/>
            <a:ext cx="8421318" cy="215444"/>
          </a:xfrm>
          <a:prstGeom prst="rect">
            <a:avLst/>
          </a:prstGeom>
        </p:spPr>
        <p:txBody>
          <a:bodyPr lIns="0" tIns="0" rIns="0" bIns="0">
            <a:noAutofit/>
          </a:bodyPr>
          <a:lstStyle>
            <a:lvl1pPr algn="l">
              <a:defRPr sz="1400">
                <a:solidFill>
                  <a:schemeClr val="tx1"/>
                </a:solidFill>
              </a:defRPr>
            </a:lvl1pPr>
          </a:lstStyle>
          <a:p>
            <a:r>
              <a:rPr lang="de-DE" dirty="0"/>
              <a:t>Datum</a:t>
            </a:r>
          </a:p>
        </p:txBody>
      </p:sp>
      <p:sp>
        <p:nvSpPr>
          <p:cNvPr id="25" name="Textplatzhalter 24">
            <a:extLst>
              <a:ext uri="{FF2B5EF4-FFF2-40B4-BE49-F238E27FC236}">
                <a16:creationId xmlns:a16="http://schemas.microsoft.com/office/drawing/2014/main" id="{A748D62B-023E-4377-BB36-0DDD8826BF92}"/>
              </a:ext>
            </a:extLst>
          </p:cNvPr>
          <p:cNvSpPr>
            <a:spLocks noGrp="1"/>
          </p:cNvSpPr>
          <p:nvPr>
            <p:ph type="body" sz="quarter" idx="3" hasCustomPrompt="1"/>
          </p:nvPr>
        </p:nvSpPr>
        <p:spPr>
          <a:xfrm rot="20700000">
            <a:off x="521355" y="3885677"/>
            <a:ext cx="1835188" cy="1835189"/>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chemeClr val="tx2"/>
          </a:solidFill>
        </p:spPr>
        <p:txBody>
          <a:bodyPr wrap="none" anchor="ctr" anchorCtr="0">
            <a:noAutofit/>
          </a:bodyPr>
          <a:lstStyle>
            <a:lvl1pPr algn="ctr">
              <a:defRPr sz="2400" b="1">
                <a:solidFill>
                  <a:schemeClr val="bg1"/>
                </a:solidFill>
              </a:defRPr>
            </a:lvl1pPr>
            <a:lvl2pPr>
              <a:defRPr sz="2400" b="1">
                <a:solidFill>
                  <a:schemeClr val="bg1"/>
                </a:solidFill>
              </a:defRPr>
            </a:lvl2pPr>
            <a:lvl3pPr>
              <a:defRPr sz="2400" b="1">
                <a:solidFill>
                  <a:schemeClr val="bg1"/>
                </a:solidFill>
              </a:defRPr>
            </a:lvl3pPr>
            <a:lvl4pPr>
              <a:defRPr sz="2400" b="1">
                <a:solidFill>
                  <a:schemeClr val="bg1"/>
                </a:solidFill>
              </a:defRPr>
            </a:lvl4pPr>
            <a:lvl5pPr>
              <a:defRPr sz="2400" b="1">
                <a:solidFill>
                  <a:schemeClr val="bg1"/>
                </a:solidFill>
              </a:defRPr>
            </a:lvl5pPr>
          </a:lstStyle>
          <a:p>
            <a:pPr lvl="0"/>
            <a:r>
              <a:rPr lang="de-DE" dirty="0" err="1"/>
              <a:t>Klassifi</a:t>
            </a:r>
            <a:r>
              <a:rPr lang="de-DE" dirty="0"/>
              <a:t>-</a:t>
            </a:r>
            <a:br>
              <a:rPr lang="de-DE" dirty="0"/>
            </a:br>
            <a:r>
              <a:rPr lang="de-DE" dirty="0" err="1"/>
              <a:t>kation</a:t>
            </a:r>
            <a:endParaRPr lang="de-DE" dirty="0"/>
          </a:p>
        </p:txBody>
      </p:sp>
    </p:spTree>
    <p:extLst>
      <p:ext uri="{BB962C8B-B14F-4D97-AF65-F5344CB8AC3E}">
        <p14:creationId xmlns:p14="http://schemas.microsoft.com/office/powerpoint/2010/main" val="566026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1_Nur Überschrift">
    <p:spTree>
      <p:nvGrpSpPr>
        <p:cNvPr id="1" name=""/>
        <p:cNvGrpSpPr/>
        <p:nvPr/>
      </p:nvGrpSpPr>
      <p:grpSpPr>
        <a:xfrm>
          <a:off x="0" y="0"/>
          <a:ext cx="0" cy="0"/>
          <a:chOff x="0" y="0"/>
          <a:chExt cx="0" cy="0"/>
        </a:xfrm>
      </p:grpSpPr>
      <p:sp>
        <p:nvSpPr>
          <p:cNvPr id="7" name="Textplatzhalter 2">
            <a:extLst>
              <a:ext uri="{FF2B5EF4-FFF2-40B4-BE49-F238E27FC236}">
                <a16:creationId xmlns:a16="http://schemas.microsoft.com/office/drawing/2014/main" id="{FF470783-0594-4881-AE7B-9E471572C15D}"/>
              </a:ext>
            </a:extLst>
          </p:cNvPr>
          <p:cNvSpPr>
            <a:spLocks noGrp="1"/>
          </p:cNvSpPr>
          <p:nvPr>
            <p:ph type="body" idx="14" hasCustomPrompt="1"/>
          </p:nvPr>
        </p:nvSpPr>
        <p:spPr>
          <a:xfrm>
            <a:off x="515941" y="205524"/>
            <a:ext cx="9270043" cy="180000"/>
          </a:xfrm>
        </p:spPr>
        <p:txBody>
          <a:bodyPr/>
          <a:lstStyle>
            <a:lvl1pPr marL="0" indent="0">
              <a:buNone/>
              <a:defRPr sz="1400">
                <a:solidFill>
                  <a:schemeClr val="tx1"/>
                </a:solidFill>
              </a:defRPr>
            </a:lvl1pPr>
            <a:lvl2pPr marL="457155" indent="0">
              <a:buNone/>
              <a:defRPr sz="2000">
                <a:solidFill>
                  <a:schemeClr val="tx1">
                    <a:tint val="75000"/>
                  </a:schemeClr>
                </a:solidFill>
              </a:defRPr>
            </a:lvl2pPr>
            <a:lvl3pPr marL="914309" indent="0">
              <a:buNone/>
              <a:defRPr sz="1900">
                <a:solidFill>
                  <a:schemeClr val="tx1">
                    <a:tint val="75000"/>
                  </a:schemeClr>
                </a:solidFill>
              </a:defRPr>
            </a:lvl3pPr>
            <a:lvl4pPr marL="1371464" indent="0">
              <a:buNone/>
              <a:defRPr sz="1600">
                <a:solidFill>
                  <a:schemeClr val="tx1">
                    <a:tint val="75000"/>
                  </a:schemeClr>
                </a:solidFill>
              </a:defRPr>
            </a:lvl4pPr>
            <a:lvl5pPr marL="1828618" indent="0">
              <a:buNone/>
              <a:defRPr sz="1600">
                <a:solidFill>
                  <a:schemeClr val="tx1">
                    <a:tint val="75000"/>
                  </a:schemeClr>
                </a:solidFill>
              </a:defRPr>
            </a:lvl5pPr>
            <a:lvl6pPr marL="2285774"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5" indent="0">
              <a:buNone/>
              <a:defRPr sz="1600">
                <a:solidFill>
                  <a:schemeClr val="tx1">
                    <a:tint val="75000"/>
                  </a:schemeClr>
                </a:solidFill>
              </a:defRPr>
            </a:lvl9pPr>
          </a:lstStyle>
          <a:p>
            <a:pPr lvl="0"/>
            <a:r>
              <a:rPr lang="de-DE" dirty="0"/>
              <a:t>Untertitel</a:t>
            </a:r>
          </a:p>
        </p:txBody>
      </p:sp>
      <p:sp>
        <p:nvSpPr>
          <p:cNvPr id="11" name="Footer Placeholder 10">
            <a:extLst>
              <a:ext uri="{FF2B5EF4-FFF2-40B4-BE49-F238E27FC236}">
                <a16:creationId xmlns:a16="http://schemas.microsoft.com/office/drawing/2014/main" id="{2D6BE71A-34C3-4114-940F-C4721EED0957}"/>
              </a:ext>
            </a:extLst>
          </p:cNvPr>
          <p:cNvSpPr>
            <a:spLocks noGrp="1"/>
          </p:cNvSpPr>
          <p:nvPr>
            <p:ph type="ftr" sz="quarter" idx="16"/>
          </p:nvPr>
        </p:nvSpPr>
        <p:spPr/>
        <p:txBody>
          <a:bodyPr/>
          <a:lstStyle/>
          <a:p>
            <a:r>
              <a:rPr lang="de-DE" dirty="0"/>
              <a:t>Anlass  |  Rechtsträger  |  Vortragender</a:t>
            </a:r>
          </a:p>
        </p:txBody>
      </p:sp>
      <p:sp>
        <p:nvSpPr>
          <p:cNvPr id="12" name="Slide Number Placeholder 11">
            <a:extLst>
              <a:ext uri="{FF2B5EF4-FFF2-40B4-BE49-F238E27FC236}">
                <a16:creationId xmlns:a16="http://schemas.microsoft.com/office/drawing/2014/main" id="{00EF9183-EC31-4CD4-9573-212C7125A313}"/>
              </a:ext>
            </a:extLst>
          </p:cNvPr>
          <p:cNvSpPr>
            <a:spLocks noGrp="1"/>
          </p:cNvSpPr>
          <p:nvPr>
            <p:ph type="sldNum" sz="quarter" idx="17"/>
          </p:nvPr>
        </p:nvSpPr>
        <p:spPr/>
        <p:txBody>
          <a:bodyPr/>
          <a:lstStyle/>
          <a:p>
            <a:fld id="{7C3F3221-2500-48BC-9389-24C48D7E174A}" type="slidenum">
              <a:rPr lang="de-DE" smtClean="0"/>
              <a:pPr/>
              <a:t>‹Nr.›</a:t>
            </a:fld>
            <a:endParaRPr lang="de-DE" dirty="0"/>
          </a:p>
        </p:txBody>
      </p:sp>
      <p:sp>
        <p:nvSpPr>
          <p:cNvPr id="2" name="Titel 1">
            <a:extLst>
              <a:ext uri="{FF2B5EF4-FFF2-40B4-BE49-F238E27FC236}">
                <a16:creationId xmlns:a16="http://schemas.microsoft.com/office/drawing/2014/main" id="{83D3835D-4B11-40B8-A422-E936E0D4593C}"/>
              </a:ext>
            </a:extLst>
          </p:cNvPr>
          <p:cNvSpPr>
            <a:spLocks noGrp="1"/>
          </p:cNvSpPr>
          <p:nvPr>
            <p:ph type="title" hasCustomPrompt="1"/>
          </p:nvPr>
        </p:nvSpPr>
        <p:spPr/>
        <p:txBody>
          <a:bodyPr/>
          <a:lstStyle>
            <a:lvl1pPr>
              <a:defRPr>
                <a:solidFill>
                  <a:srgbClr val="C00000"/>
                </a:solidFill>
              </a:defRPr>
            </a:lvl1pPr>
          </a:lstStyle>
          <a:p>
            <a:r>
              <a:rPr lang="de-DE" dirty="0"/>
              <a:t>Mastertitelformat bearbeiten</a:t>
            </a:r>
          </a:p>
        </p:txBody>
      </p:sp>
    </p:spTree>
    <p:extLst>
      <p:ext uri="{BB962C8B-B14F-4D97-AF65-F5344CB8AC3E}">
        <p14:creationId xmlns:p14="http://schemas.microsoft.com/office/powerpoint/2010/main" val="40096396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smtClean="0"/>
              <a:t>Titelmasterformat durch Klicken bearbeiten</a:t>
            </a:r>
            <a:endParaRPr lang="de-DE"/>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p>
            <a:fld id="{AE9C7F86-B9AB-4362-AF32-B92033A7FEA8}" type="datetimeFigureOut">
              <a:rPr lang="de-DE" smtClean="0"/>
              <a:t>17.08.2023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B1435DF-D238-4C6A-88CF-14859064FA76}" type="slidenum">
              <a:rPr lang="de-DE" smtClean="0"/>
              <a:t>‹Nr.›</a:t>
            </a:fld>
            <a:endParaRPr lang="de-DE"/>
          </a:p>
        </p:txBody>
      </p:sp>
    </p:spTree>
    <p:extLst>
      <p:ext uri="{BB962C8B-B14F-4D97-AF65-F5344CB8AC3E}">
        <p14:creationId xmlns:p14="http://schemas.microsoft.com/office/powerpoint/2010/main" val="17197159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AE9C7F86-B9AB-4362-AF32-B92033A7FEA8}" type="datetimeFigureOut">
              <a:rPr lang="de-DE" smtClean="0"/>
              <a:t>17.08.2023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B1435DF-D238-4C6A-88CF-14859064FA76}" type="slidenum">
              <a:rPr lang="de-DE" smtClean="0"/>
              <a:t>‹Nr.›</a:t>
            </a:fld>
            <a:endParaRPr lang="de-DE"/>
          </a:p>
        </p:txBody>
      </p:sp>
    </p:spTree>
    <p:extLst>
      <p:ext uri="{BB962C8B-B14F-4D97-AF65-F5344CB8AC3E}">
        <p14:creationId xmlns:p14="http://schemas.microsoft.com/office/powerpoint/2010/main" val="9820214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smtClean="0"/>
              <a:t>Titelmasterformat durch Klicken bearbeiten</a:t>
            </a:r>
            <a:endParaRPr lang="de-DE"/>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smtClean="0"/>
              <a:t>Formatvorlagen des Textmasters bearbeiten</a:t>
            </a:r>
          </a:p>
        </p:txBody>
      </p:sp>
      <p:sp>
        <p:nvSpPr>
          <p:cNvPr id="4" name="Datumsplatzhalter 3"/>
          <p:cNvSpPr>
            <a:spLocks noGrp="1"/>
          </p:cNvSpPr>
          <p:nvPr>
            <p:ph type="dt" sz="half" idx="10"/>
          </p:nvPr>
        </p:nvSpPr>
        <p:spPr/>
        <p:txBody>
          <a:bodyPr/>
          <a:lstStyle/>
          <a:p>
            <a:fld id="{AE9C7F86-B9AB-4362-AF32-B92033A7FEA8}" type="datetimeFigureOut">
              <a:rPr lang="de-DE" smtClean="0"/>
              <a:t>17.08.2023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B1435DF-D238-4C6A-88CF-14859064FA76}" type="slidenum">
              <a:rPr lang="de-DE" smtClean="0"/>
              <a:t>‹Nr.›</a:t>
            </a:fld>
            <a:endParaRPr lang="de-DE"/>
          </a:p>
        </p:txBody>
      </p:sp>
    </p:spTree>
    <p:extLst>
      <p:ext uri="{BB962C8B-B14F-4D97-AF65-F5344CB8AC3E}">
        <p14:creationId xmlns:p14="http://schemas.microsoft.com/office/powerpoint/2010/main" val="12983335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838200"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6172200" y="1825625"/>
            <a:ext cx="5181600" cy="435133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p>
            <a:fld id="{AE9C7F86-B9AB-4362-AF32-B92033A7FEA8}" type="datetimeFigureOut">
              <a:rPr lang="de-DE" smtClean="0"/>
              <a:t>17.08.2023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B1435DF-D238-4C6A-88CF-14859064FA76}" type="slidenum">
              <a:rPr lang="de-DE" smtClean="0"/>
              <a:t>‹Nr.›</a:t>
            </a:fld>
            <a:endParaRPr lang="de-DE"/>
          </a:p>
        </p:txBody>
      </p:sp>
    </p:spTree>
    <p:extLst>
      <p:ext uri="{BB962C8B-B14F-4D97-AF65-F5344CB8AC3E}">
        <p14:creationId xmlns:p14="http://schemas.microsoft.com/office/powerpoint/2010/main" val="19900118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smtClean="0"/>
              <a:t>Titelmasterformat durch Klicken bearbeiten</a:t>
            </a:r>
            <a:endParaRPr lang="de-DE"/>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p>
            <a:fld id="{AE9C7F86-B9AB-4362-AF32-B92033A7FEA8}" type="datetimeFigureOut">
              <a:rPr lang="de-DE" smtClean="0"/>
              <a:t>17.08.2023</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EB1435DF-D238-4C6A-88CF-14859064FA76}" type="slidenum">
              <a:rPr lang="de-DE" smtClean="0"/>
              <a:t>‹Nr.›</a:t>
            </a:fld>
            <a:endParaRPr lang="de-DE"/>
          </a:p>
        </p:txBody>
      </p:sp>
    </p:spTree>
    <p:extLst>
      <p:ext uri="{BB962C8B-B14F-4D97-AF65-F5344CB8AC3E}">
        <p14:creationId xmlns:p14="http://schemas.microsoft.com/office/powerpoint/2010/main" val="3206839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p>
            <a:fld id="{AE9C7F86-B9AB-4362-AF32-B92033A7FEA8}" type="datetimeFigureOut">
              <a:rPr lang="de-DE" smtClean="0"/>
              <a:t>17.08.2023</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EB1435DF-D238-4C6A-88CF-14859064FA76}" type="slidenum">
              <a:rPr lang="de-DE" smtClean="0"/>
              <a:t>‹Nr.›</a:t>
            </a:fld>
            <a:endParaRPr lang="de-DE"/>
          </a:p>
        </p:txBody>
      </p:sp>
    </p:spTree>
    <p:extLst>
      <p:ext uri="{BB962C8B-B14F-4D97-AF65-F5344CB8AC3E}">
        <p14:creationId xmlns:p14="http://schemas.microsoft.com/office/powerpoint/2010/main" val="11943066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AE9C7F86-B9AB-4362-AF32-B92033A7FEA8}" type="datetimeFigureOut">
              <a:rPr lang="de-DE" smtClean="0"/>
              <a:t>17.08.2023</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EB1435DF-D238-4C6A-88CF-14859064FA76}" type="slidenum">
              <a:rPr lang="de-DE" smtClean="0"/>
              <a:t>‹Nr.›</a:t>
            </a:fld>
            <a:endParaRPr lang="de-DE"/>
          </a:p>
        </p:txBody>
      </p:sp>
    </p:spTree>
    <p:extLst>
      <p:ext uri="{BB962C8B-B14F-4D97-AF65-F5344CB8AC3E}">
        <p14:creationId xmlns:p14="http://schemas.microsoft.com/office/powerpoint/2010/main" val="7349482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AE9C7F86-B9AB-4362-AF32-B92033A7FEA8}" type="datetimeFigureOut">
              <a:rPr lang="de-DE" smtClean="0"/>
              <a:t>17.08.2023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B1435DF-D238-4C6A-88CF-14859064FA76}" type="slidenum">
              <a:rPr lang="de-DE" smtClean="0"/>
              <a:t>‹Nr.›</a:t>
            </a:fld>
            <a:endParaRPr lang="de-DE"/>
          </a:p>
        </p:txBody>
      </p:sp>
    </p:spTree>
    <p:extLst>
      <p:ext uri="{BB962C8B-B14F-4D97-AF65-F5344CB8AC3E}">
        <p14:creationId xmlns:p14="http://schemas.microsoft.com/office/powerpoint/2010/main" val="27774745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smtClean="0"/>
              <a:t>Titelmasterformat durch Klicken bearbeiten</a:t>
            </a:r>
            <a:endParaRPr lang="de-DE"/>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smtClean="0"/>
              <a:t>Formatvorlagen des Textmasters bearbeiten</a:t>
            </a:r>
          </a:p>
        </p:txBody>
      </p:sp>
      <p:sp>
        <p:nvSpPr>
          <p:cNvPr id="5" name="Datumsplatzhalter 4"/>
          <p:cNvSpPr>
            <a:spLocks noGrp="1"/>
          </p:cNvSpPr>
          <p:nvPr>
            <p:ph type="dt" sz="half" idx="10"/>
          </p:nvPr>
        </p:nvSpPr>
        <p:spPr/>
        <p:txBody>
          <a:bodyPr/>
          <a:lstStyle/>
          <a:p>
            <a:fld id="{AE9C7F86-B9AB-4362-AF32-B92033A7FEA8}" type="datetimeFigureOut">
              <a:rPr lang="de-DE" smtClean="0"/>
              <a:t>17.08.2023</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B1435DF-D238-4C6A-88CF-14859064FA76}" type="slidenum">
              <a:rPr lang="de-DE" smtClean="0"/>
              <a:t>‹Nr.›</a:t>
            </a:fld>
            <a:endParaRPr lang="de-DE"/>
          </a:p>
        </p:txBody>
      </p:sp>
    </p:spTree>
    <p:extLst>
      <p:ext uri="{BB962C8B-B14F-4D97-AF65-F5344CB8AC3E}">
        <p14:creationId xmlns:p14="http://schemas.microsoft.com/office/powerpoint/2010/main" val="269535211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AE9C7F86-B9AB-4362-AF32-B92033A7FEA8}" type="datetimeFigureOut">
              <a:rPr lang="de-DE" smtClean="0"/>
              <a:t>17.08.2023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B1435DF-D238-4C6A-88CF-14859064FA76}" type="slidenum">
              <a:rPr lang="de-DE" smtClean="0"/>
              <a:t>‹Nr.›</a:t>
            </a:fld>
            <a:endParaRPr lang="de-DE"/>
          </a:p>
        </p:txBody>
      </p:sp>
    </p:spTree>
    <p:extLst>
      <p:ext uri="{BB962C8B-B14F-4D97-AF65-F5344CB8AC3E}">
        <p14:creationId xmlns:p14="http://schemas.microsoft.com/office/powerpoint/2010/main" val="16883280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p>
            <a:fld id="{AE9C7F86-B9AB-4362-AF32-B92033A7FEA8}" type="datetimeFigureOut">
              <a:rPr lang="de-DE" smtClean="0"/>
              <a:t>17.08.2023</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B1435DF-D238-4C6A-88CF-14859064FA76}" type="slidenum">
              <a:rPr lang="de-DE" smtClean="0"/>
              <a:t>‹Nr.›</a:t>
            </a:fld>
            <a:endParaRPr lang="de-DE"/>
          </a:p>
        </p:txBody>
      </p:sp>
    </p:spTree>
    <p:extLst>
      <p:ext uri="{BB962C8B-B14F-4D97-AF65-F5344CB8AC3E}">
        <p14:creationId xmlns:p14="http://schemas.microsoft.com/office/powerpoint/2010/main" val="3699950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2.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14DA1F2A-305A-4237-A132-917501067665}"/>
              </a:ext>
            </a:extLst>
          </p:cNvPr>
          <p:cNvSpPr>
            <a:spLocks noGrp="1"/>
          </p:cNvSpPr>
          <p:nvPr>
            <p:ph type="title"/>
          </p:nvPr>
        </p:nvSpPr>
        <p:spPr>
          <a:xfrm>
            <a:off x="515939" y="478536"/>
            <a:ext cx="9270042" cy="720000"/>
          </a:xfrm>
          <a:prstGeom prst="rect">
            <a:avLst/>
          </a:prstGeom>
        </p:spPr>
        <p:txBody>
          <a:bodyPr vert="horz" lIns="0" tIns="0" rIns="0" bIns="0" rtlCol="0" anchor="t" anchorCtr="0">
            <a:noAutofit/>
          </a:bodyPr>
          <a:lstStyle/>
          <a:p>
            <a:r>
              <a:rPr lang="de-DE" dirty="0"/>
              <a:t>Mastertitelformat bearbeiten</a:t>
            </a:r>
          </a:p>
        </p:txBody>
      </p:sp>
      <p:sp>
        <p:nvSpPr>
          <p:cNvPr id="3" name="Textplatzhalter 2">
            <a:extLst>
              <a:ext uri="{FF2B5EF4-FFF2-40B4-BE49-F238E27FC236}">
                <a16:creationId xmlns:a16="http://schemas.microsoft.com/office/drawing/2014/main" id="{BB0D0CDC-D739-45D2-BF67-BDB88B7CCE57}"/>
              </a:ext>
            </a:extLst>
          </p:cNvPr>
          <p:cNvSpPr>
            <a:spLocks noGrp="1"/>
          </p:cNvSpPr>
          <p:nvPr>
            <p:ph type="body" idx="1"/>
          </p:nvPr>
        </p:nvSpPr>
        <p:spPr>
          <a:xfrm>
            <a:off x="515939" y="1484314"/>
            <a:ext cx="11160124" cy="4700586"/>
          </a:xfrm>
          <a:prstGeom prst="rect">
            <a:avLst/>
          </a:prstGeom>
        </p:spPr>
        <p:txBody>
          <a:bodyPr vert="horz" lIns="0" tIns="0" rIns="0" bIns="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5" name="Fußzeilenplatzhalter 4">
            <a:extLst>
              <a:ext uri="{FF2B5EF4-FFF2-40B4-BE49-F238E27FC236}">
                <a16:creationId xmlns:a16="http://schemas.microsoft.com/office/drawing/2014/main" id="{84D14C28-93FA-4CF8-8DF9-9B5F521F8D57}"/>
              </a:ext>
            </a:extLst>
          </p:cNvPr>
          <p:cNvSpPr>
            <a:spLocks noGrp="1"/>
          </p:cNvSpPr>
          <p:nvPr>
            <p:ph type="ftr" sz="quarter" idx="3"/>
          </p:nvPr>
        </p:nvSpPr>
        <p:spPr>
          <a:xfrm>
            <a:off x="515935" y="6517557"/>
            <a:ext cx="4858067" cy="153888"/>
          </a:xfrm>
          <a:prstGeom prst="rect">
            <a:avLst/>
          </a:prstGeom>
        </p:spPr>
        <p:txBody>
          <a:bodyPr vert="horz" lIns="0" tIns="0" rIns="0" bIns="0" rtlCol="0" anchor="t" anchorCtr="0">
            <a:noAutofit/>
          </a:bodyPr>
          <a:lstStyle>
            <a:lvl1pPr algn="l">
              <a:defRPr sz="1000">
                <a:solidFill>
                  <a:srgbClr val="807E6F"/>
                </a:solidFill>
              </a:defRPr>
            </a:lvl1pPr>
          </a:lstStyle>
          <a:p>
            <a:endParaRPr lang="de-DE" dirty="0"/>
          </a:p>
        </p:txBody>
      </p:sp>
      <p:sp>
        <p:nvSpPr>
          <p:cNvPr id="6" name="Foliennummernplatzhalter 5">
            <a:extLst>
              <a:ext uri="{FF2B5EF4-FFF2-40B4-BE49-F238E27FC236}">
                <a16:creationId xmlns:a16="http://schemas.microsoft.com/office/drawing/2014/main" id="{6A189D8C-18A0-4214-8ABF-E1F2E661FE71}"/>
              </a:ext>
            </a:extLst>
          </p:cNvPr>
          <p:cNvSpPr>
            <a:spLocks noGrp="1"/>
          </p:cNvSpPr>
          <p:nvPr>
            <p:ph type="sldNum" sz="quarter" idx="4"/>
          </p:nvPr>
        </p:nvSpPr>
        <p:spPr>
          <a:xfrm>
            <a:off x="11191284" y="6517557"/>
            <a:ext cx="484777" cy="153888"/>
          </a:xfrm>
          <a:prstGeom prst="rect">
            <a:avLst/>
          </a:prstGeom>
        </p:spPr>
        <p:txBody>
          <a:bodyPr vert="horz" wrap="square" lIns="0" tIns="0" rIns="0" bIns="0" rtlCol="0" anchor="t">
            <a:noAutofit/>
          </a:bodyPr>
          <a:lstStyle>
            <a:lvl1pPr algn="r">
              <a:defRPr sz="1000">
                <a:solidFill>
                  <a:srgbClr val="807E6F"/>
                </a:solidFill>
              </a:defRPr>
            </a:lvl1pPr>
          </a:lstStyle>
          <a:p>
            <a:fld id="{7C3F3221-2500-48BC-9389-24C48D7E174A}" type="slidenum">
              <a:rPr lang="de-DE" smtClean="0"/>
              <a:pPr/>
              <a:t>‹Nr.›</a:t>
            </a:fld>
            <a:endParaRPr lang="de-DE" dirty="0"/>
          </a:p>
        </p:txBody>
      </p:sp>
      <p:sp>
        <p:nvSpPr>
          <p:cNvPr id="7" name="Text Placeholder 4">
            <a:extLst>
              <a:ext uri="{FF2B5EF4-FFF2-40B4-BE49-F238E27FC236}">
                <a16:creationId xmlns:a16="http://schemas.microsoft.com/office/drawing/2014/main" id="{CCDC3389-F14B-4E69-A34E-2BF7B3FF03C2}"/>
              </a:ext>
            </a:extLst>
          </p:cNvPr>
          <p:cNvSpPr txBox="1">
            <a:spLocks noChangeAspect="1"/>
          </p:cNvSpPr>
          <p:nvPr userDrawn="1"/>
        </p:nvSpPr>
        <p:spPr bwMode="black">
          <a:xfrm>
            <a:off x="10581727" y="331625"/>
            <a:ext cx="1219114" cy="673200"/>
          </a:xfrm>
          <a:prstGeom prst="rect">
            <a:avLst/>
          </a:prstGeom>
          <a:blipFill>
            <a:blip r:embed="rId36"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10000"/>
              </a:lnSpc>
              <a:spcBef>
                <a:spcPts val="800"/>
              </a:spcBef>
              <a:buFontTx/>
              <a:buNone/>
              <a:defRPr sz="100" kern="1200">
                <a:solidFill>
                  <a:schemeClr val="bg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r>
              <a:rPr lang="de-DE" dirty="0" smtClean="0"/>
              <a:t>.</a:t>
            </a:r>
            <a:endParaRPr lang="de-DE" dirty="0"/>
          </a:p>
        </p:txBody>
      </p:sp>
    </p:spTree>
    <p:extLst>
      <p:ext uri="{BB962C8B-B14F-4D97-AF65-F5344CB8AC3E}">
        <p14:creationId xmlns:p14="http://schemas.microsoft.com/office/powerpoint/2010/main" val="15117775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742" r:id="rId31"/>
    <p:sldLayoutId id="2147483818" r:id="rId32"/>
    <p:sldLayoutId id="2147483826" r:id="rId33"/>
    <p:sldLayoutId id="2147483828" r:id="rId34"/>
  </p:sldLayoutIdLst>
  <p:timing>
    <p:tnLst>
      <p:par>
        <p:cTn id="1" dur="indefinite" restart="never" nodeType="tmRoot"/>
      </p:par>
    </p:tnLst>
  </p:timing>
  <p:hf sldNum="0" hdr="0" ftr="0" dt="0"/>
  <p:txStyles>
    <p:title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p:titleStyle>
    <p:body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p:bodyStyle>
    <p:otherStyle>
      <a:defPPr>
        <a:defRPr lang="de-DE"/>
      </a:defPPr>
      <a:lvl1pPr marL="0" indent="0" algn="l" defTabSz="914400" rtl="0" eaLnBrk="1" latinLnBrk="0" hangingPunct="1">
        <a:lnSpc>
          <a:spcPct val="110000"/>
        </a:lnSpc>
        <a:spcBef>
          <a:spcPts val="800"/>
        </a:spcBef>
        <a:buFontTx/>
        <a:buNone/>
        <a:defRPr sz="12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2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2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935">
          <p15:clr>
            <a:srgbClr val="F26B43"/>
          </p15:clr>
        </p15:guide>
        <p15:guide id="2" pos="7355">
          <p15:clr>
            <a:srgbClr val="F26B43"/>
          </p15:clr>
        </p15:guide>
        <p15:guide id="3" pos="325">
          <p15:clr>
            <a:srgbClr val="F26B43"/>
          </p15:clr>
        </p15:guide>
        <p15:guide id="4" orient="horz" pos="3896">
          <p15:clr>
            <a:srgbClr val="F26B43"/>
          </p15:clr>
        </p15:guide>
        <p15:guide id="7" orient="horz" pos="30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smtClean="0"/>
              <a:t>Titelmasterformat durch Klicken bearbeiten</a:t>
            </a:r>
            <a:endParaRPr lang="de-DE"/>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9C7F86-B9AB-4362-AF32-B92033A7FEA8}" type="datetimeFigureOut">
              <a:rPr lang="de-DE" smtClean="0"/>
              <a:t>17.08.2023</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1435DF-D238-4C6A-88CF-14859064FA76}" type="slidenum">
              <a:rPr lang="de-DE" smtClean="0"/>
              <a:t>‹Nr.›</a:t>
            </a:fld>
            <a:endParaRPr lang="de-DE"/>
          </a:p>
        </p:txBody>
      </p:sp>
    </p:spTree>
    <p:extLst>
      <p:ext uri="{BB962C8B-B14F-4D97-AF65-F5344CB8AC3E}">
        <p14:creationId xmlns:p14="http://schemas.microsoft.com/office/powerpoint/2010/main" val="93452988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hyperlink" Target="mailto:Stefan.roennau@ergo.de"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31.xml"/><Relationship Id="rId6" Type="http://schemas.openxmlformats.org/officeDocument/2006/relationships/hyperlink" Target="https://www.ergo-meine-druckstuecke.de/download/10786" TargetMode="External"/><Relationship Id="rId11" Type="http://schemas.openxmlformats.org/officeDocument/2006/relationships/image" Target="../media/image13.jpeg"/><Relationship Id="rId5" Type="http://schemas.openxmlformats.org/officeDocument/2006/relationships/image" Target="../media/image8.jpeg"/><Relationship Id="rId10" Type="http://schemas.openxmlformats.org/officeDocument/2006/relationships/image" Target="../media/image12.jpeg"/><Relationship Id="rId4" Type="http://schemas.openxmlformats.org/officeDocument/2006/relationships/image" Target="../media/image7.jpe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32.xml"/><Relationship Id="rId5" Type="http://schemas.openxmlformats.org/officeDocument/2006/relationships/image" Target="../media/image18.jpeg"/><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31.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23.png"/><Relationship Id="rId5" Type="http://schemas.openxmlformats.org/officeDocument/2006/relationships/image" Target="NUL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3" Type="http://schemas.openxmlformats.org/officeDocument/2006/relationships/hyperlink" Target="https://www.ergo.de/balance" TargetMode="External"/><Relationship Id="rId2" Type="http://schemas.openxmlformats.org/officeDocument/2006/relationships/notesSlide" Target="../notesSlides/notesSlide14.xml"/><Relationship Id="rId1" Type="http://schemas.openxmlformats.org/officeDocument/2006/relationships/slideLayout" Target="../slideLayouts/slideLayout32.xml"/><Relationship Id="rId4" Type="http://schemas.openxmlformats.org/officeDocument/2006/relationships/image" Target="../media/image28.tmp"/></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14.xml"/><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png"/><Relationship Id="rId2" Type="http://schemas.openxmlformats.org/officeDocument/2006/relationships/image" Target="../media/image32.emf"/><Relationship Id="rId1" Type="http://schemas.openxmlformats.org/officeDocument/2006/relationships/slideLayout" Target="../slideLayouts/slideLayout10.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 Id="rId14"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50.png"/><Relationship Id="rId7"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10.xml"/><Relationship Id="rId6" Type="http://schemas.openxmlformats.org/officeDocument/2006/relationships/hyperlink" Target="https://www.ergo-meine-druckstuecke.de/download/11329" TargetMode="External"/><Relationship Id="rId5" Type="http://schemas.openxmlformats.org/officeDocument/2006/relationships/image" Target="../media/image52.png"/><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0.xml"/><Relationship Id="rId1" Type="http://schemas.openxmlformats.org/officeDocument/2006/relationships/slideLayout" Target="../slideLayouts/slideLayout33.xml"/><Relationship Id="rId4" Type="http://schemas.openxmlformats.org/officeDocument/2006/relationships/image" Target="../media/image55.png"/></Relationships>
</file>

<file path=ppt/slides/_rels/slide22.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hyperlink" Target="https://samperform.smart-am.de/?company=45e1bdc4-500a-43f2-b5f3-f5ae9500be7e" TargetMode="External"/><Relationship Id="rId7" Type="http://schemas.openxmlformats.org/officeDocument/2006/relationships/hyperlink" Target="https://www.ergo-meine-druckstuecke.de/download/11282" TargetMode="External"/><Relationship Id="rId2" Type="http://schemas.openxmlformats.org/officeDocument/2006/relationships/notesSlide" Target="../notesSlides/notesSlide21.xml"/><Relationship Id="rId1" Type="http://schemas.openxmlformats.org/officeDocument/2006/relationships/slideLayout" Target="../slideLayouts/slideLayout11.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image" Target="../media/image65.png"/><Relationship Id="rId4" Type="http://schemas.openxmlformats.org/officeDocument/2006/relationships/image" Target="../media/image64.png"/></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7.xml"/><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notesSlide" Target="../notesSlides/notesSlide28.xml"/><Relationship Id="rId1" Type="http://schemas.openxmlformats.org/officeDocument/2006/relationships/slideLayout" Target="../slideLayouts/slideLayout11.xml"/><Relationship Id="rId4" Type="http://schemas.openxmlformats.org/officeDocument/2006/relationships/image" Target="../media/image67.emf"/></Relationships>
</file>

<file path=ppt/slides/_rels/slide3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9.xml"/><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14.xml"/><Relationship Id="rId5" Type="http://schemas.openxmlformats.org/officeDocument/2006/relationships/image" Target="../media/image30.png"/><Relationship Id="rId4" Type="http://schemas.openxmlformats.org/officeDocument/2006/relationships/image" Target="../media/image72.jpeg"/></Relationships>
</file>

<file path=ppt/slides/_rels/slide34.xml.rels><?xml version="1.0" encoding="UTF-8" standalone="yes"?>
<Relationships xmlns="http://schemas.openxmlformats.org/package/2006/relationships"><Relationship Id="rId3" Type="http://schemas.openxmlformats.org/officeDocument/2006/relationships/hyperlink" Target="https://www.ergo-meine-druckstuecke.de/download/10920" TargetMode="External"/><Relationship Id="rId2" Type="http://schemas.openxmlformats.org/officeDocument/2006/relationships/notesSlide" Target="../notesSlides/notesSlide30.xml"/><Relationship Id="rId1" Type="http://schemas.openxmlformats.org/officeDocument/2006/relationships/slideLayout" Target="../slideLayouts/slideLayout11.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73.png"/></Relationships>
</file>

<file path=ppt/slides/_rels/slide35.xml.rels><?xml version="1.0" encoding="UTF-8" standalone="yes"?>
<Relationships xmlns="http://schemas.openxmlformats.org/package/2006/relationships"><Relationship Id="rId3" Type="http://schemas.openxmlformats.org/officeDocument/2006/relationships/hyperlink" Target="https://makler.ergo.de/calculators/erb-calculator/quote" TargetMode="External"/><Relationship Id="rId7" Type="http://schemas.openxmlformats.org/officeDocument/2006/relationships/image" Target="../media/image77.png"/><Relationship Id="rId2" Type="http://schemas.openxmlformats.org/officeDocument/2006/relationships/notesSlide" Target="../notesSlides/notesSlide31.xml"/><Relationship Id="rId1" Type="http://schemas.openxmlformats.org/officeDocument/2006/relationships/slideLayout" Target="../slideLayouts/slideLayout34.xml"/><Relationship Id="rId6" Type="http://schemas.openxmlformats.org/officeDocument/2006/relationships/hyperlink" Target="https://makler.ergo.de/tarifrechner-new" TargetMode="External"/><Relationship Id="rId5" Type="http://schemas.openxmlformats.org/officeDocument/2006/relationships/hyperlink" Target="https://makler.ergo.de/calculators/stg-calculator/quote" TargetMode="External"/><Relationship Id="rId4" Type="http://schemas.openxmlformats.org/officeDocument/2006/relationships/image" Target="../media/image76.png"/></Relationships>
</file>

<file path=ppt/slides/_rels/slide3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pn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1.png"/><Relationship Id="rId2" Type="http://schemas.openxmlformats.org/officeDocument/2006/relationships/notesSlide" Target="../notesSlides/notesSlide32.xml"/><Relationship Id="rId1" Type="http://schemas.openxmlformats.org/officeDocument/2006/relationships/slideLayout" Target="../slideLayouts/slideLayout23.xml"/><Relationship Id="rId6" Type="http://schemas.openxmlformats.org/officeDocument/2006/relationships/image" Target="../media/image80.jpeg"/><Relationship Id="rId5" Type="http://schemas.openxmlformats.org/officeDocument/2006/relationships/hyperlink" Target="http://www.makler.ergo.de/" TargetMode="External"/><Relationship Id="rId4" Type="http://schemas.openxmlformats.org/officeDocument/2006/relationships/hyperlink" Target="mailto:stefan.roennau@ergo.d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Bildplatzhalter 26"/>
          <p:cNvPicPr>
            <a:picLocks noGrp="1" noChangeAspect="1"/>
          </p:cNvPicPr>
          <p:nvPr>
            <p:ph type="pic" sz="quarter" idx="4"/>
          </p:nvPr>
        </p:nvPicPr>
        <p:blipFill>
          <a:blip r:embed="rId3" cstate="email">
            <a:extLst>
              <a:ext uri="{28A0092B-C50C-407E-A947-70E740481C1C}">
                <a14:useLocalDpi xmlns:a14="http://schemas.microsoft.com/office/drawing/2010/main"/>
              </a:ext>
            </a:extLst>
          </a:blip>
          <a:srcRect/>
          <a:stretch>
            <a:fillRect/>
          </a:stretch>
        </p:blipFill>
        <p:spPr/>
      </p:pic>
      <p:sp>
        <p:nvSpPr>
          <p:cNvPr id="25" name="Textplatzhalter 24"/>
          <p:cNvSpPr>
            <a:spLocks noGrp="1"/>
          </p:cNvSpPr>
          <p:nvPr>
            <p:ph type="body" sz="quarter" idx="10"/>
          </p:nvPr>
        </p:nvSpPr>
        <p:spPr/>
        <p:txBody>
          <a:bodyPr/>
          <a:lstStyle/>
          <a:p>
            <a:endParaRPr lang="de-DE"/>
          </a:p>
        </p:txBody>
      </p:sp>
      <p:sp>
        <p:nvSpPr>
          <p:cNvPr id="41" name="Foliennummernplatzhalter 5">
            <a:extLst>
              <a:ext uri="{FF2B5EF4-FFF2-40B4-BE49-F238E27FC236}">
                <a16:creationId xmlns:a16="http://schemas.microsoft.com/office/drawing/2014/main" id="{00D00001-26B5-4FF9-AA4B-7FA3CFDAABD1}"/>
              </a:ext>
            </a:extLst>
          </p:cNvPr>
          <p:cNvSpPr txBox="1">
            <a:spLocks/>
          </p:cNvSpPr>
          <p:nvPr/>
        </p:nvSpPr>
        <p:spPr>
          <a:xfrm>
            <a:off x="11191284" y="6517557"/>
            <a:ext cx="484777" cy="153888"/>
          </a:xfrm>
          <a:prstGeom prst="rect">
            <a:avLst/>
          </a:prstGeom>
        </p:spPr>
        <p:txBody>
          <a:bodyPr vert="horz" wrap="square" lIns="0" tIns="0" rIns="0" bIns="0" rtlCol="0" anchor="t">
            <a:noAutofit/>
          </a:bodyPr>
          <a:lstStyle>
            <a:lvl1pPr marL="0" indent="0" algn="r" defTabSz="914400" rtl="0" eaLnBrk="1" latinLnBrk="0" hangingPunct="1">
              <a:lnSpc>
                <a:spcPct val="110000"/>
              </a:lnSpc>
              <a:spcBef>
                <a:spcPts val="800"/>
              </a:spcBef>
              <a:buFontTx/>
              <a:buNone/>
              <a:defRPr sz="1000" kern="1200">
                <a:solidFill>
                  <a:srgbClr val="807E6F"/>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r" defTabSz="914400" rtl="0" eaLnBrk="1" fontAlgn="auto" latinLnBrk="0" hangingPunct="1">
              <a:lnSpc>
                <a:spcPct val="110000"/>
              </a:lnSpc>
              <a:spcBef>
                <a:spcPts val="800"/>
              </a:spcBef>
              <a:spcAft>
                <a:spcPts val="0"/>
              </a:spcAft>
              <a:buClrTx/>
              <a:buSzTx/>
              <a:buFontTx/>
              <a:buNone/>
              <a:tabLst/>
              <a:defRPr/>
            </a:pPr>
            <a:fld id="{7C3F3221-2500-48BC-9389-24C48D7E174A}" type="slidenum">
              <a:rPr kumimoji="0" lang="de-DE" sz="1000" b="0" i="0" u="none" strike="noStrike" kern="1200" cap="none" spc="0" normalizeH="0" baseline="0" noProof="0" smtClean="0">
                <a:ln>
                  <a:noFill/>
                </a:ln>
                <a:solidFill>
                  <a:srgbClr val="807E6F"/>
                </a:solidFill>
                <a:effectLst/>
                <a:uLnTx/>
                <a:uFillTx/>
                <a:latin typeface="Arial"/>
                <a:ea typeface="+mn-ea"/>
                <a:cs typeface="+mn-cs"/>
              </a:rPr>
              <a:pPr marL="0" marR="0" lvl="0" indent="0" algn="r" defTabSz="914400" rtl="0" eaLnBrk="1" fontAlgn="auto" latinLnBrk="0" hangingPunct="1">
                <a:lnSpc>
                  <a:spcPct val="110000"/>
                </a:lnSpc>
                <a:spcBef>
                  <a:spcPts val="800"/>
                </a:spcBef>
                <a:spcAft>
                  <a:spcPts val="0"/>
                </a:spcAft>
                <a:buClrTx/>
                <a:buSzTx/>
                <a:buFontTx/>
                <a:buNone/>
                <a:tabLst/>
                <a:defRPr/>
              </a:pPr>
              <a:t>1</a:t>
            </a:fld>
            <a:endParaRPr kumimoji="0" lang="de-DE" sz="1000" b="0" i="0" u="none" strike="noStrike" kern="1200" cap="none" spc="0" normalizeH="0" baseline="0" noProof="0" dirty="0">
              <a:ln>
                <a:noFill/>
              </a:ln>
              <a:solidFill>
                <a:srgbClr val="807E6F"/>
              </a:solidFill>
              <a:effectLst/>
              <a:uLnTx/>
              <a:uFillTx/>
              <a:latin typeface="Arial"/>
              <a:ea typeface="+mn-ea"/>
              <a:cs typeface="+mn-cs"/>
            </a:endParaRPr>
          </a:p>
        </p:txBody>
      </p:sp>
      <p:sp>
        <p:nvSpPr>
          <p:cNvPr id="5" name="Titel 4">
            <a:extLst>
              <a:ext uri="{FF2B5EF4-FFF2-40B4-BE49-F238E27FC236}">
                <a16:creationId xmlns:a16="http://schemas.microsoft.com/office/drawing/2014/main" id="{2C688C01-D31D-414A-A461-97E264FE0E11}"/>
              </a:ext>
            </a:extLst>
          </p:cNvPr>
          <p:cNvSpPr>
            <a:spLocks noGrp="1"/>
          </p:cNvSpPr>
          <p:nvPr>
            <p:ph type="title"/>
          </p:nvPr>
        </p:nvSpPr>
        <p:spPr>
          <a:xfrm>
            <a:off x="4303030" y="1349391"/>
            <a:ext cx="6888253" cy="773323"/>
          </a:xfrm>
        </p:spPr>
        <p:txBody>
          <a:bodyPr/>
          <a:lstStyle/>
          <a:p>
            <a:r>
              <a:rPr lang="de-DE" sz="4400" dirty="0" smtClean="0">
                <a:solidFill>
                  <a:srgbClr val="BF1528"/>
                </a:solidFill>
              </a:rPr>
              <a:t>Herzlich Willkommen</a:t>
            </a:r>
            <a:endParaRPr lang="de-DE" sz="4400" dirty="0"/>
          </a:p>
        </p:txBody>
      </p:sp>
      <p:sp>
        <p:nvSpPr>
          <p:cNvPr id="4" name="Rechteck 3"/>
          <p:cNvSpPr/>
          <p:nvPr/>
        </p:nvSpPr>
        <p:spPr>
          <a:xfrm>
            <a:off x="4338002" y="2475640"/>
            <a:ext cx="6596743" cy="3677930"/>
          </a:xfrm>
          <a:prstGeom prst="rect">
            <a:avLst/>
          </a:prstGeom>
        </p:spPr>
        <p:txBody>
          <a:bodyPr wrap="square">
            <a:spAutoFit/>
          </a:bodyPr>
          <a:lstStyle/>
          <a:p>
            <a:pPr lvl="0">
              <a:spcAft>
                <a:spcPts val="1200"/>
              </a:spcAft>
            </a:pPr>
            <a:r>
              <a:rPr lang="en-US" b="1" dirty="0">
                <a:solidFill>
                  <a:srgbClr val="C00000"/>
                </a:solidFill>
                <a:latin typeface="FS Me" panose="02000506040000020004" pitchFamily="50" charset="0"/>
                <a:ea typeface="Calibri" panose="020F0502020204030204" pitchFamily="34" charset="0"/>
              </a:rPr>
              <a:t>ERGO</a:t>
            </a:r>
            <a:r>
              <a:rPr lang="en-US" sz="1600" dirty="0">
                <a:solidFill>
                  <a:prstClr val="black"/>
                </a:solidFill>
                <a:latin typeface="FS Me" panose="02000506040000020004" pitchFamily="50" charset="0"/>
                <a:ea typeface="Calibri" panose="020F0502020204030204" pitchFamily="34" charset="0"/>
              </a:rPr>
              <a:t> Group AG</a:t>
            </a:r>
          </a:p>
          <a:p>
            <a:pPr lvl="0">
              <a:lnSpc>
                <a:spcPct val="50000"/>
              </a:lnSpc>
            </a:pPr>
            <a:r>
              <a:rPr lang="de-DE" dirty="0">
                <a:solidFill>
                  <a:prstClr val="black"/>
                </a:solidFill>
                <a:latin typeface="Calibri" panose="020F0502020204030204" pitchFamily="34" charset="0"/>
                <a:ea typeface="Calibri" panose="020F0502020204030204" pitchFamily="34" charset="0"/>
              </a:rPr>
              <a:t>Vertriebsdirektion </a:t>
            </a:r>
            <a:endParaRPr lang="de-DE" dirty="0" smtClean="0">
              <a:solidFill>
                <a:prstClr val="black"/>
              </a:solidFill>
              <a:latin typeface="Calibri" panose="020F0502020204030204" pitchFamily="34" charset="0"/>
              <a:ea typeface="Calibri" panose="020F0502020204030204" pitchFamily="34" charset="0"/>
            </a:endParaRPr>
          </a:p>
          <a:p>
            <a:pPr lvl="0">
              <a:lnSpc>
                <a:spcPct val="50000"/>
              </a:lnSpc>
            </a:pPr>
            <a:endParaRPr lang="de-DE" dirty="0">
              <a:solidFill>
                <a:prstClr val="black"/>
              </a:solidFill>
              <a:latin typeface="Calibri" panose="020F0502020204030204" pitchFamily="34" charset="0"/>
              <a:ea typeface="Calibri" panose="020F0502020204030204" pitchFamily="34" charset="0"/>
            </a:endParaRPr>
          </a:p>
          <a:p>
            <a:pPr lvl="0">
              <a:lnSpc>
                <a:spcPct val="50000"/>
              </a:lnSpc>
            </a:pPr>
            <a:r>
              <a:rPr lang="de-DE" dirty="0" smtClean="0">
                <a:solidFill>
                  <a:prstClr val="black"/>
                </a:solidFill>
                <a:latin typeface="Calibri" panose="020F0502020204030204" pitchFamily="34" charset="0"/>
                <a:ea typeface="Calibri" panose="020F0502020204030204" pitchFamily="34" charset="0"/>
              </a:rPr>
              <a:t>Pools </a:t>
            </a:r>
            <a:r>
              <a:rPr lang="de-DE" dirty="0">
                <a:solidFill>
                  <a:prstClr val="black"/>
                </a:solidFill>
                <a:latin typeface="Calibri" panose="020F0502020204030204" pitchFamily="34" charset="0"/>
                <a:ea typeface="Calibri" panose="020F0502020204030204" pitchFamily="34" charset="0"/>
              </a:rPr>
              <a:t>&amp; Finanzvertriebe</a:t>
            </a:r>
          </a:p>
          <a:p>
            <a:pPr lvl="0">
              <a:spcAft>
                <a:spcPts val="1200"/>
              </a:spcAft>
            </a:pPr>
            <a:endParaRPr lang="de-DE" sz="2400" dirty="0" smtClean="0">
              <a:solidFill>
                <a:prstClr val="black"/>
              </a:solidFill>
              <a:latin typeface="Calibri" panose="020F0502020204030204" pitchFamily="34" charset="0"/>
              <a:ea typeface="Calibri" panose="020F0502020204030204" pitchFamily="34" charset="0"/>
            </a:endParaRPr>
          </a:p>
          <a:p>
            <a:pPr lvl="0">
              <a:spcAft>
                <a:spcPts val="1200"/>
              </a:spcAft>
            </a:pPr>
            <a:endParaRPr lang="de-DE" sz="2400" dirty="0">
              <a:solidFill>
                <a:prstClr val="black"/>
              </a:solidFill>
              <a:latin typeface="Calibri" panose="020F0502020204030204" pitchFamily="34" charset="0"/>
              <a:ea typeface="Calibri" panose="020F0502020204030204" pitchFamily="34" charset="0"/>
            </a:endParaRPr>
          </a:p>
          <a:p>
            <a:r>
              <a:rPr lang="de-DE" sz="2000" b="1" dirty="0" smtClean="0">
                <a:ea typeface="Calibri" panose="020F0502020204030204" pitchFamily="34" charset="0"/>
              </a:rPr>
              <a:t>Stefan Rönnau</a:t>
            </a:r>
            <a:endParaRPr lang="de-DE" sz="2000" b="1" dirty="0">
              <a:ea typeface="Calibri" panose="020F0502020204030204" pitchFamily="34" charset="0"/>
            </a:endParaRPr>
          </a:p>
          <a:p>
            <a:r>
              <a:rPr lang="de-DE" b="1" dirty="0">
                <a:ea typeface="Calibri" panose="020F0502020204030204" pitchFamily="34" charset="0"/>
              </a:rPr>
              <a:t>Key Account Manager – Leben </a:t>
            </a:r>
            <a:endParaRPr lang="de-DE" b="1" dirty="0" smtClean="0">
              <a:ea typeface="Calibri" panose="020F0502020204030204" pitchFamily="34" charset="0"/>
            </a:endParaRPr>
          </a:p>
          <a:p>
            <a:endParaRPr lang="de-DE" b="1" dirty="0" smtClean="0">
              <a:ea typeface="Calibri" panose="020F0502020204030204" pitchFamily="34" charset="0"/>
            </a:endParaRPr>
          </a:p>
          <a:p>
            <a:r>
              <a:rPr lang="de-DE" b="1" dirty="0" smtClean="0">
                <a:ea typeface="Calibri" panose="020F0502020204030204" pitchFamily="34" charset="0"/>
              </a:rPr>
              <a:t>0170/4587830</a:t>
            </a:r>
            <a:endParaRPr lang="de-DE" b="1" dirty="0">
              <a:ea typeface="Calibri" panose="020F0502020204030204" pitchFamily="34" charset="0"/>
            </a:endParaRPr>
          </a:p>
          <a:p>
            <a:r>
              <a:rPr lang="de-DE" b="1" dirty="0" smtClean="0">
                <a:ea typeface="Calibri" panose="020F0502020204030204" pitchFamily="34" charset="0"/>
                <a:hlinkClick r:id="rId4"/>
              </a:rPr>
              <a:t>Stefan.roennau@ergo.de</a:t>
            </a:r>
            <a:endParaRPr lang="de-DE" b="1" dirty="0" smtClean="0">
              <a:ea typeface="Calibri" panose="020F0502020204030204" pitchFamily="34" charset="0"/>
            </a:endParaRPr>
          </a:p>
          <a:p>
            <a:endParaRPr lang="de-DE" b="1" dirty="0">
              <a:ea typeface="Calibri" panose="020F0502020204030204" pitchFamily="34" charset="0"/>
            </a:endParaRPr>
          </a:p>
        </p:txBody>
      </p:sp>
    </p:spTree>
    <p:extLst>
      <p:ext uri="{BB962C8B-B14F-4D97-AF65-F5344CB8AC3E}">
        <p14:creationId xmlns:p14="http://schemas.microsoft.com/office/powerpoint/2010/main" val="7451617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14482" y="3120468"/>
            <a:ext cx="1784784" cy="1113583"/>
          </a:xfrm>
          <a:prstGeom prst="rect">
            <a:avLst/>
          </a:prstGeom>
        </p:spPr>
      </p:pic>
      <p:sp>
        <p:nvSpPr>
          <p:cNvPr id="6" name="Titel 5"/>
          <p:cNvSpPr>
            <a:spLocks noGrp="1"/>
          </p:cNvSpPr>
          <p:nvPr>
            <p:ph type="title"/>
          </p:nvPr>
        </p:nvSpPr>
        <p:spPr>
          <a:solidFill>
            <a:srgbClr val="A9DAE0"/>
          </a:solidFill>
        </p:spPr>
        <p:txBody>
          <a:bodyPr/>
          <a:lstStyle/>
          <a:p>
            <a:r>
              <a:rPr lang="de-DE" dirty="0" smtClean="0"/>
              <a:t>  </a:t>
            </a:r>
            <a:endParaRPr lang="de-DE" dirty="0"/>
          </a:p>
        </p:txBody>
      </p:sp>
      <p:sp>
        <p:nvSpPr>
          <p:cNvPr id="9" name="Textplatzhalter 8"/>
          <p:cNvSpPr>
            <a:spLocks noGrp="1"/>
          </p:cNvSpPr>
          <p:nvPr>
            <p:ph type="body" sz="quarter" idx="10"/>
          </p:nvPr>
        </p:nvSpPr>
        <p:spPr/>
        <p:txBody>
          <a:bodyPr/>
          <a:lstStyle/>
          <a:p>
            <a:endParaRPr lang="de-DE" dirty="0"/>
          </a:p>
        </p:txBody>
      </p:sp>
      <p:sp>
        <p:nvSpPr>
          <p:cNvPr id="8" name="Textplatzhalter 7"/>
          <p:cNvSpPr>
            <a:spLocks noGrp="1"/>
          </p:cNvSpPr>
          <p:nvPr>
            <p:ph type="body" sz="quarter" idx="8"/>
          </p:nvPr>
        </p:nvSpPr>
        <p:spPr/>
        <p:txBody>
          <a:bodyPr/>
          <a:lstStyle/>
          <a:p>
            <a:endParaRPr lang="de-DE" dirty="0"/>
          </a:p>
        </p:txBody>
      </p:sp>
      <p:sp>
        <p:nvSpPr>
          <p:cNvPr id="10" name="Rechteck 9"/>
          <p:cNvSpPr/>
          <p:nvPr/>
        </p:nvSpPr>
        <p:spPr>
          <a:xfrm>
            <a:off x="0" y="-1"/>
            <a:ext cx="6096001" cy="6858001"/>
          </a:xfrm>
          <a:prstGeom prst="rect">
            <a:avLst/>
          </a:prstGeom>
          <a:solidFill>
            <a:srgbClr val="CCEBE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sp>
        <p:nvSpPr>
          <p:cNvPr id="17" name="Textfeld 16"/>
          <p:cNvSpPr txBox="1"/>
          <p:nvPr/>
        </p:nvSpPr>
        <p:spPr>
          <a:xfrm>
            <a:off x="2" y="1464704"/>
            <a:ext cx="6095999" cy="336731"/>
          </a:xfrm>
          <a:prstGeom prst="rect">
            <a:avLst/>
          </a:prstGeom>
          <a:noFill/>
        </p:spPr>
        <p:txBody>
          <a:bodyPr wrap="square" lIns="0" tIns="0" rIns="0" bIns="0" rtlCol="0">
            <a:noAutofit/>
          </a:bodyPr>
          <a:lstStyle/>
          <a:p>
            <a:pPr marL="533400" marR="0" lvl="0" indent="0" algn="l"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smtClean="0">
                <a:ln>
                  <a:noFill/>
                </a:ln>
                <a:solidFill>
                  <a:srgbClr val="BF1528"/>
                </a:solidFill>
                <a:effectLst/>
                <a:uLnTx/>
                <a:uFillTx/>
                <a:latin typeface="Arial"/>
                <a:ea typeface="+mn-ea"/>
                <a:cs typeface="+mn-cs"/>
              </a:rPr>
              <a:t>Ausgezeichnete Leistungen – </a:t>
            </a:r>
          </a:p>
          <a:p>
            <a:pPr marL="533400" marR="0" lvl="0" indent="0" algn="l"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smtClean="0">
                <a:ln>
                  <a:noFill/>
                </a:ln>
                <a:solidFill>
                  <a:srgbClr val="BF1528"/>
                </a:solidFill>
                <a:effectLst/>
                <a:uLnTx/>
                <a:uFillTx/>
                <a:latin typeface="Arial"/>
                <a:ea typeface="+mn-ea"/>
                <a:cs typeface="+mn-cs"/>
              </a:rPr>
              <a:t>für ausgezeichneten Vertriebserfolg.</a:t>
            </a:r>
            <a:endParaRPr kumimoji="0" lang="de-DE" sz="2400" b="1" i="0" u="none" strike="noStrike" kern="1200" cap="none" spc="0" normalizeH="0" baseline="0" noProof="0" dirty="0">
              <a:ln>
                <a:noFill/>
              </a:ln>
              <a:solidFill>
                <a:srgbClr val="BF1528"/>
              </a:solidFill>
              <a:effectLst/>
              <a:uLnTx/>
              <a:uFillTx/>
              <a:latin typeface="Arial"/>
              <a:ea typeface="+mn-ea"/>
              <a:cs typeface="+mn-cs"/>
            </a:endParaRPr>
          </a:p>
          <a:p>
            <a:pPr marL="53340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smtClean="0">
              <a:ln>
                <a:noFill/>
              </a:ln>
              <a:solidFill>
                <a:prstClr val="black"/>
              </a:solidFill>
              <a:effectLst/>
              <a:uLnTx/>
              <a:uFillTx/>
              <a:latin typeface="Arial"/>
              <a:ea typeface="+mn-ea"/>
              <a:cs typeface="+mn-cs"/>
            </a:endParaRPr>
          </a:p>
          <a:p>
            <a:pPr marL="533400" marR="0" lvl="0" indent="0" algn="l"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Arial"/>
                <a:ea typeface="+mn-ea"/>
                <a:cs typeface="+mn-cs"/>
              </a:rPr>
              <a:t>Ob für Produktqualität, Fachkompetenz oder</a:t>
            </a:r>
          </a:p>
          <a:p>
            <a:pPr marL="533400" marR="0" lvl="0" indent="0" algn="l" defTabSz="914400" rtl="0" eaLnBrk="1" fontAlgn="auto" latinLnBrk="0" hangingPunct="1">
              <a:lnSpc>
                <a:spcPct val="100000"/>
              </a:lnSpc>
              <a:spcBef>
                <a:spcPts val="0"/>
              </a:spcBef>
              <a:spcAft>
                <a:spcPts val="0"/>
              </a:spcAft>
              <a:buClrTx/>
              <a:buSzTx/>
              <a:buFontTx/>
              <a:buNone/>
              <a:tabLst/>
              <a:defRPr/>
            </a:pPr>
            <a:r>
              <a:rPr kumimoji="0" lang="de-DE" sz="1800" b="0" i="0" u="none" strike="noStrike" kern="1200" cap="none" spc="0" normalizeH="0" baseline="0" noProof="0" dirty="0">
                <a:ln>
                  <a:noFill/>
                </a:ln>
                <a:solidFill>
                  <a:prstClr val="black"/>
                </a:solidFill>
                <a:effectLst/>
                <a:uLnTx/>
                <a:uFillTx/>
                <a:latin typeface="Arial"/>
                <a:ea typeface="+mn-ea"/>
                <a:cs typeface="+mn-cs"/>
              </a:rPr>
              <a:t>Finanzkraft – ERGO erhält regelmäßig Bestnoten</a:t>
            </a:r>
            <a:r>
              <a:rPr kumimoji="0" lang="de-DE" sz="1800" b="0" i="0" u="none" strike="noStrike" kern="1200" cap="none" spc="0" normalizeH="0" baseline="0" noProof="0" dirty="0" smtClean="0">
                <a:ln>
                  <a:noFill/>
                </a:ln>
                <a:solidFill>
                  <a:prstClr val="black"/>
                </a:solidFill>
                <a:effectLst/>
                <a:uLnTx/>
                <a:uFillTx/>
                <a:latin typeface="Arial"/>
                <a:ea typeface="+mn-ea"/>
                <a:cs typeface="+mn-cs"/>
              </a:rPr>
              <a:t>.</a:t>
            </a:r>
            <a:endParaRPr kumimoji="0" lang="de-DE" sz="1800" b="0" i="0" u="none" strike="noStrike" kern="1200" cap="none" spc="0" normalizeH="0" baseline="0" noProof="0" dirty="0">
              <a:ln>
                <a:noFill/>
              </a:ln>
              <a:solidFill>
                <a:prstClr val="black"/>
              </a:solidFill>
              <a:effectLst/>
              <a:uLnTx/>
              <a:uFillTx/>
              <a:latin typeface="Arial"/>
              <a:ea typeface="+mn-ea"/>
              <a:cs typeface="+mn-cs"/>
            </a:endParaRPr>
          </a:p>
        </p:txBody>
      </p:sp>
      <p:grpSp>
        <p:nvGrpSpPr>
          <p:cNvPr id="12" name="Gruppieren 11">
            <a:extLst>
              <a:ext uri="{FF2B5EF4-FFF2-40B4-BE49-F238E27FC236}">
                <a16:creationId xmlns:a16="http://schemas.microsoft.com/office/drawing/2014/main" id="{0897290D-AB04-FB47-A120-A43B4A7B18C2}"/>
              </a:ext>
            </a:extLst>
          </p:cNvPr>
          <p:cNvGrpSpPr>
            <a:grpSpLocks/>
          </p:cNvGrpSpPr>
          <p:nvPr/>
        </p:nvGrpSpPr>
        <p:grpSpPr>
          <a:xfrm>
            <a:off x="10402213" y="3141859"/>
            <a:ext cx="1512451" cy="1124375"/>
            <a:chOff x="5782153" y="1557384"/>
            <a:chExt cx="2302394" cy="1726796"/>
          </a:xfrm>
        </p:grpSpPr>
        <p:sp>
          <p:nvSpPr>
            <p:cNvPr id="14" name="Ellipse 21">
              <a:extLst>
                <a:ext uri="{FF2B5EF4-FFF2-40B4-BE49-F238E27FC236}">
                  <a16:creationId xmlns:a16="http://schemas.microsoft.com/office/drawing/2014/main" id="{E97D7A2B-350F-B441-B57C-9E4F1FB0051D}"/>
                </a:ext>
              </a:extLst>
            </p:cNvPr>
            <p:cNvSpPr/>
            <p:nvPr/>
          </p:nvSpPr>
          <p:spPr>
            <a:xfrm>
              <a:off x="5884752" y="1613486"/>
              <a:ext cx="2064191" cy="16212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black"/>
                </a:solidFill>
                <a:effectLst/>
                <a:uLnTx/>
                <a:uFillTx/>
                <a:latin typeface="Arial"/>
                <a:ea typeface="+mn-ea"/>
                <a:cs typeface="+mn-cs"/>
              </a:endParaRPr>
            </a:p>
          </p:txBody>
        </p:sp>
        <p:pic>
          <p:nvPicPr>
            <p:cNvPr id="18" name="Grafik 17">
              <a:extLst>
                <a:ext uri="{FF2B5EF4-FFF2-40B4-BE49-F238E27FC236}">
                  <a16:creationId xmlns:a16="http://schemas.microsoft.com/office/drawing/2014/main" id="{A9B65A87-C6E5-6A44-A600-CBF27B70013E}"/>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782153" y="1557384"/>
              <a:ext cx="2302394" cy="1726796"/>
            </a:xfrm>
            <a:prstGeom prst="rect">
              <a:avLst/>
            </a:prstGeom>
          </p:spPr>
        </p:pic>
      </p:grpSp>
      <p:grpSp>
        <p:nvGrpSpPr>
          <p:cNvPr id="19" name="Gruppieren 18">
            <a:extLst>
              <a:ext uri="{FF2B5EF4-FFF2-40B4-BE49-F238E27FC236}">
                <a16:creationId xmlns:a16="http://schemas.microsoft.com/office/drawing/2014/main" id="{D0DC9C5A-0C39-8346-B0CE-EC6B6D484D2E}"/>
              </a:ext>
            </a:extLst>
          </p:cNvPr>
          <p:cNvGrpSpPr>
            <a:grpSpLocks noChangeAspect="1"/>
          </p:cNvGrpSpPr>
          <p:nvPr/>
        </p:nvGrpSpPr>
        <p:grpSpPr>
          <a:xfrm>
            <a:off x="10358398" y="1658689"/>
            <a:ext cx="1600082" cy="972000"/>
            <a:chOff x="9197661" y="4232397"/>
            <a:chExt cx="2520192" cy="1530938"/>
          </a:xfrm>
        </p:grpSpPr>
        <p:sp>
          <p:nvSpPr>
            <p:cNvPr id="20" name="Ellipse 18">
              <a:extLst>
                <a:ext uri="{FF2B5EF4-FFF2-40B4-BE49-F238E27FC236}">
                  <a16:creationId xmlns:a16="http://schemas.microsoft.com/office/drawing/2014/main" id="{BEBE2564-2896-E14C-A192-E9CB932A1756}"/>
                </a:ext>
              </a:extLst>
            </p:cNvPr>
            <p:cNvSpPr/>
            <p:nvPr/>
          </p:nvSpPr>
          <p:spPr>
            <a:xfrm>
              <a:off x="9316016" y="4266536"/>
              <a:ext cx="2360045" cy="144155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black"/>
                </a:solidFill>
                <a:effectLst/>
                <a:uLnTx/>
                <a:uFillTx/>
                <a:latin typeface="Arial"/>
                <a:ea typeface="+mn-ea"/>
                <a:cs typeface="+mn-cs"/>
              </a:endParaRPr>
            </a:p>
          </p:txBody>
        </p:sp>
        <p:pic>
          <p:nvPicPr>
            <p:cNvPr id="21" name="Grafik 20">
              <a:extLst>
                <a:ext uri="{FF2B5EF4-FFF2-40B4-BE49-F238E27FC236}">
                  <a16:creationId xmlns:a16="http://schemas.microsoft.com/office/drawing/2014/main" id="{59A56FBC-AD70-5544-85FC-61283DAD4F52}"/>
                </a:ext>
              </a:extLst>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197661" y="4232397"/>
              <a:ext cx="2520192" cy="1530938"/>
            </a:xfrm>
            <a:prstGeom prst="rect">
              <a:avLst/>
            </a:prstGeom>
          </p:spPr>
        </p:pic>
      </p:grpSp>
      <p:sp>
        <p:nvSpPr>
          <p:cNvPr id="22" name="Textplatzhalter 24">
            <a:hlinkClick r:id="rId6"/>
            <a:extLst>
              <a:ext uri="{FF2B5EF4-FFF2-40B4-BE49-F238E27FC236}">
                <a16:creationId xmlns:a16="http://schemas.microsoft.com/office/drawing/2014/main" id="{86BE5EBD-4056-5A4A-A972-619C69FB4544}"/>
              </a:ext>
            </a:extLst>
          </p:cNvPr>
          <p:cNvSpPr txBox="1">
            <a:spLocks noChangeAspect="1"/>
          </p:cNvSpPr>
          <p:nvPr/>
        </p:nvSpPr>
        <p:spPr>
          <a:xfrm rot="21108362">
            <a:off x="827555" y="3730124"/>
            <a:ext cx="1815803" cy="1815804"/>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rgbClr val="8E0038"/>
          </a:solidFill>
          <a:effectLst>
            <a:outerShdw blurRad="50800" dist="38100" dir="2700000" algn="tl" rotWithShape="0">
              <a:prstClr val="black">
                <a:alpha val="40000"/>
              </a:prstClr>
            </a:outerShdw>
          </a:effectLst>
        </p:spPr>
        <p:txBody>
          <a:bodyPr wrap="none" lIns="0" tIns="0" rIns="0" bIns="0" anchor="ctr" anchorCtr="0">
            <a:noAutofit/>
          </a:bodyPr>
          <a:lstStyle>
            <a:lvl1pPr marL="0" indent="0" algn="ctr" defTabSz="914400" rtl="0" eaLnBrk="1" latinLnBrk="0" hangingPunct="1">
              <a:lnSpc>
                <a:spcPct val="110000"/>
              </a:lnSpc>
              <a:spcBef>
                <a:spcPts val="800"/>
              </a:spcBef>
              <a:buFontTx/>
              <a:buNone/>
              <a:defRPr sz="2400" b="1" kern="1200">
                <a:solidFill>
                  <a:schemeClr val="bg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2400" b="1" kern="1200">
                <a:solidFill>
                  <a:schemeClr val="bg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2400" b="1" kern="1200">
                <a:solidFill>
                  <a:schemeClr val="bg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2400" b="1" kern="1200">
                <a:solidFill>
                  <a:schemeClr val="bg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2400" b="1" kern="1200">
                <a:solidFill>
                  <a:schemeClr val="bg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white"/>
                </a:solidFill>
                <a:effectLst/>
                <a:uLnTx/>
                <a:uFillTx/>
                <a:latin typeface="Arial"/>
                <a:ea typeface="+mn-ea"/>
                <a:cs typeface="+mn-cs"/>
              </a:rPr>
              <a:t>Solvenzquote </a:t>
            </a:r>
            <a:r>
              <a:rPr kumimoji="0" lang="de-DE" sz="1400" b="0" i="0" u="none" strike="noStrike" kern="1200" cap="none" spc="0" normalizeH="0" baseline="0" noProof="0" dirty="0" smtClean="0">
                <a:ln>
                  <a:noFill/>
                </a:ln>
                <a:solidFill>
                  <a:prstClr val="white"/>
                </a:solidFill>
                <a:effectLst/>
                <a:uLnTx/>
                <a:uFillTx/>
                <a:latin typeface="Arial"/>
                <a:ea typeface="+mn-ea"/>
                <a:cs typeface="+mn-cs"/>
              </a:rPr>
              <a:t>2021</a:t>
            </a:r>
            <a:r>
              <a:rPr kumimoji="0" lang="de-DE" sz="1400" b="0" i="0" u="none" strike="noStrike" kern="1200" cap="none" spc="0" normalizeH="0" baseline="0" noProof="0" dirty="0">
                <a:ln>
                  <a:noFill/>
                </a:ln>
                <a:solidFill>
                  <a:prstClr val="white"/>
                </a:solidFill>
                <a:effectLst/>
                <a:uLnTx/>
                <a:uFillTx/>
                <a:latin typeface="Arial"/>
                <a:ea typeface="+mn-ea"/>
                <a:cs typeface="+mn-cs"/>
              </a:rPr>
              <a:t/>
            </a:r>
            <a:br>
              <a:rPr kumimoji="0" lang="de-DE" sz="1400" b="0" i="0" u="none" strike="noStrike" kern="1200" cap="none" spc="0" normalizeH="0" baseline="0" noProof="0" dirty="0">
                <a:ln>
                  <a:noFill/>
                </a:ln>
                <a:solidFill>
                  <a:prstClr val="white"/>
                </a:solidFill>
                <a:effectLst/>
                <a:uLnTx/>
                <a:uFillTx/>
                <a:latin typeface="Arial"/>
                <a:ea typeface="+mn-ea"/>
                <a:cs typeface="+mn-cs"/>
              </a:rPr>
            </a:br>
            <a:r>
              <a:rPr kumimoji="0" lang="de-DE" sz="2800" b="1" i="0" u="none" strike="noStrike" kern="1200" cap="none" spc="0" normalizeH="0" baseline="0" noProof="0" dirty="0" smtClean="0">
                <a:ln>
                  <a:noFill/>
                </a:ln>
                <a:solidFill>
                  <a:prstClr val="white"/>
                </a:solidFill>
                <a:effectLst/>
                <a:uLnTx/>
                <a:uFillTx/>
                <a:latin typeface="Arial"/>
                <a:ea typeface="+mn-ea"/>
                <a:cs typeface="+mn-cs"/>
              </a:rPr>
              <a:t>440 </a:t>
            </a:r>
            <a:r>
              <a:rPr kumimoji="0" lang="de-DE" sz="2800" b="1" i="0" u="none" strike="noStrike" kern="1200" cap="none" spc="0" normalizeH="0" baseline="0" noProof="0" dirty="0">
                <a:ln>
                  <a:noFill/>
                </a:ln>
                <a:solidFill>
                  <a:prstClr val="white"/>
                </a:solidFill>
                <a:effectLst/>
                <a:uLnTx/>
                <a:uFillTx/>
                <a:latin typeface="Arial"/>
                <a:ea typeface="+mn-ea"/>
                <a:cs typeface="+mn-cs"/>
              </a:rPr>
              <a:t>%</a:t>
            </a:r>
          </a:p>
        </p:txBody>
      </p:sp>
      <p:pic>
        <p:nvPicPr>
          <p:cNvPr id="15" name="Grafik 1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713054" y="1406689"/>
            <a:ext cx="1418189" cy="1476000"/>
          </a:xfrm>
          <a:prstGeom prst="rect">
            <a:avLst/>
          </a:prstGeom>
          <a:noFill/>
        </p:spPr>
      </p:pic>
      <p:pic>
        <p:nvPicPr>
          <p:cNvPr id="3" name="Grafik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79199" y="4918272"/>
            <a:ext cx="1825285" cy="1116000"/>
          </a:xfrm>
          <a:prstGeom prst="rect">
            <a:avLst/>
          </a:prstGeom>
        </p:spPr>
      </p:pic>
      <p:pic>
        <p:nvPicPr>
          <p:cNvPr id="5" name="Grafik 4">
            <a:hlinkClick r:id="rId6"/>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51934" y="5666058"/>
            <a:ext cx="900000" cy="900000"/>
          </a:xfrm>
          <a:prstGeom prst="rect">
            <a:avLst/>
          </a:prstGeom>
        </p:spPr>
      </p:pic>
      <p:sp>
        <p:nvSpPr>
          <p:cNvPr id="7" name="Textfeld 6"/>
          <p:cNvSpPr txBox="1"/>
          <p:nvPr/>
        </p:nvSpPr>
        <p:spPr>
          <a:xfrm>
            <a:off x="4511054" y="6613816"/>
            <a:ext cx="1381760" cy="135466"/>
          </a:xfrm>
          <a:prstGeom prst="rect">
            <a:avLst/>
          </a:prstGeom>
          <a:noFill/>
        </p:spPr>
        <p:txBody>
          <a:bodyPr wrap="square" lIns="0" tIns="0" rIns="0" bIns="0" rtlCol="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de-DE" sz="800" b="0" i="0" u="none" strike="noStrike" kern="1200" cap="none" spc="0" normalizeH="0" baseline="0" noProof="0" dirty="0" smtClean="0">
                <a:ln>
                  <a:noFill/>
                </a:ln>
                <a:solidFill>
                  <a:prstClr val="black"/>
                </a:solidFill>
                <a:effectLst/>
                <a:uLnTx/>
                <a:uFillTx/>
                <a:latin typeface="Arial"/>
                <a:ea typeface="+mn-ea"/>
                <a:cs typeface="+mn-cs"/>
              </a:rPr>
              <a:t>Infoblatt Solvenz</a:t>
            </a:r>
          </a:p>
        </p:txBody>
      </p:sp>
      <p:pic>
        <p:nvPicPr>
          <p:cNvPr id="2" name="Grafik 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756899" y="1410265"/>
            <a:ext cx="1469885" cy="1468849"/>
          </a:xfrm>
          <a:prstGeom prst="rect">
            <a:avLst/>
          </a:prstGeom>
        </p:spPr>
      </p:pic>
      <p:pic>
        <p:nvPicPr>
          <p:cNvPr id="13" name="Grafik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4172" y="3343061"/>
            <a:ext cx="1775338" cy="1107689"/>
          </a:xfrm>
          <a:prstGeom prst="rect">
            <a:avLst/>
          </a:prstGeom>
        </p:spPr>
      </p:pic>
      <p:pic>
        <p:nvPicPr>
          <p:cNvPr id="24" name="Grafik 2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713055" y="3484872"/>
            <a:ext cx="1418187" cy="2549400"/>
          </a:xfrm>
          <a:prstGeom prst="rect">
            <a:avLst/>
          </a:prstGeom>
        </p:spPr>
      </p:pic>
      <p:pic>
        <p:nvPicPr>
          <p:cNvPr id="23" name="Grafik 22"/>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10401389" y="4538689"/>
            <a:ext cx="1495583" cy="1495583"/>
          </a:xfrm>
          <a:prstGeom prst="rect">
            <a:avLst/>
          </a:prstGeom>
          <a:noFill/>
        </p:spPr>
      </p:pic>
    </p:spTree>
    <p:extLst>
      <p:ext uri="{BB962C8B-B14F-4D97-AF65-F5344CB8AC3E}">
        <p14:creationId xmlns:p14="http://schemas.microsoft.com/office/powerpoint/2010/main" val="10181826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7"/>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t="7813" b="7813"/>
          <a:stretch>
            <a:fillRect/>
          </a:stretch>
        </p:blipFill>
        <p:spPr>
          <a:xfrm>
            <a:off x="0" y="0"/>
            <a:ext cx="12192000" cy="6858000"/>
          </a:xfrm>
          <a:prstGeom prst="rect">
            <a:avLst/>
          </a:prstGeom>
        </p:spPr>
      </p:pic>
      <p:sp>
        <p:nvSpPr>
          <p:cNvPr id="16" name="Textfeld 15"/>
          <p:cNvSpPr txBox="1"/>
          <p:nvPr/>
        </p:nvSpPr>
        <p:spPr>
          <a:xfrm>
            <a:off x="6426437" y="742777"/>
            <a:ext cx="1102407" cy="988657"/>
          </a:xfrm>
          <a:prstGeom prst="rect">
            <a:avLst/>
          </a:prstGeom>
          <a:noFill/>
        </p:spPr>
        <p:txBody>
          <a:bodyPr wrap="none" lIns="0" tIns="0" rIns="0" bIns="0" rtlCol="0">
            <a:noAutofit/>
          </a:bodyPr>
          <a:lstStyle/>
          <a:p>
            <a:pPr marL="0" marR="0" lvl="0" indent="0" algn="l" defTabSz="914309" rtl="0" eaLnBrk="1" fontAlgn="auto" latinLnBrk="0" hangingPunct="1">
              <a:lnSpc>
                <a:spcPct val="11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sp>
        <p:nvSpPr>
          <p:cNvPr id="2" name="Textplatzhalter 1">
            <a:extLst>
              <a:ext uri="{FF2B5EF4-FFF2-40B4-BE49-F238E27FC236}">
                <a16:creationId xmlns:a16="http://schemas.microsoft.com/office/drawing/2014/main" id="{607D6E84-295F-449E-B89B-A3D7CEC17BEC}"/>
              </a:ext>
            </a:extLst>
          </p:cNvPr>
          <p:cNvSpPr>
            <a:spLocks noGrp="1"/>
          </p:cNvSpPr>
          <p:nvPr>
            <p:ph type="body" sz="quarter" idx="8"/>
          </p:nvPr>
        </p:nvSpPr>
        <p:spPr/>
        <p:txBody>
          <a:bodyPr/>
          <a:lstStyle/>
          <a:p>
            <a:endParaRPr lang="de-DE" dirty="0"/>
          </a:p>
        </p:txBody>
      </p:sp>
      <p:sp>
        <p:nvSpPr>
          <p:cNvPr id="9" name="Untertitel 2"/>
          <p:cNvSpPr>
            <a:spLocks noGrp="1"/>
          </p:cNvSpPr>
          <p:nvPr>
            <p:ph type="subTitle" idx="4294967295"/>
          </p:nvPr>
        </p:nvSpPr>
        <p:spPr>
          <a:xfrm>
            <a:off x="514798" y="4161422"/>
            <a:ext cx="8421319" cy="374719"/>
          </a:xfrm>
          <a:prstGeom prst="rect">
            <a:avLst/>
          </a:prstGeom>
        </p:spPr>
        <p:txBody>
          <a:bodyPr/>
          <a:lstStyle/>
          <a:p>
            <a:r>
              <a:rPr lang="de-DE" dirty="0" smtClean="0">
                <a:solidFill>
                  <a:schemeClr val="bg1"/>
                </a:solidFill>
              </a:rPr>
              <a:t>ERGO </a:t>
            </a:r>
            <a:r>
              <a:rPr lang="de-DE" dirty="0">
                <a:solidFill>
                  <a:schemeClr val="bg1"/>
                </a:solidFill>
              </a:rPr>
              <a:t>Rente Balance</a:t>
            </a:r>
          </a:p>
        </p:txBody>
      </p:sp>
      <p:sp>
        <p:nvSpPr>
          <p:cNvPr id="10" name="Titel 4"/>
          <p:cNvSpPr>
            <a:spLocks noGrp="1"/>
          </p:cNvSpPr>
          <p:nvPr>
            <p:ph type="ctrTitle"/>
          </p:nvPr>
        </p:nvSpPr>
        <p:spPr>
          <a:xfrm>
            <a:off x="514799" y="2723697"/>
            <a:ext cx="8943226" cy="1329595"/>
          </a:xfrm>
        </p:spPr>
        <p:txBody>
          <a:bodyPr/>
          <a:lstStyle/>
          <a:p>
            <a:r>
              <a:rPr lang="de-DE" dirty="0">
                <a:solidFill>
                  <a:schemeClr val="bg1"/>
                </a:solidFill>
              </a:rPr>
              <a:t>Die wohl flexibelste Altersvorsorge Deutschlands</a:t>
            </a:r>
          </a:p>
        </p:txBody>
      </p:sp>
      <p:sp>
        <p:nvSpPr>
          <p:cNvPr id="11" name="Datumsplatzhalter 5">
            <a:extLst>
              <a:ext uri="{FF2B5EF4-FFF2-40B4-BE49-F238E27FC236}">
                <a16:creationId xmlns:a16="http://schemas.microsoft.com/office/drawing/2014/main" id="{29375ED9-4F8B-4EA9-B872-A429F95E1D96}"/>
              </a:ext>
            </a:extLst>
          </p:cNvPr>
          <p:cNvSpPr>
            <a:spLocks noGrp="1"/>
          </p:cNvSpPr>
          <p:nvPr>
            <p:ph type="dt" sz="half" idx="9"/>
          </p:nvPr>
        </p:nvSpPr>
        <p:spPr>
          <a:xfrm>
            <a:off x="514799" y="6123846"/>
            <a:ext cx="5111100" cy="15361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600" b="1" dirty="0" smtClean="0">
                <a:solidFill>
                  <a:schemeClr val="bg1"/>
                </a:solidFill>
                <a:latin typeface="Arial"/>
              </a:rPr>
              <a:t>2023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smtClean="0">
                <a:ln>
                  <a:noFill/>
                </a:ln>
                <a:solidFill>
                  <a:schemeClr val="bg1"/>
                </a:solidFill>
                <a:effectLst/>
                <a:uLnTx/>
                <a:uFillTx/>
                <a:latin typeface="Arial"/>
                <a:ea typeface="+mn-ea"/>
                <a:cs typeface="+mn-cs"/>
              </a:rPr>
              <a:t>Über nähere Einzelheiten</a:t>
            </a:r>
            <a:r>
              <a:rPr kumimoji="0" lang="de-DE" sz="1000" b="0" i="0" u="none" strike="noStrike" kern="1200" cap="none" spc="0" normalizeH="0" noProof="0" dirty="0" smtClean="0">
                <a:ln>
                  <a:noFill/>
                </a:ln>
                <a:solidFill>
                  <a:schemeClr val="bg1"/>
                </a:solidFill>
                <a:effectLst/>
                <a:uLnTx/>
                <a:uFillTx/>
                <a:latin typeface="Arial"/>
                <a:ea typeface="+mn-ea"/>
                <a:cs typeface="+mn-cs"/>
              </a:rPr>
              <a:t> informieren die Versicherungsbedingungen.</a:t>
            </a:r>
            <a:endParaRPr kumimoji="0" lang="de-DE" sz="1000" b="0" i="0" u="none" strike="noStrike" kern="1200" cap="none" spc="0" normalizeH="0" baseline="0" noProof="0" dirty="0">
              <a:ln>
                <a:noFill/>
              </a:ln>
              <a:solidFill>
                <a:schemeClr val="bg1"/>
              </a:solidFill>
              <a:effectLst/>
              <a:uLnTx/>
              <a:uFillTx/>
              <a:latin typeface="Arial"/>
              <a:ea typeface="+mn-ea"/>
              <a:cs typeface="+mn-cs"/>
            </a:endParaRPr>
          </a:p>
        </p:txBody>
      </p:sp>
    </p:spTree>
    <p:extLst>
      <p:ext uri="{BB962C8B-B14F-4D97-AF65-F5344CB8AC3E}">
        <p14:creationId xmlns:p14="http://schemas.microsoft.com/office/powerpoint/2010/main" val="31616359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FFC15759-0F4D-43E0-A012-6B1071B8BD3F}" type="slidenum">
              <a:rPr lang="de-DE" smtClean="0"/>
              <a:t>4</a:t>
            </a:fld>
            <a:endParaRPr lang="de-DE"/>
          </a:p>
        </p:txBody>
      </p:sp>
      <p:sp>
        <p:nvSpPr>
          <p:cNvPr id="5" name="Textplatzhalter 4"/>
          <p:cNvSpPr>
            <a:spLocks noGrp="1"/>
          </p:cNvSpPr>
          <p:nvPr>
            <p:ph type="body" sz="quarter" idx="13"/>
          </p:nvPr>
        </p:nvSpPr>
        <p:spPr>
          <a:xfrm>
            <a:off x="284664" y="86312"/>
            <a:ext cx="9000000" cy="288000"/>
          </a:xfrm>
        </p:spPr>
        <p:txBody>
          <a:bodyPr>
            <a:normAutofit/>
          </a:bodyPr>
          <a:lstStyle/>
          <a:p>
            <a:r>
              <a:rPr lang="de-DE" sz="1400" dirty="0" smtClean="0"/>
              <a:t>ERGO Rente Balance</a:t>
            </a:r>
            <a:endParaRPr lang="de-DE" sz="1400" dirty="0"/>
          </a:p>
        </p:txBody>
      </p:sp>
      <p:pic>
        <p:nvPicPr>
          <p:cNvPr id="8" name="Grafik 7"/>
          <p:cNvPicPr>
            <a:picLocks noChangeAspect="1"/>
          </p:cNvPicPr>
          <p:nvPr/>
        </p:nvPicPr>
        <p:blipFill>
          <a:blip r:embed="rId3"/>
          <a:stretch>
            <a:fillRect/>
          </a:stretch>
        </p:blipFill>
        <p:spPr>
          <a:xfrm>
            <a:off x="19563" y="1412004"/>
            <a:ext cx="12172437" cy="5465016"/>
          </a:xfrm>
          <a:prstGeom prst="rect">
            <a:avLst/>
          </a:prstGeom>
        </p:spPr>
      </p:pic>
      <p:sp>
        <p:nvSpPr>
          <p:cNvPr id="9" name="Rechteck 8"/>
          <p:cNvSpPr/>
          <p:nvPr/>
        </p:nvSpPr>
        <p:spPr>
          <a:xfrm>
            <a:off x="2798654" y="6150114"/>
            <a:ext cx="5371983" cy="707886"/>
          </a:xfrm>
          <a:prstGeom prst="rect">
            <a:avLst/>
          </a:prstGeom>
        </p:spPr>
        <p:txBody>
          <a:bodyPr wrap="none">
            <a:spAutoFit/>
          </a:bodyPr>
          <a:lstStyle/>
          <a:p>
            <a:pPr lvl="0">
              <a:spcBef>
                <a:spcPts val="500"/>
              </a:spcBef>
              <a:buClr>
                <a:srgbClr val="892737"/>
              </a:buClr>
            </a:pPr>
            <a:r>
              <a:rPr lang="de-DE" sz="4000" b="1" dirty="0">
                <a:solidFill>
                  <a:schemeClr val="tx1">
                    <a:lumMod val="50000"/>
                  </a:schemeClr>
                </a:solidFill>
                <a:latin typeface="Arial" panose="020B0604020202020204" pitchFamily="34" charset="0"/>
                <a:cs typeface="Arial" panose="020B0604020202020204" pitchFamily="34" charset="0"/>
              </a:rPr>
              <a:t>ERGO </a:t>
            </a:r>
            <a:r>
              <a:rPr lang="de-DE" sz="4000" b="1" dirty="0" smtClean="0">
                <a:solidFill>
                  <a:schemeClr val="tx1">
                    <a:lumMod val="50000"/>
                  </a:schemeClr>
                </a:solidFill>
                <a:latin typeface="Arial" panose="020B0604020202020204" pitchFamily="34" charset="0"/>
                <a:cs typeface="Arial" panose="020B0604020202020204" pitchFamily="34" charset="0"/>
              </a:rPr>
              <a:t>Rente </a:t>
            </a:r>
            <a:r>
              <a:rPr lang="de-DE" sz="4000" b="1" dirty="0">
                <a:solidFill>
                  <a:schemeClr val="tx1">
                    <a:lumMod val="50000"/>
                  </a:schemeClr>
                </a:solidFill>
                <a:latin typeface="Arial" panose="020B0604020202020204" pitchFamily="34" charset="0"/>
                <a:cs typeface="Arial" panose="020B0604020202020204" pitchFamily="34" charset="0"/>
              </a:rPr>
              <a:t>Balance</a:t>
            </a:r>
          </a:p>
        </p:txBody>
      </p:sp>
      <p:sp>
        <p:nvSpPr>
          <p:cNvPr id="11" name="Textfeld 10"/>
          <p:cNvSpPr txBox="1"/>
          <p:nvPr/>
        </p:nvSpPr>
        <p:spPr>
          <a:xfrm rot="19525860">
            <a:off x="1433855" y="4976889"/>
            <a:ext cx="3221325" cy="707886"/>
          </a:xfrm>
          <a:prstGeom prst="rect">
            <a:avLst/>
          </a:prstGeom>
          <a:noFill/>
        </p:spPr>
        <p:txBody>
          <a:bodyPr wrap="square" rtlCol="0">
            <a:spAutoFit/>
          </a:bodyPr>
          <a:lstStyle/>
          <a:p>
            <a:r>
              <a:rPr lang="de-DE" sz="2000" b="1" dirty="0" smtClean="0">
                <a:solidFill>
                  <a:schemeClr val="bg1"/>
                </a:solidFill>
              </a:rPr>
              <a:t>Sicherheit mit Index m</a:t>
            </a:r>
            <a:r>
              <a:rPr lang="de-DE" sz="2000" b="1" i="1" dirty="0" smtClean="0">
                <a:solidFill>
                  <a:schemeClr val="bg1"/>
                </a:solidFill>
              </a:rPr>
              <a:t>oderne Klassik</a:t>
            </a:r>
            <a:endParaRPr lang="de-DE" sz="2000" b="1" i="1" dirty="0">
              <a:solidFill>
                <a:schemeClr val="bg1"/>
              </a:solidFill>
            </a:endParaRPr>
          </a:p>
        </p:txBody>
      </p:sp>
      <p:sp>
        <p:nvSpPr>
          <p:cNvPr id="12" name="Textplatzhalter 5"/>
          <p:cNvSpPr>
            <a:spLocks noGrp="1"/>
          </p:cNvSpPr>
          <p:nvPr>
            <p:ph type="body" sz="quarter" idx="14"/>
          </p:nvPr>
        </p:nvSpPr>
        <p:spPr>
          <a:xfrm>
            <a:off x="284664" y="361154"/>
            <a:ext cx="9000000" cy="648000"/>
          </a:xfrm>
        </p:spPr>
        <p:txBody>
          <a:bodyPr/>
          <a:lstStyle/>
          <a:p>
            <a:r>
              <a:rPr lang="de-DE" sz="2800" dirty="0" smtClean="0">
                <a:solidFill>
                  <a:srgbClr val="8E0038"/>
                </a:solidFill>
              </a:rPr>
              <a:t>ERGO Rente Balance – Das Beste aus zwei Welten</a:t>
            </a:r>
            <a:endParaRPr lang="de-DE" sz="2800" dirty="0">
              <a:solidFill>
                <a:srgbClr val="8E0038"/>
              </a:solidFill>
            </a:endParaRPr>
          </a:p>
        </p:txBody>
      </p:sp>
      <p:sp>
        <p:nvSpPr>
          <p:cNvPr id="13" name="Textfeld 12"/>
          <p:cNvSpPr txBox="1"/>
          <p:nvPr/>
        </p:nvSpPr>
        <p:spPr>
          <a:xfrm rot="2129962">
            <a:off x="8218369" y="5432961"/>
            <a:ext cx="2985511" cy="461665"/>
          </a:xfrm>
          <a:prstGeom prst="rect">
            <a:avLst/>
          </a:prstGeom>
          <a:noFill/>
        </p:spPr>
        <p:txBody>
          <a:bodyPr wrap="square" rtlCol="0">
            <a:spAutoFit/>
          </a:bodyPr>
          <a:lstStyle/>
          <a:p>
            <a:r>
              <a:rPr lang="de-DE" sz="2400" b="1" dirty="0" smtClean="0">
                <a:solidFill>
                  <a:srgbClr val="FF0000"/>
                </a:solidFill>
              </a:rPr>
              <a:t>Rendite mit Fonds</a:t>
            </a:r>
            <a:endParaRPr lang="de-DE" sz="2400" b="1" dirty="0">
              <a:solidFill>
                <a:srgbClr val="FF0000"/>
              </a:solidFill>
            </a:endParaRPr>
          </a:p>
        </p:txBody>
      </p:sp>
      <p:sp>
        <p:nvSpPr>
          <p:cNvPr id="16" name="Textfeld 15"/>
          <p:cNvSpPr txBox="1"/>
          <p:nvPr/>
        </p:nvSpPr>
        <p:spPr>
          <a:xfrm>
            <a:off x="5478163" y="1360438"/>
            <a:ext cx="1435525" cy="369332"/>
          </a:xfrm>
          <a:prstGeom prst="rect">
            <a:avLst/>
          </a:prstGeom>
          <a:noFill/>
        </p:spPr>
        <p:txBody>
          <a:bodyPr wrap="square" rtlCol="0">
            <a:spAutoFit/>
          </a:bodyPr>
          <a:lstStyle/>
          <a:p>
            <a:r>
              <a:rPr lang="de-DE" b="1" dirty="0" smtClean="0">
                <a:solidFill>
                  <a:schemeClr val="tx2">
                    <a:lumMod val="50000"/>
                  </a:schemeClr>
                </a:solidFill>
              </a:rPr>
              <a:t>Flexibel</a:t>
            </a:r>
            <a:endParaRPr lang="de-DE" b="1" dirty="0">
              <a:solidFill>
                <a:schemeClr val="tx2">
                  <a:lumMod val="50000"/>
                </a:schemeClr>
              </a:solidFill>
            </a:endParaRPr>
          </a:p>
        </p:txBody>
      </p:sp>
      <p:pic>
        <p:nvPicPr>
          <p:cNvPr id="14" name="Grafik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08586" y="2776662"/>
            <a:ext cx="1987340" cy="1987340"/>
          </a:xfrm>
          <a:prstGeom prst="ellipse">
            <a:avLst/>
          </a:prstGeom>
          <a:ln>
            <a:noFill/>
          </a:ln>
          <a:effectLst>
            <a:softEdge rad="112500"/>
          </a:effectLst>
        </p:spPr>
      </p:pic>
      <p:pic>
        <p:nvPicPr>
          <p:cNvPr id="15" name="Grafik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53070" y="2773861"/>
            <a:ext cx="2077219" cy="2077219"/>
          </a:xfrm>
          <a:prstGeom prst="ellipse">
            <a:avLst/>
          </a:prstGeom>
          <a:ln>
            <a:noFill/>
          </a:ln>
          <a:effectLst>
            <a:softEdge rad="112500"/>
          </a:effectLst>
        </p:spPr>
      </p:pic>
    </p:spTree>
    <p:extLst>
      <p:ext uri="{BB962C8B-B14F-4D97-AF65-F5344CB8AC3E}">
        <p14:creationId xmlns:p14="http://schemas.microsoft.com/office/powerpoint/2010/main" val="12840762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itel 1"/>
          <p:cNvSpPr>
            <a:spLocks noGrp="1"/>
          </p:cNvSpPr>
          <p:nvPr>
            <p:ph type="title"/>
          </p:nvPr>
        </p:nvSpPr>
        <p:spPr/>
        <p:txBody>
          <a:bodyPr anchor="ctr" anchorCtr="0"/>
          <a:lstStyle/>
          <a:p>
            <a:r>
              <a:rPr lang="de-DE" dirty="0" smtClean="0">
                <a:solidFill>
                  <a:srgbClr val="BF1528"/>
                </a:solidFill>
              </a:rPr>
              <a:t>Fokus auf Flexibilität:</a:t>
            </a:r>
            <a:br>
              <a:rPr lang="de-DE" dirty="0" smtClean="0">
                <a:solidFill>
                  <a:srgbClr val="BF1528"/>
                </a:solidFill>
              </a:rPr>
            </a:br>
            <a:r>
              <a:rPr lang="de-DE" dirty="0" smtClean="0">
                <a:solidFill>
                  <a:srgbClr val="BF1528"/>
                </a:solidFill>
              </a:rPr>
              <a:t>ERGO Rente Balance</a:t>
            </a:r>
            <a:endParaRPr lang="de-DE" dirty="0">
              <a:solidFill>
                <a:srgbClr val="BF1528"/>
              </a:solidFill>
            </a:endParaRPr>
          </a:p>
        </p:txBody>
      </p:sp>
      <p:sp>
        <p:nvSpPr>
          <p:cNvPr id="2" name="Textplatzhalter 1"/>
          <p:cNvSpPr>
            <a:spLocks noGrp="1"/>
          </p:cNvSpPr>
          <p:nvPr>
            <p:ph type="body" sz="quarter" idx="5"/>
          </p:nvPr>
        </p:nvSpPr>
        <p:spPr>
          <a:solidFill>
            <a:srgbClr val="CCEBED"/>
          </a:solidFill>
        </p:spPr>
        <p:txBody>
          <a:bodyPr/>
          <a:lstStyle/>
          <a:p>
            <a:endParaRPr lang="de-DE" dirty="0"/>
          </a:p>
        </p:txBody>
      </p:sp>
      <p:sp>
        <p:nvSpPr>
          <p:cNvPr id="8" name="Textplatzhalter 7"/>
          <p:cNvSpPr>
            <a:spLocks noGrp="1"/>
          </p:cNvSpPr>
          <p:nvPr>
            <p:ph type="body" sz="quarter" idx="10"/>
          </p:nvPr>
        </p:nvSpPr>
        <p:spPr/>
        <p:txBody>
          <a:bodyPr/>
          <a:lstStyle/>
          <a:p>
            <a:endParaRPr lang="de-DE" dirty="0"/>
          </a:p>
        </p:txBody>
      </p:sp>
      <p:sp>
        <p:nvSpPr>
          <p:cNvPr id="24" name="Textplatzhalter 23"/>
          <p:cNvSpPr>
            <a:spLocks noGrp="1"/>
          </p:cNvSpPr>
          <p:nvPr>
            <p:ph type="body" sz="quarter" idx="40"/>
          </p:nvPr>
        </p:nvSpPr>
        <p:spPr/>
        <p:txBody>
          <a:bodyPr/>
          <a:lstStyle/>
          <a:p>
            <a:r>
              <a:rPr lang="de-DE" dirty="0" smtClean="0"/>
              <a:t>1</a:t>
            </a:r>
            <a:endParaRPr lang="de-DE" dirty="0"/>
          </a:p>
        </p:txBody>
      </p:sp>
      <p:sp>
        <p:nvSpPr>
          <p:cNvPr id="10" name="Textplatzhalter 9"/>
          <p:cNvSpPr>
            <a:spLocks noGrp="1"/>
          </p:cNvSpPr>
          <p:nvPr>
            <p:ph type="body" sz="quarter" idx="26"/>
          </p:nvPr>
        </p:nvSpPr>
        <p:spPr/>
        <p:txBody>
          <a:bodyPr/>
          <a:lstStyle/>
          <a:p>
            <a:r>
              <a:rPr lang="de-DE" b="1" dirty="0" smtClean="0"/>
              <a:t>Einzigartige Kapitalanlageflexibilität</a:t>
            </a:r>
            <a:endParaRPr lang="de-DE" b="1" dirty="0"/>
          </a:p>
        </p:txBody>
      </p:sp>
      <p:sp>
        <p:nvSpPr>
          <p:cNvPr id="25" name="Textplatzhalter 24"/>
          <p:cNvSpPr>
            <a:spLocks noGrp="1"/>
          </p:cNvSpPr>
          <p:nvPr>
            <p:ph type="body" sz="quarter" idx="41"/>
          </p:nvPr>
        </p:nvSpPr>
        <p:spPr/>
        <p:txBody>
          <a:bodyPr/>
          <a:lstStyle/>
          <a:p>
            <a:r>
              <a:rPr lang="de-DE" dirty="0" smtClean="0"/>
              <a:t>2</a:t>
            </a:r>
            <a:endParaRPr lang="de-DE" dirty="0"/>
          </a:p>
        </p:txBody>
      </p:sp>
      <p:sp>
        <p:nvSpPr>
          <p:cNvPr id="11" name="Textplatzhalter 10"/>
          <p:cNvSpPr>
            <a:spLocks noGrp="1"/>
          </p:cNvSpPr>
          <p:nvPr>
            <p:ph type="body" sz="quarter" idx="27"/>
          </p:nvPr>
        </p:nvSpPr>
        <p:spPr/>
        <p:txBody>
          <a:bodyPr/>
          <a:lstStyle/>
          <a:p>
            <a:r>
              <a:rPr lang="de-DE" dirty="0" smtClean="0"/>
              <a:t>Mit Sicherheit – als Indexpolice</a:t>
            </a:r>
            <a:endParaRPr lang="de-DE" dirty="0"/>
          </a:p>
        </p:txBody>
      </p:sp>
      <p:sp>
        <p:nvSpPr>
          <p:cNvPr id="26" name="Textplatzhalter 25"/>
          <p:cNvSpPr>
            <a:spLocks noGrp="1"/>
          </p:cNvSpPr>
          <p:nvPr>
            <p:ph type="body" sz="quarter" idx="42"/>
          </p:nvPr>
        </p:nvSpPr>
        <p:spPr/>
        <p:txBody>
          <a:bodyPr/>
          <a:lstStyle/>
          <a:p>
            <a:r>
              <a:rPr lang="de-DE" dirty="0" smtClean="0"/>
              <a:t>3</a:t>
            </a:r>
            <a:endParaRPr lang="de-DE" dirty="0"/>
          </a:p>
        </p:txBody>
      </p:sp>
      <p:sp>
        <p:nvSpPr>
          <p:cNvPr id="12" name="Textplatzhalter 11"/>
          <p:cNvSpPr>
            <a:spLocks noGrp="1"/>
          </p:cNvSpPr>
          <p:nvPr>
            <p:ph type="body" sz="quarter" idx="28"/>
          </p:nvPr>
        </p:nvSpPr>
        <p:spPr/>
        <p:txBody>
          <a:bodyPr/>
          <a:lstStyle/>
          <a:p>
            <a:r>
              <a:rPr lang="de-DE" dirty="0" smtClean="0"/>
              <a:t>Renditeorientiert – als Fondspolice</a:t>
            </a:r>
            <a:endParaRPr lang="de-DE" dirty="0"/>
          </a:p>
        </p:txBody>
      </p:sp>
      <p:sp>
        <p:nvSpPr>
          <p:cNvPr id="27" name="Textplatzhalter 26"/>
          <p:cNvSpPr>
            <a:spLocks noGrp="1"/>
          </p:cNvSpPr>
          <p:nvPr>
            <p:ph type="body" sz="quarter" idx="43"/>
          </p:nvPr>
        </p:nvSpPr>
        <p:spPr/>
        <p:txBody>
          <a:bodyPr/>
          <a:lstStyle/>
          <a:p>
            <a:r>
              <a:rPr lang="de-DE" dirty="0" smtClean="0"/>
              <a:t>4</a:t>
            </a:r>
            <a:endParaRPr lang="de-DE" dirty="0"/>
          </a:p>
        </p:txBody>
      </p:sp>
      <p:sp>
        <p:nvSpPr>
          <p:cNvPr id="13" name="Textplatzhalter 12"/>
          <p:cNvSpPr>
            <a:spLocks noGrp="1"/>
          </p:cNvSpPr>
          <p:nvPr>
            <p:ph type="body" sz="quarter" idx="29"/>
          </p:nvPr>
        </p:nvSpPr>
        <p:spPr/>
        <p:txBody>
          <a:bodyPr/>
          <a:lstStyle/>
          <a:p>
            <a:r>
              <a:rPr lang="de-DE" dirty="0" smtClean="0"/>
              <a:t>Besondere Produktausgestaltungen</a:t>
            </a:r>
            <a:endParaRPr lang="de-DE" dirty="0"/>
          </a:p>
        </p:txBody>
      </p:sp>
      <p:sp>
        <p:nvSpPr>
          <p:cNvPr id="7" name="Textplatzhalter 6"/>
          <p:cNvSpPr>
            <a:spLocks noGrp="1"/>
          </p:cNvSpPr>
          <p:nvPr>
            <p:ph type="body" sz="quarter" idx="8"/>
          </p:nvPr>
        </p:nvSpPr>
        <p:spPr/>
        <p:txBody>
          <a:bodyPr/>
          <a:lstStyle/>
          <a:p>
            <a:endParaRPr lang="de-DE" dirty="0"/>
          </a:p>
        </p:txBody>
      </p:sp>
      <p:sp>
        <p:nvSpPr>
          <p:cNvPr id="17" name="Textplatzhalter 26"/>
          <p:cNvSpPr>
            <a:spLocks noGrp="1"/>
          </p:cNvSpPr>
          <p:nvPr>
            <p:ph type="body" sz="quarter" idx="43"/>
          </p:nvPr>
        </p:nvSpPr>
        <p:spPr>
          <a:xfrm>
            <a:off x="4467724" y="4868311"/>
            <a:ext cx="756000" cy="676800"/>
          </a:xfrm>
        </p:spPr>
        <p:txBody>
          <a:bodyPr/>
          <a:lstStyle/>
          <a:p>
            <a:r>
              <a:rPr lang="de-DE" dirty="0" smtClean="0"/>
              <a:t>5</a:t>
            </a:r>
            <a:endParaRPr lang="de-DE" dirty="0"/>
          </a:p>
        </p:txBody>
      </p:sp>
      <p:sp>
        <p:nvSpPr>
          <p:cNvPr id="18" name="Textplatzhalter 12"/>
          <p:cNvSpPr>
            <a:spLocks noGrp="1"/>
          </p:cNvSpPr>
          <p:nvPr>
            <p:ph type="body" sz="quarter" idx="29"/>
          </p:nvPr>
        </p:nvSpPr>
        <p:spPr>
          <a:xfrm>
            <a:off x="5223723" y="4868312"/>
            <a:ext cx="5940075" cy="676800"/>
          </a:xfrm>
        </p:spPr>
        <p:txBody>
          <a:bodyPr/>
          <a:lstStyle/>
          <a:p>
            <a:r>
              <a:rPr lang="de-DE" dirty="0" smtClean="0"/>
              <a:t>Rentenphase mit Dreifachvorteil</a:t>
            </a:r>
            <a:endParaRPr lang="de-DE" dirty="0"/>
          </a:p>
        </p:txBody>
      </p:sp>
      <p:sp>
        <p:nvSpPr>
          <p:cNvPr id="19" name="Textplatzhalter 26"/>
          <p:cNvSpPr>
            <a:spLocks noGrp="1"/>
          </p:cNvSpPr>
          <p:nvPr>
            <p:ph type="body" sz="quarter" idx="43"/>
          </p:nvPr>
        </p:nvSpPr>
        <p:spPr>
          <a:xfrm>
            <a:off x="4467723" y="5545110"/>
            <a:ext cx="756000" cy="676800"/>
          </a:xfrm>
        </p:spPr>
        <p:txBody>
          <a:bodyPr/>
          <a:lstStyle/>
          <a:p>
            <a:r>
              <a:rPr lang="de-DE" dirty="0"/>
              <a:t>6</a:t>
            </a:r>
          </a:p>
        </p:txBody>
      </p:sp>
      <p:sp>
        <p:nvSpPr>
          <p:cNvPr id="20" name="Textplatzhalter 12"/>
          <p:cNvSpPr>
            <a:spLocks noGrp="1"/>
          </p:cNvSpPr>
          <p:nvPr>
            <p:ph type="body" sz="quarter" idx="29"/>
          </p:nvPr>
        </p:nvSpPr>
        <p:spPr>
          <a:xfrm>
            <a:off x="5223722" y="5545111"/>
            <a:ext cx="5940075" cy="676800"/>
          </a:xfrm>
        </p:spPr>
        <p:txBody>
          <a:bodyPr/>
          <a:lstStyle/>
          <a:p>
            <a:r>
              <a:rPr lang="de-DE" dirty="0" smtClean="0"/>
              <a:t>Überblick</a:t>
            </a:r>
            <a:endParaRPr lang="de-DE" dirty="0"/>
          </a:p>
        </p:txBody>
      </p:sp>
      <p:sp>
        <p:nvSpPr>
          <p:cNvPr id="32" name="Rechteck 31"/>
          <p:cNvSpPr/>
          <p:nvPr/>
        </p:nvSpPr>
        <p:spPr>
          <a:xfrm>
            <a:off x="4626703" y="2781861"/>
            <a:ext cx="6378115" cy="331868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pic>
        <p:nvPicPr>
          <p:cNvPr id="5" name="Bildplatzhalter 4"/>
          <p:cNvPicPr>
            <a:picLocks noGrp="1" noChangeAspect="1"/>
          </p:cNvPicPr>
          <p:nvPr>
            <p:ph type="pic" sz="quarter" idx="4"/>
          </p:nvPr>
        </p:nvPicPr>
        <p:blipFill>
          <a:blip r:embed="rId3" cstate="print">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6104081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3"/>
          <a:stretch>
            <a:fillRect/>
          </a:stretch>
        </p:blipFill>
        <p:spPr>
          <a:xfrm>
            <a:off x="0" y="2060955"/>
            <a:ext cx="6257737" cy="4797045"/>
          </a:xfrm>
          <a:prstGeom prst="rect">
            <a:avLst/>
          </a:prstGeom>
        </p:spPr>
      </p:pic>
      <p:sp>
        <p:nvSpPr>
          <p:cNvPr id="4" name="Textplatzhalter 3"/>
          <p:cNvSpPr>
            <a:spLocks noGrp="1"/>
          </p:cNvSpPr>
          <p:nvPr>
            <p:ph type="body" idx="12"/>
          </p:nvPr>
        </p:nvSpPr>
        <p:spPr/>
        <p:txBody>
          <a:bodyPr/>
          <a:lstStyle/>
          <a:p>
            <a:r>
              <a:rPr lang="de-DE" dirty="0"/>
              <a:t>ERGO </a:t>
            </a:r>
            <a:r>
              <a:rPr lang="de-DE" dirty="0" smtClean="0"/>
              <a:t>Balance Produkte</a:t>
            </a:r>
            <a:endParaRPr lang="de-DE" dirty="0"/>
          </a:p>
        </p:txBody>
      </p:sp>
      <p:sp>
        <p:nvSpPr>
          <p:cNvPr id="6" name="Titel 5"/>
          <p:cNvSpPr>
            <a:spLocks noGrp="1"/>
          </p:cNvSpPr>
          <p:nvPr>
            <p:ph type="title"/>
          </p:nvPr>
        </p:nvSpPr>
        <p:spPr/>
        <p:txBody>
          <a:bodyPr/>
          <a:lstStyle/>
          <a:p>
            <a:r>
              <a:rPr lang="de-DE" dirty="0" smtClean="0">
                <a:solidFill>
                  <a:srgbClr val="BF1528"/>
                </a:solidFill>
              </a:rPr>
              <a:t>Maximal flexibel unterwegs</a:t>
            </a:r>
            <a:endParaRPr lang="de-DE" dirty="0">
              <a:solidFill>
                <a:srgbClr val="BF1528"/>
              </a:solidFill>
            </a:endParaRPr>
          </a:p>
        </p:txBody>
      </p:sp>
      <p:sp>
        <p:nvSpPr>
          <p:cNvPr id="15" name="Titel 4"/>
          <p:cNvSpPr txBox="1">
            <a:spLocks/>
          </p:cNvSpPr>
          <p:nvPr/>
        </p:nvSpPr>
        <p:spPr>
          <a:xfrm>
            <a:off x="515938" y="1124313"/>
            <a:ext cx="9270042" cy="720000"/>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1800" b="0" i="0" u="none" strike="noStrike" kern="1200" cap="none" spc="0" normalizeH="0" baseline="0" noProof="0" dirty="0">
                <a:ln>
                  <a:noFill/>
                </a:ln>
                <a:solidFill>
                  <a:srgbClr val="0A0A0A"/>
                </a:solidFill>
                <a:effectLst/>
                <a:uLnTx/>
                <a:uFillTx/>
                <a:latin typeface="Arial"/>
                <a:ea typeface="+mj-ea"/>
                <a:cs typeface="+mj-cs"/>
              </a:rPr>
              <a:t> </a:t>
            </a:r>
            <a:r>
              <a:rPr kumimoji="0" lang="de-DE" sz="1800" b="1" i="0" u="none" strike="noStrike" kern="1200" cap="none" spc="0" normalizeH="0" baseline="0" noProof="0" dirty="0">
                <a:ln>
                  <a:noFill/>
                </a:ln>
                <a:solidFill>
                  <a:prstClr val="black"/>
                </a:solidFill>
                <a:effectLst/>
                <a:uLnTx/>
                <a:uFillTx/>
                <a:latin typeface="Arial"/>
                <a:ea typeface="+mj-ea"/>
                <a:cs typeface="+mj-cs"/>
              </a:rPr>
              <a:t>ERGO </a:t>
            </a:r>
            <a:r>
              <a:rPr kumimoji="0" lang="de-DE" sz="1800" b="1" i="0" u="none" strike="noStrike" kern="1200" cap="none" spc="0" normalizeH="0" baseline="0" noProof="0" dirty="0" smtClean="0">
                <a:ln>
                  <a:noFill/>
                </a:ln>
                <a:solidFill>
                  <a:prstClr val="black"/>
                </a:solidFill>
                <a:effectLst/>
                <a:uLnTx/>
                <a:uFillTx/>
                <a:latin typeface="Arial"/>
                <a:ea typeface="+mj-ea"/>
                <a:cs typeface="+mj-cs"/>
              </a:rPr>
              <a:t>Rente </a:t>
            </a:r>
            <a:r>
              <a:rPr kumimoji="0" lang="de-DE" sz="1800" b="1" i="0" u="none" strike="noStrike" kern="1200" cap="none" spc="0" normalizeH="0" baseline="0" noProof="0" dirty="0">
                <a:ln>
                  <a:noFill/>
                </a:ln>
                <a:solidFill>
                  <a:prstClr val="black"/>
                </a:solidFill>
                <a:effectLst/>
                <a:uLnTx/>
                <a:uFillTx/>
                <a:latin typeface="Arial"/>
                <a:ea typeface="+mj-ea"/>
                <a:cs typeface="+mj-cs"/>
              </a:rPr>
              <a:t>Balance</a:t>
            </a:r>
            <a:r>
              <a:rPr kumimoji="0" lang="de-DE" sz="1800" b="0" i="0" u="none" strike="noStrike" kern="1200" cap="none" spc="0" normalizeH="0" baseline="0" noProof="0" dirty="0">
                <a:ln>
                  <a:noFill/>
                </a:ln>
                <a:solidFill>
                  <a:srgbClr val="0A0A0A"/>
                </a:solidFill>
                <a:effectLst/>
                <a:uLnTx/>
                <a:uFillTx/>
                <a:latin typeface="Arial"/>
                <a:ea typeface="+mj-ea"/>
                <a:cs typeface="+mj-cs"/>
              </a:rPr>
              <a:t> </a:t>
            </a:r>
            <a:r>
              <a:rPr kumimoji="0" lang="de-DE" sz="1800" b="0" i="0" u="none" strike="noStrike" kern="1200" cap="none" spc="0" normalizeH="0" baseline="0" noProof="0" dirty="0" smtClean="0">
                <a:ln>
                  <a:noFill/>
                </a:ln>
                <a:solidFill>
                  <a:srgbClr val="0A0A0A"/>
                </a:solidFill>
                <a:effectLst/>
                <a:uLnTx/>
                <a:uFillTx/>
                <a:latin typeface="Arial"/>
                <a:ea typeface="+mj-ea"/>
                <a:cs typeface="+mj-cs"/>
              </a:rPr>
              <a:t>- Flexible</a:t>
            </a:r>
            <a:r>
              <a:rPr kumimoji="0" lang="de-DE" sz="1800" b="0" i="0" u="none" strike="noStrike" kern="1200" cap="none" spc="0" normalizeH="0" noProof="0" dirty="0" smtClean="0">
                <a:ln>
                  <a:noFill/>
                </a:ln>
                <a:solidFill>
                  <a:srgbClr val="0A0A0A"/>
                </a:solidFill>
                <a:effectLst/>
                <a:uLnTx/>
                <a:uFillTx/>
                <a:latin typeface="Arial"/>
                <a:ea typeface="+mj-ea"/>
                <a:cs typeface="+mj-cs"/>
              </a:rPr>
              <a:t> Kombination aus Fonds- und Indexpolice</a:t>
            </a:r>
            <a:endParaRPr kumimoji="0" lang="de-DE" sz="1800" b="0" i="0" u="none" strike="noStrike" kern="1200" cap="none" spc="0" normalizeH="0" baseline="0" noProof="0" dirty="0" smtClean="0">
              <a:ln>
                <a:noFill/>
              </a:ln>
              <a:solidFill>
                <a:srgbClr val="0A0A0A"/>
              </a:solidFill>
              <a:effectLst/>
              <a:uLnTx/>
              <a:uFillTx/>
              <a:latin typeface="Arial"/>
              <a:ea typeface="+mj-ea"/>
              <a:cs typeface="+mj-cs"/>
            </a:endParaRPr>
          </a:p>
        </p:txBody>
      </p:sp>
      <p:sp>
        <p:nvSpPr>
          <p:cNvPr id="18" name="Textfeld 17"/>
          <p:cNvSpPr txBox="1"/>
          <p:nvPr/>
        </p:nvSpPr>
        <p:spPr>
          <a:xfrm>
            <a:off x="7737657" y="3567321"/>
            <a:ext cx="3131346" cy="584775"/>
          </a:xfrm>
          <a:prstGeom prst="rect">
            <a:avLst/>
          </a:prstGeom>
          <a:solidFill>
            <a:srgbClr val="CCEBED"/>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srgbClr val="8E0038"/>
                </a:solidFill>
                <a:effectLst/>
                <a:uLnTx/>
                <a:uFillTx/>
                <a:latin typeface="Arial"/>
                <a:ea typeface="+mn-ea"/>
                <a:cs typeface="+mn-cs"/>
              </a:rPr>
              <a:t>Aufteilung der Beiträge in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srgbClr val="8E0038"/>
                </a:solidFill>
                <a:effectLst/>
                <a:uLnTx/>
                <a:uFillTx/>
                <a:latin typeface="Arial"/>
                <a:ea typeface="+mn-ea"/>
                <a:cs typeface="+mn-cs"/>
              </a:rPr>
              <a:t>5 %-Schritten möglich</a:t>
            </a:r>
            <a:endParaRPr kumimoji="0" lang="de-DE" sz="1600" b="0" i="0" u="none" strike="noStrike" kern="1200" cap="none" spc="0" normalizeH="0" baseline="0" noProof="0" dirty="0">
              <a:ln>
                <a:noFill/>
              </a:ln>
              <a:solidFill>
                <a:srgbClr val="8E0038"/>
              </a:solidFill>
              <a:effectLst/>
              <a:uLnTx/>
              <a:uFillTx/>
              <a:latin typeface="Arial"/>
              <a:ea typeface="+mn-ea"/>
              <a:cs typeface="+mn-cs"/>
            </a:endParaRPr>
          </a:p>
        </p:txBody>
      </p:sp>
      <p:sp>
        <p:nvSpPr>
          <p:cNvPr id="23" name="Textfeld 22"/>
          <p:cNvSpPr txBox="1"/>
          <p:nvPr/>
        </p:nvSpPr>
        <p:spPr>
          <a:xfrm>
            <a:off x="7744553" y="3050563"/>
            <a:ext cx="3131346" cy="338554"/>
          </a:xfrm>
          <a:prstGeom prst="rect">
            <a:avLst/>
          </a:prstGeom>
          <a:solidFill>
            <a:srgbClr val="CCEBED"/>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srgbClr val="8E0038"/>
                </a:solidFill>
                <a:effectLst/>
                <a:uLnTx/>
                <a:uFillTx/>
                <a:latin typeface="Arial"/>
                <a:ea typeface="+mn-ea"/>
                <a:cs typeface="+mn-cs"/>
              </a:rPr>
              <a:t>Wechsel bis zu 12x im Jahr</a:t>
            </a:r>
            <a:endParaRPr kumimoji="0" lang="de-DE" sz="1600" b="0" i="0" u="none" strike="noStrike" kern="1200" cap="none" spc="0" normalizeH="0" baseline="0" noProof="0" dirty="0">
              <a:ln>
                <a:noFill/>
              </a:ln>
              <a:solidFill>
                <a:srgbClr val="8E0038"/>
              </a:solidFill>
              <a:effectLst/>
              <a:uLnTx/>
              <a:uFillTx/>
              <a:latin typeface="Arial"/>
              <a:ea typeface="+mn-ea"/>
              <a:cs typeface="+mn-cs"/>
            </a:endParaRPr>
          </a:p>
        </p:txBody>
      </p:sp>
      <p:sp>
        <p:nvSpPr>
          <p:cNvPr id="10" name="Textfeld 9"/>
          <p:cNvSpPr txBox="1"/>
          <p:nvPr/>
        </p:nvSpPr>
        <p:spPr>
          <a:xfrm>
            <a:off x="7737657" y="4330300"/>
            <a:ext cx="3131346" cy="584775"/>
          </a:xfrm>
          <a:prstGeom prst="rect">
            <a:avLst/>
          </a:prstGeom>
          <a:solidFill>
            <a:srgbClr val="CCEBED"/>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srgbClr val="8E0038"/>
                </a:solidFill>
                <a:effectLst/>
                <a:uLnTx/>
                <a:uFillTx/>
                <a:latin typeface="Arial"/>
                <a:ea typeface="+mn-ea"/>
                <a:cs typeface="+mn-cs"/>
              </a:rPr>
              <a:t>Keine</a:t>
            </a:r>
            <a:r>
              <a:rPr kumimoji="0" lang="de-DE" sz="1600" b="1" i="0" u="none" strike="noStrike" kern="1200" cap="none" spc="0" normalizeH="0" noProof="0" dirty="0" smtClean="0">
                <a:ln>
                  <a:noFill/>
                </a:ln>
                <a:solidFill>
                  <a:srgbClr val="8E0038"/>
                </a:solidFill>
                <a:effectLst/>
                <a:uLnTx/>
                <a:uFillTx/>
                <a:latin typeface="Arial"/>
                <a:ea typeface="+mn-ea"/>
                <a:cs typeface="+mn-cs"/>
              </a:rPr>
              <a:t> </a:t>
            </a:r>
            <a:r>
              <a:rPr kumimoji="0" lang="de-DE" sz="1600" b="1" i="0" u="none" strike="noStrike" kern="1200" cap="none" spc="0" normalizeH="0" baseline="0" noProof="0" dirty="0" smtClean="0">
                <a:ln>
                  <a:noFill/>
                </a:ln>
                <a:solidFill>
                  <a:srgbClr val="8E0038"/>
                </a:solidFill>
                <a:effectLst/>
                <a:uLnTx/>
                <a:uFillTx/>
                <a:latin typeface="Arial"/>
                <a:ea typeface="+mn-ea"/>
                <a:cs typeface="+mn-cs"/>
              </a:rPr>
              <a:t>Cash-Lock-Falle</a:t>
            </a:r>
          </a:p>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smtClean="0">
                <a:solidFill>
                  <a:srgbClr val="8E0038"/>
                </a:solidFill>
                <a:latin typeface="Arial"/>
              </a:rPr>
              <a:t>fürs Vertragsguthaben</a:t>
            </a:r>
            <a:endParaRPr kumimoji="0" lang="de-DE" sz="1600" b="1" i="0" u="none" strike="noStrike" kern="1200" cap="none" spc="0" normalizeH="0" baseline="0" noProof="0" dirty="0" smtClean="0">
              <a:ln>
                <a:noFill/>
              </a:ln>
              <a:solidFill>
                <a:srgbClr val="8E0038"/>
              </a:solidFill>
              <a:effectLst/>
              <a:uLnTx/>
              <a:uFillTx/>
              <a:latin typeface="Arial"/>
              <a:ea typeface="+mn-ea"/>
              <a:cs typeface="+mn-cs"/>
            </a:endParaRPr>
          </a:p>
        </p:txBody>
      </p:sp>
      <p:sp>
        <p:nvSpPr>
          <p:cNvPr id="11" name="Textplatzhalter 24">
            <a:extLst>
              <a:ext uri="{FF2B5EF4-FFF2-40B4-BE49-F238E27FC236}">
                <a16:creationId xmlns:a16="http://schemas.microsoft.com/office/drawing/2014/main" id="{438F63F4-7492-6E4B-8FED-CD7F23E79126}"/>
              </a:ext>
            </a:extLst>
          </p:cNvPr>
          <p:cNvSpPr txBox="1">
            <a:spLocks/>
          </p:cNvSpPr>
          <p:nvPr/>
        </p:nvSpPr>
        <p:spPr>
          <a:xfrm rot="817356">
            <a:off x="8439287" y="351328"/>
            <a:ext cx="1692000" cy="1692000"/>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rgbClr val="8E0038"/>
          </a:solidFill>
        </p:spPr>
        <p:txBody>
          <a:bodyPr wrap="none" tIns="0" bIns="144000" anchor="ctr" anchorCtr="0">
            <a:noAutofit/>
          </a:bodyPr>
          <a:lstStyle>
            <a:lvl1pPr marL="0" indent="0" algn="ctr" defTabSz="914400" rtl="0" eaLnBrk="1" latinLnBrk="0" hangingPunct="1">
              <a:lnSpc>
                <a:spcPct val="110000"/>
              </a:lnSpc>
              <a:spcBef>
                <a:spcPts val="800"/>
              </a:spcBef>
              <a:buFontTx/>
              <a:buNone/>
              <a:defRPr sz="2400" b="1" kern="1200">
                <a:solidFill>
                  <a:schemeClr val="bg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2400" b="1" kern="1200">
                <a:solidFill>
                  <a:schemeClr val="bg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2400" b="1" kern="1200">
                <a:solidFill>
                  <a:schemeClr val="bg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2400" b="1" kern="1200">
                <a:solidFill>
                  <a:schemeClr val="bg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2400" b="1" kern="1200">
                <a:solidFill>
                  <a:schemeClr val="bg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700" b="1" i="0" u="none" strike="noStrike" kern="1200" cap="none" spc="0" normalizeH="0" baseline="0" noProof="0" dirty="0">
                <a:ln>
                  <a:noFill/>
                </a:ln>
                <a:solidFill>
                  <a:prstClr val="white"/>
                </a:solidFill>
                <a:effectLst/>
                <a:uLnTx/>
                <a:uFillTx/>
                <a:latin typeface="Arial"/>
                <a:ea typeface="+mn-ea"/>
                <a:cs typeface="+mn-cs"/>
              </a:rPr>
              <a:t>Auch als </a:t>
            </a:r>
            <a:br>
              <a:rPr kumimoji="0" lang="de-DE" sz="1700" b="1" i="0" u="none" strike="noStrike" kern="1200" cap="none" spc="0" normalizeH="0" baseline="0" noProof="0" dirty="0">
                <a:ln>
                  <a:noFill/>
                </a:ln>
                <a:solidFill>
                  <a:prstClr val="white"/>
                </a:solidFill>
                <a:effectLst/>
                <a:uLnTx/>
                <a:uFillTx/>
                <a:latin typeface="Arial"/>
                <a:ea typeface="+mn-ea"/>
                <a:cs typeface="+mn-cs"/>
              </a:rPr>
            </a:br>
            <a:r>
              <a:rPr kumimoji="0" lang="de-DE" sz="1700" b="1" i="0" u="none" strike="noStrike" kern="1200" cap="none" spc="0" normalizeH="0" baseline="0" noProof="0" dirty="0" smtClean="0">
                <a:ln>
                  <a:noFill/>
                </a:ln>
                <a:solidFill>
                  <a:prstClr val="white"/>
                </a:solidFill>
                <a:effectLst/>
                <a:uLnTx/>
                <a:uFillTx/>
                <a:latin typeface="Arial"/>
                <a:ea typeface="+mn-ea"/>
                <a:cs typeface="+mn-cs"/>
              </a:rPr>
              <a:t>ERGO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700" b="1" i="0" u="none" strike="noStrike" kern="1200" cap="none" spc="0" normalizeH="0" baseline="0" noProof="0" dirty="0" smtClean="0">
                <a:ln>
                  <a:noFill/>
                </a:ln>
                <a:solidFill>
                  <a:prstClr val="white"/>
                </a:solidFill>
                <a:effectLst/>
                <a:uLnTx/>
                <a:uFillTx/>
                <a:latin typeface="Arial"/>
                <a:ea typeface="+mn-ea"/>
                <a:cs typeface="+mn-cs"/>
              </a:rPr>
              <a:t>Basis-Rente</a:t>
            </a:r>
            <a:r>
              <a:rPr kumimoji="0" lang="de-DE" sz="1700" b="1" i="0" u="none" strike="noStrike" kern="1200" cap="none" spc="0" normalizeH="0" baseline="0" noProof="0" dirty="0">
                <a:ln>
                  <a:noFill/>
                </a:ln>
                <a:solidFill>
                  <a:prstClr val="white"/>
                </a:solidFill>
                <a:effectLst/>
                <a:uLnTx/>
                <a:uFillTx/>
                <a:latin typeface="Arial"/>
                <a:ea typeface="+mn-ea"/>
                <a:cs typeface="+mn-cs"/>
              </a:rPr>
              <a:t/>
            </a:r>
            <a:br>
              <a:rPr kumimoji="0" lang="de-DE" sz="1700" b="1" i="0" u="none" strike="noStrike" kern="1200" cap="none" spc="0" normalizeH="0" baseline="0" noProof="0" dirty="0">
                <a:ln>
                  <a:noFill/>
                </a:ln>
                <a:solidFill>
                  <a:prstClr val="white"/>
                </a:solidFill>
                <a:effectLst/>
                <a:uLnTx/>
                <a:uFillTx/>
                <a:latin typeface="Arial"/>
                <a:ea typeface="+mn-ea"/>
                <a:cs typeface="+mn-cs"/>
              </a:rPr>
            </a:br>
            <a:r>
              <a:rPr kumimoji="0" lang="de-DE" sz="1700" b="1" i="0" u="none" strike="noStrike" kern="1200" cap="none" spc="0" normalizeH="0" baseline="0" noProof="0" dirty="0" smtClean="0">
                <a:ln>
                  <a:noFill/>
                </a:ln>
                <a:solidFill>
                  <a:prstClr val="white"/>
                </a:solidFill>
                <a:effectLst/>
                <a:uLnTx/>
                <a:uFillTx/>
                <a:latin typeface="Arial"/>
                <a:ea typeface="+mn-ea"/>
                <a:cs typeface="+mn-cs"/>
              </a:rPr>
              <a:t>Balance</a:t>
            </a:r>
            <a:endParaRPr kumimoji="0" lang="de-DE" sz="1700" b="1"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5820637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itel 1"/>
          <p:cNvSpPr>
            <a:spLocks noGrp="1"/>
          </p:cNvSpPr>
          <p:nvPr>
            <p:ph type="title"/>
          </p:nvPr>
        </p:nvSpPr>
        <p:spPr/>
        <p:txBody>
          <a:bodyPr anchor="ctr" anchorCtr="0"/>
          <a:lstStyle/>
          <a:p>
            <a:r>
              <a:rPr lang="de-DE" dirty="0" smtClean="0">
                <a:solidFill>
                  <a:srgbClr val="BF1528"/>
                </a:solidFill>
              </a:rPr>
              <a:t>Fokus auf Flexibilität:</a:t>
            </a:r>
            <a:br>
              <a:rPr lang="de-DE" dirty="0" smtClean="0">
                <a:solidFill>
                  <a:srgbClr val="BF1528"/>
                </a:solidFill>
              </a:rPr>
            </a:br>
            <a:r>
              <a:rPr lang="de-DE" dirty="0" smtClean="0">
                <a:solidFill>
                  <a:srgbClr val="BF1528"/>
                </a:solidFill>
              </a:rPr>
              <a:t>ERGO Rente Balance</a:t>
            </a:r>
            <a:endParaRPr lang="de-DE" dirty="0">
              <a:solidFill>
                <a:srgbClr val="BF1528"/>
              </a:solidFill>
            </a:endParaRPr>
          </a:p>
        </p:txBody>
      </p:sp>
      <p:sp>
        <p:nvSpPr>
          <p:cNvPr id="2" name="Textplatzhalter 1"/>
          <p:cNvSpPr>
            <a:spLocks noGrp="1"/>
          </p:cNvSpPr>
          <p:nvPr>
            <p:ph type="body" sz="quarter" idx="5"/>
          </p:nvPr>
        </p:nvSpPr>
        <p:spPr>
          <a:solidFill>
            <a:srgbClr val="CCEBED"/>
          </a:solidFill>
        </p:spPr>
        <p:txBody>
          <a:bodyPr/>
          <a:lstStyle/>
          <a:p>
            <a:endParaRPr lang="de-DE" dirty="0"/>
          </a:p>
        </p:txBody>
      </p:sp>
      <p:sp>
        <p:nvSpPr>
          <p:cNvPr id="8" name="Textplatzhalter 7"/>
          <p:cNvSpPr>
            <a:spLocks noGrp="1"/>
          </p:cNvSpPr>
          <p:nvPr>
            <p:ph type="body" sz="quarter" idx="10"/>
          </p:nvPr>
        </p:nvSpPr>
        <p:spPr/>
        <p:txBody>
          <a:bodyPr/>
          <a:lstStyle/>
          <a:p>
            <a:endParaRPr lang="de-DE" dirty="0"/>
          </a:p>
        </p:txBody>
      </p:sp>
      <p:sp>
        <p:nvSpPr>
          <p:cNvPr id="24" name="Textplatzhalter 23"/>
          <p:cNvSpPr>
            <a:spLocks noGrp="1"/>
          </p:cNvSpPr>
          <p:nvPr>
            <p:ph type="body" sz="quarter" idx="40"/>
          </p:nvPr>
        </p:nvSpPr>
        <p:spPr/>
        <p:txBody>
          <a:bodyPr/>
          <a:lstStyle/>
          <a:p>
            <a:r>
              <a:rPr lang="de-DE" dirty="0" smtClean="0"/>
              <a:t>1</a:t>
            </a:r>
            <a:endParaRPr lang="de-DE" dirty="0"/>
          </a:p>
        </p:txBody>
      </p:sp>
      <p:sp>
        <p:nvSpPr>
          <p:cNvPr id="10" name="Textplatzhalter 9"/>
          <p:cNvSpPr>
            <a:spLocks noGrp="1"/>
          </p:cNvSpPr>
          <p:nvPr>
            <p:ph type="body" sz="quarter" idx="26"/>
          </p:nvPr>
        </p:nvSpPr>
        <p:spPr/>
        <p:txBody>
          <a:bodyPr/>
          <a:lstStyle/>
          <a:p>
            <a:r>
              <a:rPr lang="de-DE" dirty="0" smtClean="0"/>
              <a:t>Einzigartige Kapitalanlageflexibilität</a:t>
            </a:r>
            <a:endParaRPr lang="de-DE" dirty="0"/>
          </a:p>
        </p:txBody>
      </p:sp>
      <p:sp>
        <p:nvSpPr>
          <p:cNvPr id="25" name="Textplatzhalter 24"/>
          <p:cNvSpPr>
            <a:spLocks noGrp="1"/>
          </p:cNvSpPr>
          <p:nvPr>
            <p:ph type="body" sz="quarter" idx="41"/>
          </p:nvPr>
        </p:nvSpPr>
        <p:spPr/>
        <p:txBody>
          <a:bodyPr/>
          <a:lstStyle/>
          <a:p>
            <a:r>
              <a:rPr lang="de-DE" dirty="0" smtClean="0"/>
              <a:t>2</a:t>
            </a:r>
            <a:endParaRPr lang="de-DE" dirty="0"/>
          </a:p>
        </p:txBody>
      </p:sp>
      <p:sp>
        <p:nvSpPr>
          <p:cNvPr id="11" name="Textplatzhalter 10"/>
          <p:cNvSpPr>
            <a:spLocks noGrp="1"/>
          </p:cNvSpPr>
          <p:nvPr>
            <p:ph type="body" sz="quarter" idx="27"/>
          </p:nvPr>
        </p:nvSpPr>
        <p:spPr/>
        <p:txBody>
          <a:bodyPr/>
          <a:lstStyle/>
          <a:p>
            <a:r>
              <a:rPr lang="de-DE" b="1" dirty="0" smtClean="0"/>
              <a:t>Mit Sicherheit – als Indexpolice</a:t>
            </a:r>
            <a:endParaRPr lang="de-DE" b="1" dirty="0"/>
          </a:p>
        </p:txBody>
      </p:sp>
      <p:sp>
        <p:nvSpPr>
          <p:cNvPr id="26" name="Textplatzhalter 25"/>
          <p:cNvSpPr>
            <a:spLocks noGrp="1"/>
          </p:cNvSpPr>
          <p:nvPr>
            <p:ph type="body" sz="quarter" idx="42"/>
          </p:nvPr>
        </p:nvSpPr>
        <p:spPr/>
        <p:txBody>
          <a:bodyPr/>
          <a:lstStyle/>
          <a:p>
            <a:r>
              <a:rPr lang="de-DE" dirty="0" smtClean="0"/>
              <a:t>3</a:t>
            </a:r>
            <a:endParaRPr lang="de-DE" dirty="0"/>
          </a:p>
        </p:txBody>
      </p:sp>
      <p:sp>
        <p:nvSpPr>
          <p:cNvPr id="12" name="Textplatzhalter 11"/>
          <p:cNvSpPr>
            <a:spLocks noGrp="1"/>
          </p:cNvSpPr>
          <p:nvPr>
            <p:ph type="body" sz="quarter" idx="28"/>
          </p:nvPr>
        </p:nvSpPr>
        <p:spPr/>
        <p:txBody>
          <a:bodyPr/>
          <a:lstStyle/>
          <a:p>
            <a:r>
              <a:rPr lang="de-DE" dirty="0" smtClean="0"/>
              <a:t>Renditeorientiert – als Fondspolice</a:t>
            </a:r>
            <a:endParaRPr lang="de-DE" dirty="0"/>
          </a:p>
        </p:txBody>
      </p:sp>
      <p:sp>
        <p:nvSpPr>
          <p:cNvPr id="27" name="Textplatzhalter 26"/>
          <p:cNvSpPr>
            <a:spLocks noGrp="1"/>
          </p:cNvSpPr>
          <p:nvPr>
            <p:ph type="body" sz="quarter" idx="43"/>
          </p:nvPr>
        </p:nvSpPr>
        <p:spPr/>
        <p:txBody>
          <a:bodyPr/>
          <a:lstStyle/>
          <a:p>
            <a:r>
              <a:rPr lang="de-DE" dirty="0" smtClean="0"/>
              <a:t>4</a:t>
            </a:r>
            <a:endParaRPr lang="de-DE" dirty="0"/>
          </a:p>
        </p:txBody>
      </p:sp>
      <p:sp>
        <p:nvSpPr>
          <p:cNvPr id="13" name="Textplatzhalter 12"/>
          <p:cNvSpPr>
            <a:spLocks noGrp="1"/>
          </p:cNvSpPr>
          <p:nvPr>
            <p:ph type="body" sz="quarter" idx="29"/>
          </p:nvPr>
        </p:nvSpPr>
        <p:spPr/>
        <p:txBody>
          <a:bodyPr/>
          <a:lstStyle/>
          <a:p>
            <a:r>
              <a:rPr lang="de-DE" dirty="0" smtClean="0"/>
              <a:t>Besondere Produktausgestaltungen</a:t>
            </a:r>
            <a:endParaRPr lang="de-DE" dirty="0"/>
          </a:p>
        </p:txBody>
      </p:sp>
      <p:sp>
        <p:nvSpPr>
          <p:cNvPr id="7" name="Textplatzhalter 6"/>
          <p:cNvSpPr>
            <a:spLocks noGrp="1"/>
          </p:cNvSpPr>
          <p:nvPr>
            <p:ph type="body" sz="quarter" idx="8"/>
          </p:nvPr>
        </p:nvSpPr>
        <p:spPr/>
        <p:txBody>
          <a:bodyPr/>
          <a:lstStyle/>
          <a:p>
            <a:endParaRPr lang="de-DE" dirty="0"/>
          </a:p>
        </p:txBody>
      </p:sp>
      <p:sp>
        <p:nvSpPr>
          <p:cNvPr id="17" name="Textplatzhalter 26"/>
          <p:cNvSpPr>
            <a:spLocks noGrp="1"/>
          </p:cNvSpPr>
          <p:nvPr>
            <p:ph type="body" sz="quarter" idx="43"/>
          </p:nvPr>
        </p:nvSpPr>
        <p:spPr>
          <a:xfrm>
            <a:off x="4467724" y="4868311"/>
            <a:ext cx="756000" cy="676800"/>
          </a:xfrm>
        </p:spPr>
        <p:txBody>
          <a:bodyPr/>
          <a:lstStyle/>
          <a:p>
            <a:r>
              <a:rPr lang="de-DE" dirty="0" smtClean="0"/>
              <a:t>5</a:t>
            </a:r>
            <a:endParaRPr lang="de-DE" dirty="0"/>
          </a:p>
        </p:txBody>
      </p:sp>
      <p:sp>
        <p:nvSpPr>
          <p:cNvPr id="18" name="Textplatzhalter 12"/>
          <p:cNvSpPr>
            <a:spLocks noGrp="1"/>
          </p:cNvSpPr>
          <p:nvPr>
            <p:ph type="body" sz="quarter" idx="29"/>
          </p:nvPr>
        </p:nvSpPr>
        <p:spPr>
          <a:xfrm>
            <a:off x="5223723" y="4868312"/>
            <a:ext cx="5940075" cy="676800"/>
          </a:xfrm>
        </p:spPr>
        <p:txBody>
          <a:bodyPr/>
          <a:lstStyle/>
          <a:p>
            <a:r>
              <a:rPr lang="de-DE" dirty="0" smtClean="0"/>
              <a:t>Rentenphase mit Dreifachvorteil</a:t>
            </a:r>
            <a:endParaRPr lang="de-DE" dirty="0"/>
          </a:p>
        </p:txBody>
      </p:sp>
      <p:sp>
        <p:nvSpPr>
          <p:cNvPr id="19" name="Textplatzhalter 26"/>
          <p:cNvSpPr>
            <a:spLocks noGrp="1"/>
          </p:cNvSpPr>
          <p:nvPr>
            <p:ph type="body" sz="quarter" idx="43"/>
          </p:nvPr>
        </p:nvSpPr>
        <p:spPr>
          <a:xfrm>
            <a:off x="4467723" y="5545110"/>
            <a:ext cx="756000" cy="676800"/>
          </a:xfrm>
        </p:spPr>
        <p:txBody>
          <a:bodyPr/>
          <a:lstStyle/>
          <a:p>
            <a:r>
              <a:rPr lang="de-DE" dirty="0"/>
              <a:t>6</a:t>
            </a:r>
          </a:p>
        </p:txBody>
      </p:sp>
      <p:sp>
        <p:nvSpPr>
          <p:cNvPr id="20" name="Textplatzhalter 12"/>
          <p:cNvSpPr>
            <a:spLocks noGrp="1"/>
          </p:cNvSpPr>
          <p:nvPr>
            <p:ph type="body" sz="quarter" idx="29"/>
          </p:nvPr>
        </p:nvSpPr>
        <p:spPr>
          <a:xfrm>
            <a:off x="5223722" y="5545111"/>
            <a:ext cx="5940075" cy="676800"/>
          </a:xfrm>
        </p:spPr>
        <p:txBody>
          <a:bodyPr/>
          <a:lstStyle/>
          <a:p>
            <a:r>
              <a:rPr lang="de-DE" dirty="0" smtClean="0"/>
              <a:t>Überblick</a:t>
            </a:r>
            <a:endParaRPr lang="de-DE" dirty="0"/>
          </a:p>
        </p:txBody>
      </p:sp>
      <p:sp>
        <p:nvSpPr>
          <p:cNvPr id="32" name="Rechteck 31"/>
          <p:cNvSpPr/>
          <p:nvPr/>
        </p:nvSpPr>
        <p:spPr>
          <a:xfrm>
            <a:off x="4626703" y="3514709"/>
            <a:ext cx="6378115" cy="258583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pic>
        <p:nvPicPr>
          <p:cNvPr id="5" name="Bildplatzhalter 4"/>
          <p:cNvPicPr>
            <a:picLocks noGrp="1" noChangeAspect="1"/>
          </p:cNvPicPr>
          <p:nvPr>
            <p:ph type="pic" sz="quarter" idx="4"/>
          </p:nvPr>
        </p:nvPicPr>
        <p:blipFill>
          <a:blip r:embed="rId3" cstate="print">
            <a:extLst>
              <a:ext uri="{28A0092B-C50C-407E-A947-70E740481C1C}">
                <a14:useLocalDpi xmlns:a14="http://schemas.microsoft.com/office/drawing/2010/main"/>
              </a:ext>
            </a:extLst>
          </a:blip>
          <a:srcRect/>
          <a:stretch>
            <a:fillRect/>
          </a:stretch>
        </p:blipFill>
        <p:spPr/>
      </p:pic>
      <p:sp>
        <p:nvSpPr>
          <p:cNvPr id="21" name="Rechteck 20"/>
          <p:cNvSpPr/>
          <p:nvPr/>
        </p:nvSpPr>
        <p:spPr>
          <a:xfrm>
            <a:off x="4599217" y="2100426"/>
            <a:ext cx="6378115" cy="683717"/>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38675241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a:xfrm>
            <a:off x="6112309" y="319"/>
            <a:ext cx="6095999" cy="6858000"/>
          </a:xfrm>
          <a:noFill/>
        </p:spPr>
        <p:txBody>
          <a:bodyPr/>
          <a:lstStyle/>
          <a:p>
            <a:r>
              <a:rPr lang="de-DE" dirty="0" smtClean="0"/>
              <a:t>  </a:t>
            </a:r>
            <a:endParaRPr lang="de-DE" dirty="0"/>
          </a:p>
        </p:txBody>
      </p:sp>
      <p:sp>
        <p:nvSpPr>
          <p:cNvPr id="9" name="Textplatzhalter 8"/>
          <p:cNvSpPr>
            <a:spLocks noGrp="1"/>
          </p:cNvSpPr>
          <p:nvPr>
            <p:ph type="body" sz="quarter" idx="10"/>
          </p:nvPr>
        </p:nvSpPr>
        <p:spPr/>
        <p:txBody>
          <a:bodyPr/>
          <a:lstStyle/>
          <a:p>
            <a:endParaRPr lang="de-DE" dirty="0"/>
          </a:p>
        </p:txBody>
      </p:sp>
      <p:sp>
        <p:nvSpPr>
          <p:cNvPr id="8" name="Textplatzhalter 7"/>
          <p:cNvSpPr>
            <a:spLocks noGrp="1"/>
          </p:cNvSpPr>
          <p:nvPr>
            <p:ph type="body" sz="quarter" idx="8"/>
          </p:nvPr>
        </p:nvSpPr>
        <p:spPr/>
        <p:txBody>
          <a:bodyPr/>
          <a:lstStyle/>
          <a:p>
            <a:endParaRPr lang="de-DE" dirty="0"/>
          </a:p>
        </p:txBody>
      </p:sp>
      <p:sp>
        <p:nvSpPr>
          <p:cNvPr id="12" name="Textfeld 11"/>
          <p:cNvSpPr txBox="1"/>
          <p:nvPr/>
        </p:nvSpPr>
        <p:spPr>
          <a:xfrm>
            <a:off x="6119244" y="1286948"/>
            <a:ext cx="6095999" cy="1049631"/>
          </a:xfrm>
          <a:prstGeom prst="rect">
            <a:avLst/>
          </a:prstGeom>
          <a:noFill/>
        </p:spPr>
        <p:txBody>
          <a:bodyPr wrap="square" lIns="0" tIns="0" rIns="0" bIns="0" rtlCol="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de-DE" sz="2800" b="1" i="0" u="none" strike="noStrike" kern="1200" cap="none" spc="0" normalizeH="0" baseline="0" noProof="0" dirty="0" smtClean="0">
                <a:ln>
                  <a:noFill/>
                </a:ln>
                <a:solidFill>
                  <a:srgbClr val="BF1528"/>
                </a:solidFill>
                <a:effectLst/>
                <a:uLnTx/>
                <a:uFillTx/>
                <a:latin typeface="Arial"/>
                <a:ea typeface="+mn-ea"/>
                <a:cs typeface="+mn-cs"/>
              </a:rPr>
              <a:t>Gute Neuigkeiten:</a:t>
            </a:r>
            <a:r>
              <a:rPr kumimoji="0" lang="de-DE" sz="2800" b="1" i="0" u="none" strike="noStrike" kern="1200" cap="none" spc="0" normalizeH="0" noProof="0" dirty="0" smtClean="0">
                <a:ln>
                  <a:noFill/>
                </a:ln>
                <a:solidFill>
                  <a:srgbClr val="BF1528"/>
                </a:solidFill>
                <a:effectLst/>
                <a:uLnTx/>
                <a:uFillTx/>
                <a:latin typeface="Arial"/>
                <a:ea typeface="+mn-ea"/>
                <a:cs typeface="+mn-cs"/>
              </a:rPr>
              <a:t> </a:t>
            </a:r>
          </a:p>
          <a:p>
            <a:pPr marL="0" marR="0" lvl="0" indent="0" algn="ctr" defTabSz="914400" rtl="0" eaLnBrk="1" fontAlgn="auto" latinLnBrk="0" hangingPunct="1">
              <a:lnSpc>
                <a:spcPct val="110000"/>
              </a:lnSpc>
              <a:spcBef>
                <a:spcPts val="0"/>
              </a:spcBef>
              <a:spcAft>
                <a:spcPts val="0"/>
              </a:spcAft>
              <a:buClrTx/>
              <a:buSzTx/>
              <a:buFontTx/>
              <a:buNone/>
              <a:tabLst/>
              <a:defRPr/>
            </a:pPr>
            <a:r>
              <a:rPr kumimoji="0" lang="de-DE" sz="2800" b="1" i="0" u="none" strike="noStrike" kern="1200" cap="none" spc="0" normalizeH="0" baseline="0" noProof="0" dirty="0" smtClean="0">
                <a:ln>
                  <a:noFill/>
                </a:ln>
                <a:solidFill>
                  <a:srgbClr val="BF1528"/>
                </a:solidFill>
                <a:effectLst/>
                <a:uLnTx/>
                <a:uFillTx/>
                <a:latin typeface="Arial"/>
                <a:ea typeface="+mn-ea"/>
                <a:cs typeface="+mn-cs"/>
              </a:rPr>
              <a:t>Es geht wieder aufw</a:t>
            </a:r>
            <a:r>
              <a:rPr lang="de-DE" sz="2800" b="1" noProof="0" dirty="0" smtClean="0">
                <a:solidFill>
                  <a:srgbClr val="BF1528"/>
                </a:solidFill>
                <a:latin typeface="Arial"/>
              </a:rPr>
              <a:t>ärts </a:t>
            </a:r>
            <a:r>
              <a:rPr lang="de-DE" sz="2800" b="1" dirty="0" smtClean="0">
                <a:solidFill>
                  <a:srgbClr val="BF1528"/>
                </a:solidFill>
                <a:latin typeface="Arial"/>
              </a:rPr>
              <a:t>– </a:t>
            </a:r>
          </a:p>
          <a:p>
            <a:pPr marL="0" marR="0" lvl="0" indent="0" algn="ctr" defTabSz="914400" rtl="0" eaLnBrk="1" fontAlgn="auto" latinLnBrk="0" hangingPunct="1">
              <a:lnSpc>
                <a:spcPct val="110000"/>
              </a:lnSpc>
              <a:spcBef>
                <a:spcPts val="0"/>
              </a:spcBef>
              <a:spcAft>
                <a:spcPts val="0"/>
              </a:spcAft>
              <a:buClrTx/>
              <a:buSzTx/>
              <a:buFontTx/>
              <a:buNone/>
              <a:tabLst/>
              <a:defRPr/>
            </a:pPr>
            <a:r>
              <a:rPr lang="de-DE" sz="2800" b="1" dirty="0" smtClean="0">
                <a:solidFill>
                  <a:srgbClr val="BF1528"/>
                </a:solidFill>
                <a:latin typeface="Arial"/>
              </a:rPr>
              <a:t>die Zinswende ist da!</a:t>
            </a:r>
            <a:endParaRPr kumimoji="0" lang="de-DE" sz="2800" b="1" i="0" u="none" strike="noStrike" kern="1200" cap="none" spc="0" normalizeH="0" baseline="0" noProof="0" dirty="0">
              <a:ln>
                <a:noFill/>
              </a:ln>
              <a:solidFill>
                <a:srgbClr val="BF1528"/>
              </a:solidFill>
              <a:effectLst/>
              <a:uLnTx/>
              <a:uFillTx/>
              <a:latin typeface="Arial"/>
              <a:ea typeface="+mn-ea"/>
              <a:cs typeface="+mn-cs"/>
            </a:endParaRPr>
          </a:p>
          <a:p>
            <a:pPr lvl="0" algn="ctr">
              <a:lnSpc>
                <a:spcPct val="110000"/>
              </a:lnSpc>
              <a:defRPr/>
            </a:pPr>
            <a:endParaRPr lang="de-DE" dirty="0" smtClean="0"/>
          </a:p>
          <a:p>
            <a:pPr lvl="0" algn="ctr">
              <a:lnSpc>
                <a:spcPct val="110000"/>
              </a:lnSpc>
              <a:defRPr/>
            </a:pPr>
            <a:r>
              <a:rPr lang="de-DE" dirty="0" smtClean="0"/>
              <a:t>Renditen 10 jähriger Bundesanleihen</a:t>
            </a:r>
            <a:r>
              <a:rPr lang="de-DE" dirty="0"/>
              <a:t/>
            </a:r>
            <a:br>
              <a:rPr lang="de-DE" dirty="0"/>
            </a:br>
            <a:endParaRPr kumimoji="0" lang="de-DE" b="1" i="0" u="none" strike="noStrike" kern="1200" cap="none" spc="0" normalizeH="0" baseline="0" noProof="0" dirty="0" smtClean="0">
              <a:ln>
                <a:noFill/>
              </a:ln>
              <a:solidFill>
                <a:srgbClr val="BF1528"/>
              </a:solidFill>
              <a:effectLst/>
              <a:uLnTx/>
              <a:uFillTx/>
              <a:latin typeface="Arial"/>
            </a:endParaRPr>
          </a:p>
        </p:txBody>
      </p:sp>
      <p:pic>
        <p:nvPicPr>
          <p:cNvPr id="2" name="Grafik 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964" y="319"/>
            <a:ext cx="6110345" cy="6864180"/>
          </a:xfrm>
          <a:prstGeom prst="rect">
            <a:avLst/>
          </a:prstGeom>
        </p:spPr>
      </p:pic>
      <p:sp>
        <p:nvSpPr>
          <p:cNvPr id="10" name="Textfeld 9"/>
          <p:cNvSpPr txBox="1"/>
          <p:nvPr/>
        </p:nvSpPr>
        <p:spPr>
          <a:xfrm>
            <a:off x="6442508" y="6348730"/>
            <a:ext cx="5435600" cy="244027"/>
          </a:xfrm>
          <a:prstGeom prst="rect">
            <a:avLst/>
          </a:prstGeom>
          <a:noFill/>
        </p:spPr>
        <p:txBody>
          <a:bodyPr wrap="none" lIns="0" tIns="0" rIns="0" bIns="0" rtlCol="0">
            <a:noAutofit/>
          </a:bodyPr>
          <a:lstStyle/>
          <a:p>
            <a:pPr algn="l">
              <a:lnSpc>
                <a:spcPct val="110000"/>
              </a:lnSpc>
            </a:pPr>
            <a:r>
              <a:rPr lang="de-DE" sz="800" dirty="0" smtClean="0">
                <a:solidFill>
                  <a:srgbClr val="545241"/>
                </a:solidFill>
              </a:rPr>
              <a:t>Quelle: Deutsche Bundesbank, Pressenotiz, tägliche Renditen der börsennotierten Bundeswertpapiere, 30.08.2022</a:t>
            </a:r>
          </a:p>
        </p:txBody>
      </p:sp>
      <p:graphicFrame>
        <p:nvGraphicFramePr>
          <p:cNvPr id="11" name="Inhaltsplatzhalter 8"/>
          <p:cNvGraphicFramePr>
            <a:graphicFrameLocks/>
          </p:cNvGraphicFramePr>
          <p:nvPr>
            <p:extLst/>
          </p:nvPr>
        </p:nvGraphicFramePr>
        <p:xfrm>
          <a:off x="6442506" y="3058871"/>
          <a:ext cx="5235457" cy="3533886"/>
        </p:xfrm>
        <a:graphic>
          <a:graphicData uri="http://schemas.openxmlformats.org/drawingml/2006/chart">
            <c:chart xmlns:c="http://schemas.openxmlformats.org/drawingml/2006/chart" xmlns:r="http://schemas.openxmlformats.org/officeDocument/2006/relationships" r:id="rId4"/>
          </a:graphicData>
        </a:graphic>
      </p:graphicFrame>
      <p:cxnSp>
        <p:nvCxnSpPr>
          <p:cNvPr id="5" name="Gerader Verbinder 4"/>
          <p:cNvCxnSpPr/>
          <p:nvPr/>
        </p:nvCxnSpPr>
        <p:spPr>
          <a:xfrm flipV="1">
            <a:off x="6850104" y="5208270"/>
            <a:ext cx="4694196" cy="11656"/>
          </a:xfrm>
          <a:prstGeom prst="line">
            <a:avLst/>
          </a:prstGeom>
          <a:ln w="9525">
            <a:solidFill>
              <a:srgbClr val="8E003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97978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 name="Gruppieren 77">
            <a:extLst>
              <a:ext uri="{FF2B5EF4-FFF2-40B4-BE49-F238E27FC236}">
                <a16:creationId xmlns:a16="http://schemas.microsoft.com/office/drawing/2014/main" id="{E1E76C3B-C3CA-474A-A442-9FB0F50409F3}"/>
              </a:ext>
            </a:extLst>
          </p:cNvPr>
          <p:cNvGrpSpPr/>
          <p:nvPr/>
        </p:nvGrpSpPr>
        <p:grpSpPr>
          <a:xfrm>
            <a:off x="1060096" y="2851761"/>
            <a:ext cx="2395005" cy="2273097"/>
            <a:chOff x="1060096" y="2946031"/>
            <a:chExt cx="2395005" cy="2273097"/>
          </a:xfrm>
        </p:grpSpPr>
        <p:grpSp>
          <p:nvGrpSpPr>
            <p:cNvPr id="76" name="Gruppieren 75">
              <a:extLst>
                <a:ext uri="{FF2B5EF4-FFF2-40B4-BE49-F238E27FC236}">
                  <a16:creationId xmlns:a16="http://schemas.microsoft.com/office/drawing/2014/main" id="{D9EA3FF2-82B7-8B48-B792-F5ED0D5CB226}"/>
                </a:ext>
              </a:extLst>
            </p:cNvPr>
            <p:cNvGrpSpPr/>
            <p:nvPr/>
          </p:nvGrpSpPr>
          <p:grpSpPr>
            <a:xfrm>
              <a:off x="1060096" y="2946031"/>
              <a:ext cx="2395005" cy="2273097"/>
              <a:chOff x="1060096" y="2946031"/>
              <a:chExt cx="2395005" cy="2273097"/>
            </a:xfrm>
          </p:grpSpPr>
          <p:sp>
            <p:nvSpPr>
              <p:cNvPr id="73" name="Ellipse 17">
                <a:extLst>
                  <a:ext uri="{FF2B5EF4-FFF2-40B4-BE49-F238E27FC236}">
                    <a16:creationId xmlns:a16="http://schemas.microsoft.com/office/drawing/2014/main" id="{BBD77320-06A7-FE43-891D-7C3F8F84AB19}"/>
                  </a:ext>
                </a:extLst>
              </p:cNvPr>
              <p:cNvSpPr>
                <a:spLocks noChangeAspect="1"/>
              </p:cNvSpPr>
              <p:nvPr/>
            </p:nvSpPr>
            <p:spPr>
              <a:xfrm>
                <a:off x="1471081" y="2946031"/>
                <a:ext cx="1582993" cy="1582993"/>
              </a:xfrm>
              <a:prstGeom prst="ellipse">
                <a:avLst/>
              </a:prstGeom>
              <a:solidFill>
                <a:srgbClr val="A9D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Textfeld 6">
                <a:extLst>
                  <a:ext uri="{FF2B5EF4-FFF2-40B4-BE49-F238E27FC236}">
                    <a16:creationId xmlns:a16="http://schemas.microsoft.com/office/drawing/2014/main" id="{0F69FDB6-ECD2-5943-B717-9EBA14631EDD}"/>
                  </a:ext>
                </a:extLst>
              </p:cNvPr>
              <p:cNvSpPr txBox="1"/>
              <p:nvPr/>
            </p:nvSpPr>
            <p:spPr>
              <a:xfrm>
                <a:off x="1060096" y="4911351"/>
                <a:ext cx="2395005"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prstClr val="black"/>
                    </a:solidFill>
                    <a:effectLst/>
                    <a:uLnTx/>
                    <a:uFillTx/>
                    <a:latin typeface="Arial"/>
                    <a:ea typeface="+mn-ea"/>
                    <a:cs typeface="+mn-cs"/>
                  </a:rPr>
                  <a:t>Vertragsguthaben</a:t>
                </a:r>
              </a:p>
            </p:txBody>
          </p:sp>
        </p:grpSp>
        <p:sp>
          <p:nvSpPr>
            <p:cNvPr id="70" name="Freihandform 69">
              <a:extLst>
                <a:ext uri="{FF2B5EF4-FFF2-40B4-BE49-F238E27FC236}">
                  <a16:creationId xmlns:a16="http://schemas.microsoft.com/office/drawing/2014/main" id="{176EDC54-3F0D-6849-BE8A-A2EC70FB2E90}"/>
                </a:ext>
              </a:extLst>
            </p:cNvPr>
            <p:cNvSpPr/>
            <p:nvPr/>
          </p:nvSpPr>
          <p:spPr>
            <a:xfrm>
              <a:off x="1958124" y="3340559"/>
              <a:ext cx="598951" cy="659558"/>
            </a:xfrm>
            <a:custGeom>
              <a:avLst/>
              <a:gdLst>
                <a:gd name="connsiteX0" fmla="*/ 400844 w 788595"/>
                <a:gd name="connsiteY0" fmla="*/ 72 h 868392"/>
                <a:gd name="connsiteX1" fmla="*/ 550435 w 788595"/>
                <a:gd name="connsiteY1" fmla="*/ 44304 h 868392"/>
                <a:gd name="connsiteX2" fmla="*/ 684185 w 788595"/>
                <a:gd name="connsiteY2" fmla="*/ 231341 h 868392"/>
                <a:gd name="connsiteX3" fmla="*/ 688031 w 788595"/>
                <a:gd name="connsiteY3" fmla="*/ 274091 h 868392"/>
                <a:gd name="connsiteX4" fmla="*/ 730033 w 788595"/>
                <a:gd name="connsiteY4" fmla="*/ 274091 h 868392"/>
                <a:gd name="connsiteX5" fmla="*/ 788595 w 788595"/>
                <a:gd name="connsiteY5" fmla="*/ 332653 h 868392"/>
                <a:gd name="connsiteX6" fmla="*/ 788595 w 788595"/>
                <a:gd name="connsiteY6" fmla="*/ 809830 h 868392"/>
                <a:gd name="connsiteX7" fmla="*/ 730033 w 788595"/>
                <a:gd name="connsiteY7" fmla="*/ 868392 h 868392"/>
                <a:gd name="connsiteX8" fmla="*/ 58562 w 788595"/>
                <a:gd name="connsiteY8" fmla="*/ 868392 h 868392"/>
                <a:gd name="connsiteX9" fmla="*/ 0 w 788595"/>
                <a:gd name="connsiteY9" fmla="*/ 809830 h 868392"/>
                <a:gd name="connsiteX10" fmla="*/ 0 w 788595"/>
                <a:gd name="connsiteY10" fmla="*/ 332653 h 868392"/>
                <a:gd name="connsiteX11" fmla="*/ 58562 w 788595"/>
                <a:gd name="connsiteY11" fmla="*/ 274091 h 868392"/>
                <a:gd name="connsiteX12" fmla="*/ 100132 w 788595"/>
                <a:gd name="connsiteY12" fmla="*/ 274091 h 868392"/>
                <a:gd name="connsiteX13" fmla="*/ 107594 w 788595"/>
                <a:gd name="connsiteY13" fmla="*/ 218641 h 868392"/>
                <a:gd name="connsiteX14" fmla="*/ 249449 w 788595"/>
                <a:gd name="connsiteY14" fmla="*/ 37674 h 868392"/>
                <a:gd name="connsiteX15" fmla="*/ 400844 w 788595"/>
                <a:gd name="connsiteY15" fmla="*/ 72 h 868392"/>
                <a:gd name="connsiteX16" fmla="*/ 399215 w 788595"/>
                <a:gd name="connsiteY16" fmla="*/ 74042 h 868392"/>
                <a:gd name="connsiteX17" fmla="*/ 285500 w 788595"/>
                <a:gd name="connsiteY17" fmla="*/ 102286 h 868392"/>
                <a:gd name="connsiteX18" fmla="*/ 178950 w 788595"/>
                <a:gd name="connsiteY18" fmla="*/ 238213 h 868392"/>
                <a:gd name="connsiteX19" fmla="*/ 174122 w 788595"/>
                <a:gd name="connsiteY19" fmla="*/ 274091 h 868392"/>
                <a:gd name="connsiteX20" fmla="*/ 614408 w 788595"/>
                <a:gd name="connsiteY20" fmla="*/ 274091 h 868392"/>
                <a:gd name="connsiteX21" fmla="*/ 612038 w 788595"/>
                <a:gd name="connsiteY21" fmla="*/ 247753 h 868392"/>
                <a:gd name="connsiteX22" fmla="*/ 511576 w 788595"/>
                <a:gd name="connsiteY22" fmla="*/ 107266 h 868392"/>
                <a:gd name="connsiteX23" fmla="*/ 399215 w 788595"/>
                <a:gd name="connsiteY23" fmla="*/ 74042 h 868392"/>
                <a:gd name="connsiteX24" fmla="*/ 394298 w 788595"/>
                <a:gd name="connsiteY24" fmla="*/ 400394 h 868392"/>
                <a:gd name="connsiteX25" fmla="*/ 310398 w 788595"/>
                <a:gd name="connsiteY25" fmla="*/ 484294 h 868392"/>
                <a:gd name="connsiteX26" fmla="*/ 361640 w 788595"/>
                <a:gd name="connsiteY26" fmla="*/ 561600 h 868392"/>
                <a:gd name="connsiteX27" fmla="*/ 363961 w 788595"/>
                <a:gd name="connsiteY27" fmla="*/ 562069 h 868392"/>
                <a:gd name="connsiteX28" fmla="*/ 363961 w 788595"/>
                <a:gd name="connsiteY28" fmla="*/ 665408 h 868392"/>
                <a:gd name="connsiteX29" fmla="*/ 424635 w 788595"/>
                <a:gd name="connsiteY29" fmla="*/ 665408 h 868392"/>
                <a:gd name="connsiteX30" fmla="*/ 424635 w 788595"/>
                <a:gd name="connsiteY30" fmla="*/ 562069 h 868392"/>
                <a:gd name="connsiteX31" fmla="*/ 426955 w 788595"/>
                <a:gd name="connsiteY31" fmla="*/ 561600 h 868392"/>
                <a:gd name="connsiteX32" fmla="*/ 478197 w 788595"/>
                <a:gd name="connsiteY32" fmla="*/ 484294 h 868392"/>
                <a:gd name="connsiteX33" fmla="*/ 394298 w 788595"/>
                <a:gd name="connsiteY33" fmla="*/ 400394 h 868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88595" h="868392">
                  <a:moveTo>
                    <a:pt x="400844" y="72"/>
                  </a:moveTo>
                  <a:cubicBezTo>
                    <a:pt x="452862" y="1217"/>
                    <a:pt x="504580" y="16002"/>
                    <a:pt x="550435" y="44304"/>
                  </a:cubicBezTo>
                  <a:cubicBezTo>
                    <a:pt x="619218" y="86756"/>
                    <a:pt x="666730" y="154633"/>
                    <a:pt x="684185" y="231341"/>
                  </a:cubicBezTo>
                  <a:lnTo>
                    <a:pt x="688031" y="274091"/>
                  </a:lnTo>
                  <a:lnTo>
                    <a:pt x="730033" y="274091"/>
                  </a:lnTo>
                  <a:cubicBezTo>
                    <a:pt x="762376" y="274091"/>
                    <a:pt x="788595" y="300310"/>
                    <a:pt x="788595" y="332653"/>
                  </a:cubicBezTo>
                  <a:lnTo>
                    <a:pt x="788595" y="809830"/>
                  </a:lnTo>
                  <a:cubicBezTo>
                    <a:pt x="788595" y="842173"/>
                    <a:pt x="762376" y="868392"/>
                    <a:pt x="730033" y="868392"/>
                  </a:cubicBezTo>
                  <a:lnTo>
                    <a:pt x="58562" y="868392"/>
                  </a:lnTo>
                  <a:cubicBezTo>
                    <a:pt x="26219" y="868392"/>
                    <a:pt x="0" y="842173"/>
                    <a:pt x="0" y="809830"/>
                  </a:cubicBezTo>
                  <a:lnTo>
                    <a:pt x="0" y="332653"/>
                  </a:lnTo>
                  <a:cubicBezTo>
                    <a:pt x="0" y="300310"/>
                    <a:pt x="26219" y="274091"/>
                    <a:pt x="58562" y="274091"/>
                  </a:cubicBezTo>
                  <a:lnTo>
                    <a:pt x="100132" y="274091"/>
                  </a:lnTo>
                  <a:lnTo>
                    <a:pt x="107594" y="218641"/>
                  </a:lnTo>
                  <a:cubicBezTo>
                    <a:pt x="128410" y="142776"/>
                    <a:pt x="178864" y="77056"/>
                    <a:pt x="249449" y="37674"/>
                  </a:cubicBezTo>
                  <a:cubicBezTo>
                    <a:pt x="296506" y="11419"/>
                    <a:pt x="348825" y="-1074"/>
                    <a:pt x="400844" y="72"/>
                  </a:cubicBezTo>
                  <a:close/>
                  <a:moveTo>
                    <a:pt x="399215" y="74042"/>
                  </a:moveTo>
                  <a:cubicBezTo>
                    <a:pt x="360143" y="73182"/>
                    <a:pt x="320845" y="82565"/>
                    <a:pt x="285500" y="102286"/>
                  </a:cubicBezTo>
                  <a:cubicBezTo>
                    <a:pt x="232482" y="131867"/>
                    <a:pt x="194585" y="181230"/>
                    <a:pt x="178950" y="238213"/>
                  </a:cubicBezTo>
                  <a:lnTo>
                    <a:pt x="174122" y="274091"/>
                  </a:lnTo>
                  <a:lnTo>
                    <a:pt x="614408" y="274091"/>
                  </a:lnTo>
                  <a:lnTo>
                    <a:pt x="612038" y="247753"/>
                  </a:lnTo>
                  <a:cubicBezTo>
                    <a:pt x="598927" y="190137"/>
                    <a:pt x="563240" y="139153"/>
                    <a:pt x="511576" y="107266"/>
                  </a:cubicBezTo>
                  <a:cubicBezTo>
                    <a:pt x="477134" y="86008"/>
                    <a:pt x="438287" y="74903"/>
                    <a:pt x="399215" y="74042"/>
                  </a:cubicBezTo>
                  <a:close/>
                  <a:moveTo>
                    <a:pt x="394298" y="400394"/>
                  </a:moveTo>
                  <a:cubicBezTo>
                    <a:pt x="347961" y="400394"/>
                    <a:pt x="310398" y="437957"/>
                    <a:pt x="310398" y="484294"/>
                  </a:cubicBezTo>
                  <a:cubicBezTo>
                    <a:pt x="310398" y="519046"/>
                    <a:pt x="331528" y="548863"/>
                    <a:pt x="361640" y="561600"/>
                  </a:cubicBezTo>
                  <a:lnTo>
                    <a:pt x="363961" y="562069"/>
                  </a:lnTo>
                  <a:lnTo>
                    <a:pt x="363961" y="665408"/>
                  </a:lnTo>
                  <a:lnTo>
                    <a:pt x="424635" y="665408"/>
                  </a:lnTo>
                  <a:lnTo>
                    <a:pt x="424635" y="562069"/>
                  </a:lnTo>
                  <a:lnTo>
                    <a:pt x="426955" y="561600"/>
                  </a:lnTo>
                  <a:cubicBezTo>
                    <a:pt x="457068" y="548863"/>
                    <a:pt x="478197" y="519046"/>
                    <a:pt x="478197" y="484294"/>
                  </a:cubicBezTo>
                  <a:cubicBezTo>
                    <a:pt x="478197" y="437957"/>
                    <a:pt x="440634" y="400394"/>
                    <a:pt x="394298" y="40039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72000" rIns="108000" bIns="72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2" name="Fußzeilenplatzhalter 1">
            <a:extLst>
              <a:ext uri="{FF2B5EF4-FFF2-40B4-BE49-F238E27FC236}">
                <a16:creationId xmlns:a16="http://schemas.microsoft.com/office/drawing/2014/main" id="{57FCD109-D1BF-C24E-AB95-17668610C6AD}"/>
              </a:ext>
            </a:extLst>
          </p:cNvPr>
          <p:cNvSpPr>
            <a:spLocks noGrp="1"/>
          </p:cNvSpPr>
          <p:nvPr>
            <p:ph type="ftr" sz="quarter" idx="1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srgbClr val="807E6F">
                    <a:alpha val="0"/>
                  </a:srgbClr>
                </a:solidFill>
                <a:effectLst/>
                <a:uLnTx/>
                <a:uFillTx/>
                <a:latin typeface="Arial"/>
                <a:ea typeface="+mn-ea"/>
                <a:cs typeface="+mn-cs"/>
              </a:rPr>
              <a:t>Anlass  |  Rechtsträger  |  Vortragender</a:t>
            </a:r>
          </a:p>
        </p:txBody>
      </p:sp>
      <p:sp>
        <p:nvSpPr>
          <p:cNvPr id="4" name="Textplatzhalter 3">
            <a:extLst>
              <a:ext uri="{FF2B5EF4-FFF2-40B4-BE49-F238E27FC236}">
                <a16:creationId xmlns:a16="http://schemas.microsoft.com/office/drawing/2014/main" id="{1DACE795-5A0A-574D-B848-5EA818573A9D}"/>
              </a:ext>
            </a:extLst>
          </p:cNvPr>
          <p:cNvSpPr>
            <a:spLocks noGrp="1"/>
          </p:cNvSpPr>
          <p:nvPr>
            <p:ph type="body" idx="12"/>
          </p:nvPr>
        </p:nvSpPr>
        <p:spPr/>
        <p:txBody>
          <a:bodyPr/>
          <a:lstStyle/>
          <a:p>
            <a:r>
              <a:rPr lang="de-DE" dirty="0"/>
              <a:t>ERGO Rente Balance</a:t>
            </a:r>
          </a:p>
          <a:p>
            <a:endParaRPr lang="de-DE" dirty="0"/>
          </a:p>
        </p:txBody>
      </p:sp>
      <p:sp>
        <p:nvSpPr>
          <p:cNvPr id="6" name="Titel 5">
            <a:extLst>
              <a:ext uri="{FF2B5EF4-FFF2-40B4-BE49-F238E27FC236}">
                <a16:creationId xmlns:a16="http://schemas.microsoft.com/office/drawing/2014/main" id="{6B027BB7-BEE4-584F-AB28-70409D382420}"/>
              </a:ext>
            </a:extLst>
          </p:cNvPr>
          <p:cNvSpPr>
            <a:spLocks noGrp="1"/>
          </p:cNvSpPr>
          <p:nvPr>
            <p:ph type="title"/>
          </p:nvPr>
        </p:nvSpPr>
        <p:spPr/>
        <p:txBody>
          <a:bodyPr/>
          <a:lstStyle/>
          <a:p>
            <a:r>
              <a:rPr lang="de-DE" dirty="0">
                <a:solidFill>
                  <a:srgbClr val="BF1528"/>
                </a:solidFill>
              </a:rPr>
              <a:t>Indexbeteiligung des Sicherungsvermögens </a:t>
            </a:r>
            <a:br>
              <a:rPr lang="de-DE" dirty="0">
                <a:solidFill>
                  <a:srgbClr val="BF1528"/>
                </a:solidFill>
              </a:rPr>
            </a:br>
            <a:r>
              <a:rPr lang="de-DE" dirty="0">
                <a:solidFill>
                  <a:srgbClr val="BF1528"/>
                </a:solidFill>
              </a:rPr>
              <a:t>der ERGO Rente Balance</a:t>
            </a:r>
            <a:endParaRPr lang="de-DE" dirty="0"/>
          </a:p>
        </p:txBody>
      </p:sp>
      <p:grpSp>
        <p:nvGrpSpPr>
          <p:cNvPr id="77" name="Gruppieren 76">
            <a:extLst>
              <a:ext uri="{FF2B5EF4-FFF2-40B4-BE49-F238E27FC236}">
                <a16:creationId xmlns:a16="http://schemas.microsoft.com/office/drawing/2014/main" id="{997C70B4-3C1E-184D-B1A0-D303C12E0512}"/>
              </a:ext>
            </a:extLst>
          </p:cNvPr>
          <p:cNvGrpSpPr/>
          <p:nvPr/>
        </p:nvGrpSpPr>
        <p:grpSpPr>
          <a:xfrm>
            <a:off x="5971564" y="1545302"/>
            <a:ext cx="5893384" cy="4207586"/>
            <a:chOff x="5971564" y="1639572"/>
            <a:chExt cx="5893384" cy="4207586"/>
          </a:xfrm>
        </p:grpSpPr>
        <p:sp>
          <p:nvSpPr>
            <p:cNvPr id="40" name="Ellipse 17">
              <a:extLst>
                <a:ext uri="{FF2B5EF4-FFF2-40B4-BE49-F238E27FC236}">
                  <a16:creationId xmlns:a16="http://schemas.microsoft.com/office/drawing/2014/main" id="{F8738E53-0826-4A43-BEE4-D97FA44C51A3}"/>
                </a:ext>
              </a:extLst>
            </p:cNvPr>
            <p:cNvSpPr>
              <a:spLocks noChangeAspect="1"/>
            </p:cNvSpPr>
            <p:nvPr/>
          </p:nvSpPr>
          <p:spPr>
            <a:xfrm>
              <a:off x="7760950" y="1639572"/>
              <a:ext cx="1582993" cy="15829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1" name="Ellipse 17">
              <a:extLst>
                <a:ext uri="{FF2B5EF4-FFF2-40B4-BE49-F238E27FC236}">
                  <a16:creationId xmlns:a16="http://schemas.microsoft.com/office/drawing/2014/main" id="{1B9E63DF-2F8F-9C45-87B3-EB05AA49DAED}"/>
                </a:ext>
              </a:extLst>
            </p:cNvPr>
            <p:cNvSpPr>
              <a:spLocks noChangeAspect="1"/>
            </p:cNvSpPr>
            <p:nvPr/>
          </p:nvSpPr>
          <p:spPr>
            <a:xfrm>
              <a:off x="7760951" y="4264165"/>
              <a:ext cx="1582993" cy="1582993"/>
            </a:xfrm>
            <a:prstGeom prst="ellipse">
              <a:avLst/>
            </a:prstGeom>
            <a:solidFill>
              <a:srgbClr val="0F94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49" name="Gerade Verbindung mit Pfeil 48">
              <a:extLst>
                <a:ext uri="{FF2B5EF4-FFF2-40B4-BE49-F238E27FC236}">
                  <a16:creationId xmlns:a16="http://schemas.microsoft.com/office/drawing/2014/main" id="{A7381331-C996-3942-B2F1-6C4B20D6D0C5}"/>
                </a:ext>
              </a:extLst>
            </p:cNvPr>
            <p:cNvCxnSpPr>
              <a:cxnSpLocks/>
            </p:cNvCxnSpPr>
            <p:nvPr/>
          </p:nvCxnSpPr>
          <p:spPr>
            <a:xfrm rot="1500000">
              <a:off x="5971564" y="4544162"/>
              <a:ext cx="1641987"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Gerade Verbindung mit Pfeil 50">
              <a:extLst>
                <a:ext uri="{FF2B5EF4-FFF2-40B4-BE49-F238E27FC236}">
                  <a16:creationId xmlns:a16="http://schemas.microsoft.com/office/drawing/2014/main" id="{F2C1A446-C879-B740-9FC8-F219F683683F}"/>
                </a:ext>
              </a:extLst>
            </p:cNvPr>
            <p:cNvCxnSpPr>
              <a:cxnSpLocks/>
            </p:cNvCxnSpPr>
            <p:nvPr/>
          </p:nvCxnSpPr>
          <p:spPr>
            <a:xfrm rot="20100000">
              <a:off x="6005933" y="2993663"/>
              <a:ext cx="1641987"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2" name="Textfeld 51">
              <a:extLst>
                <a:ext uri="{FF2B5EF4-FFF2-40B4-BE49-F238E27FC236}">
                  <a16:creationId xmlns:a16="http://schemas.microsoft.com/office/drawing/2014/main" id="{6928F944-AAEA-F04C-8AE7-6F564D757476}"/>
                </a:ext>
              </a:extLst>
            </p:cNvPr>
            <p:cNvSpPr txBox="1"/>
            <p:nvPr/>
          </p:nvSpPr>
          <p:spPr>
            <a:xfrm>
              <a:off x="9469943" y="4793797"/>
              <a:ext cx="239500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prstClr val="black"/>
                  </a:solidFill>
                  <a:effectLst/>
                  <a:uLnTx/>
                  <a:uFillTx/>
                  <a:latin typeface="Arial"/>
                  <a:ea typeface="+mn-ea"/>
                  <a:cs typeface="+mn-cs"/>
                </a:rPr>
                <a:t>Klassische Überschussbeteiligung</a:t>
              </a:r>
            </a:p>
          </p:txBody>
        </p:sp>
        <p:sp>
          <p:nvSpPr>
            <p:cNvPr id="53" name="Textfeld 52">
              <a:extLst>
                <a:ext uri="{FF2B5EF4-FFF2-40B4-BE49-F238E27FC236}">
                  <a16:creationId xmlns:a16="http://schemas.microsoft.com/office/drawing/2014/main" id="{268E8AA6-1049-334A-A9F3-E9A20FE31D38}"/>
                </a:ext>
              </a:extLst>
            </p:cNvPr>
            <p:cNvSpPr txBox="1"/>
            <p:nvPr/>
          </p:nvSpPr>
          <p:spPr>
            <a:xfrm>
              <a:off x="5992439" y="1890836"/>
              <a:ext cx="239500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smtClean="0">
                  <a:ln>
                    <a:noFill/>
                  </a:ln>
                  <a:solidFill>
                    <a:prstClr val="black"/>
                  </a:solidFill>
                  <a:effectLst/>
                  <a:uLnTx/>
                  <a:uFillTx/>
                  <a:latin typeface="Arial"/>
                  <a:ea typeface="+mn-ea"/>
                  <a:cs typeface="+mn-cs"/>
                </a:rPr>
                <a:t>Indexbeteiligung</a:t>
              </a:r>
              <a:endParaRPr kumimoji="0" lang="de-DE" sz="1400" b="1" i="0" u="none" strike="noStrike" kern="1200" cap="none" spc="0" normalizeH="0" baseline="0" noProof="0" dirty="0">
                <a:ln>
                  <a:noFill/>
                </a:ln>
                <a:solidFill>
                  <a:prstClr val="black"/>
                </a:solidFill>
                <a:effectLst/>
                <a:uLnTx/>
                <a:uFillTx/>
                <a:latin typeface="Arial"/>
                <a:ea typeface="+mn-ea"/>
                <a:cs typeface="+mn-cs"/>
              </a:endParaRPr>
            </a:p>
          </p:txBody>
        </p:sp>
        <p:pic>
          <p:nvPicPr>
            <p:cNvPr id="57" name="Grafik 56">
              <a:extLst>
                <a:ext uri="{FF2B5EF4-FFF2-40B4-BE49-F238E27FC236}">
                  <a16:creationId xmlns:a16="http://schemas.microsoft.com/office/drawing/2014/main" id="{0A17939B-D378-6142-9894-118B0B73E6BA}"/>
                </a:ext>
              </a:extLst>
            </p:cNvPr>
            <p:cNvPicPr>
              <a:picLocks noChangeAspect="1"/>
            </p:cNvPicPr>
            <p:nvPr/>
          </p:nvPicPr>
          <p:blipFill>
            <a:blip r:embed="rId3">
              <a:extLst>
                <a:ext uri="{96DAC541-7B7A-43D3-8B79-37D633B846F1}">
                  <asvg:svgBlip xmlns="" xmlns:asvg="http://schemas.microsoft.com/office/drawing/2016/SVG/main" r:embed="rId5"/>
                </a:ext>
              </a:extLst>
            </a:blip>
            <a:stretch>
              <a:fillRect/>
            </a:stretch>
          </p:blipFill>
          <p:spPr>
            <a:xfrm>
              <a:off x="8144224" y="2005651"/>
              <a:ext cx="811637" cy="811637"/>
            </a:xfrm>
            <a:prstGeom prst="rect">
              <a:avLst/>
            </a:prstGeom>
          </p:spPr>
        </p:pic>
        <p:sp>
          <p:nvSpPr>
            <p:cNvPr id="58" name="Textfeld 57">
              <a:extLst>
                <a:ext uri="{FF2B5EF4-FFF2-40B4-BE49-F238E27FC236}">
                  <a16:creationId xmlns:a16="http://schemas.microsoft.com/office/drawing/2014/main" id="{F5626866-2233-694A-890A-4BABA8DE731D}"/>
                </a:ext>
              </a:extLst>
            </p:cNvPr>
            <p:cNvSpPr txBox="1"/>
            <p:nvPr/>
          </p:nvSpPr>
          <p:spPr>
            <a:xfrm>
              <a:off x="8153651" y="4574888"/>
              <a:ext cx="904516"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5400" b="0" i="0" u="none" strike="noStrike" kern="1200" cap="none" spc="0" normalizeH="0" baseline="0" noProof="0" dirty="0">
                  <a:ln>
                    <a:noFill/>
                  </a:ln>
                  <a:solidFill>
                    <a:prstClr val="white"/>
                  </a:solidFill>
                  <a:effectLst/>
                  <a:uLnTx/>
                  <a:uFillTx/>
                  <a:latin typeface="Arial"/>
                  <a:ea typeface="+mn-ea"/>
                  <a:cs typeface="+mn-cs"/>
                </a:rPr>
                <a:t>%</a:t>
              </a:r>
            </a:p>
          </p:txBody>
        </p:sp>
      </p:grpSp>
      <p:grpSp>
        <p:nvGrpSpPr>
          <p:cNvPr id="75" name="Gruppieren 74">
            <a:extLst>
              <a:ext uri="{FF2B5EF4-FFF2-40B4-BE49-F238E27FC236}">
                <a16:creationId xmlns:a16="http://schemas.microsoft.com/office/drawing/2014/main" id="{7A730E16-C620-C34E-ABC5-516BCDE496CF}"/>
              </a:ext>
            </a:extLst>
          </p:cNvPr>
          <p:cNvGrpSpPr/>
          <p:nvPr/>
        </p:nvGrpSpPr>
        <p:grpSpPr>
          <a:xfrm>
            <a:off x="524061" y="2378970"/>
            <a:ext cx="5769464" cy="2750997"/>
            <a:chOff x="524061" y="2473240"/>
            <a:chExt cx="5769464" cy="2750997"/>
          </a:xfrm>
        </p:grpSpPr>
        <p:sp>
          <p:nvSpPr>
            <p:cNvPr id="74" name="Ellipse 17">
              <a:extLst>
                <a:ext uri="{FF2B5EF4-FFF2-40B4-BE49-F238E27FC236}">
                  <a16:creationId xmlns:a16="http://schemas.microsoft.com/office/drawing/2014/main" id="{C9093296-AC63-F94E-9E4A-874DFF392E55}"/>
                </a:ext>
              </a:extLst>
            </p:cNvPr>
            <p:cNvSpPr>
              <a:spLocks noChangeAspect="1"/>
            </p:cNvSpPr>
            <p:nvPr/>
          </p:nvSpPr>
          <p:spPr>
            <a:xfrm>
              <a:off x="4304527" y="2922030"/>
              <a:ext cx="1582993" cy="1582993"/>
            </a:xfrm>
            <a:prstGeom prst="ellipse">
              <a:avLst/>
            </a:prstGeom>
            <a:solidFill>
              <a:srgbClr val="A9D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37" name="Gerade Verbindung mit Pfeil 36">
              <a:extLst>
                <a:ext uri="{FF2B5EF4-FFF2-40B4-BE49-F238E27FC236}">
                  <a16:creationId xmlns:a16="http://schemas.microsoft.com/office/drawing/2014/main" id="{D37EC2C4-02E1-3A41-B4E1-61BBEFD3A459}"/>
                </a:ext>
              </a:extLst>
            </p:cNvPr>
            <p:cNvCxnSpPr>
              <a:cxnSpLocks/>
            </p:cNvCxnSpPr>
            <p:nvPr/>
          </p:nvCxnSpPr>
          <p:spPr>
            <a:xfrm>
              <a:off x="3280328" y="3737528"/>
              <a:ext cx="796413"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5" name="Textfeld 44">
              <a:extLst>
                <a:ext uri="{FF2B5EF4-FFF2-40B4-BE49-F238E27FC236}">
                  <a16:creationId xmlns:a16="http://schemas.microsoft.com/office/drawing/2014/main" id="{A9828446-1432-6C40-9ED8-FE8C8A46122C}"/>
                </a:ext>
              </a:extLst>
            </p:cNvPr>
            <p:cNvSpPr txBox="1"/>
            <p:nvPr/>
          </p:nvSpPr>
          <p:spPr>
            <a:xfrm>
              <a:off x="3898520" y="4701017"/>
              <a:ext cx="239500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prstClr val="black"/>
                  </a:solidFill>
                  <a:effectLst/>
                  <a:uLnTx/>
                  <a:uFillTx/>
                  <a:latin typeface="Arial"/>
                  <a:ea typeface="+mn-ea"/>
                  <a:cs typeface="+mn-cs"/>
                </a:rPr>
                <a:t>Kunde wählt Überschussverwendung</a:t>
              </a:r>
            </a:p>
          </p:txBody>
        </p:sp>
        <p:sp>
          <p:nvSpPr>
            <p:cNvPr id="55" name="Textplatzhalter 24">
              <a:extLst>
                <a:ext uri="{FF2B5EF4-FFF2-40B4-BE49-F238E27FC236}">
                  <a16:creationId xmlns:a16="http://schemas.microsoft.com/office/drawing/2014/main" id="{0D1452BC-8CFF-2E48-8320-A93BEFA44805}"/>
                </a:ext>
              </a:extLst>
            </p:cNvPr>
            <p:cNvSpPr txBox="1">
              <a:spLocks/>
            </p:cNvSpPr>
            <p:nvPr/>
          </p:nvSpPr>
          <p:spPr>
            <a:xfrm rot="20700000">
              <a:off x="524061" y="2473240"/>
              <a:ext cx="1302771" cy="1302771"/>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rgbClr val="8E0038"/>
            </a:solidFill>
          </p:spPr>
          <p:txBody>
            <a:bodyPr wrap="none" anchor="ctr" anchorCtr="0">
              <a:noAutofit/>
            </a:bodyPr>
            <a:lstStyle>
              <a:lvl1pPr marL="0" indent="0" algn="ctr" defTabSz="914400" rtl="0" eaLnBrk="1" latinLnBrk="0" hangingPunct="1">
                <a:lnSpc>
                  <a:spcPct val="110000"/>
                </a:lnSpc>
                <a:spcBef>
                  <a:spcPts val="800"/>
                </a:spcBef>
                <a:buFontTx/>
                <a:buNone/>
                <a:defRPr sz="2400" b="1" kern="1200">
                  <a:solidFill>
                    <a:schemeClr val="bg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2400" b="1" kern="1200">
                  <a:solidFill>
                    <a:schemeClr val="bg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2400" b="1" kern="1200">
                  <a:solidFill>
                    <a:schemeClr val="bg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2400" b="1" kern="1200">
                  <a:solidFill>
                    <a:schemeClr val="bg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2400" b="1" kern="1200">
                  <a:solidFill>
                    <a:schemeClr val="bg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800"/>
                </a:spcBef>
                <a:spcAft>
                  <a:spcPts val="0"/>
                </a:spcAft>
                <a:buClr>
                  <a:srgbClr val="892737"/>
                </a:buClr>
                <a:buSzTx/>
                <a:buFontTx/>
                <a:buNone/>
                <a:tabLst>
                  <a:tab pos="536575" algn="l"/>
                </a:tabLst>
                <a:defRPr/>
              </a:pPr>
              <a:r>
                <a:rPr kumimoji="0" lang="de-DE" sz="1050" b="1" i="0" u="none" strike="noStrike" kern="1200" cap="none" spc="0" normalizeH="0" baseline="0" noProof="0" dirty="0">
                  <a:ln>
                    <a:noFill/>
                  </a:ln>
                  <a:solidFill>
                    <a:prstClr val="white"/>
                  </a:solidFill>
                  <a:effectLst/>
                  <a:uLnTx/>
                  <a:uFillTx/>
                  <a:latin typeface="Arial"/>
                  <a:ea typeface="+mn-ea"/>
                  <a:cs typeface="+mn-cs"/>
                </a:rPr>
                <a:t>Vertrags-</a:t>
              </a:r>
              <a:br>
                <a:rPr kumimoji="0" lang="de-DE" sz="1050" b="1" i="0" u="none" strike="noStrike" kern="1200" cap="none" spc="0" normalizeH="0" baseline="0" noProof="0" dirty="0">
                  <a:ln>
                    <a:noFill/>
                  </a:ln>
                  <a:solidFill>
                    <a:prstClr val="white"/>
                  </a:solidFill>
                  <a:effectLst/>
                  <a:uLnTx/>
                  <a:uFillTx/>
                  <a:latin typeface="Arial"/>
                  <a:ea typeface="+mn-ea"/>
                  <a:cs typeface="+mn-cs"/>
                </a:rPr>
              </a:br>
              <a:r>
                <a:rPr kumimoji="0" lang="de-DE" sz="1050" b="1" i="0" u="none" strike="noStrike" kern="1200" cap="none" spc="0" normalizeH="0" baseline="0" noProof="0" dirty="0">
                  <a:ln>
                    <a:noFill/>
                  </a:ln>
                  <a:solidFill>
                    <a:prstClr val="white"/>
                  </a:solidFill>
                  <a:effectLst/>
                  <a:uLnTx/>
                  <a:uFillTx/>
                  <a:latin typeface="Arial"/>
                  <a:ea typeface="+mn-ea"/>
                  <a:cs typeface="+mn-cs"/>
                </a:rPr>
                <a:t>guthaben kann nie</a:t>
              </a:r>
              <a:br>
                <a:rPr kumimoji="0" lang="de-DE" sz="1050" b="1" i="0" u="none" strike="noStrike" kern="1200" cap="none" spc="0" normalizeH="0" baseline="0" noProof="0" dirty="0">
                  <a:ln>
                    <a:noFill/>
                  </a:ln>
                  <a:solidFill>
                    <a:prstClr val="white"/>
                  </a:solidFill>
                  <a:effectLst/>
                  <a:uLnTx/>
                  <a:uFillTx/>
                  <a:latin typeface="Arial"/>
                  <a:ea typeface="+mn-ea"/>
                  <a:cs typeface="+mn-cs"/>
                </a:rPr>
              </a:br>
              <a:r>
                <a:rPr kumimoji="0" lang="de-DE" sz="1050" b="1" i="0" u="none" strike="noStrike" kern="1200" cap="none" spc="0" normalizeH="0" baseline="0" noProof="0" dirty="0">
                  <a:ln>
                    <a:noFill/>
                  </a:ln>
                  <a:solidFill>
                    <a:prstClr val="white"/>
                  </a:solidFill>
                  <a:effectLst/>
                  <a:uLnTx/>
                  <a:uFillTx/>
                  <a:latin typeface="Arial"/>
                  <a:ea typeface="+mn-ea"/>
                  <a:cs typeface="+mn-cs"/>
                </a:rPr>
                <a:t>weniger </a:t>
              </a:r>
              <a:r>
                <a:rPr kumimoji="0" lang="de-DE" sz="1050" b="1" i="0" u="none" strike="noStrike" kern="1200" cap="none" spc="0" normalizeH="0" baseline="0" noProof="0" dirty="0" smtClean="0">
                  <a:ln>
                    <a:noFill/>
                  </a:ln>
                  <a:solidFill>
                    <a:prstClr val="white"/>
                  </a:solidFill>
                  <a:effectLst/>
                  <a:uLnTx/>
                  <a:uFillTx/>
                  <a:latin typeface="Arial"/>
                  <a:ea typeface="+mn-ea"/>
                  <a:cs typeface="+mn-cs"/>
                </a:rPr>
                <a:t>werden*</a:t>
              </a:r>
              <a:endParaRPr kumimoji="0" lang="de-DE" sz="1050" b="1" i="0" u="none" strike="noStrike" kern="1200" cap="none" spc="0" normalizeH="0" baseline="0" noProof="0" dirty="0">
                <a:ln>
                  <a:noFill/>
                </a:ln>
                <a:solidFill>
                  <a:prstClr val="white"/>
                </a:solidFill>
                <a:effectLst/>
                <a:uLnTx/>
                <a:uFillTx/>
                <a:latin typeface="Arial"/>
                <a:ea typeface="+mn-ea"/>
                <a:cs typeface="+mn-cs"/>
              </a:endParaRPr>
            </a:p>
          </p:txBody>
        </p:sp>
        <p:sp>
          <p:nvSpPr>
            <p:cNvPr id="59" name="Textfeld 58">
              <a:extLst>
                <a:ext uri="{FF2B5EF4-FFF2-40B4-BE49-F238E27FC236}">
                  <a16:creationId xmlns:a16="http://schemas.microsoft.com/office/drawing/2014/main" id="{C1AD83B3-C7BC-0147-B777-1BA8595E86C1}"/>
                </a:ext>
              </a:extLst>
            </p:cNvPr>
            <p:cNvSpPr txBox="1"/>
            <p:nvPr/>
          </p:nvSpPr>
          <p:spPr>
            <a:xfrm>
              <a:off x="4612998" y="3257008"/>
              <a:ext cx="90451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5400" b="0" i="0" u="none" strike="noStrike" kern="1200" cap="none" spc="0" normalizeH="0" baseline="0" noProof="0" dirty="0">
                  <a:ln>
                    <a:noFill/>
                  </a:ln>
                  <a:solidFill>
                    <a:prstClr val="black"/>
                  </a:solidFill>
                  <a:effectLst/>
                  <a:uLnTx/>
                  <a:uFillTx/>
                  <a:latin typeface="Arial"/>
                  <a:ea typeface="+mn-ea"/>
                  <a:cs typeface="+mn-cs"/>
                </a:rPr>
                <a:t>€</a:t>
              </a:r>
              <a:endParaRPr kumimoji="0" lang="de-DE" sz="4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5" name="Textfeld 4"/>
          <p:cNvSpPr txBox="1"/>
          <p:nvPr/>
        </p:nvSpPr>
        <p:spPr>
          <a:xfrm>
            <a:off x="650928" y="6135744"/>
            <a:ext cx="4588080" cy="272507"/>
          </a:xfrm>
          <a:prstGeom prst="rect">
            <a:avLst/>
          </a:prstGeom>
          <a:noFill/>
        </p:spPr>
        <p:txBody>
          <a:bodyPr wrap="none" lIns="0" tIns="0" rIns="0" bIns="0" rtlCol="0">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1200" b="0" i="0" u="none" strike="noStrike" kern="1200" cap="none" spc="0" normalizeH="0" baseline="0" noProof="0" dirty="0" smtClean="0">
                <a:ln>
                  <a:noFill/>
                </a:ln>
                <a:solidFill>
                  <a:prstClr val="black"/>
                </a:solidFill>
                <a:effectLst/>
                <a:uLnTx/>
                <a:uFillTx/>
                <a:latin typeface="Arial"/>
                <a:ea typeface="+mn-ea"/>
                <a:cs typeface="+mn-cs"/>
              </a:rPr>
              <a:t>* Ausnahme: Nutzung der Option Index-Plus</a:t>
            </a:r>
          </a:p>
        </p:txBody>
      </p:sp>
      <p:grpSp>
        <p:nvGrpSpPr>
          <p:cNvPr id="9" name="Gruppieren 8"/>
          <p:cNvGrpSpPr/>
          <p:nvPr/>
        </p:nvGrpSpPr>
        <p:grpSpPr>
          <a:xfrm>
            <a:off x="9370614" y="1767372"/>
            <a:ext cx="2456656" cy="1433320"/>
            <a:chOff x="9370614" y="1767372"/>
            <a:chExt cx="2456656" cy="1433320"/>
          </a:xfrm>
        </p:grpSpPr>
        <p:pic>
          <p:nvPicPr>
            <p:cNvPr id="29" name="Grafik 28"/>
            <p:cNvPicPr>
              <a:picLocks noChangeAspect="1"/>
            </p:cNvPicPr>
            <p:nvPr/>
          </p:nvPicPr>
          <p:blipFill>
            <a:blip r:embed="rId6">
              <a:clrChange>
                <a:clrFrom>
                  <a:srgbClr val="FFFFFF"/>
                </a:clrFrom>
                <a:clrTo>
                  <a:srgbClr val="FFFFFF">
                    <a:alpha val="0"/>
                  </a:srgbClr>
                </a:clrTo>
              </a:clrChange>
            </a:blip>
            <a:stretch>
              <a:fillRect/>
            </a:stretch>
          </p:blipFill>
          <p:spPr>
            <a:xfrm>
              <a:off x="9583079" y="1767372"/>
              <a:ext cx="835835" cy="799336"/>
            </a:xfrm>
            <a:prstGeom prst="rect">
              <a:avLst/>
            </a:prstGeom>
          </p:spPr>
        </p:pic>
        <p:pic>
          <p:nvPicPr>
            <p:cNvPr id="30" name="Grafik 29"/>
            <p:cNvPicPr>
              <a:picLocks noChangeAspect="1"/>
            </p:cNvPicPr>
            <p:nvPr/>
          </p:nvPicPr>
          <p:blipFill rotWithShape="1">
            <a:blip r:embed="rId7">
              <a:clrChange>
                <a:clrFrom>
                  <a:srgbClr val="FFFFFF"/>
                </a:clrFrom>
                <a:clrTo>
                  <a:srgbClr val="FFFFFF">
                    <a:alpha val="0"/>
                  </a:srgbClr>
                </a:clrTo>
              </a:clrChange>
            </a:blip>
            <a:srcRect l="17909" t="15071" r="13219" b="17543"/>
            <a:stretch/>
          </p:blipFill>
          <p:spPr>
            <a:xfrm>
              <a:off x="10778971" y="1767372"/>
              <a:ext cx="835835" cy="799336"/>
            </a:xfrm>
            <a:prstGeom prst="rect">
              <a:avLst/>
            </a:prstGeom>
          </p:spPr>
        </p:pic>
        <p:sp>
          <p:nvSpPr>
            <p:cNvPr id="31" name="Textfeld 30"/>
            <p:cNvSpPr txBox="1"/>
            <p:nvPr/>
          </p:nvSpPr>
          <p:spPr>
            <a:xfrm>
              <a:off x="9370614" y="2677543"/>
              <a:ext cx="1260764" cy="523149"/>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dirty="0" smtClean="0">
                  <a:ln>
                    <a:noFill/>
                  </a:ln>
                  <a:solidFill>
                    <a:prstClr val="black"/>
                  </a:solidFill>
                  <a:effectLst/>
                  <a:uLnTx/>
                  <a:uFillTx/>
                  <a:latin typeface="Arial"/>
                  <a:ea typeface="+mn-ea"/>
                  <a:cs typeface="+mn-cs"/>
                </a:rPr>
                <a:t>MSCI World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dirty="0" smtClean="0">
                  <a:ln>
                    <a:noFill/>
                  </a:ln>
                  <a:solidFill>
                    <a:prstClr val="black"/>
                  </a:solidFill>
                  <a:effectLst/>
                  <a:uLnTx/>
                  <a:uFillTx/>
                  <a:latin typeface="Arial"/>
                  <a:ea typeface="+mn-ea"/>
                  <a:cs typeface="+mn-cs"/>
                </a:rPr>
                <a:t>Index (EUR)</a:t>
              </a:r>
            </a:p>
          </p:txBody>
        </p:sp>
        <p:sp>
          <p:nvSpPr>
            <p:cNvPr id="32" name="Textfeld 31"/>
            <p:cNvSpPr txBox="1"/>
            <p:nvPr/>
          </p:nvSpPr>
          <p:spPr>
            <a:xfrm>
              <a:off x="10566506" y="2662185"/>
              <a:ext cx="1260764" cy="523149"/>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1" i="0" u="none" strike="noStrike" kern="1200" cap="none" spc="0" normalizeH="0" baseline="0" noProof="0" dirty="0" smtClean="0">
                  <a:ln>
                    <a:noFill/>
                  </a:ln>
                  <a:solidFill>
                    <a:prstClr val="black"/>
                  </a:solidFill>
                  <a:effectLst/>
                  <a:uLnTx/>
                  <a:uFillTx/>
                  <a:latin typeface="Arial"/>
                  <a:ea typeface="+mn-ea"/>
                  <a:cs typeface="+mn-cs"/>
                </a:rPr>
                <a:t>Munich Re World Wide Trend Index</a:t>
              </a:r>
            </a:p>
          </p:txBody>
        </p:sp>
      </p:grpSp>
      <p:sp>
        <p:nvSpPr>
          <p:cNvPr id="3" name="Textfeld 2"/>
          <p:cNvSpPr txBox="1"/>
          <p:nvPr/>
        </p:nvSpPr>
        <p:spPr>
          <a:xfrm>
            <a:off x="6293525" y="3568148"/>
            <a:ext cx="1243106" cy="337699"/>
          </a:xfrm>
          <a:prstGeom prst="rect">
            <a:avLst/>
          </a:prstGeom>
          <a:noFill/>
        </p:spPr>
        <p:txBody>
          <a:bodyPr wrap="square" lIns="0" tIns="0" rIns="0" bIns="0" rtlCol="0">
            <a:noAutofit/>
          </a:bodyPr>
          <a:lstStyle/>
          <a:p>
            <a:pPr algn="l">
              <a:lnSpc>
                <a:spcPct val="110000"/>
              </a:lnSpc>
            </a:pPr>
            <a:r>
              <a:rPr lang="de-DE" sz="1600" dirty="0" smtClean="0"/>
              <a:t>und/oder</a:t>
            </a:r>
          </a:p>
        </p:txBody>
      </p:sp>
    </p:spTree>
    <p:extLst>
      <p:ext uri="{BB962C8B-B14F-4D97-AF65-F5344CB8AC3E}">
        <p14:creationId xmlns:p14="http://schemas.microsoft.com/office/powerpoint/2010/main" val="26894272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ildplatzhalter 2"/>
          <p:cNvSpPr>
            <a:spLocks noGrp="1"/>
          </p:cNvSpPr>
          <p:nvPr>
            <p:ph type="pic" sz="quarter" idx="4"/>
          </p:nvPr>
        </p:nvSpPr>
        <p:spPr/>
      </p:sp>
      <p:sp>
        <p:nvSpPr>
          <p:cNvPr id="9" name="Titel 8"/>
          <p:cNvSpPr>
            <a:spLocks noGrp="1"/>
          </p:cNvSpPr>
          <p:nvPr>
            <p:ph type="title"/>
          </p:nvPr>
        </p:nvSpPr>
        <p:spPr/>
        <p:txBody>
          <a:bodyPr/>
          <a:lstStyle/>
          <a:p>
            <a:r>
              <a:rPr lang="de-DE" dirty="0" smtClean="0"/>
              <a:t>2 Indizes zur Wahl</a:t>
            </a:r>
            <a:endParaRPr lang="de-DE" dirty="0"/>
          </a:p>
        </p:txBody>
      </p:sp>
      <p:sp>
        <p:nvSpPr>
          <p:cNvPr id="4" name="Textplatzhalter 3"/>
          <p:cNvSpPr>
            <a:spLocks noGrp="1"/>
          </p:cNvSpPr>
          <p:nvPr>
            <p:ph type="body" sz="quarter" idx="5"/>
          </p:nvPr>
        </p:nvSpPr>
        <p:spPr>
          <a:solidFill>
            <a:srgbClr val="CCEBED"/>
          </a:solidFill>
        </p:spPr>
        <p:txBody>
          <a:bodyPr/>
          <a:lstStyle/>
          <a:p>
            <a:endParaRPr lang="de-DE" dirty="0"/>
          </a:p>
        </p:txBody>
      </p:sp>
      <p:sp>
        <p:nvSpPr>
          <p:cNvPr id="5" name="Textplatzhalter 4"/>
          <p:cNvSpPr>
            <a:spLocks noGrp="1"/>
          </p:cNvSpPr>
          <p:nvPr>
            <p:ph type="body" sz="quarter" idx="10"/>
          </p:nvPr>
        </p:nvSpPr>
        <p:spPr/>
        <p:txBody>
          <a:bodyPr/>
          <a:lstStyle/>
          <a:p>
            <a:endParaRPr lang="de-DE" dirty="0"/>
          </a:p>
        </p:txBody>
      </p:sp>
      <p:pic>
        <p:nvPicPr>
          <p:cNvPr id="17" name="Bildplatzhalter 16"/>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l="30162" r="30162"/>
          <a:stretch>
            <a:fillRect/>
          </a:stretch>
        </p:blipFill>
        <p:spPr>
          <a:xfrm>
            <a:off x="0" y="0"/>
            <a:ext cx="4081463" cy="6858000"/>
          </a:xfrm>
          <a:prstGeom prst="rect">
            <a:avLst/>
          </a:prstGeom>
        </p:spPr>
      </p:pic>
      <p:sp>
        <p:nvSpPr>
          <p:cNvPr id="2" name="Rechteck 1"/>
          <p:cNvSpPr/>
          <p:nvPr/>
        </p:nvSpPr>
        <p:spPr>
          <a:xfrm>
            <a:off x="4696362" y="3282518"/>
            <a:ext cx="2298376" cy="1764000"/>
          </a:xfrm>
          <a:prstGeom prst="rect">
            <a:avLst/>
          </a:prstGeom>
          <a:solidFill>
            <a:srgbClr val="CCE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smtClean="0">
              <a:solidFill>
                <a:srgbClr val="404040"/>
              </a:solidFill>
            </a:endParaRPr>
          </a:p>
          <a:p>
            <a:pPr algn="ctr"/>
            <a:endParaRPr lang="de-DE" b="1" dirty="0">
              <a:solidFill>
                <a:srgbClr val="404040"/>
              </a:solidFill>
            </a:endParaRPr>
          </a:p>
          <a:p>
            <a:pPr algn="ctr"/>
            <a:endParaRPr lang="de-DE" b="1" dirty="0" smtClean="0">
              <a:solidFill>
                <a:srgbClr val="404040"/>
              </a:solidFill>
            </a:endParaRPr>
          </a:p>
          <a:p>
            <a:pPr algn="ctr"/>
            <a:endParaRPr lang="de-DE" b="1" dirty="0">
              <a:solidFill>
                <a:srgbClr val="404040"/>
              </a:solidFill>
            </a:endParaRPr>
          </a:p>
          <a:p>
            <a:pPr algn="ctr"/>
            <a:r>
              <a:rPr lang="de-DE" b="1" dirty="0" smtClean="0">
                <a:solidFill>
                  <a:srgbClr val="404040"/>
                </a:solidFill>
              </a:rPr>
              <a:t>Munich Re World </a:t>
            </a:r>
            <a:br>
              <a:rPr lang="de-DE" b="1" dirty="0" smtClean="0">
                <a:solidFill>
                  <a:srgbClr val="404040"/>
                </a:solidFill>
              </a:rPr>
            </a:br>
            <a:r>
              <a:rPr lang="de-DE" b="1" dirty="0" smtClean="0">
                <a:solidFill>
                  <a:srgbClr val="404040"/>
                </a:solidFill>
              </a:rPr>
              <a:t>Wide Trend Index</a:t>
            </a:r>
            <a:endParaRPr lang="de-DE" b="1" dirty="0">
              <a:solidFill>
                <a:srgbClr val="404040"/>
              </a:solidFill>
            </a:endParaRPr>
          </a:p>
        </p:txBody>
      </p:sp>
      <p:sp>
        <p:nvSpPr>
          <p:cNvPr id="50" name="Rechteck 49"/>
          <p:cNvSpPr/>
          <p:nvPr/>
        </p:nvSpPr>
        <p:spPr>
          <a:xfrm>
            <a:off x="4696362" y="1320445"/>
            <a:ext cx="2298376" cy="1764000"/>
          </a:xfrm>
          <a:prstGeom prst="rect">
            <a:avLst/>
          </a:prstGeom>
          <a:solidFill>
            <a:srgbClr val="CCE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smtClean="0">
              <a:solidFill>
                <a:srgbClr val="404040"/>
              </a:solidFill>
            </a:endParaRPr>
          </a:p>
          <a:p>
            <a:pPr algn="ctr"/>
            <a:endParaRPr lang="de-DE" b="1" dirty="0">
              <a:solidFill>
                <a:srgbClr val="404040"/>
              </a:solidFill>
            </a:endParaRPr>
          </a:p>
          <a:p>
            <a:pPr algn="ctr"/>
            <a:endParaRPr lang="de-DE" b="1" dirty="0" smtClean="0">
              <a:solidFill>
                <a:srgbClr val="404040"/>
              </a:solidFill>
            </a:endParaRPr>
          </a:p>
          <a:p>
            <a:pPr algn="ctr"/>
            <a:endParaRPr lang="de-DE" b="1" dirty="0">
              <a:solidFill>
                <a:srgbClr val="404040"/>
              </a:solidFill>
            </a:endParaRPr>
          </a:p>
          <a:p>
            <a:pPr algn="ctr"/>
            <a:r>
              <a:rPr lang="de-DE" b="1" dirty="0" smtClean="0">
                <a:solidFill>
                  <a:srgbClr val="404040"/>
                </a:solidFill>
              </a:rPr>
              <a:t>MSCI World (EUR)</a:t>
            </a:r>
            <a:endParaRPr lang="de-DE" b="1" dirty="0">
              <a:solidFill>
                <a:srgbClr val="404040"/>
              </a:solidFill>
            </a:endParaRPr>
          </a:p>
        </p:txBody>
      </p:sp>
      <p:sp>
        <p:nvSpPr>
          <p:cNvPr id="54" name="Rechteck 53"/>
          <p:cNvSpPr/>
          <p:nvPr/>
        </p:nvSpPr>
        <p:spPr>
          <a:xfrm>
            <a:off x="7131620" y="1320445"/>
            <a:ext cx="4545557" cy="1759126"/>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Aft>
                <a:spcPts val="300"/>
              </a:spcAft>
              <a:buFont typeface="Arial" panose="020B0604020202020204" pitchFamily="34" charset="0"/>
              <a:buChar char="•"/>
            </a:pPr>
            <a:r>
              <a:rPr lang="de-DE" sz="1600" dirty="0">
                <a:solidFill>
                  <a:schemeClr val="tx1"/>
                </a:solidFill>
              </a:rPr>
              <a:t>B</a:t>
            </a:r>
            <a:r>
              <a:rPr lang="de-DE" sz="1600" dirty="0" smtClean="0">
                <a:solidFill>
                  <a:schemeClr val="tx1"/>
                </a:solidFill>
              </a:rPr>
              <a:t>ekanntester </a:t>
            </a:r>
            <a:r>
              <a:rPr lang="de-DE" sz="1600" dirty="0">
                <a:solidFill>
                  <a:schemeClr val="tx1"/>
                </a:solidFill>
              </a:rPr>
              <a:t>globaler </a:t>
            </a:r>
            <a:r>
              <a:rPr lang="de-DE" sz="1600" dirty="0" smtClean="0">
                <a:solidFill>
                  <a:schemeClr val="tx1"/>
                </a:solidFill>
              </a:rPr>
              <a:t>Aktienindex</a:t>
            </a:r>
          </a:p>
          <a:p>
            <a:pPr marL="285750" indent="-285750">
              <a:spcAft>
                <a:spcPts val="300"/>
              </a:spcAft>
              <a:buFont typeface="Arial" panose="020B0604020202020204" pitchFamily="34" charset="0"/>
              <a:buChar char="•"/>
            </a:pPr>
            <a:r>
              <a:rPr lang="de-DE" sz="1600" dirty="0" smtClean="0">
                <a:solidFill>
                  <a:schemeClr val="tx1"/>
                </a:solidFill>
              </a:rPr>
              <a:t>Hohe Renditechancen</a:t>
            </a:r>
            <a:r>
              <a:rPr lang="de-DE" sz="1600" dirty="0">
                <a:solidFill>
                  <a:schemeClr val="tx1"/>
                </a:solidFill>
              </a:rPr>
              <a:t>, da </a:t>
            </a:r>
            <a:r>
              <a:rPr lang="de-DE" sz="1600" dirty="0" smtClean="0">
                <a:solidFill>
                  <a:schemeClr val="tx1"/>
                </a:solidFill>
              </a:rPr>
              <a:t>die Wertent-wicklung </a:t>
            </a:r>
            <a:r>
              <a:rPr lang="de-DE" sz="1600" dirty="0">
                <a:solidFill>
                  <a:schemeClr val="tx1"/>
                </a:solidFill>
              </a:rPr>
              <a:t>von mehr als 1.500 Unternehmen aus 23 Industrienationen </a:t>
            </a:r>
            <a:r>
              <a:rPr lang="de-DE" sz="1600" dirty="0" smtClean="0">
                <a:solidFill>
                  <a:schemeClr val="tx1"/>
                </a:solidFill>
              </a:rPr>
              <a:t>abgebildet wird.</a:t>
            </a:r>
            <a:endParaRPr lang="de-DE" sz="1600" dirty="0">
              <a:solidFill>
                <a:schemeClr val="tx1"/>
              </a:solidFill>
            </a:endParaRPr>
          </a:p>
        </p:txBody>
      </p:sp>
      <p:sp>
        <p:nvSpPr>
          <p:cNvPr id="16" name="Rechteck 15"/>
          <p:cNvSpPr/>
          <p:nvPr/>
        </p:nvSpPr>
        <p:spPr>
          <a:xfrm>
            <a:off x="7131620" y="3282518"/>
            <a:ext cx="4545557" cy="1764001"/>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spcAft>
                <a:spcPts val="300"/>
              </a:spcAft>
              <a:buFont typeface="Arial" panose="020B0604020202020204" pitchFamily="34" charset="0"/>
              <a:buChar char="•"/>
            </a:pPr>
            <a:r>
              <a:rPr lang="de-DE" sz="1600" dirty="0">
                <a:solidFill>
                  <a:schemeClr val="tx1"/>
                </a:solidFill>
              </a:rPr>
              <a:t>Chance auf attraktive und stetige </a:t>
            </a:r>
            <a:r>
              <a:rPr lang="de-DE" sz="1600" dirty="0" smtClean="0">
                <a:solidFill>
                  <a:schemeClr val="tx1"/>
                </a:solidFill>
              </a:rPr>
              <a:t>Wert-entwicklung </a:t>
            </a:r>
            <a:r>
              <a:rPr lang="de-DE" sz="1600" dirty="0">
                <a:solidFill>
                  <a:schemeClr val="tx1"/>
                </a:solidFill>
              </a:rPr>
              <a:t>eines Multi-Asset-Index, der verschiedene Anlageklassen </a:t>
            </a:r>
            <a:r>
              <a:rPr lang="de-DE" sz="1600" dirty="0" smtClean="0">
                <a:solidFill>
                  <a:schemeClr val="tx1"/>
                </a:solidFill>
              </a:rPr>
              <a:t>berücksichtigt. </a:t>
            </a:r>
          </a:p>
          <a:p>
            <a:pPr marL="285750" indent="-285750">
              <a:spcAft>
                <a:spcPts val="300"/>
              </a:spcAft>
              <a:buFont typeface="Arial" panose="020B0604020202020204" pitchFamily="34" charset="0"/>
              <a:buChar char="•"/>
            </a:pPr>
            <a:r>
              <a:rPr lang="de-DE" sz="1600" dirty="0" smtClean="0">
                <a:solidFill>
                  <a:schemeClr val="tx1"/>
                </a:solidFill>
              </a:rPr>
              <a:t>Mit </a:t>
            </a:r>
            <a:r>
              <a:rPr lang="de-DE" sz="1600" dirty="0">
                <a:solidFill>
                  <a:schemeClr val="tx1"/>
                </a:solidFill>
              </a:rPr>
              <a:t>regelmäßigen Anpassungen (</a:t>
            </a:r>
            <a:r>
              <a:rPr lang="de-DE" sz="1600" dirty="0" smtClean="0">
                <a:solidFill>
                  <a:schemeClr val="tx1"/>
                </a:solidFill>
              </a:rPr>
              <a:t>Trendfolge-strategie</a:t>
            </a:r>
            <a:r>
              <a:rPr lang="de-DE" sz="1600" dirty="0">
                <a:solidFill>
                  <a:schemeClr val="tx1"/>
                </a:solidFill>
              </a:rPr>
              <a:t>) und Schwankungsbegrenzung.</a:t>
            </a:r>
          </a:p>
        </p:txBody>
      </p:sp>
      <p:grpSp>
        <p:nvGrpSpPr>
          <p:cNvPr id="6" name="Gruppieren 5"/>
          <p:cNvGrpSpPr/>
          <p:nvPr/>
        </p:nvGrpSpPr>
        <p:grpSpPr>
          <a:xfrm>
            <a:off x="4696362" y="5178701"/>
            <a:ext cx="5953738" cy="1266419"/>
            <a:chOff x="4696362" y="5178701"/>
            <a:chExt cx="5953738" cy="1266419"/>
          </a:xfrm>
        </p:grpSpPr>
        <p:sp>
          <p:nvSpPr>
            <p:cNvPr id="7" name="Rechteck 6"/>
            <p:cNvSpPr/>
            <p:nvPr/>
          </p:nvSpPr>
          <p:spPr>
            <a:xfrm>
              <a:off x="4696362" y="5363054"/>
              <a:ext cx="4044183" cy="92195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300"/>
                </a:spcAft>
              </a:pPr>
              <a:r>
                <a:rPr lang="de-DE" sz="1600" b="1" dirty="0" smtClean="0">
                  <a:solidFill>
                    <a:schemeClr val="tx1"/>
                  </a:solidFill>
                </a:rPr>
                <a:t>Kombination </a:t>
              </a:r>
              <a:r>
                <a:rPr lang="de-DE" sz="1600" b="1" dirty="0">
                  <a:solidFill>
                    <a:schemeClr val="tx1"/>
                  </a:solidFill>
                </a:rPr>
                <a:t>aus beiden Indizes und </a:t>
              </a:r>
              <a:r>
                <a:rPr lang="de-DE" sz="1600" b="1" dirty="0" smtClean="0">
                  <a:solidFill>
                    <a:schemeClr val="tx1"/>
                  </a:solidFill>
                </a:rPr>
                <a:t>Gutschrift </a:t>
              </a:r>
              <a:r>
                <a:rPr lang="de-DE" sz="1600" b="1" dirty="0">
                  <a:solidFill>
                    <a:schemeClr val="tx1"/>
                  </a:solidFill>
                </a:rPr>
                <a:t>der Überschüsse in </a:t>
              </a:r>
              <a:r>
                <a:rPr lang="de-DE" sz="1600" b="1" dirty="0" smtClean="0">
                  <a:solidFill>
                    <a:schemeClr val="tx1"/>
                  </a:solidFill>
                </a:rPr>
                <a:t>das </a:t>
              </a:r>
              <a:r>
                <a:rPr lang="de-DE" sz="1600" b="1" dirty="0">
                  <a:solidFill>
                    <a:schemeClr val="tx1"/>
                  </a:solidFill>
                </a:rPr>
                <a:t>Vertragsguthaben ist </a:t>
              </a:r>
              <a:r>
                <a:rPr lang="de-DE" sz="1600" b="1" dirty="0" smtClean="0">
                  <a:solidFill>
                    <a:schemeClr val="tx1"/>
                  </a:solidFill>
                </a:rPr>
                <a:t>möglich</a:t>
              </a:r>
              <a:r>
                <a:rPr lang="de-DE" sz="1600" b="1" dirty="0">
                  <a:solidFill>
                    <a:schemeClr val="tx1"/>
                  </a:solidFill>
                </a:rPr>
                <a:t>. </a:t>
              </a:r>
              <a:endParaRPr lang="de-DE" sz="1600" b="1" dirty="0" smtClean="0">
                <a:solidFill>
                  <a:schemeClr val="tx1"/>
                </a:solidFill>
              </a:endParaRPr>
            </a:p>
            <a:p>
              <a:pPr>
                <a:spcAft>
                  <a:spcPts val="300"/>
                </a:spcAft>
              </a:pPr>
              <a:r>
                <a:rPr lang="de-DE" sz="1600" dirty="0" smtClean="0">
                  <a:solidFill>
                    <a:schemeClr val="tx1"/>
                  </a:solidFill>
                </a:rPr>
                <a:t>Die </a:t>
              </a:r>
              <a:r>
                <a:rPr lang="de-DE" sz="1600" dirty="0">
                  <a:solidFill>
                    <a:schemeClr val="tx1"/>
                  </a:solidFill>
                </a:rPr>
                <a:t>Aufteilung </a:t>
              </a:r>
              <a:r>
                <a:rPr lang="de-DE" sz="1600" dirty="0" smtClean="0">
                  <a:solidFill>
                    <a:schemeClr val="tx1"/>
                  </a:solidFill>
                </a:rPr>
                <a:t>erfolgt in </a:t>
              </a:r>
              <a:r>
                <a:rPr lang="de-DE" sz="1600" dirty="0">
                  <a:solidFill>
                    <a:schemeClr val="tx1"/>
                  </a:solidFill>
                </a:rPr>
                <a:t>25 %-</a:t>
              </a:r>
              <a:r>
                <a:rPr lang="de-DE" sz="1600" dirty="0" smtClean="0">
                  <a:solidFill>
                    <a:schemeClr val="tx1"/>
                  </a:solidFill>
                </a:rPr>
                <a:t>Schritten. </a:t>
              </a:r>
              <a:endParaRPr lang="de-DE" sz="1600" dirty="0">
                <a:solidFill>
                  <a:schemeClr val="tx1"/>
                </a:solidFill>
              </a:endParaRPr>
            </a:p>
          </p:txBody>
        </p:sp>
        <p:pic>
          <p:nvPicPr>
            <p:cNvPr id="18" name="Grafik 17"/>
            <p:cNvPicPr>
              <a:picLocks noChangeAspect="1"/>
            </p:cNvPicPr>
            <p:nvPr/>
          </p:nvPicPr>
          <p:blipFill rotWithShape="1">
            <a:blip r:embed="rId4" cstate="print">
              <a:clrChange>
                <a:clrFrom>
                  <a:srgbClr val="F5D8B6"/>
                </a:clrFrom>
                <a:clrTo>
                  <a:srgbClr val="F5D8B6">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a:off x="8651241" y="5178701"/>
              <a:ext cx="1998859" cy="1266419"/>
            </a:xfrm>
            <a:prstGeom prst="rect">
              <a:avLst/>
            </a:prstGeom>
          </p:spPr>
        </p:pic>
      </p:grpSp>
      <p:pic>
        <p:nvPicPr>
          <p:cNvPr id="19" name="Grafik 18"/>
          <p:cNvPicPr>
            <a:picLocks noChangeAspect="1"/>
          </p:cNvPicPr>
          <p:nvPr/>
        </p:nvPicPr>
        <p:blipFill>
          <a:blip r:embed="rId5">
            <a:clrChange>
              <a:clrFrom>
                <a:srgbClr val="FFFFFF"/>
              </a:clrFrom>
              <a:clrTo>
                <a:srgbClr val="FFFFFF">
                  <a:alpha val="0"/>
                </a:srgbClr>
              </a:clrTo>
            </a:clrChange>
          </a:blip>
          <a:stretch>
            <a:fillRect/>
          </a:stretch>
        </p:blipFill>
        <p:spPr>
          <a:xfrm>
            <a:off x="5280892" y="1329890"/>
            <a:ext cx="1129315" cy="1080000"/>
          </a:xfrm>
          <a:prstGeom prst="rect">
            <a:avLst/>
          </a:prstGeom>
        </p:spPr>
      </p:pic>
      <p:pic>
        <p:nvPicPr>
          <p:cNvPr id="21" name="Grafik 20"/>
          <p:cNvPicPr>
            <a:picLocks noChangeAspect="1"/>
          </p:cNvPicPr>
          <p:nvPr/>
        </p:nvPicPr>
        <p:blipFill rotWithShape="1">
          <a:blip r:embed="rId6">
            <a:clrChange>
              <a:clrFrom>
                <a:srgbClr val="FFFFFF"/>
              </a:clrFrom>
              <a:clrTo>
                <a:srgbClr val="FFFFFF">
                  <a:alpha val="0"/>
                </a:srgbClr>
              </a:clrTo>
            </a:clrChange>
          </a:blip>
          <a:srcRect l="17909" t="15071" r="13219" b="17543"/>
          <a:stretch/>
        </p:blipFill>
        <p:spPr>
          <a:xfrm>
            <a:off x="5280891" y="3289218"/>
            <a:ext cx="1129315" cy="1080000"/>
          </a:xfrm>
          <a:prstGeom prst="rect">
            <a:avLst/>
          </a:prstGeom>
        </p:spPr>
      </p:pic>
    </p:spTree>
    <p:extLst>
      <p:ext uri="{BB962C8B-B14F-4D97-AF65-F5344CB8AC3E}">
        <p14:creationId xmlns:p14="http://schemas.microsoft.com/office/powerpoint/2010/main" val="18708890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idx="12"/>
          </p:nvPr>
        </p:nvSpPr>
        <p:spPr/>
        <p:txBody>
          <a:bodyPr/>
          <a:lstStyle/>
          <a:p>
            <a:r>
              <a:rPr lang="de-DE" dirty="0" smtClean="0"/>
              <a:t>ERGO Rente Balance</a:t>
            </a:r>
            <a:endParaRPr lang="de-DE" dirty="0"/>
          </a:p>
        </p:txBody>
      </p:sp>
      <p:sp>
        <p:nvSpPr>
          <p:cNvPr id="5" name="Titel 4"/>
          <p:cNvSpPr>
            <a:spLocks noGrp="1"/>
          </p:cNvSpPr>
          <p:nvPr>
            <p:ph type="title"/>
          </p:nvPr>
        </p:nvSpPr>
        <p:spPr/>
        <p:txBody>
          <a:bodyPr/>
          <a:lstStyle/>
          <a:p>
            <a:r>
              <a:rPr lang="de-DE" dirty="0" smtClean="0">
                <a:solidFill>
                  <a:srgbClr val="BF1528"/>
                </a:solidFill>
              </a:rPr>
              <a:t>Index-Plus, Turbo für die Indexbeteiligung (optional)</a:t>
            </a:r>
            <a:r>
              <a:rPr lang="de-DE" dirty="0">
                <a:solidFill>
                  <a:srgbClr val="BF1528"/>
                </a:solidFill>
              </a:rPr>
              <a:t/>
            </a:r>
            <a:br>
              <a:rPr lang="de-DE" dirty="0">
                <a:solidFill>
                  <a:srgbClr val="BF1528"/>
                </a:solidFill>
              </a:rPr>
            </a:br>
            <a:r>
              <a:rPr lang="de-DE" dirty="0">
                <a:solidFill>
                  <a:srgbClr val="BF1528"/>
                </a:solidFill>
              </a:rPr>
              <a:t/>
            </a:r>
            <a:br>
              <a:rPr lang="de-DE" dirty="0">
                <a:solidFill>
                  <a:srgbClr val="BF1528"/>
                </a:solidFill>
              </a:rPr>
            </a:br>
            <a:endParaRPr lang="de-DE" dirty="0">
              <a:solidFill>
                <a:srgbClr val="BF1528"/>
              </a:solidFill>
            </a:endParaRPr>
          </a:p>
        </p:txBody>
      </p:sp>
      <p:grpSp>
        <p:nvGrpSpPr>
          <p:cNvPr id="6" name="Gruppieren 5"/>
          <p:cNvGrpSpPr/>
          <p:nvPr/>
        </p:nvGrpSpPr>
        <p:grpSpPr>
          <a:xfrm>
            <a:off x="515939" y="1774988"/>
            <a:ext cx="2918279" cy="2847835"/>
            <a:chOff x="2125807" y="3428777"/>
            <a:chExt cx="1216800" cy="1218790"/>
          </a:xfrm>
        </p:grpSpPr>
        <p:sp>
          <p:nvSpPr>
            <p:cNvPr id="7" name="Ellipse 6">
              <a:extLst>
                <a:ext uri="{FF2B5EF4-FFF2-40B4-BE49-F238E27FC236}">
                  <a16:creationId xmlns:a16="http://schemas.microsoft.com/office/drawing/2014/main" id="{F239D5ED-A866-4ED9-AA5F-54A1299B51FD}"/>
                </a:ext>
              </a:extLst>
            </p:cNvPr>
            <p:cNvSpPr>
              <a:spLocks noChangeAspect="1"/>
            </p:cNvSpPr>
            <p:nvPr/>
          </p:nvSpPr>
          <p:spPr>
            <a:xfrm>
              <a:off x="2125807" y="3428777"/>
              <a:ext cx="1216800" cy="1218790"/>
            </a:xfrm>
            <a:prstGeom prst="ellipse">
              <a:avLst/>
            </a:prstGeom>
            <a:solidFill>
              <a:srgbClr val="A9D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8" name="Gruppieren 7">
              <a:extLst>
                <a:ext uri="{FF2B5EF4-FFF2-40B4-BE49-F238E27FC236}">
                  <a16:creationId xmlns:a16="http://schemas.microsoft.com/office/drawing/2014/main" id="{8F865A3A-6D14-4AE7-AF82-6B26DC0E35BC}"/>
                </a:ext>
              </a:extLst>
            </p:cNvPr>
            <p:cNvGrpSpPr>
              <a:grpSpLocks noChangeAspect="1"/>
            </p:cNvGrpSpPr>
            <p:nvPr/>
          </p:nvGrpSpPr>
          <p:grpSpPr>
            <a:xfrm>
              <a:off x="2456548" y="3680678"/>
              <a:ext cx="568567" cy="594859"/>
              <a:chOff x="3362139" y="2936728"/>
              <a:chExt cx="1498950" cy="1568264"/>
            </a:xfrm>
          </p:grpSpPr>
          <p:sp>
            <p:nvSpPr>
              <p:cNvPr id="9" name="Kreis: nicht ausgefüllt 26">
                <a:extLst>
                  <a:ext uri="{FF2B5EF4-FFF2-40B4-BE49-F238E27FC236}">
                    <a16:creationId xmlns:a16="http://schemas.microsoft.com/office/drawing/2014/main" id="{435F41CD-8DE8-4392-BF1D-41348C6F9B30}"/>
                  </a:ext>
                </a:extLst>
              </p:cNvPr>
              <p:cNvSpPr/>
              <p:nvPr/>
            </p:nvSpPr>
            <p:spPr>
              <a:xfrm>
                <a:off x="3510294" y="2936728"/>
                <a:ext cx="1201665" cy="1568264"/>
              </a:xfrm>
              <a:prstGeom prst="donut">
                <a:avLst>
                  <a:gd name="adj" fmla="val 14005"/>
                </a:avLst>
              </a:prstGeom>
              <a:solidFill>
                <a:srgbClr val="807E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404040"/>
                  </a:solidFill>
                  <a:effectLst/>
                  <a:uLnTx/>
                  <a:uFillTx/>
                  <a:latin typeface="Arial"/>
                  <a:ea typeface="+mn-ea"/>
                  <a:cs typeface="+mn-cs"/>
                </a:endParaRPr>
              </a:p>
            </p:txBody>
          </p:sp>
          <p:sp>
            <p:nvSpPr>
              <p:cNvPr id="10" name="Rechteck: abgerundete Ecken 27">
                <a:extLst>
                  <a:ext uri="{FF2B5EF4-FFF2-40B4-BE49-F238E27FC236}">
                    <a16:creationId xmlns:a16="http://schemas.microsoft.com/office/drawing/2014/main" id="{B57A5173-07CF-4BFA-AAEC-6D1541681DDA}"/>
                  </a:ext>
                </a:extLst>
              </p:cNvPr>
              <p:cNvSpPr/>
              <p:nvPr/>
            </p:nvSpPr>
            <p:spPr>
              <a:xfrm>
                <a:off x="3362139" y="3645659"/>
                <a:ext cx="1498950" cy="859333"/>
              </a:xfrm>
              <a:prstGeom prst="roundRect">
                <a:avLst>
                  <a:gd name="adj" fmla="val 4263"/>
                </a:avLst>
              </a:prstGeom>
              <a:solidFill>
                <a:srgbClr val="807E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1" name="Ellipse 10">
                <a:extLst>
                  <a:ext uri="{FF2B5EF4-FFF2-40B4-BE49-F238E27FC236}">
                    <a16:creationId xmlns:a16="http://schemas.microsoft.com/office/drawing/2014/main" id="{DFC3D65B-E9B9-4751-A0CB-118D8B6B815A}"/>
                  </a:ext>
                </a:extLst>
              </p:cNvPr>
              <p:cNvSpPr/>
              <p:nvPr/>
            </p:nvSpPr>
            <p:spPr>
              <a:xfrm>
                <a:off x="3988116" y="3872463"/>
                <a:ext cx="251999" cy="251999"/>
              </a:xfrm>
              <a:prstGeom prst="ellipse">
                <a:avLst/>
              </a:prstGeom>
              <a:solidFill>
                <a:srgbClr val="CCE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Rechteck 11">
                <a:extLst>
                  <a:ext uri="{FF2B5EF4-FFF2-40B4-BE49-F238E27FC236}">
                    <a16:creationId xmlns:a16="http://schemas.microsoft.com/office/drawing/2014/main" id="{677D6EAA-5BFD-4754-845C-7F68B32917FC}"/>
                  </a:ext>
                </a:extLst>
              </p:cNvPr>
              <p:cNvSpPr/>
              <p:nvPr/>
            </p:nvSpPr>
            <p:spPr>
              <a:xfrm>
                <a:off x="4063358" y="4079054"/>
                <a:ext cx="89999" cy="195078"/>
              </a:xfrm>
              <a:prstGeom prst="rect">
                <a:avLst/>
              </a:prstGeom>
              <a:solidFill>
                <a:srgbClr val="CCEB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a:ea typeface="+mn-ea"/>
                  <a:cs typeface="+mn-cs"/>
                </a:endParaRPr>
              </a:p>
            </p:txBody>
          </p:sp>
        </p:grpSp>
      </p:grpSp>
      <p:sp>
        <p:nvSpPr>
          <p:cNvPr id="13" name="Textfeld 12"/>
          <p:cNvSpPr txBox="1"/>
          <p:nvPr/>
        </p:nvSpPr>
        <p:spPr>
          <a:xfrm>
            <a:off x="933829" y="1291548"/>
            <a:ext cx="212109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prstClr val="black"/>
                </a:solidFill>
                <a:effectLst/>
                <a:uLnTx/>
                <a:uFillTx/>
                <a:latin typeface="Arial"/>
                <a:ea typeface="+mn-ea"/>
                <a:cs typeface="+mn-cs"/>
              </a:rPr>
              <a:t>Sicherungsvermögen</a:t>
            </a:r>
          </a:p>
        </p:txBody>
      </p:sp>
      <p:grpSp>
        <p:nvGrpSpPr>
          <p:cNvPr id="14" name="Gruppieren 13"/>
          <p:cNvGrpSpPr/>
          <p:nvPr/>
        </p:nvGrpSpPr>
        <p:grpSpPr>
          <a:xfrm>
            <a:off x="3470432" y="2286405"/>
            <a:ext cx="2297723" cy="1612625"/>
            <a:chOff x="3051711" y="2785652"/>
            <a:chExt cx="2297723" cy="1612625"/>
          </a:xfrm>
        </p:grpSpPr>
        <p:sp>
          <p:nvSpPr>
            <p:cNvPr id="15" name="Pfeil nach rechts 14"/>
            <p:cNvSpPr/>
            <p:nvPr/>
          </p:nvSpPr>
          <p:spPr>
            <a:xfrm>
              <a:off x="3051711" y="3849903"/>
              <a:ext cx="1008000" cy="165283"/>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black"/>
                </a:solidFill>
                <a:effectLst/>
                <a:uLnTx/>
                <a:uFillTx/>
                <a:latin typeface="Arial"/>
                <a:ea typeface="+mn-ea"/>
                <a:cs typeface="+mn-cs"/>
              </a:endParaRPr>
            </a:p>
          </p:txBody>
        </p:sp>
        <p:grpSp>
          <p:nvGrpSpPr>
            <p:cNvPr id="16" name="Gruppieren 15"/>
            <p:cNvGrpSpPr/>
            <p:nvPr/>
          </p:nvGrpSpPr>
          <p:grpSpPr>
            <a:xfrm>
              <a:off x="4196497" y="3470070"/>
              <a:ext cx="997926" cy="928207"/>
              <a:chOff x="6151429" y="3384602"/>
              <a:chExt cx="1216800" cy="1216800"/>
            </a:xfrm>
          </p:grpSpPr>
          <p:sp>
            <p:nvSpPr>
              <p:cNvPr id="18" name="Ellipse 17">
                <a:extLst>
                  <a:ext uri="{FF2B5EF4-FFF2-40B4-BE49-F238E27FC236}">
                    <a16:creationId xmlns:a16="http://schemas.microsoft.com/office/drawing/2014/main" id="{F239D5ED-A866-4ED9-AA5F-54A1299B51FD}"/>
                  </a:ext>
                </a:extLst>
              </p:cNvPr>
              <p:cNvSpPr>
                <a:spLocks noChangeAspect="1"/>
              </p:cNvSpPr>
              <p:nvPr/>
            </p:nvSpPr>
            <p:spPr>
              <a:xfrm>
                <a:off x="6151429" y="3384602"/>
                <a:ext cx="1216800" cy="1216800"/>
              </a:xfrm>
              <a:prstGeom prst="ellipse">
                <a:avLst/>
              </a:prstGeom>
              <a:solidFill>
                <a:srgbClr val="A9D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9" name="Ellipse 18">
                <a:extLst>
                  <a:ext uri="{FF2B5EF4-FFF2-40B4-BE49-F238E27FC236}">
                    <a16:creationId xmlns:a16="http://schemas.microsoft.com/office/drawing/2014/main" id="{F239D5ED-A866-4ED9-AA5F-54A1299B51FD}"/>
                  </a:ext>
                </a:extLst>
              </p:cNvPr>
              <p:cNvSpPr/>
              <p:nvPr/>
            </p:nvSpPr>
            <p:spPr>
              <a:xfrm>
                <a:off x="6480492" y="3711721"/>
                <a:ext cx="548582" cy="542868"/>
              </a:xfrm>
              <a:prstGeom prst="ellipse">
                <a:avLst/>
              </a:prstGeom>
              <a:solidFill>
                <a:srgbClr val="A9DA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3200" b="0" i="0" u="none" strike="noStrike" kern="1200" cap="none" spc="0" normalizeH="0" baseline="0" noProof="0" dirty="0">
                    <a:ln>
                      <a:noFill/>
                    </a:ln>
                    <a:solidFill>
                      <a:prstClr val="black"/>
                    </a:solidFill>
                    <a:effectLst/>
                    <a:uLnTx/>
                    <a:uFillTx/>
                    <a:latin typeface="Arial"/>
                    <a:ea typeface="+mn-ea"/>
                    <a:cs typeface="+mn-cs"/>
                  </a:rPr>
                  <a:t>€</a:t>
                </a:r>
              </a:p>
            </p:txBody>
          </p:sp>
        </p:grpSp>
        <p:sp>
          <p:nvSpPr>
            <p:cNvPr id="17" name="Textfeld 16"/>
            <p:cNvSpPr txBox="1"/>
            <p:nvPr/>
          </p:nvSpPr>
          <p:spPr>
            <a:xfrm>
              <a:off x="4082741" y="2785652"/>
              <a:ext cx="126669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prstClr val="black"/>
                  </a:solidFill>
                  <a:effectLst/>
                  <a:uLnTx/>
                  <a:uFillTx/>
                  <a:latin typeface="Arial"/>
                  <a:ea typeface="+mn-ea"/>
                  <a:cs typeface="+mn-cs"/>
                </a:rPr>
                <a:t>Jährlicher</a:t>
              </a:r>
              <a:br>
                <a:rPr kumimoji="0" lang="de-DE" sz="1600" b="0" i="0" u="none" strike="noStrike" kern="1200" cap="none" spc="0" normalizeH="0" baseline="0" noProof="0" dirty="0">
                  <a:ln>
                    <a:noFill/>
                  </a:ln>
                  <a:solidFill>
                    <a:prstClr val="black"/>
                  </a:solidFill>
                  <a:effectLst/>
                  <a:uLnTx/>
                  <a:uFillTx/>
                  <a:latin typeface="Arial"/>
                  <a:ea typeface="+mn-ea"/>
                  <a:cs typeface="+mn-cs"/>
                </a:rPr>
              </a:br>
              <a:r>
                <a:rPr kumimoji="0" lang="de-DE" sz="1600" b="0" i="0" u="none" strike="noStrike" kern="1200" cap="none" spc="0" normalizeH="0" baseline="0" noProof="0" dirty="0">
                  <a:ln>
                    <a:noFill/>
                  </a:ln>
                  <a:solidFill>
                    <a:prstClr val="black"/>
                  </a:solidFill>
                  <a:effectLst/>
                  <a:uLnTx/>
                  <a:uFillTx/>
                  <a:latin typeface="Arial"/>
                  <a:ea typeface="+mn-ea"/>
                  <a:cs typeface="+mn-cs"/>
                </a:rPr>
                <a:t>Überschuss</a:t>
              </a:r>
            </a:p>
          </p:txBody>
        </p:sp>
      </p:grpSp>
      <p:grpSp>
        <p:nvGrpSpPr>
          <p:cNvPr id="20" name="Gruppieren 19"/>
          <p:cNvGrpSpPr/>
          <p:nvPr/>
        </p:nvGrpSpPr>
        <p:grpSpPr>
          <a:xfrm>
            <a:off x="7313735" y="1303462"/>
            <a:ext cx="1244102" cy="1904267"/>
            <a:chOff x="6789391" y="1862709"/>
            <a:chExt cx="1244102" cy="1904267"/>
          </a:xfrm>
        </p:grpSpPr>
        <p:sp>
          <p:nvSpPr>
            <p:cNvPr id="21" name="Ellipse 20">
              <a:extLst>
                <a:ext uri="{FF2B5EF4-FFF2-40B4-BE49-F238E27FC236}">
                  <a16:creationId xmlns:a16="http://schemas.microsoft.com/office/drawing/2014/main" id="{F239D5ED-A866-4ED9-AA5F-54A1299B51FD}"/>
                </a:ext>
              </a:extLst>
            </p:cNvPr>
            <p:cNvSpPr/>
            <p:nvPr/>
          </p:nvSpPr>
          <p:spPr>
            <a:xfrm>
              <a:off x="6789391" y="2549304"/>
              <a:ext cx="1216800" cy="1217672"/>
            </a:xfrm>
            <a:prstGeom prst="ellipse">
              <a:avLst/>
            </a:prstGeom>
            <a:solidFill>
              <a:srgbClr val="47B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2" name="Textfeld 21"/>
            <p:cNvSpPr txBox="1"/>
            <p:nvPr/>
          </p:nvSpPr>
          <p:spPr>
            <a:xfrm>
              <a:off x="6859774" y="1862709"/>
              <a:ext cx="1173719"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a:ln>
                    <a:noFill/>
                  </a:ln>
                  <a:solidFill>
                    <a:prstClr val="black"/>
                  </a:solidFill>
                  <a:effectLst/>
                  <a:uLnTx/>
                  <a:uFillTx/>
                  <a:latin typeface="Arial"/>
                  <a:ea typeface="+mn-ea"/>
                  <a:cs typeface="+mn-cs"/>
                </a:rPr>
                <a:t>Index-</a:t>
              </a:r>
              <a:br>
                <a:rPr kumimoji="0" lang="de-DE" sz="1600" b="0" i="0" u="none" strike="noStrike" kern="1200" cap="none" spc="0" normalizeH="0" baseline="0" noProof="0" dirty="0">
                  <a:ln>
                    <a:noFill/>
                  </a:ln>
                  <a:solidFill>
                    <a:prstClr val="black"/>
                  </a:solidFill>
                  <a:effectLst/>
                  <a:uLnTx/>
                  <a:uFillTx/>
                  <a:latin typeface="Arial"/>
                  <a:ea typeface="+mn-ea"/>
                  <a:cs typeface="+mn-cs"/>
                </a:rPr>
              </a:br>
              <a:r>
                <a:rPr kumimoji="0" lang="de-DE" sz="1600" b="0" i="0" u="none" strike="noStrike" kern="1200" cap="none" spc="0" normalizeH="0" baseline="0" noProof="0" dirty="0">
                  <a:ln>
                    <a:noFill/>
                  </a:ln>
                  <a:solidFill>
                    <a:prstClr val="black"/>
                  </a:solidFill>
                  <a:effectLst/>
                  <a:uLnTx/>
                  <a:uFillTx/>
                  <a:latin typeface="Arial"/>
                  <a:ea typeface="+mn-ea"/>
                  <a:cs typeface="+mn-cs"/>
                </a:rPr>
                <a:t>beteiligung</a:t>
              </a:r>
            </a:p>
          </p:txBody>
        </p:sp>
      </p:grpSp>
      <p:sp>
        <p:nvSpPr>
          <p:cNvPr id="23" name="Pfeil nach rechts 22"/>
          <p:cNvSpPr/>
          <p:nvPr/>
        </p:nvSpPr>
        <p:spPr>
          <a:xfrm rot="21449231">
            <a:off x="5635678" y="2918971"/>
            <a:ext cx="1368000" cy="147790"/>
          </a:xfrm>
          <a:prstGeom prst="rightArrow">
            <a:avLst/>
          </a:prstGeom>
          <a:solidFill>
            <a:schemeClr val="bg1">
              <a:lumMod val="50000"/>
            </a:schemeClr>
          </a:solidFill>
          <a:ln>
            <a:noFill/>
          </a:ln>
          <a:scene3d>
            <a:camera prst="orthographicFront">
              <a:rot lat="0" lon="0" rev="9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24" name="Gerade Verbindung mit Pfeil 23"/>
          <p:cNvCxnSpPr/>
          <p:nvPr/>
        </p:nvCxnSpPr>
        <p:spPr>
          <a:xfrm flipV="1">
            <a:off x="7634216" y="2148364"/>
            <a:ext cx="0" cy="72000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Gerade Verbindung mit Pfeil 24"/>
          <p:cNvCxnSpPr/>
          <p:nvPr/>
        </p:nvCxnSpPr>
        <p:spPr>
          <a:xfrm flipV="1">
            <a:off x="7615927" y="2856196"/>
            <a:ext cx="802760" cy="3873"/>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6" name="Freihandform 25"/>
          <p:cNvSpPr/>
          <p:nvPr/>
        </p:nvSpPr>
        <p:spPr>
          <a:xfrm>
            <a:off x="7648984" y="2316808"/>
            <a:ext cx="575511" cy="433137"/>
          </a:xfrm>
          <a:custGeom>
            <a:avLst/>
            <a:gdLst>
              <a:gd name="connsiteX0" fmla="*/ 0 w 641685"/>
              <a:gd name="connsiteY0" fmla="*/ 433137 h 433137"/>
              <a:gd name="connsiteX1" fmla="*/ 256674 w 641685"/>
              <a:gd name="connsiteY1" fmla="*/ 160421 h 433137"/>
              <a:gd name="connsiteX2" fmla="*/ 385011 w 641685"/>
              <a:gd name="connsiteY2" fmla="*/ 256673 h 433137"/>
              <a:gd name="connsiteX3" fmla="*/ 641685 w 641685"/>
              <a:gd name="connsiteY3" fmla="*/ 0 h 433137"/>
              <a:gd name="connsiteX4" fmla="*/ 641685 w 641685"/>
              <a:gd name="connsiteY4" fmla="*/ 0 h 433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1685" h="433137">
                <a:moveTo>
                  <a:pt x="0" y="433137"/>
                </a:moveTo>
                <a:lnTo>
                  <a:pt x="256674" y="160421"/>
                </a:lnTo>
                <a:lnTo>
                  <a:pt x="385011" y="256673"/>
                </a:lnTo>
                <a:lnTo>
                  <a:pt x="641685" y="0"/>
                </a:lnTo>
                <a:lnTo>
                  <a:pt x="641685" y="0"/>
                </a:lnTo>
              </a:path>
            </a:pathLst>
          </a:custGeom>
          <a:noFill/>
          <a:ln w="60325"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Arial"/>
              <a:ea typeface="+mn-ea"/>
              <a:cs typeface="+mn-cs"/>
            </a:endParaRPr>
          </a:p>
        </p:txBody>
      </p:sp>
      <p:cxnSp>
        <p:nvCxnSpPr>
          <p:cNvPr id="27" name="Gewinkelte Verbindung 38"/>
          <p:cNvCxnSpPr>
            <a:cxnSpLocks/>
            <a:stCxn id="7" idx="4"/>
          </p:cNvCxnSpPr>
          <p:nvPr/>
        </p:nvCxnSpPr>
        <p:spPr>
          <a:xfrm rot="5400000" flipH="1" flipV="1">
            <a:off x="4244376" y="972534"/>
            <a:ext cx="1440000" cy="5940000"/>
          </a:xfrm>
          <a:prstGeom prst="bentConnector4">
            <a:avLst>
              <a:gd name="adj1" fmla="val -16325"/>
              <a:gd name="adj2" fmla="val 100105"/>
            </a:avLst>
          </a:prstGeom>
          <a:ln w="117475" cmpd="sng">
            <a:solidFill>
              <a:srgbClr val="0F94A7"/>
            </a:solidFill>
            <a:prstDash val="sysDash"/>
            <a:round/>
            <a:headEnd type="diamond"/>
            <a:tailEnd type="triangle" w="lg" len="lg"/>
          </a:ln>
        </p:spPr>
        <p:style>
          <a:lnRef idx="1">
            <a:schemeClr val="accent1"/>
          </a:lnRef>
          <a:fillRef idx="0">
            <a:schemeClr val="accent1"/>
          </a:fillRef>
          <a:effectRef idx="0">
            <a:schemeClr val="accent1"/>
          </a:effectRef>
          <a:fontRef idx="minor">
            <a:schemeClr val="tx1"/>
          </a:fontRef>
        </p:style>
      </p:cxnSp>
      <p:sp>
        <p:nvSpPr>
          <p:cNvPr id="28" name="Textfeld 27"/>
          <p:cNvSpPr txBox="1"/>
          <p:nvPr/>
        </p:nvSpPr>
        <p:spPr>
          <a:xfrm>
            <a:off x="2537105" y="5054565"/>
            <a:ext cx="5062733" cy="40011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prstClr val="black"/>
                </a:solidFill>
                <a:effectLst/>
                <a:uLnTx/>
                <a:uFillTx/>
                <a:latin typeface="Arial"/>
                <a:ea typeface="+mn-ea"/>
                <a:cs typeface="+mn-cs"/>
              </a:rPr>
              <a:t>2% des Vertragsguthabens zum Hebeln!</a:t>
            </a:r>
          </a:p>
        </p:txBody>
      </p:sp>
      <p:sp>
        <p:nvSpPr>
          <p:cNvPr id="2" name="Textfeld 1"/>
          <p:cNvSpPr txBox="1"/>
          <p:nvPr/>
        </p:nvSpPr>
        <p:spPr>
          <a:xfrm>
            <a:off x="1576069" y="5614521"/>
            <a:ext cx="6748757" cy="464369"/>
          </a:xfrm>
          <a:prstGeom prst="rect">
            <a:avLst/>
          </a:prstGeom>
          <a:noFill/>
        </p:spPr>
        <p:txBody>
          <a:bodyPr wrap="square" lIns="0" tIns="0" rIns="0" bIns="0" rtlCol="0">
            <a:noAutofit/>
          </a:bodyPr>
          <a:lstStyle/>
          <a:p>
            <a:pPr algn="ctr">
              <a:lnSpc>
                <a:spcPct val="110000"/>
              </a:lnSpc>
            </a:pPr>
            <a:r>
              <a:rPr lang="de-DE" sz="1600" dirty="0"/>
              <a:t>Entnahme von 2 Prozent des der jeweiligen Indexquote entsprechenden Teils des Vertragsguthabens aus dem Sicherungsvermögen erfolgt immer dann, wenn die endfällige Beitragsgarantie gesichert ist. </a:t>
            </a:r>
          </a:p>
        </p:txBody>
      </p:sp>
      <p:grpSp>
        <p:nvGrpSpPr>
          <p:cNvPr id="35" name="Gruppieren 34"/>
          <p:cNvGrpSpPr/>
          <p:nvPr/>
        </p:nvGrpSpPr>
        <p:grpSpPr>
          <a:xfrm>
            <a:off x="9001619" y="1291548"/>
            <a:ext cx="2675558" cy="4899831"/>
            <a:chOff x="9001619" y="1291548"/>
            <a:chExt cx="2675558" cy="4899831"/>
          </a:xfrm>
        </p:grpSpPr>
        <p:sp>
          <p:nvSpPr>
            <p:cNvPr id="30" name="Rechteck 29"/>
            <p:cNvSpPr/>
            <p:nvPr/>
          </p:nvSpPr>
          <p:spPr>
            <a:xfrm>
              <a:off x="9001619" y="1291548"/>
              <a:ext cx="2675558" cy="1090150"/>
            </a:xfrm>
            <a:prstGeom prst="rect">
              <a:avLst/>
            </a:prstGeom>
            <a:solidFill>
              <a:srgbClr val="CCEBE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grpSp>
          <p:nvGrpSpPr>
            <p:cNvPr id="33" name="Gruppieren 32"/>
            <p:cNvGrpSpPr/>
            <p:nvPr/>
          </p:nvGrpSpPr>
          <p:grpSpPr>
            <a:xfrm>
              <a:off x="9001620" y="3634472"/>
              <a:ext cx="2675557" cy="2556907"/>
              <a:chOff x="9001620" y="1729631"/>
              <a:chExt cx="2675557" cy="3809681"/>
            </a:xfrm>
          </p:grpSpPr>
          <p:graphicFrame>
            <p:nvGraphicFramePr>
              <p:cNvPr id="31" name="Diagramm 30"/>
              <p:cNvGraphicFramePr/>
              <p:nvPr>
                <p:extLst/>
              </p:nvPr>
            </p:nvGraphicFramePr>
            <p:xfrm>
              <a:off x="9001620" y="1729631"/>
              <a:ext cx="2675557" cy="3809681"/>
            </p:xfrm>
            <a:graphic>
              <a:graphicData uri="http://schemas.openxmlformats.org/drawingml/2006/chart">
                <c:chart xmlns:c="http://schemas.openxmlformats.org/drawingml/2006/chart" xmlns:r="http://schemas.openxmlformats.org/officeDocument/2006/relationships" r:id="rId3"/>
              </a:graphicData>
            </a:graphic>
          </p:graphicFrame>
          <p:sp>
            <p:nvSpPr>
              <p:cNvPr id="32" name="Pfeil nach rechts 31"/>
              <p:cNvSpPr/>
              <p:nvPr/>
            </p:nvSpPr>
            <p:spPr>
              <a:xfrm rot="18392101">
                <a:off x="10043088" y="2856312"/>
                <a:ext cx="1050586" cy="216000"/>
              </a:xfrm>
              <a:prstGeom prst="rightArrow">
                <a:avLst/>
              </a:prstGeom>
              <a:solidFill>
                <a:srgbClr val="0F94A7"/>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grpSp>
        <p:sp>
          <p:nvSpPr>
            <p:cNvPr id="4" name="Textfeld 3"/>
            <p:cNvSpPr txBox="1"/>
            <p:nvPr/>
          </p:nvSpPr>
          <p:spPr>
            <a:xfrm>
              <a:off x="9028921" y="1353218"/>
              <a:ext cx="2600634" cy="482156"/>
            </a:xfrm>
            <a:prstGeom prst="rect">
              <a:avLst/>
            </a:prstGeom>
            <a:noFill/>
          </p:spPr>
          <p:txBody>
            <a:bodyPr wrap="square" lIns="0" tIns="0" rIns="0" bIns="0" rtlCol="0" anchor="ctr" anchorCtr="0">
              <a:noAutofit/>
            </a:bodyPr>
            <a:lstStyle/>
            <a:p>
              <a:pPr marL="0" marR="0" lvl="0" indent="0" algn="ctr" defTabSz="914400" rtl="0" eaLnBrk="1" fontAlgn="auto" latinLnBrk="0" hangingPunct="1">
                <a:spcBef>
                  <a:spcPts val="0"/>
                </a:spcBef>
                <a:spcAft>
                  <a:spcPts val="0"/>
                </a:spcAft>
                <a:buClrTx/>
                <a:buSzTx/>
                <a:buFontTx/>
                <a:buNone/>
                <a:tabLst/>
                <a:defRPr/>
              </a:pPr>
              <a:r>
                <a:rPr kumimoji="0" lang="de-DE" sz="1200" b="1" i="0" u="none" strike="noStrike" kern="1200" cap="none" spc="0" normalizeH="0" baseline="0" noProof="0" dirty="0" smtClean="0">
                  <a:ln>
                    <a:noFill/>
                  </a:ln>
                  <a:solidFill>
                    <a:prstClr val="black"/>
                  </a:solidFill>
                  <a:effectLst/>
                  <a:uLnTx/>
                  <a:uFillTx/>
                  <a:latin typeface="Arial"/>
                  <a:ea typeface="+mn-ea"/>
                  <a:cs typeface="+mn-cs"/>
                </a:rPr>
                <a:t>Beispiel Munich Re World Wide Trend Index</a:t>
              </a:r>
            </a:p>
          </p:txBody>
        </p:sp>
        <p:pic>
          <p:nvPicPr>
            <p:cNvPr id="34" name="Grafik 33"/>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006908" y="1859855"/>
              <a:ext cx="2670269" cy="1780179"/>
            </a:xfrm>
            <a:prstGeom prst="rect">
              <a:avLst/>
            </a:prstGeom>
          </p:spPr>
        </p:pic>
      </p:grpSp>
      <p:sp>
        <p:nvSpPr>
          <p:cNvPr id="36" name="Textfeld 35"/>
          <p:cNvSpPr txBox="1"/>
          <p:nvPr/>
        </p:nvSpPr>
        <p:spPr>
          <a:xfrm>
            <a:off x="9028920" y="6273209"/>
            <a:ext cx="1440605" cy="242791"/>
          </a:xfrm>
          <a:prstGeom prst="rect">
            <a:avLst/>
          </a:prstGeom>
          <a:noFill/>
        </p:spPr>
        <p:txBody>
          <a:bodyPr wrap="none" lIns="0" tIns="0" rIns="0" bIns="0" rtlCol="0">
            <a:noAutofit/>
          </a:bodyPr>
          <a:lstStyle/>
          <a:p>
            <a:pPr algn="l">
              <a:lnSpc>
                <a:spcPct val="110000"/>
              </a:lnSpc>
            </a:pPr>
            <a:r>
              <a:rPr lang="de-DE" sz="800" dirty="0" smtClean="0"/>
              <a:t>Stand 09.2022</a:t>
            </a:r>
          </a:p>
        </p:txBody>
      </p:sp>
    </p:spTree>
    <p:extLst>
      <p:ext uri="{BB962C8B-B14F-4D97-AF65-F5344CB8AC3E}">
        <p14:creationId xmlns:p14="http://schemas.microsoft.com/office/powerpoint/2010/main" val="2220204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FFC15759-0F4D-43E0-A012-6B1071B8BD3F}" type="slidenum">
              <a:rPr lang="de-DE" smtClean="0">
                <a:solidFill>
                  <a:srgbClr val="404040">
                    <a:tint val="75000"/>
                  </a:srgbClr>
                </a:solidFill>
              </a:rPr>
              <a:pPr/>
              <a:t>12</a:t>
            </a:fld>
            <a:endParaRPr lang="de-DE">
              <a:solidFill>
                <a:srgbClr val="404040">
                  <a:tint val="75000"/>
                </a:srgbClr>
              </a:solidFill>
            </a:endParaRPr>
          </a:p>
        </p:txBody>
      </p:sp>
      <p:sp>
        <p:nvSpPr>
          <p:cNvPr id="7" name="Ellipse 6"/>
          <p:cNvSpPr>
            <a:spLocks noChangeAspect="1"/>
          </p:cNvSpPr>
          <p:nvPr/>
        </p:nvSpPr>
        <p:spPr>
          <a:xfrm>
            <a:off x="375462" y="2242002"/>
            <a:ext cx="1246621" cy="731888"/>
          </a:xfrm>
          <a:prstGeom prst="ellipse">
            <a:avLst/>
          </a:prstGeom>
          <a:solidFill>
            <a:srgbClr val="892737"/>
          </a:solidFill>
          <a:ln w="22225">
            <a:solidFill>
              <a:srgbClr val="8927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solidFill>
                  <a:srgbClr val="FFFFFF"/>
                </a:solidFill>
              </a:rPr>
              <a:t>2,20%</a:t>
            </a:r>
            <a:endParaRPr lang="de-DE" b="1" dirty="0">
              <a:solidFill>
                <a:srgbClr val="FFFFFF"/>
              </a:solidFill>
            </a:endParaRPr>
          </a:p>
        </p:txBody>
      </p:sp>
      <p:sp>
        <p:nvSpPr>
          <p:cNvPr id="8" name="Ellipse 7"/>
          <p:cNvSpPr>
            <a:spLocks noChangeAspect="1"/>
          </p:cNvSpPr>
          <p:nvPr/>
        </p:nvSpPr>
        <p:spPr>
          <a:xfrm>
            <a:off x="3001465" y="2189951"/>
            <a:ext cx="834547" cy="829626"/>
          </a:xfrm>
          <a:prstGeom prst="ellipse">
            <a:avLst/>
          </a:prstGeom>
          <a:solidFill>
            <a:srgbClr val="B3707D"/>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rgbClr val="FFFFFF"/>
              </a:solidFill>
            </a:endParaRPr>
          </a:p>
        </p:txBody>
      </p:sp>
      <p:sp>
        <p:nvSpPr>
          <p:cNvPr id="9" name="Textfeld 8"/>
          <p:cNvSpPr txBox="1"/>
          <p:nvPr/>
        </p:nvSpPr>
        <p:spPr>
          <a:xfrm>
            <a:off x="4345845" y="2212098"/>
            <a:ext cx="1101584" cy="369332"/>
          </a:xfrm>
          <a:prstGeom prst="rect">
            <a:avLst/>
          </a:prstGeom>
          <a:noFill/>
          <a:ln>
            <a:noFill/>
          </a:ln>
        </p:spPr>
        <p:txBody>
          <a:bodyPr wrap="none" rtlCol="0">
            <a:spAutoFit/>
          </a:bodyPr>
          <a:lstStyle/>
          <a:p>
            <a:r>
              <a:rPr lang="de-DE" b="1" dirty="0">
                <a:solidFill>
                  <a:srgbClr val="404040"/>
                </a:solidFill>
              </a:rPr>
              <a:t>x </a:t>
            </a:r>
            <a:r>
              <a:rPr lang="de-DE" b="1" dirty="0" smtClean="0">
                <a:solidFill>
                  <a:srgbClr val="404040"/>
                </a:solidFill>
              </a:rPr>
              <a:t>40% </a:t>
            </a:r>
            <a:r>
              <a:rPr lang="de-DE" b="1" dirty="0">
                <a:solidFill>
                  <a:srgbClr val="404040"/>
                </a:solidFill>
              </a:rPr>
              <a:t>= </a:t>
            </a:r>
          </a:p>
        </p:txBody>
      </p:sp>
      <p:sp>
        <p:nvSpPr>
          <p:cNvPr id="10" name="Rechteck 9"/>
          <p:cNvSpPr/>
          <p:nvPr/>
        </p:nvSpPr>
        <p:spPr>
          <a:xfrm>
            <a:off x="520309" y="3114274"/>
            <a:ext cx="1076067" cy="2061626"/>
          </a:xfrm>
          <a:prstGeom prst="rect">
            <a:avLst/>
          </a:prstGeom>
          <a:solidFill>
            <a:srgbClr val="6258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solidFill>
                  <a:srgbClr val="FFFFFF"/>
                </a:solidFill>
              </a:rPr>
              <a:t>10.000 €</a:t>
            </a:r>
            <a:endParaRPr lang="de-DE" b="1" dirty="0">
              <a:solidFill>
                <a:srgbClr val="FFFFFF"/>
              </a:solidFill>
            </a:endParaRPr>
          </a:p>
        </p:txBody>
      </p:sp>
      <p:cxnSp>
        <p:nvCxnSpPr>
          <p:cNvPr id="12" name="Gerade Verbindung mit Pfeil 11">
            <a:extLst>
              <a:ext uri="{FF2B5EF4-FFF2-40B4-BE49-F238E27FC236}">
                <a16:creationId xmlns:a16="http://schemas.microsoft.com/office/drawing/2014/main" id="{48FC7A84-2366-44A3-90EA-10712948C384}"/>
              </a:ext>
            </a:extLst>
          </p:cNvPr>
          <p:cNvCxnSpPr/>
          <p:nvPr/>
        </p:nvCxnSpPr>
        <p:spPr>
          <a:xfrm>
            <a:off x="1675453" y="2592968"/>
            <a:ext cx="1188000" cy="0"/>
          </a:xfrm>
          <a:prstGeom prst="straightConnector1">
            <a:avLst/>
          </a:prstGeom>
          <a:ln w="25400">
            <a:solidFill>
              <a:srgbClr val="892737"/>
            </a:solidFill>
            <a:tailEnd type="triangle"/>
          </a:ln>
        </p:spPr>
        <p:style>
          <a:lnRef idx="1">
            <a:schemeClr val="accent1"/>
          </a:lnRef>
          <a:fillRef idx="0">
            <a:schemeClr val="accent1"/>
          </a:fillRef>
          <a:effectRef idx="0">
            <a:schemeClr val="accent1"/>
          </a:effectRef>
          <a:fontRef idx="minor">
            <a:schemeClr val="tx1"/>
          </a:fontRef>
        </p:style>
      </p:cxnSp>
      <p:sp>
        <p:nvSpPr>
          <p:cNvPr id="13" name="Textfeld 12">
            <a:extLst>
              <a:ext uri="{FF2B5EF4-FFF2-40B4-BE49-F238E27FC236}">
                <a16:creationId xmlns:a16="http://schemas.microsoft.com/office/drawing/2014/main" id="{C2554329-4280-4790-8D35-DC2DA2328FF8}"/>
              </a:ext>
            </a:extLst>
          </p:cNvPr>
          <p:cNvSpPr txBox="1"/>
          <p:nvPr/>
        </p:nvSpPr>
        <p:spPr>
          <a:xfrm>
            <a:off x="1862670" y="2160608"/>
            <a:ext cx="761747" cy="369332"/>
          </a:xfrm>
          <a:prstGeom prst="rect">
            <a:avLst/>
          </a:prstGeom>
          <a:noFill/>
        </p:spPr>
        <p:txBody>
          <a:bodyPr wrap="none" rtlCol="0">
            <a:spAutoFit/>
          </a:bodyPr>
          <a:lstStyle/>
          <a:p>
            <a:pPr>
              <a:defRPr/>
            </a:pPr>
            <a:r>
              <a:rPr lang="de-DE" b="1" dirty="0" smtClean="0">
                <a:solidFill>
                  <a:srgbClr val="892737"/>
                </a:solidFill>
                <a:ea typeface="Fedra Serif A Pro Demi" panose="02030605000000020004" pitchFamily="18" charset="0"/>
              </a:rPr>
              <a:t>220 </a:t>
            </a:r>
            <a:r>
              <a:rPr lang="de-DE" b="1" dirty="0">
                <a:solidFill>
                  <a:srgbClr val="892737"/>
                </a:solidFill>
                <a:ea typeface="Fedra Serif A Pro Demi" panose="02030605000000020004" pitchFamily="18" charset="0"/>
              </a:rPr>
              <a:t>€</a:t>
            </a:r>
          </a:p>
        </p:txBody>
      </p:sp>
      <p:sp>
        <p:nvSpPr>
          <p:cNvPr id="14" name="Rechteck 13"/>
          <p:cNvSpPr/>
          <p:nvPr/>
        </p:nvSpPr>
        <p:spPr>
          <a:xfrm>
            <a:off x="8339811" y="2772095"/>
            <a:ext cx="1094375" cy="340817"/>
          </a:xfrm>
          <a:prstGeom prst="rect">
            <a:avLst/>
          </a:prstGeom>
          <a:solidFill>
            <a:srgbClr val="D2D0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solidFill>
                  <a:srgbClr val="404040"/>
                </a:solidFill>
              </a:rPr>
              <a:t>1.000 €</a:t>
            </a:r>
            <a:endParaRPr lang="de-DE" b="1" dirty="0">
              <a:solidFill>
                <a:srgbClr val="404040"/>
              </a:solidFill>
            </a:endParaRPr>
          </a:p>
        </p:txBody>
      </p:sp>
      <p:sp>
        <p:nvSpPr>
          <p:cNvPr id="15" name="Rechteck 14"/>
          <p:cNvSpPr/>
          <p:nvPr/>
        </p:nvSpPr>
        <p:spPr>
          <a:xfrm>
            <a:off x="8339811" y="2521397"/>
            <a:ext cx="1094375" cy="24175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solidFill>
                  <a:srgbClr val="FFFFFF"/>
                </a:solidFill>
              </a:rPr>
              <a:t>400</a:t>
            </a:r>
            <a:endParaRPr lang="de-DE" b="1" dirty="0">
              <a:solidFill>
                <a:srgbClr val="FFFFFF"/>
              </a:solidFill>
            </a:endParaRPr>
          </a:p>
        </p:txBody>
      </p:sp>
      <p:cxnSp>
        <p:nvCxnSpPr>
          <p:cNvPr id="16" name="Gerade Verbindung mit Pfeil 15"/>
          <p:cNvCxnSpPr/>
          <p:nvPr/>
        </p:nvCxnSpPr>
        <p:spPr>
          <a:xfrm flipV="1">
            <a:off x="1080392" y="2944537"/>
            <a:ext cx="0" cy="216000"/>
          </a:xfrm>
          <a:prstGeom prst="straightConnector1">
            <a:avLst/>
          </a:prstGeom>
          <a:ln w="25400">
            <a:solidFill>
              <a:srgbClr val="625854"/>
            </a:solidFill>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a:extLst>
              <a:ext uri="{FF2B5EF4-FFF2-40B4-BE49-F238E27FC236}">
                <a16:creationId xmlns:a16="http://schemas.microsoft.com/office/drawing/2014/main" id="{48FC7A84-2366-44A3-90EA-10712948C384}"/>
              </a:ext>
            </a:extLst>
          </p:cNvPr>
          <p:cNvCxnSpPr/>
          <p:nvPr/>
        </p:nvCxnSpPr>
        <p:spPr>
          <a:xfrm>
            <a:off x="3938749" y="2592968"/>
            <a:ext cx="1800000" cy="0"/>
          </a:xfrm>
          <a:prstGeom prst="straightConnector1">
            <a:avLst/>
          </a:prstGeom>
          <a:ln w="25400">
            <a:solidFill>
              <a:srgbClr val="A59D95"/>
            </a:solidFill>
            <a:tailEnd type="triangle"/>
          </a:ln>
        </p:spPr>
        <p:style>
          <a:lnRef idx="1">
            <a:schemeClr val="accent1"/>
          </a:lnRef>
          <a:fillRef idx="0">
            <a:schemeClr val="accent1"/>
          </a:fillRef>
          <a:effectRef idx="0">
            <a:schemeClr val="accent1"/>
          </a:effectRef>
          <a:fontRef idx="minor">
            <a:schemeClr val="tx1"/>
          </a:fontRef>
        </p:style>
      </p:cxnSp>
      <p:sp>
        <p:nvSpPr>
          <p:cNvPr id="18" name="Textfeld 17"/>
          <p:cNvSpPr txBox="1"/>
          <p:nvPr/>
        </p:nvSpPr>
        <p:spPr>
          <a:xfrm>
            <a:off x="472537" y="5141990"/>
            <a:ext cx="1096775" cy="338554"/>
          </a:xfrm>
          <a:prstGeom prst="rect">
            <a:avLst/>
          </a:prstGeom>
          <a:noFill/>
        </p:spPr>
        <p:txBody>
          <a:bodyPr wrap="none" rtlCol="0">
            <a:spAutoFit/>
          </a:bodyPr>
          <a:lstStyle/>
          <a:p>
            <a:r>
              <a:rPr lang="de-DE" sz="1600" dirty="0" smtClean="0">
                <a:solidFill>
                  <a:srgbClr val="404040"/>
                </a:solidFill>
              </a:rPr>
              <a:t>1.05.2023</a:t>
            </a:r>
            <a:endParaRPr lang="de-DE" sz="1600" dirty="0">
              <a:solidFill>
                <a:srgbClr val="404040"/>
              </a:solidFill>
            </a:endParaRPr>
          </a:p>
        </p:txBody>
      </p:sp>
      <p:sp>
        <p:nvSpPr>
          <p:cNvPr id="19" name="Textfeld 18"/>
          <p:cNvSpPr txBox="1"/>
          <p:nvPr/>
        </p:nvSpPr>
        <p:spPr>
          <a:xfrm>
            <a:off x="8312746" y="5140781"/>
            <a:ext cx="1096775" cy="338554"/>
          </a:xfrm>
          <a:prstGeom prst="rect">
            <a:avLst/>
          </a:prstGeom>
          <a:noFill/>
        </p:spPr>
        <p:txBody>
          <a:bodyPr wrap="none" rtlCol="0">
            <a:spAutoFit/>
          </a:bodyPr>
          <a:lstStyle/>
          <a:p>
            <a:r>
              <a:rPr lang="de-DE" sz="1600" dirty="0" smtClean="0">
                <a:solidFill>
                  <a:srgbClr val="404040"/>
                </a:solidFill>
              </a:rPr>
              <a:t>1.05.2024</a:t>
            </a:r>
            <a:endParaRPr lang="de-DE" sz="1600" dirty="0">
              <a:solidFill>
                <a:srgbClr val="404040"/>
              </a:solidFill>
            </a:endParaRPr>
          </a:p>
        </p:txBody>
      </p:sp>
      <p:sp>
        <p:nvSpPr>
          <p:cNvPr id="20" name="Ellipse 19"/>
          <p:cNvSpPr>
            <a:spLocks noChangeAspect="1"/>
          </p:cNvSpPr>
          <p:nvPr/>
        </p:nvSpPr>
        <p:spPr>
          <a:xfrm>
            <a:off x="5598282" y="2242002"/>
            <a:ext cx="1284517" cy="68783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solidFill>
                  <a:srgbClr val="FFFFFF"/>
                </a:solidFill>
              </a:rPr>
              <a:t>4%</a:t>
            </a:r>
            <a:endParaRPr lang="de-DE" b="1" dirty="0">
              <a:solidFill>
                <a:srgbClr val="FFFFFF"/>
              </a:solidFill>
            </a:endParaRPr>
          </a:p>
        </p:txBody>
      </p:sp>
      <p:cxnSp>
        <p:nvCxnSpPr>
          <p:cNvPr id="21" name="Gewinkelte Verbindung 20"/>
          <p:cNvCxnSpPr>
            <a:cxnSpLocks/>
            <a:stCxn id="20" idx="4"/>
            <a:endCxn id="10" idx="3"/>
          </p:cNvCxnSpPr>
          <p:nvPr/>
        </p:nvCxnSpPr>
        <p:spPr>
          <a:xfrm rot="5400000">
            <a:off x="3310835" y="1215380"/>
            <a:ext cx="1215249" cy="4644165"/>
          </a:xfrm>
          <a:prstGeom prst="bentConnector2">
            <a:avLst/>
          </a:prstGeom>
          <a:ln w="31750">
            <a:solidFill>
              <a:srgbClr val="0070C0"/>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23" name="Rechteck 22"/>
          <p:cNvSpPr/>
          <p:nvPr/>
        </p:nvSpPr>
        <p:spPr>
          <a:xfrm>
            <a:off x="8339811" y="3112913"/>
            <a:ext cx="1094376" cy="2062987"/>
          </a:xfrm>
          <a:prstGeom prst="rect">
            <a:avLst/>
          </a:prstGeom>
          <a:solidFill>
            <a:srgbClr val="6258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solidFill>
                  <a:srgbClr val="FFFFFF"/>
                </a:solidFill>
              </a:rPr>
              <a:t>10.000 €</a:t>
            </a:r>
            <a:endParaRPr lang="de-DE" b="1" dirty="0">
              <a:solidFill>
                <a:srgbClr val="FFFFFF"/>
              </a:solidFill>
            </a:endParaRPr>
          </a:p>
        </p:txBody>
      </p:sp>
      <p:cxnSp>
        <p:nvCxnSpPr>
          <p:cNvPr id="24" name="Gerade Verbindung mit Pfeil 23">
            <a:extLst>
              <a:ext uri="{FF2B5EF4-FFF2-40B4-BE49-F238E27FC236}">
                <a16:creationId xmlns:a16="http://schemas.microsoft.com/office/drawing/2014/main" id="{48FC7A84-2366-44A3-90EA-10712948C384}"/>
              </a:ext>
            </a:extLst>
          </p:cNvPr>
          <p:cNvCxnSpPr/>
          <p:nvPr/>
        </p:nvCxnSpPr>
        <p:spPr>
          <a:xfrm>
            <a:off x="6614327" y="2604764"/>
            <a:ext cx="1656000" cy="0"/>
          </a:xfrm>
          <a:prstGeom prst="straightConnector1">
            <a:avLst/>
          </a:prstGeom>
          <a:ln w="254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6" name="Textfeld 25"/>
          <p:cNvSpPr txBox="1"/>
          <p:nvPr/>
        </p:nvSpPr>
        <p:spPr>
          <a:xfrm>
            <a:off x="3934752" y="2626216"/>
            <a:ext cx="1811714" cy="338554"/>
          </a:xfrm>
          <a:prstGeom prst="rect">
            <a:avLst/>
          </a:prstGeom>
          <a:noFill/>
        </p:spPr>
        <p:txBody>
          <a:bodyPr wrap="none" rtlCol="0">
            <a:spAutoFit/>
          </a:bodyPr>
          <a:lstStyle/>
          <a:p>
            <a:r>
              <a:rPr lang="de-DE" sz="1600" dirty="0">
                <a:solidFill>
                  <a:srgbClr val="404040"/>
                </a:solidFill>
              </a:rPr>
              <a:t>Beteiligungsquote</a:t>
            </a:r>
          </a:p>
        </p:txBody>
      </p:sp>
      <p:sp>
        <p:nvSpPr>
          <p:cNvPr id="28" name="Rechteck 27">
            <a:extLst>
              <a:ext uri="{FF2B5EF4-FFF2-40B4-BE49-F238E27FC236}">
                <a16:creationId xmlns:a16="http://schemas.microsoft.com/office/drawing/2014/main" id="{62F6A116-94ED-411A-846A-FC5D6F798296}"/>
              </a:ext>
            </a:extLst>
          </p:cNvPr>
          <p:cNvSpPr/>
          <p:nvPr/>
        </p:nvSpPr>
        <p:spPr>
          <a:xfrm>
            <a:off x="2812986" y="3703225"/>
            <a:ext cx="4972740" cy="16850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tlCol="0" anchor="t" anchorCtr="0"/>
          <a:lstStyle/>
          <a:p>
            <a:pPr marL="17463" lvl="1">
              <a:buClr>
                <a:srgbClr val="892737"/>
              </a:buClr>
              <a:defRPr/>
            </a:pPr>
            <a:endParaRPr lang="de-DE" dirty="0">
              <a:ln w="9525">
                <a:noFill/>
              </a:ln>
              <a:solidFill>
                <a:srgbClr val="404040"/>
              </a:solidFill>
            </a:endParaRPr>
          </a:p>
          <a:p>
            <a:pPr marL="285750" indent="-285750">
              <a:buClr>
                <a:srgbClr val="892737"/>
              </a:buClr>
              <a:buFont typeface="Wingdings 2" panose="05020102010507070707" pitchFamily="18" charset="2"/>
              <a:buChar char=""/>
              <a:defRPr/>
            </a:pPr>
            <a:endParaRPr lang="de-DE" b="1" dirty="0">
              <a:ln w="9525">
                <a:noFill/>
              </a:ln>
              <a:solidFill>
                <a:srgbClr val="404040"/>
              </a:solidFill>
            </a:endParaRPr>
          </a:p>
          <a:p>
            <a:pPr marL="285750" indent="-285750">
              <a:buClr>
                <a:srgbClr val="892737"/>
              </a:buClr>
              <a:buFont typeface="Wingdings 2" panose="05020102010507070707" pitchFamily="18" charset="2"/>
              <a:buChar char=""/>
              <a:defRPr/>
            </a:pPr>
            <a:endParaRPr lang="de-DE" b="1" dirty="0">
              <a:ln w="9525">
                <a:noFill/>
              </a:ln>
              <a:solidFill>
                <a:srgbClr val="404040"/>
              </a:solidFill>
            </a:endParaRPr>
          </a:p>
        </p:txBody>
      </p:sp>
      <p:grpSp>
        <p:nvGrpSpPr>
          <p:cNvPr id="31" name="Gruppieren 30">
            <a:extLst>
              <a:ext uri="{FF2B5EF4-FFF2-40B4-BE49-F238E27FC236}">
                <a16:creationId xmlns:a16="http://schemas.microsoft.com/office/drawing/2014/main" id="{89A5A3EE-93EF-414D-835B-E04EC39B27A2}"/>
              </a:ext>
            </a:extLst>
          </p:cNvPr>
          <p:cNvGrpSpPr/>
          <p:nvPr/>
        </p:nvGrpSpPr>
        <p:grpSpPr>
          <a:xfrm>
            <a:off x="741726" y="4341892"/>
            <a:ext cx="614570" cy="642989"/>
            <a:chOff x="449244" y="4341892"/>
            <a:chExt cx="614570" cy="642989"/>
          </a:xfrm>
        </p:grpSpPr>
        <p:sp>
          <p:nvSpPr>
            <p:cNvPr id="32" name="Kreis: nicht ausgefüllt 132">
              <a:extLst>
                <a:ext uri="{FF2B5EF4-FFF2-40B4-BE49-F238E27FC236}">
                  <a16:creationId xmlns:a16="http://schemas.microsoft.com/office/drawing/2014/main" id="{71975B59-ECB5-4957-9DD5-82B0F2973681}"/>
                </a:ext>
              </a:extLst>
            </p:cNvPr>
            <p:cNvSpPr/>
            <p:nvPr/>
          </p:nvSpPr>
          <p:spPr>
            <a:xfrm>
              <a:off x="509987" y="4341892"/>
              <a:ext cx="492683" cy="642988"/>
            </a:xfrm>
            <a:prstGeom prst="donut">
              <a:avLst>
                <a:gd name="adj" fmla="val 1400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solidFill>
                  <a:srgbClr val="404040"/>
                </a:solidFill>
              </a:endParaRPr>
            </a:p>
          </p:txBody>
        </p:sp>
        <p:sp>
          <p:nvSpPr>
            <p:cNvPr id="33" name="Rechteck: abgerundete Ecken 133">
              <a:extLst>
                <a:ext uri="{FF2B5EF4-FFF2-40B4-BE49-F238E27FC236}">
                  <a16:creationId xmlns:a16="http://schemas.microsoft.com/office/drawing/2014/main" id="{7E131B0C-8D4F-4910-B0DB-3D40DCF4CE32}"/>
                </a:ext>
              </a:extLst>
            </p:cNvPr>
            <p:cNvSpPr/>
            <p:nvPr/>
          </p:nvSpPr>
          <p:spPr>
            <a:xfrm>
              <a:off x="449244" y="4632554"/>
              <a:ext cx="614570" cy="352327"/>
            </a:xfrm>
            <a:prstGeom prst="roundRect">
              <a:avLst>
                <a:gd name="adj" fmla="val 426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solidFill>
                  <a:srgbClr val="FFFFFF"/>
                </a:solidFill>
              </a:endParaRPr>
            </a:p>
          </p:txBody>
        </p:sp>
        <p:grpSp>
          <p:nvGrpSpPr>
            <p:cNvPr id="34" name="Gruppieren 33">
              <a:extLst>
                <a:ext uri="{FF2B5EF4-FFF2-40B4-BE49-F238E27FC236}">
                  <a16:creationId xmlns:a16="http://schemas.microsoft.com/office/drawing/2014/main" id="{4DF4F6F1-D15A-46C2-A0A8-84059A33F9C0}"/>
                </a:ext>
              </a:extLst>
            </p:cNvPr>
            <p:cNvGrpSpPr/>
            <p:nvPr/>
          </p:nvGrpSpPr>
          <p:grpSpPr>
            <a:xfrm>
              <a:off x="705894" y="4725544"/>
              <a:ext cx="103320" cy="172689"/>
              <a:chOff x="705894" y="4725544"/>
              <a:chExt cx="103320" cy="172689"/>
            </a:xfrm>
            <a:solidFill>
              <a:srgbClr val="7F7F7F"/>
            </a:solidFill>
          </p:grpSpPr>
          <p:sp>
            <p:nvSpPr>
              <p:cNvPr id="35" name="Ellipse 34">
                <a:extLst>
                  <a:ext uri="{FF2B5EF4-FFF2-40B4-BE49-F238E27FC236}">
                    <a16:creationId xmlns:a16="http://schemas.microsoft.com/office/drawing/2014/main" id="{A7C51E77-151E-447A-8DDB-4BB062E635C5}"/>
                  </a:ext>
                </a:extLst>
              </p:cNvPr>
              <p:cNvSpPr/>
              <p:nvPr/>
            </p:nvSpPr>
            <p:spPr>
              <a:xfrm>
                <a:off x="705894" y="4725544"/>
                <a:ext cx="103320" cy="103320"/>
              </a:xfrm>
              <a:prstGeom prst="ellipse">
                <a:avLst/>
              </a:prstGeom>
              <a:solidFill>
                <a:srgbClr val="6258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solidFill>
                    <a:srgbClr val="FFFFFF"/>
                  </a:solidFill>
                </a:endParaRPr>
              </a:p>
            </p:txBody>
          </p:sp>
          <p:sp>
            <p:nvSpPr>
              <p:cNvPr id="36" name="Rechteck 35">
                <a:extLst>
                  <a:ext uri="{FF2B5EF4-FFF2-40B4-BE49-F238E27FC236}">
                    <a16:creationId xmlns:a16="http://schemas.microsoft.com/office/drawing/2014/main" id="{CFE37AB7-36FD-4526-98A6-F0B495BCD830}"/>
                  </a:ext>
                </a:extLst>
              </p:cNvPr>
              <p:cNvSpPr/>
              <p:nvPr/>
            </p:nvSpPr>
            <p:spPr>
              <a:xfrm>
                <a:off x="737879" y="4818251"/>
                <a:ext cx="36900" cy="79982"/>
              </a:xfrm>
              <a:prstGeom prst="rect">
                <a:avLst/>
              </a:prstGeom>
              <a:solidFill>
                <a:srgbClr val="6258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solidFill>
                    <a:srgbClr val="FFFFFF"/>
                  </a:solidFill>
                </a:endParaRPr>
              </a:p>
            </p:txBody>
          </p:sp>
        </p:grpSp>
      </p:grpSp>
      <p:grpSp>
        <p:nvGrpSpPr>
          <p:cNvPr id="37" name="Gruppieren 36">
            <a:extLst>
              <a:ext uri="{FF2B5EF4-FFF2-40B4-BE49-F238E27FC236}">
                <a16:creationId xmlns:a16="http://schemas.microsoft.com/office/drawing/2014/main" id="{C673B3E5-B7E4-4247-9117-62A713299A82}"/>
              </a:ext>
            </a:extLst>
          </p:cNvPr>
          <p:cNvGrpSpPr/>
          <p:nvPr/>
        </p:nvGrpSpPr>
        <p:grpSpPr>
          <a:xfrm>
            <a:off x="8624120" y="4341892"/>
            <a:ext cx="614570" cy="642989"/>
            <a:chOff x="449244" y="4341892"/>
            <a:chExt cx="614570" cy="642989"/>
          </a:xfrm>
        </p:grpSpPr>
        <p:sp>
          <p:nvSpPr>
            <p:cNvPr id="38" name="Kreis: nicht ausgefüllt 132">
              <a:extLst>
                <a:ext uri="{FF2B5EF4-FFF2-40B4-BE49-F238E27FC236}">
                  <a16:creationId xmlns:a16="http://schemas.microsoft.com/office/drawing/2014/main" id="{57667D63-C377-4182-B3E6-07079E8557D5}"/>
                </a:ext>
              </a:extLst>
            </p:cNvPr>
            <p:cNvSpPr/>
            <p:nvPr/>
          </p:nvSpPr>
          <p:spPr>
            <a:xfrm>
              <a:off x="509987" y="4341892"/>
              <a:ext cx="492683" cy="642988"/>
            </a:xfrm>
            <a:prstGeom prst="donut">
              <a:avLst>
                <a:gd name="adj" fmla="val 1400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solidFill>
                  <a:srgbClr val="404040"/>
                </a:solidFill>
              </a:endParaRPr>
            </a:p>
          </p:txBody>
        </p:sp>
        <p:sp>
          <p:nvSpPr>
            <p:cNvPr id="39" name="Rechteck: abgerundete Ecken 133">
              <a:extLst>
                <a:ext uri="{FF2B5EF4-FFF2-40B4-BE49-F238E27FC236}">
                  <a16:creationId xmlns:a16="http://schemas.microsoft.com/office/drawing/2014/main" id="{88759E46-C376-468D-A383-46E091C20372}"/>
                </a:ext>
              </a:extLst>
            </p:cNvPr>
            <p:cNvSpPr/>
            <p:nvPr/>
          </p:nvSpPr>
          <p:spPr>
            <a:xfrm>
              <a:off x="449244" y="4632554"/>
              <a:ext cx="614570" cy="352327"/>
            </a:xfrm>
            <a:prstGeom prst="roundRect">
              <a:avLst>
                <a:gd name="adj" fmla="val 426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solidFill>
                  <a:srgbClr val="FFFFFF"/>
                </a:solidFill>
              </a:endParaRPr>
            </a:p>
          </p:txBody>
        </p:sp>
        <p:grpSp>
          <p:nvGrpSpPr>
            <p:cNvPr id="40" name="Gruppieren 39">
              <a:extLst>
                <a:ext uri="{FF2B5EF4-FFF2-40B4-BE49-F238E27FC236}">
                  <a16:creationId xmlns:a16="http://schemas.microsoft.com/office/drawing/2014/main" id="{C5509F3E-F196-434F-8293-E958D3418A84}"/>
                </a:ext>
              </a:extLst>
            </p:cNvPr>
            <p:cNvGrpSpPr/>
            <p:nvPr/>
          </p:nvGrpSpPr>
          <p:grpSpPr>
            <a:xfrm>
              <a:off x="705894" y="4725544"/>
              <a:ext cx="103320" cy="172689"/>
              <a:chOff x="705894" y="4725544"/>
              <a:chExt cx="103320" cy="172689"/>
            </a:xfrm>
            <a:solidFill>
              <a:srgbClr val="7F7F7F"/>
            </a:solidFill>
          </p:grpSpPr>
          <p:sp>
            <p:nvSpPr>
              <p:cNvPr id="41" name="Ellipse 40">
                <a:extLst>
                  <a:ext uri="{FF2B5EF4-FFF2-40B4-BE49-F238E27FC236}">
                    <a16:creationId xmlns:a16="http://schemas.microsoft.com/office/drawing/2014/main" id="{11D7BF36-3B08-41AB-AED7-CBB522118220}"/>
                  </a:ext>
                </a:extLst>
              </p:cNvPr>
              <p:cNvSpPr/>
              <p:nvPr/>
            </p:nvSpPr>
            <p:spPr>
              <a:xfrm>
                <a:off x="705894" y="4725544"/>
                <a:ext cx="103320" cy="103320"/>
              </a:xfrm>
              <a:prstGeom prst="ellipse">
                <a:avLst/>
              </a:prstGeom>
              <a:solidFill>
                <a:srgbClr val="6258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solidFill>
                    <a:srgbClr val="FFFFFF"/>
                  </a:solidFill>
                </a:endParaRPr>
              </a:p>
            </p:txBody>
          </p:sp>
          <p:sp>
            <p:nvSpPr>
              <p:cNvPr id="42" name="Rechteck 41">
                <a:extLst>
                  <a:ext uri="{FF2B5EF4-FFF2-40B4-BE49-F238E27FC236}">
                    <a16:creationId xmlns:a16="http://schemas.microsoft.com/office/drawing/2014/main" id="{482A5A42-7957-4D76-81B2-324025B809D5}"/>
                  </a:ext>
                </a:extLst>
              </p:cNvPr>
              <p:cNvSpPr/>
              <p:nvPr/>
            </p:nvSpPr>
            <p:spPr>
              <a:xfrm>
                <a:off x="737879" y="4818251"/>
                <a:ext cx="36900" cy="79982"/>
              </a:xfrm>
              <a:prstGeom prst="rect">
                <a:avLst/>
              </a:prstGeom>
              <a:solidFill>
                <a:srgbClr val="6258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solidFill>
                    <a:srgbClr val="FFFFFF"/>
                  </a:solidFill>
                </a:endParaRPr>
              </a:p>
            </p:txBody>
          </p:sp>
        </p:grpSp>
      </p:grpSp>
      <p:sp>
        <p:nvSpPr>
          <p:cNvPr id="49" name="Textfeld 48">
            <a:extLst>
              <a:ext uri="{FF2B5EF4-FFF2-40B4-BE49-F238E27FC236}">
                <a16:creationId xmlns:a16="http://schemas.microsoft.com/office/drawing/2014/main" id="{6991258D-72AC-457B-BF00-56B20D89633D}"/>
              </a:ext>
            </a:extLst>
          </p:cNvPr>
          <p:cNvSpPr txBox="1"/>
          <p:nvPr/>
        </p:nvSpPr>
        <p:spPr>
          <a:xfrm>
            <a:off x="6756525" y="2672959"/>
            <a:ext cx="1667847" cy="369332"/>
          </a:xfrm>
          <a:prstGeom prst="rect">
            <a:avLst/>
          </a:prstGeom>
          <a:noFill/>
        </p:spPr>
        <p:txBody>
          <a:bodyPr wrap="square" rtlCol="0">
            <a:spAutoFit/>
          </a:bodyPr>
          <a:lstStyle/>
          <a:p>
            <a:r>
              <a:rPr lang="de-DE" dirty="0" smtClean="0">
                <a:solidFill>
                  <a:srgbClr val="404040"/>
                </a:solidFill>
              </a:rPr>
              <a:t>Neuer Beitrag</a:t>
            </a:r>
            <a:endParaRPr lang="de-DE" dirty="0">
              <a:solidFill>
                <a:srgbClr val="404040"/>
              </a:solidFill>
            </a:endParaRPr>
          </a:p>
        </p:txBody>
      </p:sp>
      <p:sp>
        <p:nvSpPr>
          <p:cNvPr id="90" name="Textfeld 89"/>
          <p:cNvSpPr txBox="1"/>
          <p:nvPr/>
        </p:nvSpPr>
        <p:spPr>
          <a:xfrm>
            <a:off x="6847716" y="2267994"/>
            <a:ext cx="1473480" cy="369332"/>
          </a:xfrm>
          <a:prstGeom prst="rect">
            <a:avLst/>
          </a:prstGeom>
          <a:noFill/>
          <a:ln>
            <a:noFill/>
          </a:ln>
        </p:spPr>
        <p:txBody>
          <a:bodyPr wrap="none" rtlCol="0">
            <a:spAutoFit/>
          </a:bodyPr>
          <a:lstStyle/>
          <a:p>
            <a:r>
              <a:rPr lang="de-DE" b="1" dirty="0">
                <a:solidFill>
                  <a:srgbClr val="404040"/>
                </a:solidFill>
              </a:rPr>
              <a:t>x 10.000 </a:t>
            </a:r>
            <a:r>
              <a:rPr lang="de-DE" b="1" dirty="0" smtClean="0">
                <a:solidFill>
                  <a:srgbClr val="404040"/>
                </a:solidFill>
              </a:rPr>
              <a:t>€ =</a:t>
            </a:r>
            <a:endParaRPr lang="de-DE" b="1" dirty="0">
              <a:solidFill>
                <a:srgbClr val="404040"/>
              </a:solidFill>
            </a:endParaRPr>
          </a:p>
        </p:txBody>
      </p:sp>
      <p:grpSp>
        <p:nvGrpSpPr>
          <p:cNvPr id="22" name="Gruppieren 21"/>
          <p:cNvGrpSpPr/>
          <p:nvPr/>
        </p:nvGrpSpPr>
        <p:grpSpPr>
          <a:xfrm>
            <a:off x="3186194" y="2372736"/>
            <a:ext cx="504000" cy="504000"/>
            <a:chOff x="3805157" y="2284620"/>
            <a:chExt cx="504000" cy="504000"/>
          </a:xfrm>
        </p:grpSpPr>
        <p:cxnSp>
          <p:nvCxnSpPr>
            <p:cNvPr id="72" name="Gerade Verbindung mit Pfeil 71"/>
            <p:cNvCxnSpPr/>
            <p:nvPr/>
          </p:nvCxnSpPr>
          <p:spPr>
            <a:xfrm flipV="1">
              <a:off x="3829037" y="2284620"/>
              <a:ext cx="0" cy="50400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Gerade Verbindung mit Pfeil 72"/>
            <p:cNvCxnSpPr/>
            <p:nvPr/>
          </p:nvCxnSpPr>
          <p:spPr>
            <a:xfrm flipV="1">
              <a:off x="3805157" y="2762902"/>
              <a:ext cx="504000" cy="2202"/>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74" name="Freihandform 73"/>
            <p:cNvSpPr/>
            <p:nvPr/>
          </p:nvSpPr>
          <p:spPr>
            <a:xfrm>
              <a:off x="3848493" y="2414591"/>
              <a:ext cx="332242" cy="246270"/>
            </a:xfrm>
            <a:custGeom>
              <a:avLst/>
              <a:gdLst>
                <a:gd name="connsiteX0" fmla="*/ 0 w 641685"/>
                <a:gd name="connsiteY0" fmla="*/ 433137 h 433137"/>
                <a:gd name="connsiteX1" fmla="*/ 256674 w 641685"/>
                <a:gd name="connsiteY1" fmla="*/ 160421 h 433137"/>
                <a:gd name="connsiteX2" fmla="*/ 385011 w 641685"/>
                <a:gd name="connsiteY2" fmla="*/ 256673 h 433137"/>
                <a:gd name="connsiteX3" fmla="*/ 641685 w 641685"/>
                <a:gd name="connsiteY3" fmla="*/ 0 h 433137"/>
                <a:gd name="connsiteX4" fmla="*/ 641685 w 641685"/>
                <a:gd name="connsiteY4" fmla="*/ 0 h 433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1685" h="433137">
                  <a:moveTo>
                    <a:pt x="0" y="433137"/>
                  </a:moveTo>
                  <a:lnTo>
                    <a:pt x="256674" y="160421"/>
                  </a:lnTo>
                  <a:lnTo>
                    <a:pt x="385011" y="256673"/>
                  </a:lnTo>
                  <a:lnTo>
                    <a:pt x="641685" y="0"/>
                  </a:lnTo>
                  <a:lnTo>
                    <a:pt x="641685" y="0"/>
                  </a:lnTo>
                </a:path>
              </a:pathLst>
            </a:custGeom>
            <a:noFill/>
            <a:ln w="60325"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grpSp>
      <p:sp>
        <p:nvSpPr>
          <p:cNvPr id="77" name="Textfeld 76">
            <a:extLst>
              <a:ext uri="{FF2B5EF4-FFF2-40B4-BE49-F238E27FC236}">
                <a16:creationId xmlns:a16="http://schemas.microsoft.com/office/drawing/2014/main" id="{C2554329-4280-4790-8D35-DC2DA2328FF8}"/>
              </a:ext>
            </a:extLst>
          </p:cNvPr>
          <p:cNvSpPr txBox="1"/>
          <p:nvPr/>
        </p:nvSpPr>
        <p:spPr>
          <a:xfrm>
            <a:off x="277380" y="1296000"/>
            <a:ext cx="1558496" cy="546314"/>
          </a:xfrm>
          <a:prstGeom prst="rect">
            <a:avLst/>
          </a:prstGeom>
          <a:noFill/>
          <a:ln>
            <a:solidFill>
              <a:srgbClr val="892737"/>
            </a:solidFill>
          </a:ln>
        </p:spPr>
        <p:txBody>
          <a:bodyPr wrap="square" tIns="90000" bIns="90000" rtlCol="0" anchor="ctr" anchorCtr="0">
            <a:noAutofit/>
          </a:bodyPr>
          <a:lstStyle>
            <a:defPPr>
              <a:defRPr lang="de-DE"/>
            </a:defPPr>
            <a:lvl1pPr marR="0" lvl="0" indent="0" fontAlgn="auto">
              <a:lnSpc>
                <a:spcPct val="100000"/>
              </a:lnSpc>
              <a:spcBef>
                <a:spcPts val="0"/>
              </a:spcBef>
              <a:spcAft>
                <a:spcPts val="0"/>
              </a:spcAft>
              <a:buClrTx/>
              <a:buSzTx/>
              <a:buFontTx/>
              <a:buNone/>
              <a:tabLst/>
              <a:defRPr kumimoji="0" sz="1400" b="1" i="0" u="none" strike="noStrike" cap="none" spc="0" normalizeH="0" baseline="0">
                <a:ln w="9525">
                  <a:noFill/>
                </a:ln>
                <a:solidFill>
                  <a:srgbClr val="892737"/>
                </a:solidFill>
                <a:effectLst/>
                <a:uLnTx/>
                <a:uFillTx/>
                <a:latin typeface="Arial" panose="020B0604020202020204" pitchFamily="34" charset="0"/>
                <a:cs typeface="Arial" panose="020B0604020202020204" pitchFamily="34" charset="0"/>
              </a:defRPr>
            </a:lvl1pPr>
          </a:lstStyle>
          <a:p>
            <a:r>
              <a:rPr lang="de-DE" sz="1800" dirty="0"/>
              <a:t>Überschuss</a:t>
            </a:r>
          </a:p>
        </p:txBody>
      </p:sp>
      <p:sp>
        <p:nvSpPr>
          <p:cNvPr id="78" name="Textfeld 77"/>
          <p:cNvSpPr txBox="1"/>
          <p:nvPr/>
        </p:nvSpPr>
        <p:spPr>
          <a:xfrm>
            <a:off x="2522435" y="1314844"/>
            <a:ext cx="2717848" cy="527470"/>
          </a:xfrm>
          <a:prstGeom prst="rect">
            <a:avLst/>
          </a:prstGeom>
          <a:noFill/>
          <a:ln>
            <a:solidFill>
              <a:srgbClr val="892737"/>
            </a:solidFill>
          </a:ln>
        </p:spPr>
        <p:txBody>
          <a:bodyPr wrap="square" tIns="90000" bIns="90000" rtlCol="0" anchor="ctr" anchorCtr="0">
            <a:noAutofit/>
          </a:bodyPr>
          <a:lstStyle>
            <a:defPPr>
              <a:defRPr lang="de-DE"/>
            </a:defPPr>
            <a:lvl1pPr marR="0" lvl="0" indent="0" fontAlgn="auto">
              <a:lnSpc>
                <a:spcPct val="100000"/>
              </a:lnSpc>
              <a:spcBef>
                <a:spcPts val="0"/>
              </a:spcBef>
              <a:spcAft>
                <a:spcPts val="0"/>
              </a:spcAft>
              <a:buClrTx/>
              <a:buSzTx/>
              <a:buFontTx/>
              <a:buNone/>
              <a:tabLst/>
              <a:defRPr kumimoji="0" sz="1400" b="1" i="0" u="none" strike="noStrike" cap="none" spc="0" normalizeH="0" baseline="0">
                <a:ln w="9525">
                  <a:noFill/>
                </a:ln>
                <a:solidFill>
                  <a:srgbClr val="892737"/>
                </a:solidFill>
                <a:effectLst/>
                <a:uLnTx/>
                <a:uFillTx/>
                <a:latin typeface="Arial" panose="020B0604020202020204" pitchFamily="34" charset="0"/>
                <a:cs typeface="Arial" panose="020B0604020202020204" pitchFamily="34" charset="0"/>
              </a:defRPr>
            </a:lvl1pPr>
          </a:lstStyle>
          <a:p>
            <a:r>
              <a:rPr lang="de-DE" sz="1800" dirty="0"/>
              <a:t>Wertentwicklung Index</a:t>
            </a:r>
          </a:p>
        </p:txBody>
      </p:sp>
      <p:sp>
        <p:nvSpPr>
          <p:cNvPr id="79" name="Textfeld 78">
            <a:extLst>
              <a:ext uri="{FF2B5EF4-FFF2-40B4-BE49-F238E27FC236}">
                <a16:creationId xmlns:a16="http://schemas.microsoft.com/office/drawing/2014/main" id="{9ABE2B12-5F17-4DA2-9B92-2CD0BD6C889F}"/>
              </a:ext>
            </a:extLst>
          </p:cNvPr>
          <p:cNvSpPr txBox="1"/>
          <p:nvPr/>
        </p:nvSpPr>
        <p:spPr>
          <a:xfrm>
            <a:off x="5675402" y="1316969"/>
            <a:ext cx="4305178" cy="523220"/>
          </a:xfrm>
          <a:prstGeom prst="rect">
            <a:avLst/>
          </a:prstGeom>
          <a:noFill/>
          <a:ln>
            <a:solidFill>
              <a:srgbClr val="892737"/>
            </a:solidFill>
          </a:ln>
        </p:spPr>
        <p:txBody>
          <a:bodyPr wrap="square" tIns="90000" bIns="90000" rtlCol="0" anchor="ctr" anchorCtr="0">
            <a:noAutofit/>
          </a:bodyPr>
          <a:lstStyle>
            <a:defPPr>
              <a:defRPr lang="de-DE"/>
            </a:defPPr>
            <a:lvl1pPr marR="0" lvl="0" indent="0" fontAlgn="auto">
              <a:lnSpc>
                <a:spcPct val="100000"/>
              </a:lnSpc>
              <a:spcBef>
                <a:spcPts val="0"/>
              </a:spcBef>
              <a:spcAft>
                <a:spcPts val="0"/>
              </a:spcAft>
              <a:buClrTx/>
              <a:buSzTx/>
              <a:buFontTx/>
              <a:buNone/>
              <a:tabLst/>
              <a:defRPr kumimoji="0" sz="1400" b="1" i="0" u="none" strike="noStrike" cap="none" spc="0" normalizeH="0" baseline="0">
                <a:ln w="9525">
                  <a:noFill/>
                </a:ln>
                <a:solidFill>
                  <a:srgbClr val="892737"/>
                </a:solidFill>
                <a:effectLst/>
                <a:uLnTx/>
                <a:uFillTx/>
                <a:latin typeface="Arial" panose="020B0604020202020204" pitchFamily="34" charset="0"/>
                <a:cs typeface="Arial" panose="020B0604020202020204" pitchFamily="34" charset="0"/>
              </a:defRPr>
            </a:lvl1pPr>
          </a:lstStyle>
          <a:p>
            <a:pPr algn="ctr"/>
            <a:r>
              <a:rPr lang="de-DE" sz="1800" dirty="0"/>
              <a:t>Ertrag </a:t>
            </a:r>
            <a:r>
              <a:rPr lang="de-DE" sz="1800" dirty="0" smtClean="0"/>
              <a:t>aus Indexbeteiligung</a:t>
            </a:r>
            <a:endParaRPr lang="de-DE" sz="1800" dirty="0"/>
          </a:p>
        </p:txBody>
      </p:sp>
      <p:sp>
        <p:nvSpPr>
          <p:cNvPr id="48" name="Rechteck 47"/>
          <p:cNvSpPr/>
          <p:nvPr/>
        </p:nvSpPr>
        <p:spPr>
          <a:xfrm>
            <a:off x="9835454" y="4024076"/>
            <a:ext cx="2356546" cy="804788"/>
          </a:xfrm>
          <a:prstGeom prst="rect">
            <a:avLst/>
          </a:prstGeom>
          <a:solidFill>
            <a:schemeClr val="bg1">
              <a:lumMod val="5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smtClean="0">
                <a:solidFill>
                  <a:srgbClr val="FFFFFF"/>
                </a:solidFill>
              </a:rPr>
              <a:t>€ 11.400,--</a:t>
            </a:r>
            <a:endParaRPr lang="de-DE" sz="3200" b="1" dirty="0">
              <a:solidFill>
                <a:srgbClr val="FFFFFF"/>
              </a:solidFill>
            </a:endParaRPr>
          </a:p>
        </p:txBody>
      </p:sp>
      <p:sp>
        <p:nvSpPr>
          <p:cNvPr id="50" name="Textplatzhalter 6"/>
          <p:cNvSpPr txBox="1">
            <a:spLocks/>
          </p:cNvSpPr>
          <p:nvPr/>
        </p:nvSpPr>
        <p:spPr>
          <a:xfrm>
            <a:off x="162000" y="360000"/>
            <a:ext cx="10119684" cy="648000"/>
          </a:xfrm>
          <a:prstGeom prst="rect">
            <a:avLst/>
          </a:prstGeom>
        </p:spPr>
        <p:txBody>
          <a:bodyPr vert="horz" lIns="91440" tIns="0" rIns="91440" bIns="45720" rtlCol="0">
            <a:noAutofit/>
          </a:bodyPr>
          <a:lstStyle>
            <a:lvl1pPr marL="0" indent="0" algn="l" defTabSz="914400" rtl="0" eaLnBrk="1" latinLnBrk="0" hangingPunct="1">
              <a:lnSpc>
                <a:spcPct val="100000"/>
              </a:lnSpc>
              <a:spcBef>
                <a:spcPts val="0"/>
              </a:spcBef>
              <a:buClr>
                <a:srgbClr val="892737"/>
              </a:buClr>
              <a:buFont typeface="Arial" panose="020B0604020202020204" pitchFamily="34" charset="0"/>
              <a:buNone/>
              <a:defRPr sz="1800" b="1" kern="1200">
                <a:solidFill>
                  <a:srgbClr val="404040"/>
                </a:solidFill>
                <a:latin typeface="Arial" panose="020B0604020202020204" pitchFamily="34" charset="0"/>
                <a:ea typeface="+mn-ea"/>
                <a:cs typeface="Arial" panose="020B0604020202020204" pitchFamily="34" charset="0"/>
              </a:defRPr>
            </a:lvl1pPr>
            <a:lvl2pPr marL="180000" indent="-180000" algn="l" defTabSz="914400" rtl="0" eaLnBrk="1" latinLnBrk="0" hangingPunct="1">
              <a:lnSpc>
                <a:spcPct val="100000"/>
              </a:lnSpc>
              <a:spcBef>
                <a:spcPts val="500"/>
              </a:spcBef>
              <a:buClr>
                <a:srgbClr val="892737"/>
              </a:buClr>
              <a:buFont typeface="Wingdings 2" panose="05020102010507070707" pitchFamily="18" charset="2"/>
              <a:buChar char=""/>
              <a:defRPr sz="1800" b="0" kern="1200" baseline="0">
                <a:solidFill>
                  <a:srgbClr val="404040"/>
                </a:solidFill>
                <a:latin typeface="Arial" panose="020B0604020202020204" pitchFamily="34" charset="0"/>
                <a:ea typeface="+mn-ea"/>
                <a:cs typeface="Arial" panose="020B0604020202020204" pitchFamily="34" charset="0"/>
              </a:defRPr>
            </a:lvl2pPr>
            <a:lvl3pPr marL="360000" indent="-180000" algn="l" defTabSz="914400" rtl="0" eaLnBrk="1" latinLnBrk="0" hangingPunct="1">
              <a:lnSpc>
                <a:spcPct val="100000"/>
              </a:lnSpc>
              <a:spcBef>
                <a:spcPts val="500"/>
              </a:spcBef>
              <a:buClr>
                <a:srgbClr val="404040"/>
              </a:buClr>
              <a:buFont typeface="Symbol" panose="05050102010706020507" pitchFamily="18" charset="2"/>
              <a:buChar char="-"/>
              <a:defRPr sz="1800" kern="1200">
                <a:solidFill>
                  <a:srgbClr val="404040"/>
                </a:solidFill>
                <a:latin typeface="Arial" panose="020B0604020202020204" pitchFamily="34" charset="0"/>
                <a:ea typeface="+mn-ea"/>
                <a:cs typeface="Arial" panose="020B0604020202020204" pitchFamily="34" charset="0"/>
              </a:defRPr>
            </a:lvl3pPr>
            <a:lvl4pPr marL="540000" indent="-180000" algn="l" defTabSz="914400" rtl="0" eaLnBrk="1" latinLnBrk="0" hangingPunct="1">
              <a:lnSpc>
                <a:spcPct val="100000"/>
              </a:lnSpc>
              <a:spcBef>
                <a:spcPts val="500"/>
              </a:spcBef>
              <a:buClr>
                <a:srgbClr val="404040"/>
              </a:buClr>
              <a:buFont typeface="Symbol" panose="05050102010706020507" pitchFamily="18" charset="2"/>
              <a:buChar char="-"/>
              <a:defRPr sz="1800" kern="1200">
                <a:solidFill>
                  <a:srgbClr val="404040"/>
                </a:solidFill>
                <a:latin typeface="Arial" panose="020B0604020202020204" pitchFamily="34" charset="0"/>
                <a:ea typeface="+mn-ea"/>
                <a:cs typeface="Arial" panose="020B0604020202020204" pitchFamily="34" charset="0"/>
              </a:defRPr>
            </a:lvl4pPr>
            <a:lvl5pPr marL="720000" indent="-180000" algn="l" defTabSz="914400" rtl="0" eaLnBrk="1" latinLnBrk="0" hangingPunct="1">
              <a:lnSpc>
                <a:spcPct val="100000"/>
              </a:lnSpc>
              <a:spcBef>
                <a:spcPts val="500"/>
              </a:spcBef>
              <a:buClr>
                <a:srgbClr val="404040"/>
              </a:buClr>
              <a:buFont typeface="Symbol" panose="05050102010706020507" pitchFamily="18" charset="2"/>
              <a:buChar char="-"/>
              <a:defRPr sz="1800" kern="1200">
                <a:solidFill>
                  <a:srgbClr val="40404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smtClean="0"/>
              <a:t>Überschussverwendung Anlage im Index – </a:t>
            </a:r>
            <a:r>
              <a:rPr lang="de-DE" sz="2400" dirty="0" smtClean="0">
                <a:solidFill>
                  <a:srgbClr val="FF0000"/>
                </a:solidFill>
              </a:rPr>
              <a:t>Munich Re World Wide Trend </a:t>
            </a:r>
            <a:r>
              <a:rPr lang="de-DE" sz="2400" dirty="0" err="1" smtClean="0">
                <a:solidFill>
                  <a:srgbClr val="FF0000"/>
                </a:solidFill>
              </a:rPr>
              <a:t>index</a:t>
            </a:r>
            <a:endParaRPr lang="de-DE" sz="2400" dirty="0">
              <a:solidFill>
                <a:srgbClr val="FF0000"/>
              </a:solidFill>
            </a:endParaRPr>
          </a:p>
        </p:txBody>
      </p:sp>
    </p:spTree>
    <p:extLst>
      <p:ext uri="{BB962C8B-B14F-4D97-AF65-F5344CB8AC3E}">
        <p14:creationId xmlns:p14="http://schemas.microsoft.com/office/powerpoint/2010/main" val="20872507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12"/>
          </p:nvPr>
        </p:nvSpPr>
        <p:spPr/>
        <p:txBody>
          <a:bodyPr/>
          <a:lstStyle/>
          <a:p>
            <a:fld id="{FFC15759-0F4D-43E0-A012-6B1071B8BD3F}" type="slidenum">
              <a:rPr lang="de-DE" smtClean="0">
                <a:solidFill>
                  <a:srgbClr val="404040">
                    <a:tint val="75000"/>
                  </a:srgbClr>
                </a:solidFill>
              </a:rPr>
              <a:pPr/>
              <a:t>13</a:t>
            </a:fld>
            <a:endParaRPr lang="de-DE">
              <a:solidFill>
                <a:srgbClr val="404040">
                  <a:tint val="75000"/>
                </a:srgbClr>
              </a:solidFill>
            </a:endParaRPr>
          </a:p>
        </p:txBody>
      </p:sp>
      <p:sp>
        <p:nvSpPr>
          <p:cNvPr id="7" name="Ellipse 6"/>
          <p:cNvSpPr>
            <a:spLocks noChangeAspect="1"/>
          </p:cNvSpPr>
          <p:nvPr/>
        </p:nvSpPr>
        <p:spPr>
          <a:xfrm>
            <a:off x="359819" y="2242002"/>
            <a:ext cx="1214461" cy="731888"/>
          </a:xfrm>
          <a:prstGeom prst="ellipse">
            <a:avLst/>
          </a:prstGeom>
          <a:solidFill>
            <a:srgbClr val="892737"/>
          </a:solidFill>
          <a:ln w="22225">
            <a:solidFill>
              <a:srgbClr val="8927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solidFill>
                  <a:srgbClr val="FFFFFF"/>
                </a:solidFill>
              </a:rPr>
              <a:t>2,20%</a:t>
            </a:r>
            <a:endParaRPr lang="de-DE" b="1" dirty="0">
              <a:solidFill>
                <a:srgbClr val="FFFFFF"/>
              </a:solidFill>
            </a:endParaRPr>
          </a:p>
        </p:txBody>
      </p:sp>
      <p:sp>
        <p:nvSpPr>
          <p:cNvPr id="8" name="Ellipse 7"/>
          <p:cNvSpPr>
            <a:spLocks noChangeAspect="1"/>
          </p:cNvSpPr>
          <p:nvPr/>
        </p:nvSpPr>
        <p:spPr>
          <a:xfrm>
            <a:off x="3001465" y="2189951"/>
            <a:ext cx="834547" cy="829626"/>
          </a:xfrm>
          <a:prstGeom prst="ellipse">
            <a:avLst/>
          </a:prstGeom>
          <a:solidFill>
            <a:srgbClr val="B3707D"/>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rgbClr val="FFFFFF"/>
              </a:solidFill>
            </a:endParaRPr>
          </a:p>
        </p:txBody>
      </p:sp>
      <p:sp>
        <p:nvSpPr>
          <p:cNvPr id="9" name="Textfeld 8"/>
          <p:cNvSpPr txBox="1"/>
          <p:nvPr/>
        </p:nvSpPr>
        <p:spPr>
          <a:xfrm>
            <a:off x="4345845" y="2212098"/>
            <a:ext cx="1576072" cy="369332"/>
          </a:xfrm>
          <a:prstGeom prst="rect">
            <a:avLst/>
          </a:prstGeom>
          <a:noFill/>
          <a:ln>
            <a:noFill/>
          </a:ln>
        </p:spPr>
        <p:txBody>
          <a:bodyPr wrap="none" rtlCol="0">
            <a:spAutoFit/>
          </a:bodyPr>
          <a:lstStyle/>
          <a:p>
            <a:r>
              <a:rPr lang="de-DE" b="1" dirty="0">
                <a:solidFill>
                  <a:srgbClr val="404040"/>
                </a:solidFill>
              </a:rPr>
              <a:t>x </a:t>
            </a:r>
            <a:r>
              <a:rPr lang="de-DE" b="1" dirty="0" smtClean="0">
                <a:solidFill>
                  <a:srgbClr val="404040"/>
                </a:solidFill>
              </a:rPr>
              <a:t>40	% </a:t>
            </a:r>
            <a:r>
              <a:rPr lang="de-DE" b="1" dirty="0">
                <a:solidFill>
                  <a:srgbClr val="404040"/>
                </a:solidFill>
              </a:rPr>
              <a:t>= </a:t>
            </a:r>
          </a:p>
        </p:txBody>
      </p:sp>
      <p:sp>
        <p:nvSpPr>
          <p:cNvPr id="10" name="Rechteck 9"/>
          <p:cNvSpPr/>
          <p:nvPr/>
        </p:nvSpPr>
        <p:spPr>
          <a:xfrm>
            <a:off x="520309" y="3114274"/>
            <a:ext cx="1076067" cy="2061626"/>
          </a:xfrm>
          <a:prstGeom prst="rect">
            <a:avLst/>
          </a:prstGeom>
          <a:solidFill>
            <a:srgbClr val="6258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solidFill>
                  <a:srgbClr val="FFFFFF"/>
                </a:solidFill>
              </a:rPr>
              <a:t>10.000 €</a:t>
            </a:r>
            <a:endParaRPr lang="de-DE" b="1" dirty="0">
              <a:solidFill>
                <a:srgbClr val="FFFFFF"/>
              </a:solidFill>
            </a:endParaRPr>
          </a:p>
        </p:txBody>
      </p:sp>
      <p:cxnSp>
        <p:nvCxnSpPr>
          <p:cNvPr id="12" name="Gerade Verbindung mit Pfeil 11">
            <a:extLst>
              <a:ext uri="{FF2B5EF4-FFF2-40B4-BE49-F238E27FC236}">
                <a16:creationId xmlns:a16="http://schemas.microsoft.com/office/drawing/2014/main" id="{48FC7A84-2366-44A3-90EA-10712948C384}"/>
              </a:ext>
            </a:extLst>
          </p:cNvPr>
          <p:cNvCxnSpPr/>
          <p:nvPr/>
        </p:nvCxnSpPr>
        <p:spPr>
          <a:xfrm>
            <a:off x="1675453" y="2592968"/>
            <a:ext cx="1188000" cy="0"/>
          </a:xfrm>
          <a:prstGeom prst="straightConnector1">
            <a:avLst/>
          </a:prstGeom>
          <a:ln w="25400">
            <a:solidFill>
              <a:srgbClr val="892737"/>
            </a:solidFill>
            <a:tailEnd type="triangle"/>
          </a:ln>
        </p:spPr>
        <p:style>
          <a:lnRef idx="1">
            <a:schemeClr val="accent1"/>
          </a:lnRef>
          <a:fillRef idx="0">
            <a:schemeClr val="accent1"/>
          </a:fillRef>
          <a:effectRef idx="0">
            <a:schemeClr val="accent1"/>
          </a:effectRef>
          <a:fontRef idx="minor">
            <a:schemeClr val="tx1"/>
          </a:fontRef>
        </p:style>
      </p:cxnSp>
      <p:sp>
        <p:nvSpPr>
          <p:cNvPr id="13" name="Textfeld 12">
            <a:extLst>
              <a:ext uri="{FF2B5EF4-FFF2-40B4-BE49-F238E27FC236}">
                <a16:creationId xmlns:a16="http://schemas.microsoft.com/office/drawing/2014/main" id="{C2554329-4280-4790-8D35-DC2DA2328FF8}"/>
              </a:ext>
            </a:extLst>
          </p:cNvPr>
          <p:cNvSpPr txBox="1"/>
          <p:nvPr/>
        </p:nvSpPr>
        <p:spPr>
          <a:xfrm>
            <a:off x="2015069" y="5752096"/>
            <a:ext cx="761747" cy="369332"/>
          </a:xfrm>
          <a:prstGeom prst="rect">
            <a:avLst/>
          </a:prstGeom>
          <a:noFill/>
        </p:spPr>
        <p:txBody>
          <a:bodyPr wrap="none" rtlCol="0">
            <a:spAutoFit/>
          </a:bodyPr>
          <a:lstStyle/>
          <a:p>
            <a:pPr>
              <a:defRPr/>
            </a:pPr>
            <a:r>
              <a:rPr lang="de-DE" b="1" dirty="0">
                <a:solidFill>
                  <a:srgbClr val="892737"/>
                </a:solidFill>
                <a:ea typeface="Fedra Serif A Pro Demi" panose="02030605000000020004" pitchFamily="18" charset="0"/>
              </a:rPr>
              <a:t>200 €</a:t>
            </a:r>
          </a:p>
        </p:txBody>
      </p:sp>
      <p:sp>
        <p:nvSpPr>
          <p:cNvPr id="14" name="Rechteck 13"/>
          <p:cNvSpPr/>
          <p:nvPr/>
        </p:nvSpPr>
        <p:spPr>
          <a:xfrm>
            <a:off x="8652667" y="2772644"/>
            <a:ext cx="1094375" cy="340817"/>
          </a:xfrm>
          <a:prstGeom prst="rect">
            <a:avLst/>
          </a:prstGeom>
          <a:solidFill>
            <a:srgbClr val="D2D0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solidFill>
                  <a:srgbClr val="404040"/>
                </a:solidFill>
              </a:rPr>
              <a:t>1.000 €</a:t>
            </a:r>
            <a:endParaRPr lang="de-DE" b="1" dirty="0">
              <a:solidFill>
                <a:srgbClr val="404040"/>
              </a:solidFill>
            </a:endParaRPr>
          </a:p>
        </p:txBody>
      </p:sp>
      <p:sp>
        <p:nvSpPr>
          <p:cNvPr id="15" name="Rechteck 14"/>
          <p:cNvSpPr/>
          <p:nvPr/>
        </p:nvSpPr>
        <p:spPr>
          <a:xfrm>
            <a:off x="8652667" y="2212098"/>
            <a:ext cx="1094375" cy="55160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solidFill>
                  <a:srgbClr val="FFFFFF"/>
                </a:solidFill>
              </a:rPr>
              <a:t>392,--</a:t>
            </a:r>
            <a:endParaRPr lang="de-DE" b="1" dirty="0">
              <a:solidFill>
                <a:srgbClr val="FFFFFF"/>
              </a:solidFill>
            </a:endParaRPr>
          </a:p>
        </p:txBody>
      </p:sp>
      <p:cxnSp>
        <p:nvCxnSpPr>
          <p:cNvPr id="16" name="Gerade Verbindung mit Pfeil 15"/>
          <p:cNvCxnSpPr/>
          <p:nvPr/>
        </p:nvCxnSpPr>
        <p:spPr>
          <a:xfrm flipV="1">
            <a:off x="1080392" y="2944537"/>
            <a:ext cx="0" cy="216000"/>
          </a:xfrm>
          <a:prstGeom prst="straightConnector1">
            <a:avLst/>
          </a:prstGeom>
          <a:ln w="25400">
            <a:solidFill>
              <a:srgbClr val="625854"/>
            </a:solidFill>
            <a:tailEnd type="triangle"/>
          </a:ln>
        </p:spPr>
        <p:style>
          <a:lnRef idx="1">
            <a:schemeClr val="accent1"/>
          </a:lnRef>
          <a:fillRef idx="0">
            <a:schemeClr val="accent1"/>
          </a:fillRef>
          <a:effectRef idx="0">
            <a:schemeClr val="accent1"/>
          </a:effectRef>
          <a:fontRef idx="minor">
            <a:schemeClr val="tx1"/>
          </a:fontRef>
        </p:style>
      </p:cxnSp>
      <p:cxnSp>
        <p:nvCxnSpPr>
          <p:cNvPr id="17" name="Gerade Verbindung mit Pfeil 16">
            <a:extLst>
              <a:ext uri="{FF2B5EF4-FFF2-40B4-BE49-F238E27FC236}">
                <a16:creationId xmlns:a16="http://schemas.microsoft.com/office/drawing/2014/main" id="{48FC7A84-2366-44A3-90EA-10712948C384}"/>
              </a:ext>
            </a:extLst>
          </p:cNvPr>
          <p:cNvCxnSpPr/>
          <p:nvPr/>
        </p:nvCxnSpPr>
        <p:spPr>
          <a:xfrm>
            <a:off x="3938749" y="2592968"/>
            <a:ext cx="1800000" cy="0"/>
          </a:xfrm>
          <a:prstGeom prst="straightConnector1">
            <a:avLst/>
          </a:prstGeom>
          <a:ln w="25400">
            <a:solidFill>
              <a:srgbClr val="A59D95"/>
            </a:solidFill>
            <a:tailEnd type="triangle"/>
          </a:ln>
        </p:spPr>
        <p:style>
          <a:lnRef idx="1">
            <a:schemeClr val="accent1"/>
          </a:lnRef>
          <a:fillRef idx="0">
            <a:schemeClr val="accent1"/>
          </a:fillRef>
          <a:effectRef idx="0">
            <a:schemeClr val="accent1"/>
          </a:effectRef>
          <a:fontRef idx="minor">
            <a:schemeClr val="tx1"/>
          </a:fontRef>
        </p:style>
      </p:cxnSp>
      <p:sp>
        <p:nvSpPr>
          <p:cNvPr id="18" name="Textfeld 17"/>
          <p:cNvSpPr txBox="1"/>
          <p:nvPr/>
        </p:nvSpPr>
        <p:spPr>
          <a:xfrm>
            <a:off x="578678" y="5140781"/>
            <a:ext cx="1096775" cy="338554"/>
          </a:xfrm>
          <a:prstGeom prst="rect">
            <a:avLst/>
          </a:prstGeom>
          <a:noFill/>
        </p:spPr>
        <p:txBody>
          <a:bodyPr wrap="none" rtlCol="0">
            <a:spAutoFit/>
          </a:bodyPr>
          <a:lstStyle/>
          <a:p>
            <a:r>
              <a:rPr lang="de-DE" sz="1600" dirty="0" smtClean="0">
                <a:solidFill>
                  <a:srgbClr val="404040"/>
                </a:solidFill>
              </a:rPr>
              <a:t>1.05.2023</a:t>
            </a:r>
            <a:endParaRPr lang="de-DE" sz="1600" dirty="0">
              <a:solidFill>
                <a:srgbClr val="404040"/>
              </a:solidFill>
            </a:endParaRPr>
          </a:p>
        </p:txBody>
      </p:sp>
      <p:sp>
        <p:nvSpPr>
          <p:cNvPr id="19" name="Textfeld 18"/>
          <p:cNvSpPr txBox="1"/>
          <p:nvPr/>
        </p:nvSpPr>
        <p:spPr>
          <a:xfrm>
            <a:off x="8652690" y="6166516"/>
            <a:ext cx="1096775" cy="338554"/>
          </a:xfrm>
          <a:prstGeom prst="rect">
            <a:avLst/>
          </a:prstGeom>
          <a:noFill/>
        </p:spPr>
        <p:txBody>
          <a:bodyPr wrap="none" rtlCol="0">
            <a:spAutoFit/>
          </a:bodyPr>
          <a:lstStyle/>
          <a:p>
            <a:r>
              <a:rPr lang="de-DE" sz="1600" dirty="0" smtClean="0">
                <a:solidFill>
                  <a:srgbClr val="404040"/>
                </a:solidFill>
              </a:rPr>
              <a:t>1.05.2024</a:t>
            </a:r>
            <a:endParaRPr lang="de-DE" sz="1600" dirty="0">
              <a:solidFill>
                <a:srgbClr val="404040"/>
              </a:solidFill>
            </a:endParaRPr>
          </a:p>
        </p:txBody>
      </p:sp>
      <p:sp>
        <p:nvSpPr>
          <p:cNvPr id="20" name="Ellipse 19"/>
          <p:cNvSpPr>
            <a:spLocks noChangeAspect="1"/>
          </p:cNvSpPr>
          <p:nvPr/>
        </p:nvSpPr>
        <p:spPr>
          <a:xfrm>
            <a:off x="5834651" y="2242002"/>
            <a:ext cx="1162766" cy="68783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solidFill>
                  <a:srgbClr val="FFFFFF"/>
                </a:solidFill>
              </a:rPr>
              <a:t>4%</a:t>
            </a:r>
            <a:endParaRPr lang="de-DE" b="1" dirty="0">
              <a:solidFill>
                <a:srgbClr val="FFFFFF"/>
              </a:solidFill>
            </a:endParaRPr>
          </a:p>
        </p:txBody>
      </p:sp>
      <p:cxnSp>
        <p:nvCxnSpPr>
          <p:cNvPr id="21" name="Gewinkelte Verbindung 20"/>
          <p:cNvCxnSpPr>
            <a:cxnSpLocks/>
          </p:cNvCxnSpPr>
          <p:nvPr/>
        </p:nvCxnSpPr>
        <p:spPr>
          <a:xfrm rot="5400000">
            <a:off x="3546092" y="1416866"/>
            <a:ext cx="1215249" cy="4569966"/>
          </a:xfrm>
          <a:prstGeom prst="bentConnector2">
            <a:avLst/>
          </a:prstGeom>
          <a:ln w="31750">
            <a:solidFill>
              <a:srgbClr val="0070C0"/>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23" name="Rechteck 22"/>
          <p:cNvSpPr/>
          <p:nvPr/>
        </p:nvSpPr>
        <p:spPr>
          <a:xfrm>
            <a:off x="8652667" y="3113462"/>
            <a:ext cx="1094376" cy="2062987"/>
          </a:xfrm>
          <a:prstGeom prst="rect">
            <a:avLst/>
          </a:prstGeom>
          <a:solidFill>
            <a:srgbClr val="6258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solidFill>
                  <a:srgbClr val="FFFFFF"/>
                </a:solidFill>
              </a:rPr>
              <a:t>9.800 €</a:t>
            </a:r>
            <a:endParaRPr lang="de-DE" b="1" dirty="0">
              <a:solidFill>
                <a:srgbClr val="FFFFFF"/>
              </a:solidFill>
            </a:endParaRPr>
          </a:p>
        </p:txBody>
      </p:sp>
      <p:cxnSp>
        <p:nvCxnSpPr>
          <p:cNvPr id="24" name="Gerade Verbindung mit Pfeil 23">
            <a:extLst>
              <a:ext uri="{FF2B5EF4-FFF2-40B4-BE49-F238E27FC236}">
                <a16:creationId xmlns:a16="http://schemas.microsoft.com/office/drawing/2014/main" id="{48FC7A84-2366-44A3-90EA-10712948C384}"/>
              </a:ext>
            </a:extLst>
          </p:cNvPr>
          <p:cNvCxnSpPr/>
          <p:nvPr/>
        </p:nvCxnSpPr>
        <p:spPr>
          <a:xfrm>
            <a:off x="6969602" y="2600830"/>
            <a:ext cx="1656000" cy="0"/>
          </a:xfrm>
          <a:prstGeom prst="straightConnector1">
            <a:avLst/>
          </a:prstGeom>
          <a:ln w="254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26" name="Textfeld 25"/>
          <p:cNvSpPr txBox="1"/>
          <p:nvPr/>
        </p:nvSpPr>
        <p:spPr>
          <a:xfrm>
            <a:off x="3934752" y="2626216"/>
            <a:ext cx="1811714" cy="338554"/>
          </a:xfrm>
          <a:prstGeom prst="rect">
            <a:avLst/>
          </a:prstGeom>
          <a:noFill/>
        </p:spPr>
        <p:txBody>
          <a:bodyPr wrap="none" rtlCol="0">
            <a:spAutoFit/>
          </a:bodyPr>
          <a:lstStyle/>
          <a:p>
            <a:r>
              <a:rPr lang="de-DE" sz="1600" dirty="0">
                <a:solidFill>
                  <a:srgbClr val="404040"/>
                </a:solidFill>
              </a:rPr>
              <a:t>Beteiligungsquote</a:t>
            </a:r>
          </a:p>
        </p:txBody>
      </p:sp>
      <p:sp>
        <p:nvSpPr>
          <p:cNvPr id="28" name="Rechteck 27">
            <a:extLst>
              <a:ext uri="{FF2B5EF4-FFF2-40B4-BE49-F238E27FC236}">
                <a16:creationId xmlns:a16="http://schemas.microsoft.com/office/drawing/2014/main" id="{62F6A116-94ED-411A-846A-FC5D6F798296}"/>
              </a:ext>
            </a:extLst>
          </p:cNvPr>
          <p:cNvSpPr/>
          <p:nvPr/>
        </p:nvSpPr>
        <p:spPr>
          <a:xfrm>
            <a:off x="3001465" y="3665086"/>
            <a:ext cx="4972740" cy="16850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08000" rtlCol="0" anchor="t" anchorCtr="0"/>
          <a:lstStyle/>
          <a:p>
            <a:pPr marL="17463" lvl="1">
              <a:buClr>
                <a:srgbClr val="892737"/>
              </a:buClr>
              <a:defRPr/>
            </a:pPr>
            <a:endParaRPr lang="de-DE" dirty="0">
              <a:ln w="9525">
                <a:noFill/>
              </a:ln>
              <a:solidFill>
                <a:srgbClr val="404040"/>
              </a:solidFill>
            </a:endParaRPr>
          </a:p>
          <a:p>
            <a:pPr marL="285750" indent="-285750">
              <a:buClr>
                <a:srgbClr val="892737"/>
              </a:buClr>
              <a:buFont typeface="Wingdings 2" panose="05020102010507070707" pitchFamily="18" charset="2"/>
              <a:buChar char=""/>
              <a:defRPr/>
            </a:pPr>
            <a:endParaRPr lang="de-DE" b="1" dirty="0">
              <a:ln w="9525">
                <a:noFill/>
              </a:ln>
              <a:solidFill>
                <a:srgbClr val="404040"/>
              </a:solidFill>
            </a:endParaRPr>
          </a:p>
          <a:p>
            <a:pPr marL="285750" indent="-285750">
              <a:buClr>
                <a:srgbClr val="892737"/>
              </a:buClr>
              <a:buFont typeface="Wingdings 2" panose="05020102010507070707" pitchFamily="18" charset="2"/>
              <a:buChar char=""/>
              <a:defRPr/>
            </a:pPr>
            <a:endParaRPr lang="de-DE" b="1" dirty="0">
              <a:ln w="9525">
                <a:noFill/>
              </a:ln>
              <a:solidFill>
                <a:srgbClr val="404040"/>
              </a:solidFill>
            </a:endParaRPr>
          </a:p>
        </p:txBody>
      </p:sp>
      <p:grpSp>
        <p:nvGrpSpPr>
          <p:cNvPr id="31" name="Gruppieren 30">
            <a:extLst>
              <a:ext uri="{FF2B5EF4-FFF2-40B4-BE49-F238E27FC236}">
                <a16:creationId xmlns:a16="http://schemas.microsoft.com/office/drawing/2014/main" id="{89A5A3EE-93EF-414D-835B-E04EC39B27A2}"/>
              </a:ext>
            </a:extLst>
          </p:cNvPr>
          <p:cNvGrpSpPr/>
          <p:nvPr/>
        </p:nvGrpSpPr>
        <p:grpSpPr>
          <a:xfrm>
            <a:off x="741726" y="4341892"/>
            <a:ext cx="614570" cy="642989"/>
            <a:chOff x="449244" y="4341892"/>
            <a:chExt cx="614570" cy="642989"/>
          </a:xfrm>
        </p:grpSpPr>
        <p:sp>
          <p:nvSpPr>
            <p:cNvPr id="32" name="Kreis: nicht ausgefüllt 132">
              <a:extLst>
                <a:ext uri="{FF2B5EF4-FFF2-40B4-BE49-F238E27FC236}">
                  <a16:creationId xmlns:a16="http://schemas.microsoft.com/office/drawing/2014/main" id="{71975B59-ECB5-4957-9DD5-82B0F2973681}"/>
                </a:ext>
              </a:extLst>
            </p:cNvPr>
            <p:cNvSpPr/>
            <p:nvPr/>
          </p:nvSpPr>
          <p:spPr>
            <a:xfrm>
              <a:off x="509987" y="4341892"/>
              <a:ext cx="492683" cy="642988"/>
            </a:xfrm>
            <a:prstGeom prst="donut">
              <a:avLst>
                <a:gd name="adj" fmla="val 1400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solidFill>
                  <a:srgbClr val="404040"/>
                </a:solidFill>
              </a:endParaRPr>
            </a:p>
          </p:txBody>
        </p:sp>
        <p:sp>
          <p:nvSpPr>
            <p:cNvPr id="33" name="Rechteck: abgerundete Ecken 133">
              <a:extLst>
                <a:ext uri="{FF2B5EF4-FFF2-40B4-BE49-F238E27FC236}">
                  <a16:creationId xmlns:a16="http://schemas.microsoft.com/office/drawing/2014/main" id="{7E131B0C-8D4F-4910-B0DB-3D40DCF4CE32}"/>
                </a:ext>
              </a:extLst>
            </p:cNvPr>
            <p:cNvSpPr/>
            <p:nvPr/>
          </p:nvSpPr>
          <p:spPr>
            <a:xfrm>
              <a:off x="449244" y="4632554"/>
              <a:ext cx="614570" cy="352327"/>
            </a:xfrm>
            <a:prstGeom prst="roundRect">
              <a:avLst>
                <a:gd name="adj" fmla="val 426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solidFill>
                  <a:srgbClr val="FFFFFF"/>
                </a:solidFill>
              </a:endParaRPr>
            </a:p>
          </p:txBody>
        </p:sp>
        <p:grpSp>
          <p:nvGrpSpPr>
            <p:cNvPr id="34" name="Gruppieren 33">
              <a:extLst>
                <a:ext uri="{FF2B5EF4-FFF2-40B4-BE49-F238E27FC236}">
                  <a16:creationId xmlns:a16="http://schemas.microsoft.com/office/drawing/2014/main" id="{4DF4F6F1-D15A-46C2-A0A8-84059A33F9C0}"/>
                </a:ext>
              </a:extLst>
            </p:cNvPr>
            <p:cNvGrpSpPr/>
            <p:nvPr/>
          </p:nvGrpSpPr>
          <p:grpSpPr>
            <a:xfrm>
              <a:off x="705894" y="4725544"/>
              <a:ext cx="103320" cy="172689"/>
              <a:chOff x="705894" y="4725544"/>
              <a:chExt cx="103320" cy="172689"/>
            </a:xfrm>
            <a:solidFill>
              <a:srgbClr val="7F7F7F"/>
            </a:solidFill>
          </p:grpSpPr>
          <p:sp>
            <p:nvSpPr>
              <p:cNvPr id="35" name="Ellipse 34">
                <a:extLst>
                  <a:ext uri="{FF2B5EF4-FFF2-40B4-BE49-F238E27FC236}">
                    <a16:creationId xmlns:a16="http://schemas.microsoft.com/office/drawing/2014/main" id="{A7C51E77-151E-447A-8DDB-4BB062E635C5}"/>
                  </a:ext>
                </a:extLst>
              </p:cNvPr>
              <p:cNvSpPr/>
              <p:nvPr/>
            </p:nvSpPr>
            <p:spPr>
              <a:xfrm>
                <a:off x="705894" y="4725544"/>
                <a:ext cx="103320" cy="103320"/>
              </a:xfrm>
              <a:prstGeom prst="ellipse">
                <a:avLst/>
              </a:prstGeom>
              <a:solidFill>
                <a:srgbClr val="6258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solidFill>
                    <a:srgbClr val="FFFFFF"/>
                  </a:solidFill>
                </a:endParaRPr>
              </a:p>
            </p:txBody>
          </p:sp>
          <p:sp>
            <p:nvSpPr>
              <p:cNvPr id="36" name="Rechteck 35">
                <a:extLst>
                  <a:ext uri="{FF2B5EF4-FFF2-40B4-BE49-F238E27FC236}">
                    <a16:creationId xmlns:a16="http://schemas.microsoft.com/office/drawing/2014/main" id="{CFE37AB7-36FD-4526-98A6-F0B495BCD830}"/>
                  </a:ext>
                </a:extLst>
              </p:cNvPr>
              <p:cNvSpPr/>
              <p:nvPr/>
            </p:nvSpPr>
            <p:spPr>
              <a:xfrm>
                <a:off x="737879" y="4818251"/>
                <a:ext cx="36900" cy="79982"/>
              </a:xfrm>
              <a:prstGeom prst="rect">
                <a:avLst/>
              </a:prstGeom>
              <a:solidFill>
                <a:srgbClr val="6258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solidFill>
                    <a:srgbClr val="FFFFFF"/>
                  </a:solidFill>
                </a:endParaRPr>
              </a:p>
            </p:txBody>
          </p:sp>
        </p:grpSp>
      </p:grpSp>
      <p:grpSp>
        <p:nvGrpSpPr>
          <p:cNvPr id="37" name="Gruppieren 36">
            <a:extLst>
              <a:ext uri="{FF2B5EF4-FFF2-40B4-BE49-F238E27FC236}">
                <a16:creationId xmlns:a16="http://schemas.microsoft.com/office/drawing/2014/main" id="{C673B3E5-B7E4-4247-9117-62A713299A82}"/>
              </a:ext>
            </a:extLst>
          </p:cNvPr>
          <p:cNvGrpSpPr/>
          <p:nvPr/>
        </p:nvGrpSpPr>
        <p:grpSpPr>
          <a:xfrm>
            <a:off x="8936976" y="4342441"/>
            <a:ext cx="614570" cy="642989"/>
            <a:chOff x="449244" y="4341892"/>
            <a:chExt cx="614570" cy="642989"/>
          </a:xfrm>
        </p:grpSpPr>
        <p:sp>
          <p:nvSpPr>
            <p:cNvPr id="38" name="Kreis: nicht ausgefüllt 132">
              <a:extLst>
                <a:ext uri="{FF2B5EF4-FFF2-40B4-BE49-F238E27FC236}">
                  <a16:creationId xmlns:a16="http://schemas.microsoft.com/office/drawing/2014/main" id="{57667D63-C377-4182-B3E6-07079E8557D5}"/>
                </a:ext>
              </a:extLst>
            </p:cNvPr>
            <p:cNvSpPr/>
            <p:nvPr/>
          </p:nvSpPr>
          <p:spPr>
            <a:xfrm>
              <a:off x="509987" y="4341892"/>
              <a:ext cx="492683" cy="642988"/>
            </a:xfrm>
            <a:prstGeom prst="donut">
              <a:avLst>
                <a:gd name="adj" fmla="val 1400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solidFill>
                  <a:srgbClr val="404040"/>
                </a:solidFill>
              </a:endParaRPr>
            </a:p>
          </p:txBody>
        </p:sp>
        <p:sp>
          <p:nvSpPr>
            <p:cNvPr id="39" name="Rechteck: abgerundete Ecken 133">
              <a:extLst>
                <a:ext uri="{FF2B5EF4-FFF2-40B4-BE49-F238E27FC236}">
                  <a16:creationId xmlns:a16="http://schemas.microsoft.com/office/drawing/2014/main" id="{88759E46-C376-468D-A383-46E091C20372}"/>
                </a:ext>
              </a:extLst>
            </p:cNvPr>
            <p:cNvSpPr/>
            <p:nvPr/>
          </p:nvSpPr>
          <p:spPr>
            <a:xfrm>
              <a:off x="449244" y="4632554"/>
              <a:ext cx="614570" cy="352327"/>
            </a:xfrm>
            <a:prstGeom prst="roundRect">
              <a:avLst>
                <a:gd name="adj" fmla="val 426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solidFill>
                  <a:srgbClr val="FFFFFF"/>
                </a:solidFill>
              </a:endParaRPr>
            </a:p>
          </p:txBody>
        </p:sp>
        <p:grpSp>
          <p:nvGrpSpPr>
            <p:cNvPr id="40" name="Gruppieren 39">
              <a:extLst>
                <a:ext uri="{FF2B5EF4-FFF2-40B4-BE49-F238E27FC236}">
                  <a16:creationId xmlns:a16="http://schemas.microsoft.com/office/drawing/2014/main" id="{C5509F3E-F196-434F-8293-E958D3418A84}"/>
                </a:ext>
              </a:extLst>
            </p:cNvPr>
            <p:cNvGrpSpPr/>
            <p:nvPr/>
          </p:nvGrpSpPr>
          <p:grpSpPr>
            <a:xfrm>
              <a:off x="705894" y="4725544"/>
              <a:ext cx="103320" cy="172689"/>
              <a:chOff x="705894" y="4725544"/>
              <a:chExt cx="103320" cy="172689"/>
            </a:xfrm>
            <a:solidFill>
              <a:srgbClr val="7F7F7F"/>
            </a:solidFill>
          </p:grpSpPr>
          <p:sp>
            <p:nvSpPr>
              <p:cNvPr id="41" name="Ellipse 40">
                <a:extLst>
                  <a:ext uri="{FF2B5EF4-FFF2-40B4-BE49-F238E27FC236}">
                    <a16:creationId xmlns:a16="http://schemas.microsoft.com/office/drawing/2014/main" id="{11D7BF36-3B08-41AB-AED7-CBB522118220}"/>
                  </a:ext>
                </a:extLst>
              </p:cNvPr>
              <p:cNvSpPr/>
              <p:nvPr/>
            </p:nvSpPr>
            <p:spPr>
              <a:xfrm>
                <a:off x="705894" y="4725544"/>
                <a:ext cx="103320" cy="103320"/>
              </a:xfrm>
              <a:prstGeom prst="ellipse">
                <a:avLst/>
              </a:prstGeom>
              <a:solidFill>
                <a:srgbClr val="6258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solidFill>
                    <a:srgbClr val="FFFFFF"/>
                  </a:solidFill>
                </a:endParaRPr>
              </a:p>
            </p:txBody>
          </p:sp>
          <p:sp>
            <p:nvSpPr>
              <p:cNvPr id="42" name="Rechteck 41">
                <a:extLst>
                  <a:ext uri="{FF2B5EF4-FFF2-40B4-BE49-F238E27FC236}">
                    <a16:creationId xmlns:a16="http://schemas.microsoft.com/office/drawing/2014/main" id="{482A5A42-7957-4D76-81B2-324025B809D5}"/>
                  </a:ext>
                </a:extLst>
              </p:cNvPr>
              <p:cNvSpPr/>
              <p:nvPr/>
            </p:nvSpPr>
            <p:spPr>
              <a:xfrm>
                <a:off x="737879" y="4818251"/>
                <a:ext cx="36900" cy="79982"/>
              </a:xfrm>
              <a:prstGeom prst="rect">
                <a:avLst/>
              </a:prstGeom>
              <a:solidFill>
                <a:srgbClr val="6258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de-DE">
                  <a:solidFill>
                    <a:srgbClr val="FFFFFF"/>
                  </a:solidFill>
                </a:endParaRPr>
              </a:p>
            </p:txBody>
          </p:sp>
        </p:grpSp>
      </p:grpSp>
      <p:sp>
        <p:nvSpPr>
          <p:cNvPr id="49" name="Textfeld 48">
            <a:extLst>
              <a:ext uri="{FF2B5EF4-FFF2-40B4-BE49-F238E27FC236}">
                <a16:creationId xmlns:a16="http://schemas.microsoft.com/office/drawing/2014/main" id="{6991258D-72AC-457B-BF00-56B20D89633D}"/>
              </a:ext>
            </a:extLst>
          </p:cNvPr>
          <p:cNvSpPr txBox="1"/>
          <p:nvPr/>
        </p:nvSpPr>
        <p:spPr>
          <a:xfrm>
            <a:off x="9683658" y="2763217"/>
            <a:ext cx="1483692" cy="338554"/>
          </a:xfrm>
          <a:prstGeom prst="rect">
            <a:avLst/>
          </a:prstGeom>
          <a:noFill/>
        </p:spPr>
        <p:txBody>
          <a:bodyPr wrap="square" rtlCol="0">
            <a:spAutoFit/>
          </a:bodyPr>
          <a:lstStyle/>
          <a:p>
            <a:r>
              <a:rPr lang="de-DE" sz="1600" dirty="0" smtClean="0">
                <a:solidFill>
                  <a:srgbClr val="404040"/>
                </a:solidFill>
              </a:rPr>
              <a:t>Neuer Beitrag</a:t>
            </a:r>
            <a:endParaRPr lang="de-DE" sz="1600" dirty="0">
              <a:solidFill>
                <a:srgbClr val="404040"/>
              </a:solidFill>
            </a:endParaRPr>
          </a:p>
        </p:txBody>
      </p:sp>
      <p:sp>
        <p:nvSpPr>
          <p:cNvPr id="58" name="Textplatzhalter 6"/>
          <p:cNvSpPr txBox="1">
            <a:spLocks/>
          </p:cNvSpPr>
          <p:nvPr/>
        </p:nvSpPr>
        <p:spPr>
          <a:xfrm>
            <a:off x="199521" y="304536"/>
            <a:ext cx="10379874" cy="648000"/>
          </a:xfrm>
          <a:prstGeom prst="rect">
            <a:avLst/>
          </a:prstGeom>
        </p:spPr>
        <p:txBody>
          <a:bodyPr vert="horz" lIns="91440" tIns="0" rIns="91440" bIns="45720" rtlCol="0">
            <a:noAutofit/>
          </a:bodyPr>
          <a:lstStyle>
            <a:lvl1pPr marL="0" indent="0" algn="l" defTabSz="914400" rtl="0" eaLnBrk="1" latinLnBrk="0" hangingPunct="1">
              <a:lnSpc>
                <a:spcPct val="100000"/>
              </a:lnSpc>
              <a:spcBef>
                <a:spcPts val="0"/>
              </a:spcBef>
              <a:buClr>
                <a:srgbClr val="892737"/>
              </a:buClr>
              <a:buFont typeface="Arial" panose="020B0604020202020204" pitchFamily="34" charset="0"/>
              <a:buNone/>
              <a:defRPr sz="1800" b="1" kern="1200">
                <a:solidFill>
                  <a:srgbClr val="404040"/>
                </a:solidFill>
                <a:latin typeface="Arial" panose="020B0604020202020204" pitchFamily="34" charset="0"/>
                <a:ea typeface="+mn-ea"/>
                <a:cs typeface="Arial" panose="020B0604020202020204" pitchFamily="34" charset="0"/>
              </a:defRPr>
            </a:lvl1pPr>
            <a:lvl2pPr marL="180000" indent="-180000" algn="l" defTabSz="914400" rtl="0" eaLnBrk="1" latinLnBrk="0" hangingPunct="1">
              <a:lnSpc>
                <a:spcPct val="100000"/>
              </a:lnSpc>
              <a:spcBef>
                <a:spcPts val="500"/>
              </a:spcBef>
              <a:buClr>
                <a:srgbClr val="892737"/>
              </a:buClr>
              <a:buFont typeface="Wingdings 2" panose="05020102010507070707" pitchFamily="18" charset="2"/>
              <a:buChar char=""/>
              <a:defRPr sz="1800" b="0" kern="1200" baseline="0">
                <a:solidFill>
                  <a:srgbClr val="404040"/>
                </a:solidFill>
                <a:latin typeface="Arial" panose="020B0604020202020204" pitchFamily="34" charset="0"/>
                <a:ea typeface="+mn-ea"/>
                <a:cs typeface="Arial" panose="020B0604020202020204" pitchFamily="34" charset="0"/>
              </a:defRPr>
            </a:lvl2pPr>
            <a:lvl3pPr marL="360000" indent="-180000" algn="l" defTabSz="914400" rtl="0" eaLnBrk="1" latinLnBrk="0" hangingPunct="1">
              <a:lnSpc>
                <a:spcPct val="100000"/>
              </a:lnSpc>
              <a:spcBef>
                <a:spcPts val="500"/>
              </a:spcBef>
              <a:buClr>
                <a:srgbClr val="404040"/>
              </a:buClr>
              <a:buFont typeface="Symbol" panose="05050102010706020507" pitchFamily="18" charset="2"/>
              <a:buChar char="-"/>
              <a:defRPr sz="1800" kern="1200">
                <a:solidFill>
                  <a:srgbClr val="404040"/>
                </a:solidFill>
                <a:latin typeface="Arial" panose="020B0604020202020204" pitchFamily="34" charset="0"/>
                <a:ea typeface="+mn-ea"/>
                <a:cs typeface="Arial" panose="020B0604020202020204" pitchFamily="34" charset="0"/>
              </a:defRPr>
            </a:lvl3pPr>
            <a:lvl4pPr marL="540000" indent="-180000" algn="l" defTabSz="914400" rtl="0" eaLnBrk="1" latinLnBrk="0" hangingPunct="1">
              <a:lnSpc>
                <a:spcPct val="100000"/>
              </a:lnSpc>
              <a:spcBef>
                <a:spcPts val="500"/>
              </a:spcBef>
              <a:buClr>
                <a:srgbClr val="404040"/>
              </a:buClr>
              <a:buFont typeface="Symbol" panose="05050102010706020507" pitchFamily="18" charset="2"/>
              <a:buChar char="-"/>
              <a:defRPr sz="1800" kern="1200">
                <a:solidFill>
                  <a:srgbClr val="404040"/>
                </a:solidFill>
                <a:latin typeface="Arial" panose="020B0604020202020204" pitchFamily="34" charset="0"/>
                <a:ea typeface="+mn-ea"/>
                <a:cs typeface="Arial" panose="020B0604020202020204" pitchFamily="34" charset="0"/>
              </a:defRPr>
            </a:lvl4pPr>
            <a:lvl5pPr marL="720000" indent="-180000" algn="l" defTabSz="914400" rtl="0" eaLnBrk="1" latinLnBrk="0" hangingPunct="1">
              <a:lnSpc>
                <a:spcPct val="100000"/>
              </a:lnSpc>
              <a:spcBef>
                <a:spcPts val="500"/>
              </a:spcBef>
              <a:buClr>
                <a:srgbClr val="404040"/>
              </a:buClr>
              <a:buFont typeface="Symbol" panose="05050102010706020507" pitchFamily="18" charset="2"/>
              <a:buChar char="-"/>
              <a:defRPr sz="1800" kern="1200">
                <a:solidFill>
                  <a:srgbClr val="40404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t>Index-Plus</a:t>
            </a:r>
            <a:r>
              <a:rPr lang="de-DE" dirty="0" smtClean="0"/>
              <a:t>: leihen </a:t>
            </a:r>
            <a:r>
              <a:rPr lang="de-DE" dirty="0"/>
              <a:t>Sie der Rendite besonderen Schwung! </a:t>
            </a:r>
            <a:endParaRPr lang="de-DE" dirty="0" smtClean="0"/>
          </a:p>
          <a:p>
            <a:r>
              <a:rPr lang="de-DE" sz="2400" dirty="0" smtClean="0">
                <a:solidFill>
                  <a:srgbClr val="FF0000"/>
                </a:solidFill>
              </a:rPr>
              <a:t>Munich </a:t>
            </a:r>
            <a:r>
              <a:rPr lang="de-DE" sz="2400" dirty="0">
                <a:solidFill>
                  <a:srgbClr val="FF0000"/>
                </a:solidFill>
              </a:rPr>
              <a:t>Re World Wide Trend </a:t>
            </a:r>
            <a:r>
              <a:rPr lang="de-DE" sz="2400" dirty="0" smtClean="0">
                <a:solidFill>
                  <a:srgbClr val="FF0000"/>
                </a:solidFill>
              </a:rPr>
              <a:t>Index</a:t>
            </a:r>
            <a:endParaRPr lang="de-DE" sz="2400" dirty="0">
              <a:solidFill>
                <a:srgbClr val="FF0000"/>
              </a:solidFill>
            </a:endParaRPr>
          </a:p>
          <a:p>
            <a:endParaRPr lang="de-DE" dirty="0"/>
          </a:p>
        </p:txBody>
      </p:sp>
      <p:sp>
        <p:nvSpPr>
          <p:cNvPr id="90" name="Textfeld 89"/>
          <p:cNvSpPr txBox="1"/>
          <p:nvPr/>
        </p:nvSpPr>
        <p:spPr>
          <a:xfrm>
            <a:off x="7084853" y="5711519"/>
            <a:ext cx="1345240" cy="369332"/>
          </a:xfrm>
          <a:prstGeom prst="rect">
            <a:avLst/>
          </a:prstGeom>
          <a:noFill/>
          <a:ln>
            <a:noFill/>
          </a:ln>
        </p:spPr>
        <p:txBody>
          <a:bodyPr wrap="none" rtlCol="0">
            <a:spAutoFit/>
          </a:bodyPr>
          <a:lstStyle/>
          <a:p>
            <a:r>
              <a:rPr lang="de-DE" b="1" dirty="0">
                <a:solidFill>
                  <a:srgbClr val="404040"/>
                </a:solidFill>
              </a:rPr>
              <a:t>x </a:t>
            </a:r>
            <a:r>
              <a:rPr lang="de-DE" b="1" dirty="0" smtClean="0">
                <a:solidFill>
                  <a:srgbClr val="404040"/>
                </a:solidFill>
              </a:rPr>
              <a:t>9.800 € =</a:t>
            </a:r>
            <a:endParaRPr lang="de-DE" b="1" dirty="0">
              <a:solidFill>
                <a:srgbClr val="404040"/>
              </a:solidFill>
            </a:endParaRPr>
          </a:p>
        </p:txBody>
      </p:sp>
      <p:grpSp>
        <p:nvGrpSpPr>
          <p:cNvPr id="22" name="Gruppieren 21"/>
          <p:cNvGrpSpPr/>
          <p:nvPr/>
        </p:nvGrpSpPr>
        <p:grpSpPr>
          <a:xfrm>
            <a:off x="3186194" y="2372736"/>
            <a:ext cx="504000" cy="504000"/>
            <a:chOff x="3805157" y="2284620"/>
            <a:chExt cx="504000" cy="504000"/>
          </a:xfrm>
        </p:grpSpPr>
        <p:cxnSp>
          <p:nvCxnSpPr>
            <p:cNvPr id="72" name="Gerade Verbindung mit Pfeil 71"/>
            <p:cNvCxnSpPr/>
            <p:nvPr/>
          </p:nvCxnSpPr>
          <p:spPr>
            <a:xfrm flipV="1">
              <a:off x="3829037" y="2284620"/>
              <a:ext cx="0" cy="50400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Gerade Verbindung mit Pfeil 72"/>
            <p:cNvCxnSpPr/>
            <p:nvPr/>
          </p:nvCxnSpPr>
          <p:spPr>
            <a:xfrm flipV="1">
              <a:off x="3805157" y="2762902"/>
              <a:ext cx="504000" cy="2202"/>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74" name="Freihandform 73"/>
            <p:cNvSpPr/>
            <p:nvPr/>
          </p:nvSpPr>
          <p:spPr>
            <a:xfrm>
              <a:off x="3848493" y="2414591"/>
              <a:ext cx="332242" cy="246270"/>
            </a:xfrm>
            <a:custGeom>
              <a:avLst/>
              <a:gdLst>
                <a:gd name="connsiteX0" fmla="*/ 0 w 641685"/>
                <a:gd name="connsiteY0" fmla="*/ 433137 h 433137"/>
                <a:gd name="connsiteX1" fmla="*/ 256674 w 641685"/>
                <a:gd name="connsiteY1" fmla="*/ 160421 h 433137"/>
                <a:gd name="connsiteX2" fmla="*/ 385011 w 641685"/>
                <a:gd name="connsiteY2" fmla="*/ 256673 h 433137"/>
                <a:gd name="connsiteX3" fmla="*/ 641685 w 641685"/>
                <a:gd name="connsiteY3" fmla="*/ 0 h 433137"/>
                <a:gd name="connsiteX4" fmla="*/ 641685 w 641685"/>
                <a:gd name="connsiteY4" fmla="*/ 0 h 433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1685" h="433137">
                  <a:moveTo>
                    <a:pt x="0" y="433137"/>
                  </a:moveTo>
                  <a:lnTo>
                    <a:pt x="256674" y="160421"/>
                  </a:lnTo>
                  <a:lnTo>
                    <a:pt x="385011" y="256673"/>
                  </a:lnTo>
                  <a:lnTo>
                    <a:pt x="641685" y="0"/>
                  </a:lnTo>
                  <a:lnTo>
                    <a:pt x="641685" y="0"/>
                  </a:lnTo>
                </a:path>
              </a:pathLst>
            </a:custGeom>
            <a:noFill/>
            <a:ln w="60325"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grpSp>
      <p:sp>
        <p:nvSpPr>
          <p:cNvPr id="25" name="Textfeld 24"/>
          <p:cNvSpPr txBox="1"/>
          <p:nvPr/>
        </p:nvSpPr>
        <p:spPr>
          <a:xfrm>
            <a:off x="3209462" y="2167825"/>
            <a:ext cx="646331" cy="369332"/>
          </a:xfrm>
          <a:prstGeom prst="rect">
            <a:avLst/>
          </a:prstGeom>
          <a:noFill/>
        </p:spPr>
        <p:txBody>
          <a:bodyPr wrap="none" rtlCol="0">
            <a:spAutoFit/>
          </a:bodyPr>
          <a:lstStyle/>
          <a:p>
            <a:r>
              <a:rPr lang="de-DE" b="1" dirty="0" smtClean="0">
                <a:solidFill>
                  <a:srgbClr val="FFFFFF"/>
                </a:solidFill>
              </a:rPr>
              <a:t>10%</a:t>
            </a:r>
            <a:endParaRPr lang="de-DE" b="1" dirty="0">
              <a:solidFill>
                <a:srgbClr val="FFFFFF"/>
              </a:solidFill>
            </a:endParaRPr>
          </a:p>
        </p:txBody>
      </p:sp>
      <p:sp>
        <p:nvSpPr>
          <p:cNvPr id="77" name="Textfeld 76">
            <a:extLst>
              <a:ext uri="{FF2B5EF4-FFF2-40B4-BE49-F238E27FC236}">
                <a16:creationId xmlns:a16="http://schemas.microsoft.com/office/drawing/2014/main" id="{C2554329-4280-4790-8D35-DC2DA2328FF8}"/>
              </a:ext>
            </a:extLst>
          </p:cNvPr>
          <p:cNvSpPr txBox="1"/>
          <p:nvPr/>
        </p:nvSpPr>
        <p:spPr>
          <a:xfrm>
            <a:off x="277380" y="1296000"/>
            <a:ext cx="1558496" cy="546314"/>
          </a:xfrm>
          <a:prstGeom prst="rect">
            <a:avLst/>
          </a:prstGeom>
          <a:noFill/>
          <a:ln>
            <a:solidFill>
              <a:srgbClr val="892737"/>
            </a:solidFill>
          </a:ln>
        </p:spPr>
        <p:txBody>
          <a:bodyPr wrap="square" tIns="90000" bIns="90000" rtlCol="0" anchor="ctr" anchorCtr="0">
            <a:noAutofit/>
          </a:bodyPr>
          <a:lstStyle>
            <a:defPPr>
              <a:defRPr lang="de-DE"/>
            </a:defPPr>
            <a:lvl1pPr marR="0" lvl="0" indent="0" fontAlgn="auto">
              <a:lnSpc>
                <a:spcPct val="100000"/>
              </a:lnSpc>
              <a:spcBef>
                <a:spcPts val="0"/>
              </a:spcBef>
              <a:spcAft>
                <a:spcPts val="0"/>
              </a:spcAft>
              <a:buClrTx/>
              <a:buSzTx/>
              <a:buFontTx/>
              <a:buNone/>
              <a:tabLst/>
              <a:defRPr kumimoji="0" sz="1400" b="1" i="0" u="none" strike="noStrike" cap="none" spc="0" normalizeH="0" baseline="0">
                <a:ln w="9525">
                  <a:noFill/>
                </a:ln>
                <a:solidFill>
                  <a:srgbClr val="892737"/>
                </a:solidFill>
                <a:effectLst/>
                <a:uLnTx/>
                <a:uFillTx/>
                <a:latin typeface="Arial" panose="020B0604020202020204" pitchFamily="34" charset="0"/>
                <a:cs typeface="Arial" panose="020B0604020202020204" pitchFamily="34" charset="0"/>
              </a:defRPr>
            </a:lvl1pPr>
          </a:lstStyle>
          <a:p>
            <a:r>
              <a:rPr lang="de-DE" sz="1800" dirty="0"/>
              <a:t>Überschuss</a:t>
            </a:r>
          </a:p>
        </p:txBody>
      </p:sp>
      <p:sp>
        <p:nvSpPr>
          <p:cNvPr id="78" name="Textfeld 77"/>
          <p:cNvSpPr txBox="1"/>
          <p:nvPr/>
        </p:nvSpPr>
        <p:spPr>
          <a:xfrm>
            <a:off x="2522435" y="1314844"/>
            <a:ext cx="2717848" cy="527470"/>
          </a:xfrm>
          <a:prstGeom prst="rect">
            <a:avLst/>
          </a:prstGeom>
          <a:noFill/>
          <a:ln>
            <a:solidFill>
              <a:srgbClr val="892737"/>
            </a:solidFill>
          </a:ln>
        </p:spPr>
        <p:txBody>
          <a:bodyPr wrap="square" tIns="90000" bIns="90000" rtlCol="0" anchor="ctr" anchorCtr="0">
            <a:noAutofit/>
          </a:bodyPr>
          <a:lstStyle>
            <a:defPPr>
              <a:defRPr lang="de-DE"/>
            </a:defPPr>
            <a:lvl1pPr marR="0" lvl="0" indent="0" fontAlgn="auto">
              <a:lnSpc>
                <a:spcPct val="100000"/>
              </a:lnSpc>
              <a:spcBef>
                <a:spcPts val="0"/>
              </a:spcBef>
              <a:spcAft>
                <a:spcPts val="0"/>
              </a:spcAft>
              <a:buClrTx/>
              <a:buSzTx/>
              <a:buFontTx/>
              <a:buNone/>
              <a:tabLst/>
              <a:defRPr kumimoji="0" sz="1400" b="1" i="0" u="none" strike="noStrike" cap="none" spc="0" normalizeH="0" baseline="0">
                <a:ln w="9525">
                  <a:noFill/>
                </a:ln>
                <a:solidFill>
                  <a:srgbClr val="892737"/>
                </a:solidFill>
                <a:effectLst/>
                <a:uLnTx/>
                <a:uFillTx/>
                <a:latin typeface="Arial" panose="020B0604020202020204" pitchFamily="34" charset="0"/>
                <a:cs typeface="Arial" panose="020B0604020202020204" pitchFamily="34" charset="0"/>
              </a:defRPr>
            </a:lvl1pPr>
          </a:lstStyle>
          <a:p>
            <a:r>
              <a:rPr lang="de-DE" sz="1800" dirty="0"/>
              <a:t>Wertentwicklung Index</a:t>
            </a:r>
          </a:p>
        </p:txBody>
      </p:sp>
      <p:sp>
        <p:nvSpPr>
          <p:cNvPr id="79" name="Textfeld 78">
            <a:extLst>
              <a:ext uri="{FF2B5EF4-FFF2-40B4-BE49-F238E27FC236}">
                <a16:creationId xmlns:a16="http://schemas.microsoft.com/office/drawing/2014/main" id="{9ABE2B12-5F17-4DA2-9B92-2CD0BD6C889F}"/>
              </a:ext>
            </a:extLst>
          </p:cNvPr>
          <p:cNvSpPr txBox="1"/>
          <p:nvPr/>
        </p:nvSpPr>
        <p:spPr>
          <a:xfrm>
            <a:off x="5675402" y="1316969"/>
            <a:ext cx="4305178" cy="523220"/>
          </a:xfrm>
          <a:prstGeom prst="rect">
            <a:avLst/>
          </a:prstGeom>
          <a:noFill/>
          <a:ln>
            <a:solidFill>
              <a:srgbClr val="892737"/>
            </a:solidFill>
          </a:ln>
        </p:spPr>
        <p:txBody>
          <a:bodyPr wrap="square" tIns="90000" bIns="90000" rtlCol="0" anchor="ctr" anchorCtr="0">
            <a:noAutofit/>
          </a:bodyPr>
          <a:lstStyle>
            <a:defPPr>
              <a:defRPr lang="de-DE"/>
            </a:defPPr>
            <a:lvl1pPr marR="0" lvl="0" indent="0" fontAlgn="auto">
              <a:lnSpc>
                <a:spcPct val="100000"/>
              </a:lnSpc>
              <a:spcBef>
                <a:spcPts val="0"/>
              </a:spcBef>
              <a:spcAft>
                <a:spcPts val="0"/>
              </a:spcAft>
              <a:buClrTx/>
              <a:buSzTx/>
              <a:buFontTx/>
              <a:buNone/>
              <a:tabLst/>
              <a:defRPr kumimoji="0" sz="1400" b="1" i="0" u="none" strike="noStrike" cap="none" spc="0" normalizeH="0" baseline="0">
                <a:ln w="9525">
                  <a:noFill/>
                </a:ln>
                <a:solidFill>
                  <a:srgbClr val="892737"/>
                </a:solidFill>
                <a:effectLst/>
                <a:uLnTx/>
                <a:uFillTx/>
                <a:latin typeface="Arial" panose="020B0604020202020204" pitchFamily="34" charset="0"/>
                <a:cs typeface="Arial" panose="020B0604020202020204" pitchFamily="34" charset="0"/>
              </a:defRPr>
            </a:lvl1pPr>
          </a:lstStyle>
          <a:p>
            <a:pPr algn="ctr"/>
            <a:r>
              <a:rPr lang="de-DE" sz="1800" dirty="0"/>
              <a:t>Ertrag </a:t>
            </a:r>
            <a:r>
              <a:rPr lang="de-DE" sz="1800" dirty="0" smtClean="0"/>
              <a:t>aus Indexbeteiligung</a:t>
            </a:r>
            <a:endParaRPr lang="de-DE" sz="1800" dirty="0"/>
          </a:p>
        </p:txBody>
      </p:sp>
      <p:sp>
        <p:nvSpPr>
          <p:cNvPr id="48" name="Ellipse 47"/>
          <p:cNvSpPr>
            <a:spLocks noChangeAspect="1"/>
          </p:cNvSpPr>
          <p:nvPr/>
        </p:nvSpPr>
        <p:spPr>
          <a:xfrm>
            <a:off x="666728" y="5644509"/>
            <a:ext cx="741828" cy="683325"/>
          </a:xfrm>
          <a:prstGeom prst="ellipse">
            <a:avLst/>
          </a:prstGeom>
          <a:solidFill>
            <a:srgbClr val="892737"/>
          </a:solidFill>
          <a:ln w="22225">
            <a:solidFill>
              <a:srgbClr val="8927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a:solidFill>
                  <a:srgbClr val="FFFFFF"/>
                </a:solidFill>
              </a:rPr>
              <a:t>2%</a:t>
            </a:r>
          </a:p>
        </p:txBody>
      </p:sp>
      <p:sp>
        <p:nvSpPr>
          <p:cNvPr id="50" name="Ellipse 49"/>
          <p:cNvSpPr>
            <a:spLocks noChangeAspect="1"/>
          </p:cNvSpPr>
          <p:nvPr/>
        </p:nvSpPr>
        <p:spPr>
          <a:xfrm>
            <a:off x="3001465" y="5634277"/>
            <a:ext cx="834547" cy="829626"/>
          </a:xfrm>
          <a:prstGeom prst="ellipse">
            <a:avLst/>
          </a:prstGeom>
          <a:solidFill>
            <a:srgbClr val="B3707D"/>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b="1" dirty="0">
              <a:solidFill>
                <a:srgbClr val="FFFFFF"/>
              </a:solidFill>
            </a:endParaRPr>
          </a:p>
        </p:txBody>
      </p:sp>
      <p:sp>
        <p:nvSpPr>
          <p:cNvPr id="51" name="Textfeld 50"/>
          <p:cNvSpPr txBox="1"/>
          <p:nvPr/>
        </p:nvSpPr>
        <p:spPr>
          <a:xfrm rot="10800000" flipV="1">
            <a:off x="4207103" y="5733073"/>
            <a:ext cx="1221640" cy="369332"/>
          </a:xfrm>
          <a:prstGeom prst="rect">
            <a:avLst/>
          </a:prstGeom>
          <a:noFill/>
          <a:ln>
            <a:noFill/>
          </a:ln>
        </p:spPr>
        <p:txBody>
          <a:bodyPr wrap="square" rtlCol="0">
            <a:spAutoFit/>
          </a:bodyPr>
          <a:lstStyle/>
          <a:p>
            <a:r>
              <a:rPr lang="de-DE" b="1" dirty="0">
                <a:solidFill>
                  <a:srgbClr val="404040"/>
                </a:solidFill>
              </a:rPr>
              <a:t>x </a:t>
            </a:r>
            <a:r>
              <a:rPr lang="de-DE" b="1" dirty="0" smtClean="0">
                <a:solidFill>
                  <a:srgbClr val="404040"/>
                </a:solidFill>
              </a:rPr>
              <a:t>50% </a:t>
            </a:r>
            <a:r>
              <a:rPr lang="de-DE" b="1" dirty="0">
                <a:solidFill>
                  <a:srgbClr val="404040"/>
                </a:solidFill>
              </a:rPr>
              <a:t>= </a:t>
            </a:r>
          </a:p>
        </p:txBody>
      </p:sp>
      <p:cxnSp>
        <p:nvCxnSpPr>
          <p:cNvPr id="52" name="Gerade Verbindung mit Pfeil 51">
            <a:extLst>
              <a:ext uri="{FF2B5EF4-FFF2-40B4-BE49-F238E27FC236}">
                <a16:creationId xmlns:a16="http://schemas.microsoft.com/office/drawing/2014/main" id="{48FC7A84-2366-44A3-90EA-10712948C384}"/>
              </a:ext>
            </a:extLst>
          </p:cNvPr>
          <p:cNvCxnSpPr/>
          <p:nvPr/>
        </p:nvCxnSpPr>
        <p:spPr>
          <a:xfrm>
            <a:off x="1773203" y="6121428"/>
            <a:ext cx="1188000" cy="0"/>
          </a:xfrm>
          <a:prstGeom prst="straightConnector1">
            <a:avLst/>
          </a:prstGeom>
          <a:ln w="25400">
            <a:solidFill>
              <a:srgbClr val="892737"/>
            </a:solidFill>
            <a:tailEnd type="triangle"/>
          </a:ln>
        </p:spPr>
        <p:style>
          <a:lnRef idx="1">
            <a:schemeClr val="accent1"/>
          </a:lnRef>
          <a:fillRef idx="0">
            <a:schemeClr val="accent1"/>
          </a:fillRef>
          <a:effectRef idx="0">
            <a:schemeClr val="accent1"/>
          </a:effectRef>
          <a:fontRef idx="minor">
            <a:schemeClr val="tx1"/>
          </a:fontRef>
        </p:style>
      </p:cxnSp>
      <p:sp>
        <p:nvSpPr>
          <p:cNvPr id="53" name="Textfeld 52">
            <a:extLst>
              <a:ext uri="{FF2B5EF4-FFF2-40B4-BE49-F238E27FC236}">
                <a16:creationId xmlns:a16="http://schemas.microsoft.com/office/drawing/2014/main" id="{C2554329-4280-4790-8D35-DC2DA2328FF8}"/>
              </a:ext>
            </a:extLst>
          </p:cNvPr>
          <p:cNvSpPr txBox="1"/>
          <p:nvPr/>
        </p:nvSpPr>
        <p:spPr>
          <a:xfrm>
            <a:off x="1906999" y="2200817"/>
            <a:ext cx="761747" cy="369332"/>
          </a:xfrm>
          <a:prstGeom prst="rect">
            <a:avLst/>
          </a:prstGeom>
          <a:noFill/>
        </p:spPr>
        <p:txBody>
          <a:bodyPr wrap="none" rtlCol="0">
            <a:spAutoFit/>
          </a:bodyPr>
          <a:lstStyle/>
          <a:p>
            <a:pPr>
              <a:defRPr/>
            </a:pPr>
            <a:r>
              <a:rPr lang="de-DE" b="1" dirty="0" smtClean="0">
                <a:solidFill>
                  <a:srgbClr val="892737"/>
                </a:solidFill>
                <a:ea typeface="Fedra Serif A Pro Demi" panose="02030605000000020004" pitchFamily="18" charset="0"/>
              </a:rPr>
              <a:t>220 </a:t>
            </a:r>
            <a:r>
              <a:rPr lang="de-DE" b="1" dirty="0">
                <a:solidFill>
                  <a:srgbClr val="892737"/>
                </a:solidFill>
                <a:ea typeface="Fedra Serif A Pro Demi" panose="02030605000000020004" pitchFamily="18" charset="0"/>
              </a:rPr>
              <a:t>€</a:t>
            </a:r>
          </a:p>
        </p:txBody>
      </p:sp>
      <p:cxnSp>
        <p:nvCxnSpPr>
          <p:cNvPr id="54" name="Gerade Verbindung mit Pfeil 53"/>
          <p:cNvCxnSpPr/>
          <p:nvPr/>
        </p:nvCxnSpPr>
        <p:spPr>
          <a:xfrm flipV="1">
            <a:off x="1232792" y="3096937"/>
            <a:ext cx="0" cy="216000"/>
          </a:xfrm>
          <a:prstGeom prst="straightConnector1">
            <a:avLst/>
          </a:prstGeom>
          <a:ln w="25400">
            <a:solidFill>
              <a:srgbClr val="625854"/>
            </a:solidFill>
            <a:tailEnd type="triangle"/>
          </a:ln>
        </p:spPr>
        <p:style>
          <a:lnRef idx="1">
            <a:schemeClr val="accent1"/>
          </a:lnRef>
          <a:fillRef idx="0">
            <a:schemeClr val="accent1"/>
          </a:fillRef>
          <a:effectRef idx="0">
            <a:schemeClr val="accent1"/>
          </a:effectRef>
          <a:fontRef idx="minor">
            <a:schemeClr val="tx1"/>
          </a:fontRef>
        </p:style>
      </p:cxnSp>
      <p:cxnSp>
        <p:nvCxnSpPr>
          <p:cNvPr id="55" name="Gerade Verbindung mit Pfeil 54">
            <a:extLst>
              <a:ext uri="{FF2B5EF4-FFF2-40B4-BE49-F238E27FC236}">
                <a16:creationId xmlns:a16="http://schemas.microsoft.com/office/drawing/2014/main" id="{48FC7A84-2366-44A3-90EA-10712948C384}"/>
              </a:ext>
            </a:extLst>
          </p:cNvPr>
          <p:cNvCxnSpPr/>
          <p:nvPr/>
        </p:nvCxnSpPr>
        <p:spPr>
          <a:xfrm>
            <a:off x="3946466" y="6086286"/>
            <a:ext cx="1800000" cy="0"/>
          </a:xfrm>
          <a:prstGeom prst="straightConnector1">
            <a:avLst/>
          </a:prstGeom>
          <a:ln w="25400">
            <a:solidFill>
              <a:srgbClr val="A59D95"/>
            </a:solidFill>
            <a:tailEnd type="triangle"/>
          </a:ln>
        </p:spPr>
        <p:style>
          <a:lnRef idx="1">
            <a:schemeClr val="accent1"/>
          </a:lnRef>
          <a:fillRef idx="0">
            <a:schemeClr val="accent1"/>
          </a:fillRef>
          <a:effectRef idx="0">
            <a:schemeClr val="accent1"/>
          </a:effectRef>
          <a:fontRef idx="minor">
            <a:schemeClr val="tx1"/>
          </a:fontRef>
        </p:style>
      </p:cxnSp>
      <p:sp>
        <p:nvSpPr>
          <p:cNvPr id="56" name="Ellipse 55"/>
          <p:cNvSpPr>
            <a:spLocks noChangeAspect="1"/>
          </p:cNvSpPr>
          <p:nvPr/>
        </p:nvSpPr>
        <p:spPr>
          <a:xfrm>
            <a:off x="5834651" y="5733073"/>
            <a:ext cx="1182837" cy="687836"/>
          </a:xfrm>
          <a:prstGeom prst="ellipse">
            <a:avLst/>
          </a:prstGeom>
          <a:solidFill>
            <a:srgbClr val="0070C0"/>
          </a:solid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solidFill>
                  <a:srgbClr val="FFFFFF"/>
                </a:solidFill>
              </a:rPr>
              <a:t>5%</a:t>
            </a:r>
            <a:endParaRPr lang="de-DE" b="1" dirty="0">
              <a:solidFill>
                <a:srgbClr val="FFFFFF"/>
              </a:solidFill>
            </a:endParaRPr>
          </a:p>
        </p:txBody>
      </p:sp>
      <p:sp>
        <p:nvSpPr>
          <p:cNvPr id="59" name="Textfeld 58"/>
          <p:cNvSpPr txBox="1"/>
          <p:nvPr/>
        </p:nvSpPr>
        <p:spPr>
          <a:xfrm>
            <a:off x="3943665" y="6060638"/>
            <a:ext cx="1947484" cy="584775"/>
          </a:xfrm>
          <a:prstGeom prst="rect">
            <a:avLst/>
          </a:prstGeom>
          <a:noFill/>
        </p:spPr>
        <p:txBody>
          <a:bodyPr wrap="square" rtlCol="0">
            <a:spAutoFit/>
          </a:bodyPr>
          <a:lstStyle/>
          <a:p>
            <a:r>
              <a:rPr lang="de-DE" sz="1600" dirty="0" smtClean="0">
                <a:solidFill>
                  <a:srgbClr val="404040"/>
                </a:solidFill>
              </a:rPr>
              <a:t>Beteiligungsquote</a:t>
            </a:r>
          </a:p>
          <a:p>
            <a:r>
              <a:rPr lang="de-DE" sz="1600" dirty="0" smtClean="0">
                <a:solidFill>
                  <a:srgbClr val="404040"/>
                </a:solidFill>
              </a:rPr>
              <a:t>(gesamt 90%)</a:t>
            </a:r>
            <a:endParaRPr lang="de-DE" sz="1600" dirty="0">
              <a:solidFill>
                <a:srgbClr val="404040"/>
              </a:solidFill>
            </a:endParaRPr>
          </a:p>
        </p:txBody>
      </p:sp>
      <p:sp>
        <p:nvSpPr>
          <p:cNvPr id="60" name="Textfeld 59"/>
          <p:cNvSpPr txBox="1"/>
          <p:nvPr/>
        </p:nvSpPr>
        <p:spPr>
          <a:xfrm>
            <a:off x="7084853" y="2260128"/>
            <a:ext cx="1345240" cy="369332"/>
          </a:xfrm>
          <a:prstGeom prst="rect">
            <a:avLst/>
          </a:prstGeom>
          <a:noFill/>
          <a:ln>
            <a:noFill/>
          </a:ln>
        </p:spPr>
        <p:txBody>
          <a:bodyPr wrap="none" rtlCol="0">
            <a:spAutoFit/>
          </a:bodyPr>
          <a:lstStyle/>
          <a:p>
            <a:r>
              <a:rPr lang="de-DE" b="1" dirty="0">
                <a:solidFill>
                  <a:srgbClr val="404040"/>
                </a:solidFill>
              </a:rPr>
              <a:t>x </a:t>
            </a:r>
            <a:r>
              <a:rPr lang="de-DE" b="1" dirty="0" smtClean="0">
                <a:solidFill>
                  <a:srgbClr val="404040"/>
                </a:solidFill>
              </a:rPr>
              <a:t>9.800 € =</a:t>
            </a:r>
            <a:endParaRPr lang="de-DE" b="1" dirty="0">
              <a:solidFill>
                <a:srgbClr val="404040"/>
              </a:solidFill>
            </a:endParaRPr>
          </a:p>
        </p:txBody>
      </p:sp>
      <p:grpSp>
        <p:nvGrpSpPr>
          <p:cNvPr id="61" name="Gruppieren 60"/>
          <p:cNvGrpSpPr/>
          <p:nvPr/>
        </p:nvGrpSpPr>
        <p:grpSpPr>
          <a:xfrm>
            <a:off x="3191057" y="5773846"/>
            <a:ext cx="504000" cy="504000"/>
            <a:chOff x="3805157" y="2284620"/>
            <a:chExt cx="504000" cy="504000"/>
          </a:xfrm>
        </p:grpSpPr>
        <p:cxnSp>
          <p:nvCxnSpPr>
            <p:cNvPr id="62" name="Gerade Verbindung mit Pfeil 61"/>
            <p:cNvCxnSpPr/>
            <p:nvPr/>
          </p:nvCxnSpPr>
          <p:spPr>
            <a:xfrm flipV="1">
              <a:off x="3829037" y="2284620"/>
              <a:ext cx="0" cy="50400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Gerade Verbindung mit Pfeil 62"/>
            <p:cNvCxnSpPr/>
            <p:nvPr/>
          </p:nvCxnSpPr>
          <p:spPr>
            <a:xfrm flipV="1">
              <a:off x="3805157" y="2762902"/>
              <a:ext cx="504000" cy="2202"/>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64" name="Freihandform 63"/>
            <p:cNvSpPr/>
            <p:nvPr/>
          </p:nvSpPr>
          <p:spPr>
            <a:xfrm>
              <a:off x="3848493" y="2414591"/>
              <a:ext cx="332242" cy="246270"/>
            </a:xfrm>
            <a:custGeom>
              <a:avLst/>
              <a:gdLst>
                <a:gd name="connsiteX0" fmla="*/ 0 w 641685"/>
                <a:gd name="connsiteY0" fmla="*/ 433137 h 433137"/>
                <a:gd name="connsiteX1" fmla="*/ 256674 w 641685"/>
                <a:gd name="connsiteY1" fmla="*/ 160421 h 433137"/>
                <a:gd name="connsiteX2" fmla="*/ 385011 w 641685"/>
                <a:gd name="connsiteY2" fmla="*/ 256673 h 433137"/>
                <a:gd name="connsiteX3" fmla="*/ 641685 w 641685"/>
                <a:gd name="connsiteY3" fmla="*/ 0 h 433137"/>
                <a:gd name="connsiteX4" fmla="*/ 641685 w 641685"/>
                <a:gd name="connsiteY4" fmla="*/ 0 h 433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1685" h="433137">
                  <a:moveTo>
                    <a:pt x="0" y="433137"/>
                  </a:moveTo>
                  <a:lnTo>
                    <a:pt x="256674" y="160421"/>
                  </a:lnTo>
                  <a:lnTo>
                    <a:pt x="385011" y="256673"/>
                  </a:lnTo>
                  <a:lnTo>
                    <a:pt x="641685" y="0"/>
                  </a:lnTo>
                  <a:lnTo>
                    <a:pt x="641685" y="0"/>
                  </a:lnTo>
                </a:path>
              </a:pathLst>
            </a:custGeom>
            <a:noFill/>
            <a:ln w="60325"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FFFFFF"/>
                </a:solidFill>
              </a:endParaRPr>
            </a:p>
          </p:txBody>
        </p:sp>
      </p:grpSp>
      <p:sp>
        <p:nvSpPr>
          <p:cNvPr id="65" name="Textfeld 64"/>
          <p:cNvSpPr txBox="1"/>
          <p:nvPr/>
        </p:nvSpPr>
        <p:spPr>
          <a:xfrm>
            <a:off x="3255200" y="5612010"/>
            <a:ext cx="646331" cy="369332"/>
          </a:xfrm>
          <a:prstGeom prst="rect">
            <a:avLst/>
          </a:prstGeom>
          <a:noFill/>
        </p:spPr>
        <p:txBody>
          <a:bodyPr wrap="none" rtlCol="0">
            <a:spAutoFit/>
          </a:bodyPr>
          <a:lstStyle/>
          <a:p>
            <a:r>
              <a:rPr lang="de-DE" b="1" dirty="0" smtClean="0">
                <a:solidFill>
                  <a:srgbClr val="FFFFFF"/>
                </a:solidFill>
              </a:rPr>
              <a:t>10%</a:t>
            </a:r>
            <a:endParaRPr lang="de-DE" b="1" dirty="0">
              <a:solidFill>
                <a:srgbClr val="FFFFFF"/>
              </a:solidFill>
            </a:endParaRPr>
          </a:p>
        </p:txBody>
      </p:sp>
      <p:cxnSp>
        <p:nvCxnSpPr>
          <p:cNvPr id="66" name="Gerade Verbindung mit Pfeil 65">
            <a:extLst>
              <a:ext uri="{FF2B5EF4-FFF2-40B4-BE49-F238E27FC236}">
                <a16:creationId xmlns:a16="http://schemas.microsoft.com/office/drawing/2014/main" id="{48FC7A84-2366-44A3-90EA-10712948C384}"/>
              </a:ext>
            </a:extLst>
          </p:cNvPr>
          <p:cNvCxnSpPr/>
          <p:nvPr/>
        </p:nvCxnSpPr>
        <p:spPr>
          <a:xfrm>
            <a:off x="7084853" y="6086286"/>
            <a:ext cx="1281257" cy="9249"/>
          </a:xfrm>
          <a:prstGeom prst="straightConnector1">
            <a:avLst/>
          </a:prstGeom>
          <a:ln w="254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67" name="Rechteck 66"/>
          <p:cNvSpPr/>
          <p:nvPr/>
        </p:nvSpPr>
        <p:spPr>
          <a:xfrm>
            <a:off x="8652668" y="5174672"/>
            <a:ext cx="1094374" cy="97541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smtClean="0">
                <a:solidFill>
                  <a:srgbClr val="FFFFFF"/>
                </a:solidFill>
              </a:rPr>
              <a:t>490,--</a:t>
            </a:r>
            <a:endParaRPr lang="de-DE" b="1" dirty="0">
              <a:solidFill>
                <a:srgbClr val="FFFFFF"/>
              </a:solidFill>
            </a:endParaRPr>
          </a:p>
        </p:txBody>
      </p:sp>
      <p:sp>
        <p:nvSpPr>
          <p:cNvPr id="68" name="Rechteck 67"/>
          <p:cNvSpPr/>
          <p:nvPr/>
        </p:nvSpPr>
        <p:spPr>
          <a:xfrm>
            <a:off x="9835454" y="4024076"/>
            <a:ext cx="2356546" cy="804788"/>
          </a:xfrm>
          <a:prstGeom prst="rect">
            <a:avLst/>
          </a:prstGeom>
          <a:solidFill>
            <a:schemeClr val="bg1">
              <a:lumMod val="5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b="1" dirty="0" smtClean="0">
                <a:solidFill>
                  <a:srgbClr val="FFFFFF"/>
                </a:solidFill>
              </a:rPr>
              <a:t>€ 11.682,-</a:t>
            </a:r>
            <a:endParaRPr lang="de-DE" sz="3200" b="1" dirty="0">
              <a:solidFill>
                <a:srgbClr val="FFFFFF"/>
              </a:solidFill>
            </a:endParaRPr>
          </a:p>
        </p:txBody>
      </p:sp>
      <p:sp>
        <p:nvSpPr>
          <p:cNvPr id="69" name="Textfeld 68"/>
          <p:cNvSpPr txBox="1"/>
          <p:nvPr/>
        </p:nvSpPr>
        <p:spPr>
          <a:xfrm>
            <a:off x="6862641" y="2650583"/>
            <a:ext cx="2004463" cy="830997"/>
          </a:xfrm>
          <a:prstGeom prst="rect">
            <a:avLst/>
          </a:prstGeom>
          <a:noFill/>
        </p:spPr>
        <p:txBody>
          <a:bodyPr wrap="square" rtlCol="0">
            <a:spAutoFit/>
          </a:bodyPr>
          <a:lstStyle/>
          <a:p>
            <a:r>
              <a:rPr lang="de-DE" sz="1600" dirty="0" err="1" smtClean="0">
                <a:solidFill>
                  <a:srgbClr val="404040"/>
                </a:solidFill>
              </a:rPr>
              <a:t>Sicherungsver</a:t>
            </a:r>
            <a:r>
              <a:rPr lang="de-DE" sz="1600" dirty="0" smtClean="0">
                <a:solidFill>
                  <a:srgbClr val="404040"/>
                </a:solidFill>
              </a:rPr>
              <a:t>-mögen </a:t>
            </a:r>
            <a:r>
              <a:rPr lang="de-DE" sz="1600" dirty="0" err="1" smtClean="0">
                <a:solidFill>
                  <a:srgbClr val="404040"/>
                </a:solidFill>
              </a:rPr>
              <a:t>abzügl</a:t>
            </a:r>
            <a:r>
              <a:rPr lang="de-DE" sz="1600" dirty="0" smtClean="0">
                <a:solidFill>
                  <a:srgbClr val="404040"/>
                </a:solidFill>
              </a:rPr>
              <a:t>. Beitrag Index Plus)</a:t>
            </a:r>
            <a:endParaRPr lang="de-DE" sz="1600" dirty="0">
              <a:solidFill>
                <a:srgbClr val="404040"/>
              </a:solidFill>
            </a:endParaRPr>
          </a:p>
        </p:txBody>
      </p:sp>
      <p:sp>
        <p:nvSpPr>
          <p:cNvPr id="70" name="Textfeld 69"/>
          <p:cNvSpPr txBox="1"/>
          <p:nvPr/>
        </p:nvSpPr>
        <p:spPr>
          <a:xfrm>
            <a:off x="6772016" y="4858242"/>
            <a:ext cx="1969062" cy="830997"/>
          </a:xfrm>
          <a:prstGeom prst="rect">
            <a:avLst/>
          </a:prstGeom>
          <a:noFill/>
        </p:spPr>
        <p:txBody>
          <a:bodyPr wrap="square" rtlCol="0">
            <a:spAutoFit/>
          </a:bodyPr>
          <a:lstStyle/>
          <a:p>
            <a:r>
              <a:rPr lang="de-DE" sz="1600" dirty="0" err="1" smtClean="0">
                <a:solidFill>
                  <a:srgbClr val="404040"/>
                </a:solidFill>
              </a:rPr>
              <a:t>Sicherungsver</a:t>
            </a:r>
            <a:r>
              <a:rPr lang="de-DE" sz="1600" dirty="0" smtClean="0">
                <a:solidFill>
                  <a:srgbClr val="404040"/>
                </a:solidFill>
              </a:rPr>
              <a:t>-mögen </a:t>
            </a:r>
            <a:r>
              <a:rPr lang="de-DE" sz="1600" dirty="0" err="1" smtClean="0">
                <a:solidFill>
                  <a:srgbClr val="404040"/>
                </a:solidFill>
              </a:rPr>
              <a:t>abzügl</a:t>
            </a:r>
            <a:r>
              <a:rPr lang="de-DE" sz="1600" dirty="0" smtClean="0">
                <a:solidFill>
                  <a:srgbClr val="404040"/>
                </a:solidFill>
              </a:rPr>
              <a:t>. Beitrag Index Plus)</a:t>
            </a:r>
            <a:endParaRPr lang="de-DE" sz="1600" dirty="0">
              <a:solidFill>
                <a:srgbClr val="404040"/>
              </a:solidFill>
            </a:endParaRPr>
          </a:p>
        </p:txBody>
      </p:sp>
      <p:cxnSp>
        <p:nvCxnSpPr>
          <p:cNvPr id="71" name="Gewinkelte Verbindung 20"/>
          <p:cNvCxnSpPr>
            <a:cxnSpLocks/>
          </p:cNvCxnSpPr>
          <p:nvPr/>
        </p:nvCxnSpPr>
        <p:spPr>
          <a:xfrm rot="10800000">
            <a:off x="2021134" y="4461874"/>
            <a:ext cx="4417566" cy="1150139"/>
          </a:xfrm>
          <a:prstGeom prst="bentConnector3">
            <a:avLst>
              <a:gd name="adj1" fmla="val 50000"/>
            </a:avLst>
          </a:prstGeom>
          <a:ln w="31750">
            <a:solidFill>
              <a:srgbClr val="0070C0"/>
            </a:solidFill>
            <a:prstDash val="dash"/>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117972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8"/>
          <p:cNvSpPr txBox="1">
            <a:spLocks/>
          </p:cNvSpPr>
          <p:nvPr/>
        </p:nvSpPr>
        <p:spPr>
          <a:xfrm>
            <a:off x="515939" y="478536"/>
            <a:ext cx="9270042" cy="720000"/>
          </a:xfrm>
          <a:prstGeom prst="rect">
            <a:avLst/>
          </a:prstGeom>
        </p:spPr>
        <p:txBody>
          <a:bodyPr/>
          <a:lst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a:lstStyle>
          <a:p>
            <a:r>
              <a:rPr lang="de-DE" smtClean="0">
                <a:solidFill>
                  <a:srgbClr val="BF1528"/>
                </a:solidFill>
                <a:hlinkClick r:id="rId3"/>
              </a:rPr>
              <a:t>ergo.de/balance</a:t>
            </a:r>
            <a:r>
              <a:rPr lang="de-DE" smtClean="0">
                <a:solidFill>
                  <a:srgbClr val="BF1528"/>
                </a:solidFill>
              </a:rPr>
              <a:t> als Infoplattform zum Produkt</a:t>
            </a:r>
            <a:endParaRPr lang="de-DE" dirty="0">
              <a:solidFill>
                <a:srgbClr val="BF1528"/>
              </a:solidFill>
            </a:endParaRPr>
          </a:p>
        </p:txBody>
      </p:sp>
      <p:pic>
        <p:nvPicPr>
          <p:cNvPr id="2" name="Grafik 1" descr="Bildschirmausschnit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077" y="1198536"/>
            <a:ext cx="11260539" cy="5271979"/>
          </a:xfrm>
          <a:prstGeom prst="rect">
            <a:avLst/>
          </a:prstGeom>
        </p:spPr>
      </p:pic>
    </p:spTree>
    <p:extLst>
      <p:ext uri="{BB962C8B-B14F-4D97-AF65-F5344CB8AC3E}">
        <p14:creationId xmlns:p14="http://schemas.microsoft.com/office/powerpoint/2010/main" val="41276537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itel 1"/>
          <p:cNvSpPr>
            <a:spLocks noGrp="1"/>
          </p:cNvSpPr>
          <p:nvPr>
            <p:ph type="title"/>
          </p:nvPr>
        </p:nvSpPr>
        <p:spPr/>
        <p:txBody>
          <a:bodyPr anchor="ctr" anchorCtr="0"/>
          <a:lstStyle/>
          <a:p>
            <a:r>
              <a:rPr lang="de-DE" dirty="0" smtClean="0">
                <a:solidFill>
                  <a:srgbClr val="BF1528"/>
                </a:solidFill>
              </a:rPr>
              <a:t>Fokus auf Flexibilität:</a:t>
            </a:r>
            <a:br>
              <a:rPr lang="de-DE" dirty="0" smtClean="0">
                <a:solidFill>
                  <a:srgbClr val="BF1528"/>
                </a:solidFill>
              </a:rPr>
            </a:br>
            <a:r>
              <a:rPr lang="de-DE" dirty="0" smtClean="0">
                <a:solidFill>
                  <a:srgbClr val="BF1528"/>
                </a:solidFill>
              </a:rPr>
              <a:t>ERGO Rente Balance</a:t>
            </a:r>
            <a:endParaRPr lang="de-DE" dirty="0">
              <a:solidFill>
                <a:srgbClr val="BF1528"/>
              </a:solidFill>
            </a:endParaRPr>
          </a:p>
        </p:txBody>
      </p:sp>
      <p:sp>
        <p:nvSpPr>
          <p:cNvPr id="2" name="Textplatzhalter 1"/>
          <p:cNvSpPr>
            <a:spLocks noGrp="1"/>
          </p:cNvSpPr>
          <p:nvPr>
            <p:ph type="body" sz="quarter" idx="5"/>
          </p:nvPr>
        </p:nvSpPr>
        <p:spPr>
          <a:solidFill>
            <a:srgbClr val="CCEBED"/>
          </a:solidFill>
        </p:spPr>
        <p:txBody>
          <a:bodyPr/>
          <a:lstStyle/>
          <a:p>
            <a:endParaRPr lang="de-DE" dirty="0"/>
          </a:p>
        </p:txBody>
      </p:sp>
      <p:sp>
        <p:nvSpPr>
          <p:cNvPr id="8" name="Textplatzhalter 7"/>
          <p:cNvSpPr>
            <a:spLocks noGrp="1"/>
          </p:cNvSpPr>
          <p:nvPr>
            <p:ph type="body" sz="quarter" idx="10"/>
          </p:nvPr>
        </p:nvSpPr>
        <p:spPr/>
        <p:txBody>
          <a:bodyPr/>
          <a:lstStyle/>
          <a:p>
            <a:endParaRPr lang="de-DE" dirty="0"/>
          </a:p>
        </p:txBody>
      </p:sp>
      <p:sp>
        <p:nvSpPr>
          <p:cNvPr id="24" name="Textplatzhalter 23"/>
          <p:cNvSpPr>
            <a:spLocks noGrp="1"/>
          </p:cNvSpPr>
          <p:nvPr>
            <p:ph type="body" sz="quarter" idx="40"/>
          </p:nvPr>
        </p:nvSpPr>
        <p:spPr/>
        <p:txBody>
          <a:bodyPr/>
          <a:lstStyle/>
          <a:p>
            <a:r>
              <a:rPr lang="de-DE" dirty="0" smtClean="0"/>
              <a:t>1</a:t>
            </a:r>
            <a:endParaRPr lang="de-DE" dirty="0"/>
          </a:p>
        </p:txBody>
      </p:sp>
      <p:sp>
        <p:nvSpPr>
          <p:cNvPr id="10" name="Textplatzhalter 9"/>
          <p:cNvSpPr>
            <a:spLocks noGrp="1"/>
          </p:cNvSpPr>
          <p:nvPr>
            <p:ph type="body" sz="quarter" idx="26"/>
          </p:nvPr>
        </p:nvSpPr>
        <p:spPr/>
        <p:txBody>
          <a:bodyPr/>
          <a:lstStyle/>
          <a:p>
            <a:r>
              <a:rPr lang="de-DE" dirty="0" smtClean="0"/>
              <a:t>Einzigartige Kapitalanlageflexibilität</a:t>
            </a:r>
            <a:endParaRPr lang="de-DE" dirty="0"/>
          </a:p>
        </p:txBody>
      </p:sp>
      <p:sp>
        <p:nvSpPr>
          <p:cNvPr id="25" name="Textplatzhalter 24"/>
          <p:cNvSpPr>
            <a:spLocks noGrp="1"/>
          </p:cNvSpPr>
          <p:nvPr>
            <p:ph type="body" sz="quarter" idx="41"/>
          </p:nvPr>
        </p:nvSpPr>
        <p:spPr/>
        <p:txBody>
          <a:bodyPr/>
          <a:lstStyle/>
          <a:p>
            <a:r>
              <a:rPr lang="de-DE" dirty="0" smtClean="0"/>
              <a:t>2</a:t>
            </a:r>
            <a:endParaRPr lang="de-DE" dirty="0"/>
          </a:p>
        </p:txBody>
      </p:sp>
      <p:sp>
        <p:nvSpPr>
          <p:cNvPr id="11" name="Textplatzhalter 10"/>
          <p:cNvSpPr>
            <a:spLocks noGrp="1"/>
          </p:cNvSpPr>
          <p:nvPr>
            <p:ph type="body" sz="quarter" idx="27"/>
          </p:nvPr>
        </p:nvSpPr>
        <p:spPr/>
        <p:txBody>
          <a:bodyPr/>
          <a:lstStyle/>
          <a:p>
            <a:r>
              <a:rPr lang="de-DE" dirty="0" smtClean="0"/>
              <a:t>Mit Sicherheit – als Indexpolice</a:t>
            </a:r>
            <a:endParaRPr lang="de-DE" dirty="0"/>
          </a:p>
        </p:txBody>
      </p:sp>
      <p:sp>
        <p:nvSpPr>
          <p:cNvPr id="26" name="Textplatzhalter 25"/>
          <p:cNvSpPr>
            <a:spLocks noGrp="1"/>
          </p:cNvSpPr>
          <p:nvPr>
            <p:ph type="body" sz="quarter" idx="42"/>
          </p:nvPr>
        </p:nvSpPr>
        <p:spPr/>
        <p:txBody>
          <a:bodyPr/>
          <a:lstStyle/>
          <a:p>
            <a:r>
              <a:rPr lang="de-DE" dirty="0" smtClean="0"/>
              <a:t>3</a:t>
            </a:r>
            <a:endParaRPr lang="de-DE" dirty="0"/>
          </a:p>
        </p:txBody>
      </p:sp>
      <p:sp>
        <p:nvSpPr>
          <p:cNvPr id="12" name="Textplatzhalter 11"/>
          <p:cNvSpPr>
            <a:spLocks noGrp="1"/>
          </p:cNvSpPr>
          <p:nvPr>
            <p:ph type="body" sz="quarter" idx="28"/>
          </p:nvPr>
        </p:nvSpPr>
        <p:spPr/>
        <p:txBody>
          <a:bodyPr/>
          <a:lstStyle/>
          <a:p>
            <a:r>
              <a:rPr lang="de-DE" b="1" dirty="0" smtClean="0"/>
              <a:t>Renditeorientiert – als Fondspolice</a:t>
            </a:r>
            <a:endParaRPr lang="de-DE" b="1" dirty="0"/>
          </a:p>
        </p:txBody>
      </p:sp>
      <p:sp>
        <p:nvSpPr>
          <p:cNvPr id="27" name="Textplatzhalter 26"/>
          <p:cNvSpPr>
            <a:spLocks noGrp="1"/>
          </p:cNvSpPr>
          <p:nvPr>
            <p:ph type="body" sz="quarter" idx="43"/>
          </p:nvPr>
        </p:nvSpPr>
        <p:spPr/>
        <p:txBody>
          <a:bodyPr/>
          <a:lstStyle/>
          <a:p>
            <a:r>
              <a:rPr lang="de-DE" dirty="0" smtClean="0"/>
              <a:t>4</a:t>
            </a:r>
            <a:endParaRPr lang="de-DE" dirty="0"/>
          </a:p>
        </p:txBody>
      </p:sp>
      <p:sp>
        <p:nvSpPr>
          <p:cNvPr id="13" name="Textplatzhalter 12"/>
          <p:cNvSpPr>
            <a:spLocks noGrp="1"/>
          </p:cNvSpPr>
          <p:nvPr>
            <p:ph type="body" sz="quarter" idx="29"/>
          </p:nvPr>
        </p:nvSpPr>
        <p:spPr/>
        <p:txBody>
          <a:bodyPr/>
          <a:lstStyle/>
          <a:p>
            <a:r>
              <a:rPr lang="de-DE" dirty="0" smtClean="0"/>
              <a:t>Besondere Produktausgestaltungen</a:t>
            </a:r>
            <a:endParaRPr lang="de-DE" dirty="0"/>
          </a:p>
        </p:txBody>
      </p:sp>
      <p:sp>
        <p:nvSpPr>
          <p:cNvPr id="7" name="Textplatzhalter 6"/>
          <p:cNvSpPr>
            <a:spLocks noGrp="1"/>
          </p:cNvSpPr>
          <p:nvPr>
            <p:ph type="body" sz="quarter" idx="8"/>
          </p:nvPr>
        </p:nvSpPr>
        <p:spPr/>
        <p:txBody>
          <a:bodyPr/>
          <a:lstStyle/>
          <a:p>
            <a:endParaRPr lang="de-DE" dirty="0"/>
          </a:p>
        </p:txBody>
      </p:sp>
      <p:sp>
        <p:nvSpPr>
          <p:cNvPr id="17" name="Textplatzhalter 26"/>
          <p:cNvSpPr>
            <a:spLocks noGrp="1"/>
          </p:cNvSpPr>
          <p:nvPr>
            <p:ph type="body" sz="quarter" idx="43"/>
          </p:nvPr>
        </p:nvSpPr>
        <p:spPr>
          <a:xfrm>
            <a:off x="4467724" y="4868311"/>
            <a:ext cx="756000" cy="676800"/>
          </a:xfrm>
        </p:spPr>
        <p:txBody>
          <a:bodyPr/>
          <a:lstStyle/>
          <a:p>
            <a:r>
              <a:rPr lang="de-DE" dirty="0" smtClean="0"/>
              <a:t>5</a:t>
            </a:r>
            <a:endParaRPr lang="de-DE" dirty="0"/>
          </a:p>
        </p:txBody>
      </p:sp>
      <p:sp>
        <p:nvSpPr>
          <p:cNvPr id="18" name="Textplatzhalter 12"/>
          <p:cNvSpPr>
            <a:spLocks noGrp="1"/>
          </p:cNvSpPr>
          <p:nvPr>
            <p:ph type="body" sz="quarter" idx="29"/>
          </p:nvPr>
        </p:nvSpPr>
        <p:spPr>
          <a:xfrm>
            <a:off x="5223723" y="4868312"/>
            <a:ext cx="5940075" cy="676800"/>
          </a:xfrm>
        </p:spPr>
        <p:txBody>
          <a:bodyPr/>
          <a:lstStyle/>
          <a:p>
            <a:r>
              <a:rPr lang="de-DE" dirty="0" smtClean="0"/>
              <a:t>Rentenphase mit Dreifachvorteil</a:t>
            </a:r>
            <a:endParaRPr lang="de-DE" dirty="0"/>
          </a:p>
        </p:txBody>
      </p:sp>
      <p:sp>
        <p:nvSpPr>
          <p:cNvPr id="19" name="Textplatzhalter 26"/>
          <p:cNvSpPr>
            <a:spLocks noGrp="1"/>
          </p:cNvSpPr>
          <p:nvPr>
            <p:ph type="body" sz="quarter" idx="43"/>
          </p:nvPr>
        </p:nvSpPr>
        <p:spPr>
          <a:xfrm>
            <a:off x="4467723" y="5545110"/>
            <a:ext cx="756000" cy="676800"/>
          </a:xfrm>
        </p:spPr>
        <p:txBody>
          <a:bodyPr/>
          <a:lstStyle/>
          <a:p>
            <a:r>
              <a:rPr lang="de-DE" dirty="0"/>
              <a:t>6</a:t>
            </a:r>
          </a:p>
        </p:txBody>
      </p:sp>
      <p:sp>
        <p:nvSpPr>
          <p:cNvPr id="20" name="Textplatzhalter 12"/>
          <p:cNvSpPr>
            <a:spLocks noGrp="1"/>
          </p:cNvSpPr>
          <p:nvPr>
            <p:ph type="body" sz="quarter" idx="29"/>
          </p:nvPr>
        </p:nvSpPr>
        <p:spPr>
          <a:xfrm>
            <a:off x="5223722" y="5545111"/>
            <a:ext cx="5940075" cy="676800"/>
          </a:xfrm>
        </p:spPr>
        <p:txBody>
          <a:bodyPr/>
          <a:lstStyle/>
          <a:p>
            <a:r>
              <a:rPr lang="de-DE" dirty="0" smtClean="0"/>
              <a:t>Überblick</a:t>
            </a:r>
            <a:endParaRPr lang="de-DE" dirty="0"/>
          </a:p>
        </p:txBody>
      </p:sp>
      <p:sp>
        <p:nvSpPr>
          <p:cNvPr id="32" name="Rechteck 31"/>
          <p:cNvSpPr/>
          <p:nvPr/>
        </p:nvSpPr>
        <p:spPr>
          <a:xfrm>
            <a:off x="4626703" y="4191505"/>
            <a:ext cx="6378115" cy="1909043"/>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pic>
        <p:nvPicPr>
          <p:cNvPr id="5" name="Bildplatzhalter 4"/>
          <p:cNvPicPr>
            <a:picLocks noGrp="1" noChangeAspect="1"/>
          </p:cNvPicPr>
          <p:nvPr>
            <p:ph type="pic" sz="quarter" idx="4"/>
          </p:nvPr>
        </p:nvPicPr>
        <p:blipFill>
          <a:blip r:embed="rId3" cstate="print">
            <a:extLst>
              <a:ext uri="{28A0092B-C50C-407E-A947-70E740481C1C}">
                <a14:useLocalDpi xmlns:a14="http://schemas.microsoft.com/office/drawing/2010/main"/>
              </a:ext>
            </a:extLst>
          </a:blip>
          <a:srcRect/>
          <a:stretch>
            <a:fillRect/>
          </a:stretch>
        </p:blipFill>
        <p:spPr/>
      </p:pic>
      <p:sp>
        <p:nvSpPr>
          <p:cNvPr id="21" name="Rechteck 20"/>
          <p:cNvSpPr/>
          <p:nvPr/>
        </p:nvSpPr>
        <p:spPr>
          <a:xfrm>
            <a:off x="4599217" y="2100426"/>
            <a:ext cx="6378115" cy="141428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42832235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platzhalter 9"/>
          <p:cNvPicPr>
            <a:picLocks noGrp="1" noChangeAspect="1"/>
          </p:cNvPicPr>
          <p:nvPr>
            <p:ph type="pic" sz="quarter" idx="4"/>
          </p:nvPr>
        </p:nvPicPr>
        <p:blipFill>
          <a:blip r:embed="rId3" cstate="screen">
            <a:extLst>
              <a:ext uri="{28A0092B-C50C-407E-A947-70E740481C1C}">
                <a14:useLocalDpi xmlns:a14="http://schemas.microsoft.com/office/drawing/2010/main"/>
              </a:ext>
            </a:extLst>
          </a:blip>
          <a:srcRect l="35" r="35"/>
          <a:stretch>
            <a:fillRect/>
          </a:stretch>
        </p:blipFill>
        <p:spPr/>
      </p:pic>
      <p:sp>
        <p:nvSpPr>
          <p:cNvPr id="5" name="Titel 4"/>
          <p:cNvSpPr>
            <a:spLocks noGrp="1"/>
          </p:cNvSpPr>
          <p:nvPr>
            <p:ph type="title"/>
          </p:nvPr>
        </p:nvSpPr>
        <p:spPr/>
        <p:txBody>
          <a:bodyPr/>
          <a:lstStyle/>
          <a:p>
            <a:r>
              <a:rPr lang="de-DE" dirty="0" smtClean="0">
                <a:solidFill>
                  <a:srgbClr val="BF1528"/>
                </a:solidFill>
              </a:rPr>
              <a:t>Fondsauswahl: Ausgezeichnet!</a:t>
            </a:r>
            <a:endParaRPr lang="de-DE" dirty="0">
              <a:solidFill>
                <a:srgbClr val="BF1528"/>
              </a:solidFill>
            </a:endParaRPr>
          </a:p>
        </p:txBody>
      </p:sp>
      <p:sp>
        <p:nvSpPr>
          <p:cNvPr id="2" name="Textplatzhalter 1"/>
          <p:cNvSpPr>
            <a:spLocks noGrp="1"/>
          </p:cNvSpPr>
          <p:nvPr>
            <p:ph type="body" sz="quarter" idx="5"/>
          </p:nvPr>
        </p:nvSpPr>
        <p:spPr>
          <a:solidFill>
            <a:srgbClr val="CCEBED"/>
          </a:solidFill>
        </p:spPr>
        <p:txBody>
          <a:bodyPr/>
          <a:lstStyle/>
          <a:p>
            <a:endParaRPr lang="de-DE" dirty="0"/>
          </a:p>
        </p:txBody>
      </p:sp>
      <p:sp>
        <p:nvSpPr>
          <p:cNvPr id="8" name="Inhaltsplatzhalter 7"/>
          <p:cNvSpPr>
            <a:spLocks noGrp="1"/>
          </p:cNvSpPr>
          <p:nvPr>
            <p:ph sz="quarter" idx="14"/>
          </p:nvPr>
        </p:nvSpPr>
        <p:spPr>
          <a:xfrm>
            <a:off x="4727576" y="1484313"/>
            <a:ext cx="5376544" cy="4700587"/>
          </a:xfrm>
        </p:spPr>
        <p:txBody>
          <a:bodyPr/>
          <a:lstStyle/>
          <a:p>
            <a:r>
              <a:rPr lang="de-DE" altLang="de-DE" dirty="0">
                <a:solidFill>
                  <a:prstClr val="black"/>
                </a:solidFill>
                <a:latin typeface="Arial" panose="020B0604020202020204" pitchFamily="34" charset="0"/>
              </a:rPr>
              <a:t>Fondspalette ist Ergebnis eines </a:t>
            </a:r>
            <a:endParaRPr lang="de-DE" altLang="de-DE" dirty="0" smtClean="0">
              <a:solidFill>
                <a:prstClr val="black"/>
              </a:solidFill>
              <a:latin typeface="Arial" panose="020B0604020202020204" pitchFamily="34" charset="0"/>
            </a:endParaRPr>
          </a:p>
          <a:p>
            <a:pPr>
              <a:spcBef>
                <a:spcPts val="0"/>
              </a:spcBef>
            </a:pPr>
            <a:r>
              <a:rPr lang="de-DE" altLang="de-DE" b="1" dirty="0" smtClean="0">
                <a:solidFill>
                  <a:prstClr val="black"/>
                </a:solidFill>
                <a:latin typeface="Arial" panose="020B0604020202020204" pitchFamily="34" charset="0"/>
              </a:rPr>
              <a:t>qualifizierten </a:t>
            </a:r>
            <a:r>
              <a:rPr lang="de-DE" altLang="de-DE" b="1" dirty="0">
                <a:solidFill>
                  <a:prstClr val="black"/>
                </a:solidFill>
                <a:latin typeface="Arial" panose="020B0604020202020204" pitchFamily="34" charset="0"/>
              </a:rPr>
              <a:t>Vorauswahlprozesses </a:t>
            </a:r>
            <a:endParaRPr lang="de-DE" altLang="de-DE" b="1" dirty="0" smtClean="0">
              <a:solidFill>
                <a:prstClr val="black"/>
              </a:solidFill>
              <a:latin typeface="Arial" panose="020B0604020202020204" pitchFamily="34" charset="0"/>
            </a:endParaRPr>
          </a:p>
          <a:p>
            <a:pPr>
              <a:spcBef>
                <a:spcPts val="0"/>
              </a:spcBef>
            </a:pPr>
            <a:r>
              <a:rPr lang="de-DE" altLang="de-DE" dirty="0" smtClean="0">
                <a:solidFill>
                  <a:prstClr val="black"/>
                </a:solidFill>
                <a:latin typeface="Arial" panose="020B0604020202020204" pitchFamily="34" charset="0"/>
              </a:rPr>
              <a:t>mit </a:t>
            </a:r>
            <a:r>
              <a:rPr lang="de-DE" altLang="de-DE" dirty="0">
                <a:solidFill>
                  <a:prstClr val="black"/>
                </a:solidFill>
                <a:latin typeface="Arial" panose="020B0604020202020204" pitchFamily="34" charset="0"/>
              </a:rPr>
              <a:t>objektiven Kriterien</a:t>
            </a:r>
            <a:r>
              <a:rPr lang="de-DE" altLang="de-DE" dirty="0" smtClean="0">
                <a:solidFill>
                  <a:prstClr val="black"/>
                </a:solidFill>
                <a:latin typeface="Arial" panose="020B0604020202020204" pitchFamily="34" charset="0"/>
              </a:rPr>
              <a:t>:</a:t>
            </a:r>
          </a:p>
          <a:p>
            <a:endParaRPr lang="de-DE" altLang="de-DE" dirty="0">
              <a:solidFill>
                <a:prstClr val="black"/>
              </a:solidFill>
              <a:latin typeface="Arial" panose="020B0604020202020204" pitchFamily="34" charset="0"/>
            </a:endParaRPr>
          </a:p>
          <a:p>
            <a:pPr marL="287337" lvl="1" indent="-285750">
              <a:spcBef>
                <a:spcPts val="0"/>
              </a:spcBef>
              <a:buClr>
                <a:srgbClr val="8E0038"/>
              </a:buClr>
              <a:buFont typeface="Wingdings" panose="05000000000000000000" pitchFamily="2" charset="2"/>
              <a:buChar char="Ø"/>
              <a:defRPr/>
            </a:pPr>
            <a:r>
              <a:rPr lang="de-DE" kern="0" dirty="0" smtClean="0">
                <a:solidFill>
                  <a:prstClr val="black"/>
                </a:solidFill>
              </a:rPr>
              <a:t>rund </a:t>
            </a:r>
            <a:r>
              <a:rPr lang="de-DE" kern="0" dirty="0">
                <a:solidFill>
                  <a:prstClr val="black"/>
                </a:solidFill>
              </a:rPr>
              <a:t>70 Fonds namhafter </a:t>
            </a:r>
            <a:r>
              <a:rPr lang="de-DE" kern="0" dirty="0" smtClean="0">
                <a:solidFill>
                  <a:prstClr val="black"/>
                </a:solidFill>
              </a:rPr>
              <a:t>Kapitalanlagegesellschaften</a:t>
            </a:r>
          </a:p>
          <a:p>
            <a:pPr marL="287337" lvl="1" indent="-285750">
              <a:spcBef>
                <a:spcPts val="1200"/>
              </a:spcBef>
              <a:buClr>
                <a:srgbClr val="8E0038"/>
              </a:buClr>
              <a:buFont typeface="Wingdings" panose="05000000000000000000" pitchFamily="2" charset="2"/>
              <a:buChar char="Ø"/>
              <a:defRPr/>
            </a:pPr>
            <a:r>
              <a:rPr lang="de-DE" kern="0" dirty="0">
                <a:solidFill>
                  <a:prstClr val="black"/>
                </a:solidFill>
              </a:rPr>
              <a:t>gute Bewertung von </a:t>
            </a:r>
            <a:r>
              <a:rPr lang="de-DE" kern="0" dirty="0" smtClean="0">
                <a:solidFill>
                  <a:prstClr val="black"/>
                </a:solidFill>
              </a:rPr>
              <a:t>Morningstar</a:t>
            </a:r>
          </a:p>
          <a:p>
            <a:pPr marL="287337" lvl="1" indent="-285750">
              <a:spcBef>
                <a:spcPts val="1200"/>
              </a:spcBef>
              <a:buClr>
                <a:srgbClr val="8E0038"/>
              </a:buClr>
              <a:buFont typeface="Wingdings" panose="05000000000000000000" pitchFamily="2" charset="2"/>
              <a:buChar char="Ø"/>
              <a:defRPr/>
            </a:pPr>
            <a:r>
              <a:rPr lang="de-DE" kern="0" dirty="0">
                <a:solidFill>
                  <a:prstClr val="black"/>
                </a:solidFill>
              </a:rPr>
              <a:t>gute Wertentwicklung unter Berücksichtigung der Schwankungen und </a:t>
            </a:r>
            <a:r>
              <a:rPr lang="de-DE" kern="0" dirty="0" smtClean="0">
                <a:solidFill>
                  <a:prstClr val="black"/>
                </a:solidFill>
              </a:rPr>
              <a:t>Anlageklasse</a:t>
            </a:r>
          </a:p>
          <a:p>
            <a:pPr marL="287337" lvl="1" indent="-285750">
              <a:spcBef>
                <a:spcPts val="1200"/>
              </a:spcBef>
              <a:buClr>
                <a:srgbClr val="8E0038"/>
              </a:buClr>
              <a:buFont typeface="Wingdings" panose="05000000000000000000" pitchFamily="2" charset="2"/>
              <a:buChar char="Ø"/>
              <a:defRPr/>
            </a:pPr>
            <a:r>
              <a:rPr lang="de-DE" altLang="de-DE" dirty="0">
                <a:solidFill>
                  <a:prstClr val="black"/>
                </a:solidFill>
              </a:rPr>
              <a:t>zusätzlich Fonds mit besonders großer Bekanntheit → </a:t>
            </a:r>
            <a:r>
              <a:rPr lang="de-DE" altLang="de-DE" dirty="0" smtClean="0">
                <a:solidFill>
                  <a:prstClr val="black"/>
                </a:solidFill>
              </a:rPr>
              <a:t>„Flaggschiffe“</a:t>
            </a:r>
          </a:p>
          <a:p>
            <a:pPr marL="287337" lvl="1" indent="-285750">
              <a:spcBef>
                <a:spcPts val="1200"/>
              </a:spcBef>
              <a:buClr>
                <a:srgbClr val="8E0038"/>
              </a:buClr>
              <a:buFont typeface="Wingdings" panose="05000000000000000000" pitchFamily="2" charset="2"/>
              <a:buChar char="Ø"/>
              <a:defRPr/>
            </a:pPr>
            <a:r>
              <a:rPr lang="de-DE" altLang="de-DE" dirty="0">
                <a:solidFill>
                  <a:prstClr val="black"/>
                </a:solidFill>
              </a:rPr>
              <a:t>inkl. zahlreicher Nachhaltigkeitsfonds, ETFs und </a:t>
            </a:r>
            <a:r>
              <a:rPr lang="de-DE" altLang="de-DE" dirty="0" smtClean="0">
                <a:solidFill>
                  <a:prstClr val="black"/>
                </a:solidFill>
              </a:rPr>
              <a:t>Vermögensmanagementfonds</a:t>
            </a:r>
          </a:p>
          <a:p>
            <a:pPr marL="287337" lvl="1" indent="-285750">
              <a:spcBef>
                <a:spcPts val="1200"/>
              </a:spcBef>
              <a:buClr>
                <a:srgbClr val="8E0038"/>
              </a:buClr>
              <a:buFont typeface="Wingdings" panose="05000000000000000000" pitchFamily="2" charset="2"/>
              <a:buChar char="Ø"/>
              <a:defRPr/>
            </a:pPr>
            <a:r>
              <a:rPr lang="de-DE" altLang="de-DE" b="1" dirty="0" smtClean="0">
                <a:solidFill>
                  <a:srgbClr val="8E0038"/>
                </a:solidFill>
              </a:rPr>
              <a:t>NEU: </a:t>
            </a:r>
            <a:r>
              <a:rPr lang="de-DE" b="1" dirty="0">
                <a:solidFill>
                  <a:srgbClr val="8E0038"/>
                </a:solidFill>
              </a:rPr>
              <a:t>SMAVESTO RoboFlex ESG Fonds </a:t>
            </a:r>
            <a:r>
              <a:rPr lang="de-DE" altLang="de-DE" dirty="0" smtClean="0"/>
              <a:t>auf Basis nachhaltiger ETFs, exklusiv in ERGO Fondspolicen</a:t>
            </a:r>
            <a:endParaRPr lang="de-DE" kern="0" dirty="0"/>
          </a:p>
          <a:p>
            <a:pPr marL="1587" lvl="1" indent="0">
              <a:spcBef>
                <a:spcPct val="30000"/>
              </a:spcBef>
              <a:buClr>
                <a:srgbClr val="ED0039"/>
              </a:buClr>
              <a:buNone/>
              <a:defRPr/>
            </a:pPr>
            <a:endParaRPr lang="de-DE" kern="0" dirty="0">
              <a:solidFill>
                <a:prstClr val="black"/>
              </a:solidFill>
            </a:endParaRPr>
          </a:p>
          <a:p>
            <a:pPr marL="1587" lvl="1" indent="0">
              <a:spcBef>
                <a:spcPct val="30000"/>
              </a:spcBef>
              <a:buClr>
                <a:srgbClr val="ED0039"/>
              </a:buClr>
              <a:buNone/>
              <a:defRPr/>
            </a:pPr>
            <a:endParaRPr lang="de-DE" kern="0" dirty="0">
              <a:solidFill>
                <a:prstClr val="black"/>
              </a:solidFill>
            </a:endParaRPr>
          </a:p>
        </p:txBody>
      </p:sp>
      <p:sp>
        <p:nvSpPr>
          <p:cNvPr id="3" name="Textplatzhalter 2"/>
          <p:cNvSpPr>
            <a:spLocks noGrp="1"/>
          </p:cNvSpPr>
          <p:nvPr>
            <p:ph type="body" sz="quarter" idx="10"/>
          </p:nvPr>
        </p:nvSpPr>
        <p:spPr/>
        <p:txBody>
          <a:bodyPr/>
          <a:lstStyle/>
          <a:p>
            <a:endParaRPr lang="de-DE" dirty="0"/>
          </a:p>
        </p:txBody>
      </p:sp>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91458" y="1484313"/>
            <a:ext cx="1363264" cy="2425669"/>
          </a:xfrm>
          <a:prstGeom prst="rect">
            <a:avLst/>
          </a:prstGeom>
        </p:spPr>
      </p:pic>
      <p:pic>
        <p:nvPicPr>
          <p:cNvPr id="12" name="Grafik 11"/>
          <p:cNvPicPr>
            <a:picLocks noChangeAspect="1"/>
          </p:cNvPicPr>
          <p:nvPr/>
        </p:nvPicPr>
        <p:blipFill>
          <a:blip r:embed="rId5"/>
          <a:stretch>
            <a:fillRect/>
          </a:stretch>
        </p:blipFill>
        <p:spPr>
          <a:xfrm>
            <a:off x="10391458" y="4091137"/>
            <a:ext cx="1363264" cy="2044897"/>
          </a:xfrm>
          <a:prstGeom prst="rect">
            <a:avLst/>
          </a:prstGeom>
        </p:spPr>
      </p:pic>
    </p:spTree>
    <p:extLst>
      <p:ext uri="{BB962C8B-B14F-4D97-AF65-F5344CB8AC3E}">
        <p14:creationId xmlns:p14="http://schemas.microsoft.com/office/powerpoint/2010/main" val="20234618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fik 14">
            <a:extLst>
              <a:ext uri="{FF2B5EF4-FFF2-40B4-BE49-F238E27FC236}">
                <a16:creationId xmlns:a16="http://schemas.microsoft.com/office/drawing/2014/main" id="{19711B21-F574-3A4F-B6B4-528949B04F30}"/>
              </a:ext>
            </a:extLst>
          </p:cNvPr>
          <p:cNvPicPr>
            <a:picLocks noChangeAspect="1"/>
          </p:cNvPicPr>
          <p:nvPr/>
        </p:nvPicPr>
        <p:blipFill>
          <a:blip r:embed="rId2"/>
          <a:stretch>
            <a:fillRect/>
          </a:stretch>
        </p:blipFill>
        <p:spPr>
          <a:xfrm>
            <a:off x="4177553" y="1502305"/>
            <a:ext cx="8014447" cy="5351990"/>
          </a:xfrm>
          <a:prstGeom prst="rect">
            <a:avLst/>
          </a:prstGeom>
        </p:spPr>
      </p:pic>
      <p:pic>
        <p:nvPicPr>
          <p:cNvPr id="81" name="Grafik 80">
            <a:extLst>
              <a:ext uri="{FF2B5EF4-FFF2-40B4-BE49-F238E27FC236}">
                <a16:creationId xmlns:a16="http://schemas.microsoft.com/office/drawing/2014/main" id="{412EE654-AB1B-FE4B-8993-954F4B1BF5DF}"/>
              </a:ext>
            </a:extLst>
          </p:cNvPr>
          <p:cNvPicPr>
            <a:picLocks noChangeAspect="1"/>
          </p:cNvPicPr>
          <p:nvPr/>
        </p:nvPicPr>
        <p:blipFill>
          <a:blip r:embed="rId3"/>
          <a:stretch>
            <a:fillRect/>
          </a:stretch>
        </p:blipFill>
        <p:spPr>
          <a:xfrm>
            <a:off x="4677092" y="5183171"/>
            <a:ext cx="1253472" cy="592461"/>
          </a:xfrm>
          <a:prstGeom prst="flowChartProcess">
            <a:avLst/>
          </a:prstGeom>
        </p:spPr>
      </p:pic>
      <p:pic>
        <p:nvPicPr>
          <p:cNvPr id="11" name="Grafik 10">
            <a:extLst>
              <a:ext uri="{FF2B5EF4-FFF2-40B4-BE49-F238E27FC236}">
                <a16:creationId xmlns:a16="http://schemas.microsoft.com/office/drawing/2014/main" id="{CC8D1A34-E64C-304C-9CA0-159B568C0BEE}"/>
              </a:ext>
            </a:extLst>
          </p:cNvPr>
          <p:cNvPicPr>
            <a:picLocks noChangeAspect="1"/>
          </p:cNvPicPr>
          <p:nvPr/>
        </p:nvPicPr>
        <p:blipFill>
          <a:blip r:embed="rId4"/>
          <a:stretch>
            <a:fillRect/>
          </a:stretch>
        </p:blipFill>
        <p:spPr>
          <a:xfrm>
            <a:off x="4165600" y="1498600"/>
            <a:ext cx="8026400" cy="5359400"/>
          </a:xfrm>
          <a:prstGeom prst="rect">
            <a:avLst/>
          </a:prstGeom>
        </p:spPr>
      </p:pic>
      <p:sp>
        <p:nvSpPr>
          <p:cNvPr id="4" name="Textplatzhalter 3">
            <a:extLst>
              <a:ext uri="{FF2B5EF4-FFF2-40B4-BE49-F238E27FC236}">
                <a16:creationId xmlns:a16="http://schemas.microsoft.com/office/drawing/2014/main" id="{1DACE795-5A0A-574D-B848-5EA818573A9D}"/>
              </a:ext>
            </a:extLst>
          </p:cNvPr>
          <p:cNvSpPr>
            <a:spLocks noGrp="1"/>
          </p:cNvSpPr>
          <p:nvPr>
            <p:ph type="body" idx="12"/>
          </p:nvPr>
        </p:nvSpPr>
        <p:spPr/>
        <p:txBody>
          <a:bodyPr/>
          <a:lstStyle/>
          <a:p>
            <a:r>
              <a:rPr lang="de-DE" dirty="0"/>
              <a:t>ERGO Rente </a:t>
            </a:r>
            <a:r>
              <a:rPr lang="de-DE" dirty="0" smtClean="0"/>
              <a:t>Balance</a:t>
            </a:r>
            <a:endParaRPr lang="de-DE" dirty="0"/>
          </a:p>
          <a:p>
            <a:endParaRPr lang="de-DE" dirty="0"/>
          </a:p>
        </p:txBody>
      </p:sp>
      <p:sp>
        <p:nvSpPr>
          <p:cNvPr id="6" name="Titel 5">
            <a:extLst>
              <a:ext uri="{FF2B5EF4-FFF2-40B4-BE49-F238E27FC236}">
                <a16:creationId xmlns:a16="http://schemas.microsoft.com/office/drawing/2014/main" id="{6B027BB7-BEE4-584F-AB28-70409D382420}"/>
              </a:ext>
            </a:extLst>
          </p:cNvPr>
          <p:cNvSpPr>
            <a:spLocks noGrp="1"/>
          </p:cNvSpPr>
          <p:nvPr>
            <p:ph type="title"/>
          </p:nvPr>
        </p:nvSpPr>
        <p:spPr/>
        <p:txBody>
          <a:bodyPr/>
          <a:lstStyle/>
          <a:p>
            <a:r>
              <a:rPr lang="de-DE" dirty="0">
                <a:solidFill>
                  <a:srgbClr val="BF1528"/>
                </a:solidFill>
              </a:rPr>
              <a:t>Die Fondsauswahl: Ausgezeichnet!</a:t>
            </a:r>
            <a:endParaRPr lang="de-DE" dirty="0"/>
          </a:p>
        </p:txBody>
      </p:sp>
      <p:pic>
        <p:nvPicPr>
          <p:cNvPr id="59" name="Grafik 58">
            <a:extLst>
              <a:ext uri="{FF2B5EF4-FFF2-40B4-BE49-F238E27FC236}">
                <a16:creationId xmlns:a16="http://schemas.microsoft.com/office/drawing/2014/main" id="{EFE54A9B-2CA7-7845-ABB0-10940A8C699A}"/>
              </a:ext>
            </a:extLst>
          </p:cNvPr>
          <p:cNvPicPr>
            <a:picLocks noChangeAspect="1"/>
          </p:cNvPicPr>
          <p:nvPr/>
        </p:nvPicPr>
        <p:blipFill>
          <a:blip r:embed="rId5"/>
          <a:stretch>
            <a:fillRect/>
          </a:stretch>
        </p:blipFill>
        <p:spPr>
          <a:xfrm>
            <a:off x="7905468" y="5155861"/>
            <a:ext cx="2132972" cy="308281"/>
          </a:xfrm>
          <a:prstGeom prst="rect">
            <a:avLst/>
          </a:prstGeom>
        </p:spPr>
      </p:pic>
      <p:pic>
        <p:nvPicPr>
          <p:cNvPr id="60" name="Grafik 59">
            <a:extLst>
              <a:ext uri="{FF2B5EF4-FFF2-40B4-BE49-F238E27FC236}">
                <a16:creationId xmlns:a16="http://schemas.microsoft.com/office/drawing/2014/main" id="{5A25DF66-2197-5447-9C5A-08C705B4A8DC}"/>
              </a:ext>
            </a:extLst>
          </p:cNvPr>
          <p:cNvPicPr>
            <a:picLocks noChangeAspect="1"/>
          </p:cNvPicPr>
          <p:nvPr/>
        </p:nvPicPr>
        <p:blipFill>
          <a:blip r:embed="rId6"/>
          <a:stretch>
            <a:fillRect/>
          </a:stretch>
        </p:blipFill>
        <p:spPr>
          <a:xfrm>
            <a:off x="5298964" y="3419727"/>
            <a:ext cx="1406636" cy="466371"/>
          </a:xfrm>
          <a:prstGeom prst="rect">
            <a:avLst/>
          </a:prstGeom>
        </p:spPr>
      </p:pic>
      <p:pic>
        <p:nvPicPr>
          <p:cNvPr id="61" name="Grafik 60">
            <a:extLst>
              <a:ext uri="{FF2B5EF4-FFF2-40B4-BE49-F238E27FC236}">
                <a16:creationId xmlns:a16="http://schemas.microsoft.com/office/drawing/2014/main" id="{2194BAEB-D584-5146-86FD-0380270BE7E1}"/>
              </a:ext>
            </a:extLst>
          </p:cNvPr>
          <p:cNvPicPr>
            <a:picLocks noChangeAspect="1"/>
          </p:cNvPicPr>
          <p:nvPr/>
        </p:nvPicPr>
        <p:blipFill>
          <a:blip r:embed="rId7"/>
          <a:stretch>
            <a:fillRect/>
          </a:stretch>
        </p:blipFill>
        <p:spPr>
          <a:xfrm>
            <a:off x="8268183" y="2966719"/>
            <a:ext cx="1180156" cy="419509"/>
          </a:xfrm>
          <a:prstGeom prst="rect">
            <a:avLst/>
          </a:prstGeom>
        </p:spPr>
      </p:pic>
      <p:pic>
        <p:nvPicPr>
          <p:cNvPr id="62" name="Grafik 61">
            <a:extLst>
              <a:ext uri="{FF2B5EF4-FFF2-40B4-BE49-F238E27FC236}">
                <a16:creationId xmlns:a16="http://schemas.microsoft.com/office/drawing/2014/main" id="{CC1267B4-BEF5-8F4B-B0FA-F2F407DB6ACD}"/>
              </a:ext>
            </a:extLst>
          </p:cNvPr>
          <p:cNvPicPr>
            <a:picLocks noChangeAspect="1"/>
          </p:cNvPicPr>
          <p:nvPr/>
        </p:nvPicPr>
        <p:blipFill>
          <a:blip r:embed="rId8"/>
          <a:stretch>
            <a:fillRect/>
          </a:stretch>
        </p:blipFill>
        <p:spPr>
          <a:xfrm>
            <a:off x="10522136" y="6043081"/>
            <a:ext cx="1090238" cy="340699"/>
          </a:xfrm>
          <a:prstGeom prst="rect">
            <a:avLst/>
          </a:prstGeom>
        </p:spPr>
      </p:pic>
      <p:pic>
        <p:nvPicPr>
          <p:cNvPr id="63" name="Grafik 62">
            <a:extLst>
              <a:ext uri="{FF2B5EF4-FFF2-40B4-BE49-F238E27FC236}">
                <a16:creationId xmlns:a16="http://schemas.microsoft.com/office/drawing/2014/main" id="{025B2993-1F67-864D-AC08-ADD99CA69E98}"/>
              </a:ext>
            </a:extLst>
          </p:cNvPr>
          <p:cNvPicPr>
            <a:picLocks noChangeAspect="1"/>
          </p:cNvPicPr>
          <p:nvPr/>
        </p:nvPicPr>
        <p:blipFill>
          <a:blip r:embed="rId9"/>
          <a:stretch>
            <a:fillRect/>
          </a:stretch>
        </p:blipFill>
        <p:spPr>
          <a:xfrm>
            <a:off x="11196874" y="4379865"/>
            <a:ext cx="958378" cy="377960"/>
          </a:xfrm>
          <a:prstGeom prst="rect">
            <a:avLst/>
          </a:prstGeom>
        </p:spPr>
      </p:pic>
      <p:pic>
        <p:nvPicPr>
          <p:cNvPr id="64" name="Grafik 63">
            <a:extLst>
              <a:ext uri="{FF2B5EF4-FFF2-40B4-BE49-F238E27FC236}">
                <a16:creationId xmlns:a16="http://schemas.microsoft.com/office/drawing/2014/main" id="{A443FF05-2FED-954B-B668-C22DCF81922B}"/>
              </a:ext>
            </a:extLst>
          </p:cNvPr>
          <p:cNvPicPr>
            <a:picLocks noChangeAspect="1"/>
          </p:cNvPicPr>
          <p:nvPr/>
        </p:nvPicPr>
        <p:blipFill rotWithShape="1">
          <a:blip r:embed="rId10"/>
          <a:srcRect l="20690" t="26444" r="21476" b="29534"/>
          <a:stretch/>
        </p:blipFill>
        <p:spPr>
          <a:xfrm>
            <a:off x="10312706" y="2359893"/>
            <a:ext cx="1685435" cy="431115"/>
          </a:xfrm>
          <a:prstGeom prst="rect">
            <a:avLst/>
          </a:prstGeom>
        </p:spPr>
      </p:pic>
      <p:pic>
        <p:nvPicPr>
          <p:cNvPr id="72" name="Grafik 71">
            <a:extLst>
              <a:ext uri="{FF2B5EF4-FFF2-40B4-BE49-F238E27FC236}">
                <a16:creationId xmlns:a16="http://schemas.microsoft.com/office/drawing/2014/main" id="{3BFE6C12-990B-7C42-AAD9-61CE7AFB3E9D}"/>
              </a:ext>
            </a:extLst>
          </p:cNvPr>
          <p:cNvPicPr>
            <a:picLocks noChangeAspect="1"/>
          </p:cNvPicPr>
          <p:nvPr/>
        </p:nvPicPr>
        <p:blipFill>
          <a:blip r:embed="rId11"/>
          <a:stretch>
            <a:fillRect/>
          </a:stretch>
        </p:blipFill>
        <p:spPr>
          <a:xfrm>
            <a:off x="5930564" y="5183171"/>
            <a:ext cx="1060266" cy="561941"/>
          </a:xfrm>
          <a:prstGeom prst="rect">
            <a:avLst/>
          </a:prstGeom>
        </p:spPr>
      </p:pic>
      <p:pic>
        <p:nvPicPr>
          <p:cNvPr id="73" name="Grafik 72">
            <a:extLst>
              <a:ext uri="{FF2B5EF4-FFF2-40B4-BE49-F238E27FC236}">
                <a16:creationId xmlns:a16="http://schemas.microsoft.com/office/drawing/2014/main" id="{5343E4E4-8011-354F-8E7C-2025DADA5D9D}"/>
              </a:ext>
            </a:extLst>
          </p:cNvPr>
          <p:cNvPicPr>
            <a:picLocks noChangeAspect="1"/>
          </p:cNvPicPr>
          <p:nvPr/>
        </p:nvPicPr>
        <p:blipFill>
          <a:blip r:embed="rId12"/>
          <a:stretch>
            <a:fillRect/>
          </a:stretch>
        </p:blipFill>
        <p:spPr>
          <a:xfrm>
            <a:off x="9603934" y="3711928"/>
            <a:ext cx="1417543" cy="466372"/>
          </a:xfrm>
          <a:prstGeom prst="rect">
            <a:avLst/>
          </a:prstGeom>
        </p:spPr>
      </p:pic>
      <p:pic>
        <p:nvPicPr>
          <p:cNvPr id="74" name="Grafik 73">
            <a:extLst>
              <a:ext uri="{FF2B5EF4-FFF2-40B4-BE49-F238E27FC236}">
                <a16:creationId xmlns:a16="http://schemas.microsoft.com/office/drawing/2014/main" id="{A8B43E85-83B7-9649-B7CC-7150EABF42D8}"/>
              </a:ext>
            </a:extLst>
          </p:cNvPr>
          <p:cNvPicPr>
            <a:picLocks noChangeAspect="1"/>
          </p:cNvPicPr>
          <p:nvPr/>
        </p:nvPicPr>
        <p:blipFill>
          <a:blip r:embed="rId13"/>
          <a:stretch>
            <a:fillRect/>
          </a:stretch>
        </p:blipFill>
        <p:spPr>
          <a:xfrm>
            <a:off x="6990830" y="3466757"/>
            <a:ext cx="1030973" cy="579922"/>
          </a:xfrm>
          <a:prstGeom prst="rect">
            <a:avLst/>
          </a:prstGeom>
        </p:spPr>
      </p:pic>
      <p:sp>
        <p:nvSpPr>
          <p:cNvPr id="76" name="Text Box 3">
            <a:extLst>
              <a:ext uri="{FF2B5EF4-FFF2-40B4-BE49-F238E27FC236}">
                <a16:creationId xmlns:a16="http://schemas.microsoft.com/office/drawing/2014/main" id="{0658FBCA-BCF4-D14A-B006-E3CD98AE6242}"/>
              </a:ext>
            </a:extLst>
          </p:cNvPr>
          <p:cNvSpPr txBox="1">
            <a:spLocks noChangeArrowheads="1"/>
          </p:cNvSpPr>
          <p:nvPr/>
        </p:nvSpPr>
        <p:spPr bwMode="gray">
          <a:xfrm>
            <a:off x="515934" y="1630856"/>
            <a:ext cx="7752249" cy="813013"/>
          </a:xfrm>
          <a:prstGeom prst="rect">
            <a:avLst/>
          </a:prstGeom>
          <a:noFill/>
          <a:ln w="9525">
            <a:noFill/>
            <a:miter lim="800000"/>
            <a:headEnd/>
            <a:tailEnd/>
          </a:ln>
        </p:spPr>
        <p:txBody>
          <a:bodyPr lIns="0" anchor="t" anchorCtr="0"/>
          <a:lstStyle>
            <a:lvl1pPr>
              <a:lnSpc>
                <a:spcPct val="110000"/>
              </a:lnSpc>
              <a:spcBef>
                <a:spcPct val="30000"/>
              </a:spcBef>
              <a:buClr>
                <a:schemeClr val="bg2"/>
              </a:buClr>
              <a:buFont typeface="Wingdings" panose="05000000000000000000" pitchFamily="2" charset="2"/>
              <a:defRPr sz="1400">
                <a:solidFill>
                  <a:schemeClr val="tx1"/>
                </a:solidFill>
                <a:latin typeface="Arial" panose="020B0604020202020204" pitchFamily="34" charset="0"/>
              </a:defRPr>
            </a:lvl1pPr>
            <a:lvl2pPr marL="742950" indent="-285750">
              <a:lnSpc>
                <a:spcPct val="110000"/>
              </a:lnSpc>
              <a:spcBef>
                <a:spcPct val="30000"/>
              </a:spcBef>
              <a:buClr>
                <a:schemeClr val="bg2"/>
              </a:buClr>
              <a:buFont typeface="Wingdings 2" panose="05020102010507070707" pitchFamily="18" charset="2"/>
              <a:buChar char=""/>
              <a:defRPr sz="1400">
                <a:solidFill>
                  <a:schemeClr val="tx1"/>
                </a:solidFill>
                <a:latin typeface="Arial" panose="020B0604020202020204" pitchFamily="34" charset="0"/>
              </a:defRPr>
            </a:lvl2pPr>
            <a:lvl3pPr marL="1143000" indent="-228600">
              <a:lnSpc>
                <a:spcPct val="110000"/>
              </a:lnSpc>
              <a:spcBef>
                <a:spcPct val="30000"/>
              </a:spcBef>
              <a:buClr>
                <a:schemeClr val="bg2"/>
              </a:buClr>
              <a:buFont typeface="Wingdings 2" panose="05020102010507070707" pitchFamily="18" charset="2"/>
              <a:buChar char=""/>
              <a:defRPr sz="1400">
                <a:solidFill>
                  <a:schemeClr val="tx1"/>
                </a:solidFill>
                <a:latin typeface="Arial" panose="020B0604020202020204" pitchFamily="34" charset="0"/>
              </a:defRPr>
            </a:lvl3pPr>
            <a:lvl4pPr marL="1600200" indent="-228600">
              <a:lnSpc>
                <a:spcPct val="110000"/>
              </a:lnSpc>
              <a:spcBef>
                <a:spcPct val="30000"/>
              </a:spcBef>
              <a:buClr>
                <a:schemeClr val="bg2"/>
              </a:buClr>
              <a:buFont typeface="Wingdings 2" panose="05020102010507070707" pitchFamily="18" charset="2"/>
              <a:buChar char=""/>
              <a:defRPr sz="1400">
                <a:solidFill>
                  <a:schemeClr val="tx1"/>
                </a:solidFill>
                <a:latin typeface="Arial" panose="020B0604020202020204" pitchFamily="34" charset="0"/>
              </a:defRPr>
            </a:lvl4pPr>
            <a:lvl5pPr marL="2057400" indent="-228600">
              <a:lnSpc>
                <a:spcPct val="110000"/>
              </a:lnSpc>
              <a:spcBef>
                <a:spcPct val="30000"/>
              </a:spcBef>
              <a:buClr>
                <a:schemeClr val="bg2"/>
              </a:buClr>
              <a:buFont typeface="Wingdings 2" panose="05020102010507070707" pitchFamily="18" charset="2"/>
              <a:buChar char=""/>
              <a:defRPr sz="1400">
                <a:solidFill>
                  <a:schemeClr val="tx1"/>
                </a:solidFill>
                <a:latin typeface="Arial" panose="020B0604020202020204" pitchFamily="34" charset="0"/>
              </a:defRPr>
            </a:lvl5pPr>
            <a:lvl6pPr marL="2514600" indent="-228600" eaLnBrk="0" fontAlgn="base" hangingPunct="0">
              <a:lnSpc>
                <a:spcPct val="110000"/>
              </a:lnSpc>
              <a:spcBef>
                <a:spcPct val="30000"/>
              </a:spcBef>
              <a:spcAft>
                <a:spcPct val="0"/>
              </a:spcAft>
              <a:buClr>
                <a:schemeClr val="bg2"/>
              </a:buClr>
              <a:buFont typeface="Wingdings 2" panose="05020102010507070707" pitchFamily="18" charset="2"/>
              <a:buChar char=""/>
              <a:defRPr sz="1400">
                <a:solidFill>
                  <a:schemeClr val="tx1"/>
                </a:solidFill>
                <a:latin typeface="Arial" panose="020B0604020202020204" pitchFamily="34" charset="0"/>
              </a:defRPr>
            </a:lvl6pPr>
            <a:lvl7pPr marL="2971800" indent="-228600" eaLnBrk="0" fontAlgn="base" hangingPunct="0">
              <a:lnSpc>
                <a:spcPct val="110000"/>
              </a:lnSpc>
              <a:spcBef>
                <a:spcPct val="30000"/>
              </a:spcBef>
              <a:spcAft>
                <a:spcPct val="0"/>
              </a:spcAft>
              <a:buClr>
                <a:schemeClr val="bg2"/>
              </a:buClr>
              <a:buFont typeface="Wingdings 2" panose="05020102010507070707" pitchFamily="18" charset="2"/>
              <a:buChar char=""/>
              <a:defRPr sz="1400">
                <a:solidFill>
                  <a:schemeClr val="tx1"/>
                </a:solidFill>
                <a:latin typeface="Arial" panose="020B0604020202020204" pitchFamily="34" charset="0"/>
              </a:defRPr>
            </a:lvl7pPr>
            <a:lvl8pPr marL="3429000" indent="-228600" eaLnBrk="0" fontAlgn="base" hangingPunct="0">
              <a:lnSpc>
                <a:spcPct val="110000"/>
              </a:lnSpc>
              <a:spcBef>
                <a:spcPct val="30000"/>
              </a:spcBef>
              <a:spcAft>
                <a:spcPct val="0"/>
              </a:spcAft>
              <a:buClr>
                <a:schemeClr val="bg2"/>
              </a:buClr>
              <a:buFont typeface="Wingdings 2" panose="05020102010507070707" pitchFamily="18" charset="2"/>
              <a:buChar char=""/>
              <a:defRPr sz="1400">
                <a:solidFill>
                  <a:schemeClr val="tx1"/>
                </a:solidFill>
                <a:latin typeface="Arial" panose="020B0604020202020204" pitchFamily="34" charset="0"/>
              </a:defRPr>
            </a:lvl8pPr>
            <a:lvl9pPr marL="3886200" indent="-228600" eaLnBrk="0" fontAlgn="base" hangingPunct="0">
              <a:lnSpc>
                <a:spcPct val="110000"/>
              </a:lnSpc>
              <a:spcBef>
                <a:spcPct val="30000"/>
              </a:spcBef>
              <a:spcAft>
                <a:spcPct val="0"/>
              </a:spcAft>
              <a:buClr>
                <a:schemeClr val="bg2"/>
              </a:buClr>
              <a:buFont typeface="Wingdings 2" panose="05020102010507070707" pitchFamily="18" charset="2"/>
              <a:buChar char=""/>
              <a:defRPr sz="1400">
                <a:solidFill>
                  <a:schemeClr val="tx1"/>
                </a:solidFill>
                <a:latin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de-DE" altLang="de-DE" sz="1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Auswahlmöglichkeit aus Fonds renommierter Kapitalanlagegesellschaften </a:t>
            </a:r>
            <a:endParaRPr kumimoji="0" lang="de-DE" altLang="de-DE" sz="16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300"/>
              </a:spcBef>
              <a:spcAft>
                <a:spcPts val="0"/>
              </a:spcAft>
              <a:buClrTx/>
              <a:buSzTx/>
              <a:buFont typeface="Wingdings" panose="05000000000000000000" pitchFamily="2" charset="2"/>
              <a:buNone/>
              <a:tabLst/>
              <a:defRPr/>
            </a:pPr>
            <a:r>
              <a:rPr kumimoji="0" lang="de-DE" altLang="de-DE"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a:t>
            </a:r>
            <a:r>
              <a:rPr kumimoji="0" lang="de-DE" altLang="de-DE"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Kombination von bis zu </a:t>
            </a:r>
            <a:r>
              <a:rPr kumimoji="0" lang="de-DE" altLang="de-DE"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20 Fonds in 5% Schritten)</a:t>
            </a:r>
            <a:endParaRPr kumimoji="0" lang="de-DE" altLang="de-DE"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3" name="Textfeld 82">
            <a:extLst>
              <a:ext uri="{FF2B5EF4-FFF2-40B4-BE49-F238E27FC236}">
                <a16:creationId xmlns:a16="http://schemas.microsoft.com/office/drawing/2014/main" id="{FC8F6630-D41C-BD46-9C83-06C9D5BDBD32}"/>
              </a:ext>
            </a:extLst>
          </p:cNvPr>
          <p:cNvSpPr txBox="1"/>
          <p:nvPr/>
        </p:nvSpPr>
        <p:spPr>
          <a:xfrm>
            <a:off x="1043630" y="2550707"/>
            <a:ext cx="4675437" cy="3163679"/>
          </a:xfrm>
          <a:prstGeom prst="rect">
            <a:avLst/>
          </a:prstGeom>
          <a:noFill/>
        </p:spPr>
        <p:txBody>
          <a:bodyPr wrap="square" lIns="0" tIns="0" rIns="0" bIns="0" rtlCol="0">
            <a:noAutofit/>
          </a:bodyPr>
          <a:lstStyle/>
          <a:p>
            <a:pPr marL="285750" marR="0" lvl="0" indent="-285750" algn="l" defTabSz="914400" rtl="0" eaLnBrk="1" fontAlgn="auto" latinLnBrk="0" hangingPunct="1">
              <a:lnSpc>
                <a:spcPct val="110000"/>
              </a:lnSpc>
              <a:spcBef>
                <a:spcPts val="0"/>
              </a:spcBef>
              <a:spcAft>
                <a:spcPts val="0"/>
              </a:spcAft>
              <a:buClr>
                <a:srgbClr val="BF1528"/>
              </a:buClr>
              <a:buSzPct val="120000"/>
              <a:buFont typeface="Wingdings 2" panose="05020102010507070707" pitchFamily="18" charset="2"/>
              <a:buChar char=""/>
              <a:tabLst/>
              <a:defRPr/>
            </a:pPr>
            <a:r>
              <a:rPr kumimoji="0" lang="de-DE" sz="1400" b="0" i="0" u="none" strike="noStrike" kern="1200" cap="none" spc="0" normalizeH="0" baseline="0" noProof="0" dirty="0">
                <a:ln>
                  <a:noFill/>
                </a:ln>
                <a:solidFill>
                  <a:prstClr val="black"/>
                </a:solidFill>
                <a:effectLst/>
                <a:uLnTx/>
                <a:uFillTx/>
                <a:latin typeface="Arial"/>
                <a:ea typeface="+mn-ea"/>
                <a:cs typeface="+mn-cs"/>
              </a:rPr>
              <a:t>Blackrock</a:t>
            </a:r>
          </a:p>
          <a:p>
            <a:pPr marL="285750" marR="0" lvl="0" indent="-285750" algn="l" defTabSz="914400" rtl="0" eaLnBrk="1" fontAlgn="auto" latinLnBrk="0" hangingPunct="1">
              <a:lnSpc>
                <a:spcPct val="110000"/>
              </a:lnSpc>
              <a:spcBef>
                <a:spcPts val="0"/>
              </a:spcBef>
              <a:spcAft>
                <a:spcPts val="0"/>
              </a:spcAft>
              <a:buClr>
                <a:srgbClr val="BF1528"/>
              </a:buClr>
              <a:buSzPct val="120000"/>
              <a:buFont typeface="Wingdings 2" panose="05020102010507070707" pitchFamily="18" charset="2"/>
              <a:buChar char=""/>
              <a:tabLst/>
              <a:defRPr/>
            </a:pPr>
            <a:r>
              <a:rPr kumimoji="0" lang="de-DE" sz="1400" b="0" i="0" u="none" strike="noStrike" kern="1200" cap="none" spc="0" normalizeH="0" baseline="0" noProof="0" dirty="0">
                <a:ln>
                  <a:noFill/>
                </a:ln>
                <a:solidFill>
                  <a:prstClr val="black"/>
                </a:solidFill>
                <a:effectLst/>
                <a:uLnTx/>
                <a:uFillTx/>
                <a:latin typeface="Arial"/>
                <a:ea typeface="+mn-ea"/>
                <a:cs typeface="+mn-cs"/>
              </a:rPr>
              <a:t>Swisscanto</a:t>
            </a:r>
          </a:p>
          <a:p>
            <a:pPr marL="285750" marR="0" lvl="0" indent="-285750" algn="l" defTabSz="914400" rtl="0" eaLnBrk="1" fontAlgn="auto" latinLnBrk="0" hangingPunct="1">
              <a:lnSpc>
                <a:spcPct val="110000"/>
              </a:lnSpc>
              <a:spcBef>
                <a:spcPts val="0"/>
              </a:spcBef>
              <a:spcAft>
                <a:spcPts val="0"/>
              </a:spcAft>
              <a:buClr>
                <a:srgbClr val="BF1528"/>
              </a:buClr>
              <a:buSzPct val="120000"/>
              <a:buFont typeface="Wingdings 2" panose="05020102010507070707" pitchFamily="18" charset="2"/>
              <a:buChar char=""/>
              <a:tabLst/>
              <a:defRPr/>
            </a:pPr>
            <a:r>
              <a:rPr kumimoji="0" lang="de-DE" sz="1400" b="0" i="0" u="none" strike="noStrike" kern="1200" cap="none" spc="0" normalizeH="0" baseline="0" noProof="0" dirty="0">
                <a:ln>
                  <a:noFill/>
                </a:ln>
                <a:solidFill>
                  <a:prstClr val="black"/>
                </a:solidFill>
                <a:effectLst/>
                <a:uLnTx/>
                <a:uFillTx/>
                <a:latin typeface="Arial"/>
                <a:ea typeface="+mn-ea"/>
                <a:cs typeface="+mn-cs"/>
              </a:rPr>
              <a:t>DWS</a:t>
            </a:r>
          </a:p>
          <a:p>
            <a:pPr marL="285750" marR="0" lvl="0" indent="-285750" algn="l" defTabSz="914400" rtl="0" eaLnBrk="1" fontAlgn="auto" latinLnBrk="0" hangingPunct="1">
              <a:lnSpc>
                <a:spcPct val="110000"/>
              </a:lnSpc>
              <a:spcBef>
                <a:spcPts val="0"/>
              </a:spcBef>
              <a:spcAft>
                <a:spcPts val="0"/>
              </a:spcAft>
              <a:buClr>
                <a:srgbClr val="BF1528"/>
              </a:buClr>
              <a:buSzPct val="120000"/>
              <a:buFont typeface="Wingdings 2" panose="05020102010507070707" pitchFamily="18" charset="2"/>
              <a:buChar char=""/>
              <a:tabLst/>
              <a:defRPr/>
            </a:pPr>
            <a:r>
              <a:rPr kumimoji="0" lang="de-DE" sz="1400" b="0" i="0" u="none" strike="noStrike" kern="1200" cap="none" spc="0" normalizeH="0" baseline="0" noProof="0" dirty="0">
                <a:ln>
                  <a:noFill/>
                </a:ln>
                <a:solidFill>
                  <a:prstClr val="black"/>
                </a:solidFill>
                <a:effectLst/>
                <a:uLnTx/>
                <a:uFillTx/>
                <a:latin typeface="Arial"/>
                <a:ea typeface="+mn-ea"/>
                <a:cs typeface="+mn-cs"/>
              </a:rPr>
              <a:t>Fidelity</a:t>
            </a:r>
          </a:p>
          <a:p>
            <a:pPr marL="285750" marR="0" lvl="0" indent="-285750" algn="l" defTabSz="914400" rtl="0" eaLnBrk="1" fontAlgn="auto" latinLnBrk="0" hangingPunct="1">
              <a:lnSpc>
                <a:spcPct val="110000"/>
              </a:lnSpc>
              <a:spcBef>
                <a:spcPts val="0"/>
              </a:spcBef>
              <a:spcAft>
                <a:spcPts val="0"/>
              </a:spcAft>
              <a:buClr>
                <a:srgbClr val="BF1528"/>
              </a:buClr>
              <a:buSzPct val="120000"/>
              <a:buFont typeface="Wingdings 2" panose="05020102010507070707" pitchFamily="18" charset="2"/>
              <a:buChar char=""/>
              <a:tabLst/>
              <a:defRPr/>
            </a:pPr>
            <a:r>
              <a:rPr kumimoji="0" lang="de-DE" sz="1400" b="0" i="0" u="none" strike="noStrike" kern="1200" cap="none" spc="0" normalizeH="0" baseline="0" noProof="0" dirty="0">
                <a:ln>
                  <a:noFill/>
                </a:ln>
                <a:solidFill>
                  <a:prstClr val="black"/>
                </a:solidFill>
                <a:effectLst/>
                <a:uLnTx/>
                <a:uFillTx/>
                <a:latin typeface="Arial"/>
                <a:ea typeface="+mn-ea"/>
                <a:cs typeface="+mn-cs"/>
              </a:rPr>
              <a:t>Franklin Templeton</a:t>
            </a:r>
          </a:p>
          <a:p>
            <a:pPr marL="285750" marR="0" lvl="0" indent="-285750" algn="l" defTabSz="914400" rtl="0" eaLnBrk="1" fontAlgn="auto" latinLnBrk="0" hangingPunct="1">
              <a:lnSpc>
                <a:spcPct val="110000"/>
              </a:lnSpc>
              <a:spcBef>
                <a:spcPts val="0"/>
              </a:spcBef>
              <a:spcAft>
                <a:spcPts val="0"/>
              </a:spcAft>
              <a:buClr>
                <a:srgbClr val="BF1528"/>
              </a:buClr>
              <a:buSzPct val="120000"/>
              <a:buFont typeface="Wingdings 2" panose="05020102010507070707" pitchFamily="18" charset="2"/>
              <a:buChar char=""/>
              <a:tabLst/>
              <a:defRPr/>
            </a:pPr>
            <a:r>
              <a:rPr kumimoji="0" lang="de-DE" sz="1400" b="0" i="0" u="none" strike="noStrike" kern="1200" cap="none" spc="0" normalizeH="0" baseline="0" noProof="0" dirty="0">
                <a:ln>
                  <a:noFill/>
                </a:ln>
                <a:solidFill>
                  <a:prstClr val="black"/>
                </a:solidFill>
                <a:effectLst/>
                <a:uLnTx/>
                <a:uFillTx/>
                <a:latin typeface="Arial"/>
                <a:ea typeface="+mn-ea"/>
                <a:cs typeface="+mn-cs"/>
              </a:rPr>
              <a:t>MEAG</a:t>
            </a:r>
          </a:p>
          <a:p>
            <a:pPr marL="285750" marR="0" lvl="0" indent="-285750" algn="l" defTabSz="914400" rtl="0" eaLnBrk="1" fontAlgn="auto" latinLnBrk="0" hangingPunct="1">
              <a:lnSpc>
                <a:spcPct val="110000"/>
              </a:lnSpc>
              <a:spcBef>
                <a:spcPts val="0"/>
              </a:spcBef>
              <a:spcAft>
                <a:spcPts val="0"/>
              </a:spcAft>
              <a:buClr>
                <a:srgbClr val="BF1528"/>
              </a:buClr>
              <a:buSzPct val="120000"/>
              <a:buFont typeface="Wingdings 2" panose="05020102010507070707" pitchFamily="18" charset="2"/>
              <a:buChar char=""/>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Robeco</a:t>
            </a:r>
            <a:endParaRPr kumimoji="0" lang="de-DE" sz="14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10000"/>
              </a:lnSpc>
              <a:spcBef>
                <a:spcPts val="0"/>
              </a:spcBef>
              <a:spcAft>
                <a:spcPts val="0"/>
              </a:spcAft>
              <a:buClr>
                <a:srgbClr val="BF1528"/>
              </a:buClr>
              <a:buSzPct val="120000"/>
              <a:buFont typeface="Wingdings 2" panose="05020102010507070707" pitchFamily="18" charset="2"/>
              <a:buChar char=""/>
              <a:tabLst/>
              <a:defRPr/>
            </a:pPr>
            <a:r>
              <a:rPr kumimoji="0" lang="de-DE" sz="1400" b="0" i="0" u="none" strike="noStrike" kern="1200" cap="none" spc="0" normalizeH="0" baseline="0" noProof="0" dirty="0">
                <a:ln>
                  <a:noFill/>
                </a:ln>
                <a:solidFill>
                  <a:prstClr val="black"/>
                </a:solidFill>
                <a:effectLst/>
                <a:uLnTx/>
                <a:uFillTx/>
                <a:latin typeface="Arial"/>
                <a:ea typeface="+mn-ea"/>
                <a:cs typeface="+mn-cs"/>
              </a:rPr>
              <a:t>Threadneedle</a:t>
            </a:r>
          </a:p>
          <a:p>
            <a:pPr marL="285750" marR="0" lvl="0" indent="-285750" algn="l" defTabSz="914400" rtl="0" eaLnBrk="1" fontAlgn="auto" latinLnBrk="0" hangingPunct="1">
              <a:lnSpc>
                <a:spcPct val="110000"/>
              </a:lnSpc>
              <a:spcBef>
                <a:spcPts val="0"/>
              </a:spcBef>
              <a:spcAft>
                <a:spcPts val="0"/>
              </a:spcAft>
              <a:buClr>
                <a:srgbClr val="BF1528"/>
              </a:buClr>
              <a:buSzPct val="120000"/>
              <a:buFont typeface="Wingdings 2" panose="05020102010507070707" pitchFamily="18" charset="2"/>
              <a:buChar char=""/>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AllianceBernstein</a:t>
            </a:r>
            <a:endParaRPr kumimoji="0" lang="de-DE" sz="14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10000"/>
              </a:lnSpc>
              <a:spcBef>
                <a:spcPts val="0"/>
              </a:spcBef>
              <a:spcAft>
                <a:spcPts val="0"/>
              </a:spcAft>
              <a:buClr>
                <a:srgbClr val="BF1528"/>
              </a:buClr>
              <a:buSzPct val="120000"/>
              <a:buFont typeface="Wingdings 2" panose="05020102010507070707" pitchFamily="18" charset="2"/>
              <a:buChar char=""/>
              <a:tabLst/>
              <a:defRPr/>
            </a:pPr>
            <a:r>
              <a:rPr kumimoji="0" lang="de-DE" sz="1400" b="0" i="0" u="none" strike="noStrike" kern="1200" cap="none" spc="0" normalizeH="0" baseline="0" noProof="0" dirty="0">
                <a:ln>
                  <a:noFill/>
                </a:ln>
                <a:solidFill>
                  <a:prstClr val="black"/>
                </a:solidFill>
                <a:effectLst/>
                <a:uLnTx/>
                <a:uFillTx/>
                <a:latin typeface="Arial"/>
                <a:ea typeface="+mn-ea"/>
                <a:cs typeface="+mn-cs"/>
              </a:rPr>
              <a:t>Schroder Investment</a:t>
            </a:r>
          </a:p>
          <a:p>
            <a:pPr marL="285750" marR="0" lvl="0" indent="-285750" algn="l" defTabSz="914400" rtl="0" eaLnBrk="1" fontAlgn="auto" latinLnBrk="0" hangingPunct="1">
              <a:lnSpc>
                <a:spcPct val="110000"/>
              </a:lnSpc>
              <a:spcBef>
                <a:spcPts val="0"/>
              </a:spcBef>
              <a:spcAft>
                <a:spcPts val="0"/>
              </a:spcAft>
              <a:buClr>
                <a:srgbClr val="BF1528"/>
              </a:buClr>
              <a:buSzPct val="120000"/>
              <a:buFont typeface="Wingdings 2" panose="05020102010507070707" pitchFamily="18" charset="2"/>
              <a:buChar char=""/>
              <a:tabLst/>
              <a:defRPr/>
            </a:pPr>
            <a:r>
              <a:rPr kumimoji="0" lang="de-DE" sz="1400" b="0" i="0" u="none" strike="noStrike" kern="1200" cap="none" spc="0" normalizeH="0" baseline="0" noProof="0" dirty="0">
                <a:ln>
                  <a:noFill/>
                </a:ln>
                <a:solidFill>
                  <a:prstClr val="black"/>
                </a:solidFill>
                <a:effectLst/>
                <a:uLnTx/>
                <a:uFillTx/>
                <a:latin typeface="Arial"/>
                <a:ea typeface="+mn-ea"/>
                <a:cs typeface="+mn-cs"/>
              </a:rPr>
              <a:t>iShares</a:t>
            </a:r>
          </a:p>
          <a:p>
            <a:pPr marL="285750" marR="0" lvl="0" indent="-285750" algn="l" defTabSz="914400" rtl="0" eaLnBrk="1" fontAlgn="auto" latinLnBrk="0" hangingPunct="1">
              <a:lnSpc>
                <a:spcPct val="110000"/>
              </a:lnSpc>
              <a:spcBef>
                <a:spcPts val="0"/>
              </a:spcBef>
              <a:spcAft>
                <a:spcPts val="0"/>
              </a:spcAft>
              <a:buClr>
                <a:srgbClr val="BF1528"/>
              </a:buClr>
              <a:buSzPct val="120000"/>
              <a:buFont typeface="Wingdings 2" panose="05020102010507070707" pitchFamily="18" charset="2"/>
              <a:buChar char=""/>
              <a:tabLst/>
              <a:defRPr/>
            </a:pPr>
            <a:r>
              <a:rPr kumimoji="0" lang="de-DE" sz="1400" b="0" i="0" u="none" strike="noStrike" kern="1200" cap="none" spc="0" normalizeH="0" baseline="0" noProof="0" dirty="0">
                <a:ln>
                  <a:noFill/>
                </a:ln>
                <a:solidFill>
                  <a:prstClr val="black"/>
                </a:solidFill>
                <a:effectLst/>
                <a:uLnTx/>
                <a:uFillTx/>
                <a:latin typeface="Arial"/>
                <a:ea typeface="+mn-ea"/>
                <a:cs typeface="+mn-cs"/>
              </a:rPr>
              <a:t>Flossbach von Storch</a:t>
            </a:r>
          </a:p>
          <a:p>
            <a:pPr marL="285750" marR="0" lvl="0" indent="-285750" algn="l" defTabSz="914400" rtl="0" eaLnBrk="1" fontAlgn="auto" latinLnBrk="0" hangingPunct="1">
              <a:lnSpc>
                <a:spcPct val="110000"/>
              </a:lnSpc>
              <a:spcBef>
                <a:spcPts val="0"/>
              </a:spcBef>
              <a:spcAft>
                <a:spcPts val="0"/>
              </a:spcAft>
              <a:buClr>
                <a:srgbClr val="BF1528"/>
              </a:buClr>
              <a:buSzPct val="120000"/>
              <a:buFont typeface="Wingdings 2" panose="05020102010507070707" pitchFamily="18" charset="2"/>
              <a:buChar char=""/>
              <a:tabLst/>
              <a:defRPr/>
            </a:pPr>
            <a:r>
              <a:rPr kumimoji="0" lang="de-DE" sz="1400" b="0" i="0" u="none" strike="noStrike" kern="1200" cap="none" spc="0" normalizeH="0" baseline="0" noProof="0" dirty="0">
                <a:ln>
                  <a:noFill/>
                </a:ln>
                <a:solidFill>
                  <a:prstClr val="black"/>
                </a:solidFill>
                <a:effectLst/>
                <a:uLnTx/>
                <a:uFillTx/>
                <a:latin typeface="Arial"/>
                <a:ea typeface="+mn-ea"/>
                <a:cs typeface="+mn-cs"/>
              </a:rPr>
              <a:t>Pictet</a:t>
            </a:r>
          </a:p>
          <a:p>
            <a:pPr marL="285750" marR="0" lvl="0" indent="-285750" algn="l" defTabSz="914400" rtl="0" eaLnBrk="1" fontAlgn="auto" latinLnBrk="0" hangingPunct="1">
              <a:lnSpc>
                <a:spcPct val="110000"/>
              </a:lnSpc>
              <a:spcBef>
                <a:spcPts val="0"/>
              </a:spcBef>
              <a:spcAft>
                <a:spcPts val="0"/>
              </a:spcAft>
              <a:buClr>
                <a:srgbClr val="BF1528"/>
              </a:buClr>
              <a:buSzPct val="120000"/>
              <a:buFont typeface="Wingdings 2" panose="05020102010507070707" pitchFamily="18" charset="2"/>
              <a:buChar char=""/>
              <a:tabLst/>
              <a:defRPr/>
            </a:pPr>
            <a:r>
              <a:rPr kumimoji="0" lang="de-DE" sz="1400" b="0" i="0" u="none" strike="noStrike" kern="1200" cap="none" spc="0" normalizeH="0" baseline="0" noProof="0" dirty="0">
                <a:ln>
                  <a:noFill/>
                </a:ln>
                <a:solidFill>
                  <a:prstClr val="black"/>
                </a:solidFill>
                <a:effectLst/>
                <a:uLnTx/>
                <a:uFillTx/>
                <a:latin typeface="Arial"/>
                <a:ea typeface="+mn-ea"/>
                <a:cs typeface="+mn-cs"/>
              </a:rPr>
              <a:t>db X</a:t>
            </a:r>
            <a:r>
              <a:rPr kumimoji="0" lang="de-DE" sz="1400" b="0" i="0" u="none" strike="noStrike" kern="1200" cap="none" spc="0" normalizeH="0" baseline="0" noProof="0" dirty="0" smtClean="0">
                <a:ln>
                  <a:noFill/>
                </a:ln>
                <a:solidFill>
                  <a:prstClr val="black"/>
                </a:solidFill>
                <a:effectLst/>
                <a:uLnTx/>
                <a:uFillTx/>
                <a:latin typeface="Arial"/>
                <a:ea typeface="+mn-ea"/>
                <a:cs typeface="+mn-cs"/>
              </a:rPr>
              <a:t>trackers</a:t>
            </a:r>
            <a:endParaRPr kumimoji="0" lang="de-DE" sz="14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10000"/>
              </a:lnSpc>
              <a:spcBef>
                <a:spcPts val="0"/>
              </a:spcBef>
              <a:spcAft>
                <a:spcPts val="0"/>
              </a:spcAft>
              <a:buClr>
                <a:srgbClr val="BF1528"/>
              </a:buClr>
              <a:buSzPct val="120000"/>
              <a:buFont typeface="Wingdings 2" panose="05020102010507070707" pitchFamily="18" charset="2"/>
              <a:buChar char=""/>
              <a:tabLst/>
              <a:defRPr/>
            </a:pPr>
            <a:r>
              <a:rPr kumimoji="0" lang="de-DE" sz="1400" b="0" i="0" u="none" strike="noStrike" kern="1200" cap="none" spc="0" normalizeH="0" baseline="0" noProof="0" dirty="0">
                <a:ln>
                  <a:noFill/>
                </a:ln>
                <a:solidFill>
                  <a:prstClr val="black"/>
                </a:solidFill>
                <a:effectLst/>
                <a:uLnTx/>
                <a:uFillTx/>
                <a:latin typeface="Arial"/>
                <a:ea typeface="+mn-ea"/>
                <a:cs typeface="+mn-cs"/>
              </a:rPr>
              <a:t>…</a:t>
            </a:r>
          </a:p>
          <a:p>
            <a:pPr marL="285750" marR="0" lvl="0" indent="-285750" algn="l" defTabSz="914400" rtl="0" eaLnBrk="1" fontAlgn="auto" latinLnBrk="0" hangingPunct="1">
              <a:lnSpc>
                <a:spcPct val="110000"/>
              </a:lnSpc>
              <a:spcBef>
                <a:spcPts val="0"/>
              </a:spcBef>
              <a:spcAft>
                <a:spcPts val="0"/>
              </a:spcAft>
              <a:buClr>
                <a:srgbClr val="BF1528"/>
              </a:buClr>
              <a:buSzPct val="120000"/>
              <a:buFont typeface="Wingdings 2" panose="05020102010507070707" pitchFamily="18" charset="2"/>
              <a:buChar char=""/>
              <a:tabLst/>
              <a:defRPr/>
            </a:pPr>
            <a:endParaRPr kumimoji="0" lang="de-DE" sz="1400" b="0" i="0" u="none" strike="noStrike" kern="1200" cap="none" spc="0" normalizeH="0" baseline="0" noProof="0" dirty="0">
              <a:ln>
                <a:noFill/>
              </a:ln>
              <a:solidFill>
                <a:prstClr val="black"/>
              </a:solidFill>
              <a:effectLst/>
              <a:uLnTx/>
              <a:uFillTx/>
              <a:latin typeface="Arial"/>
              <a:ea typeface="+mn-ea"/>
              <a:cs typeface="+mn-cs"/>
            </a:endParaRPr>
          </a:p>
        </p:txBody>
      </p:sp>
      <p:grpSp>
        <p:nvGrpSpPr>
          <p:cNvPr id="22" name="Gruppieren 21"/>
          <p:cNvGrpSpPr/>
          <p:nvPr/>
        </p:nvGrpSpPr>
        <p:grpSpPr>
          <a:xfrm>
            <a:off x="2878620" y="3328379"/>
            <a:ext cx="2181425" cy="1699842"/>
            <a:chOff x="2865394" y="3289388"/>
            <a:chExt cx="2181425" cy="1699842"/>
          </a:xfrm>
        </p:grpSpPr>
        <p:sp>
          <p:nvSpPr>
            <p:cNvPr id="23" name="Rechteck 22"/>
            <p:cNvSpPr/>
            <p:nvPr/>
          </p:nvSpPr>
          <p:spPr>
            <a:xfrm rot="2749428">
              <a:off x="3085183" y="3293309"/>
              <a:ext cx="1699842" cy="1692000"/>
            </a:xfrm>
            <a:prstGeom prst="rect">
              <a:avLst/>
            </a:prstGeom>
            <a:gradFill>
              <a:gsLst>
                <a:gs pos="0">
                  <a:srgbClr val="FAFAFA"/>
                </a:gs>
                <a:gs pos="100000">
                  <a:srgbClr val="E0E3E4"/>
                </a:gs>
              </a:gsLst>
              <a:lin ang="5400000" scaled="1"/>
            </a:gra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pic>
          <p:nvPicPr>
            <p:cNvPr id="24" name="Grafik 23"/>
            <p:cNvPicPr>
              <a:picLocks noChangeAspect="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865394" y="3556945"/>
              <a:ext cx="2181425" cy="1136305"/>
            </a:xfrm>
            <a:prstGeom prst="rect">
              <a:avLst/>
            </a:prstGeom>
            <a:noFill/>
          </p:spPr>
        </p:pic>
      </p:grpSp>
    </p:spTree>
    <p:extLst>
      <p:ext uri="{BB962C8B-B14F-4D97-AF65-F5344CB8AC3E}">
        <p14:creationId xmlns:p14="http://schemas.microsoft.com/office/powerpoint/2010/main" val="2134809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platzhalter 5"/>
          <p:cNvPicPr>
            <a:picLocks noGrp="1" noChangeAspect="1"/>
          </p:cNvPicPr>
          <p:nvPr>
            <p:ph type="pic" sz="quarter" idx="4"/>
          </p:nvPr>
        </p:nvPicPr>
        <p:blipFill>
          <a:blip r:embed="rId3" cstate="print">
            <a:extLst>
              <a:ext uri="{28A0092B-C50C-407E-A947-70E740481C1C}">
                <a14:useLocalDpi xmlns:a14="http://schemas.microsoft.com/office/drawing/2010/main" val="0"/>
              </a:ext>
            </a:extLst>
          </a:blip>
          <a:srcRect/>
          <a:stretch>
            <a:fillRect/>
          </a:stretch>
        </p:blipFill>
        <p:spPr/>
      </p:pic>
      <p:sp>
        <p:nvSpPr>
          <p:cNvPr id="5" name="Rechteck 4"/>
          <p:cNvSpPr/>
          <p:nvPr/>
        </p:nvSpPr>
        <p:spPr>
          <a:xfrm>
            <a:off x="0" y="0"/>
            <a:ext cx="12192000" cy="1346400"/>
          </a:xfrm>
          <a:prstGeom prst="rect">
            <a:avLst/>
          </a:prstGeom>
          <a:gradFill flip="none" rotWithShape="1">
            <a:gsLst>
              <a:gs pos="0">
                <a:schemeClr val="bg1"/>
              </a:gs>
              <a:gs pos="100000">
                <a:schemeClr val="bg1">
                  <a:alpha val="10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sp>
        <p:nvSpPr>
          <p:cNvPr id="4" name="Textplatzhalter 3"/>
          <p:cNvSpPr>
            <a:spLocks noGrp="1"/>
          </p:cNvSpPr>
          <p:nvPr>
            <p:ph type="body" sz="quarter" idx="8"/>
          </p:nvPr>
        </p:nvSpPr>
        <p:spPr/>
        <p:txBody>
          <a:bodyPr/>
          <a:lstStyle/>
          <a:p>
            <a:endParaRPr lang="de-DE" dirty="0"/>
          </a:p>
        </p:txBody>
      </p:sp>
      <p:sp>
        <p:nvSpPr>
          <p:cNvPr id="10" name="Textplatzhalter 5"/>
          <p:cNvSpPr>
            <a:spLocks noGrp="1" noChangeAspect="1"/>
          </p:cNvSpPr>
          <p:nvPr>
            <p:ph type="body" sz="quarter" idx="3"/>
          </p:nvPr>
        </p:nvSpPr>
        <p:spPr>
          <a:xfrm rot="20700000">
            <a:off x="155554" y="1919796"/>
            <a:ext cx="2159999" cy="2160000"/>
          </a:xfrm>
          <a:solidFill>
            <a:srgbClr val="8E0038"/>
          </a:solidFill>
        </p:spPr>
        <p:txBody>
          <a:bodyPr/>
          <a:lstStyle/>
          <a:p>
            <a:pPr>
              <a:lnSpc>
                <a:spcPct val="100000"/>
              </a:lnSpc>
              <a:spcBef>
                <a:spcPts val="0"/>
              </a:spcBef>
            </a:pPr>
            <a:r>
              <a:rPr lang="de-DE" sz="1400" dirty="0" smtClean="0"/>
              <a:t> </a:t>
            </a:r>
            <a:endParaRPr lang="de-DE" sz="1400" dirty="0"/>
          </a:p>
        </p:txBody>
      </p:sp>
      <p:sp>
        <p:nvSpPr>
          <p:cNvPr id="11" name="Textfeld 10"/>
          <p:cNvSpPr txBox="1"/>
          <p:nvPr/>
        </p:nvSpPr>
        <p:spPr>
          <a:xfrm rot="20906810">
            <a:off x="271992" y="2158007"/>
            <a:ext cx="1907458" cy="1524000"/>
          </a:xfrm>
          <a:prstGeom prst="rect">
            <a:avLst/>
          </a:prstGeom>
          <a:noFill/>
        </p:spPr>
        <p:txBody>
          <a:bodyPr wrap="square" lIns="0" tIns="0" rIns="0" bIns="0" rtlCol="0">
            <a:noAutofit/>
          </a:bodyPr>
          <a:lstStyle/>
          <a:p>
            <a:pPr algn="ctr">
              <a:lnSpc>
                <a:spcPct val="100000"/>
              </a:lnSpc>
              <a:spcBef>
                <a:spcPts val="0"/>
              </a:spcBef>
            </a:pPr>
            <a:r>
              <a:rPr lang="de-DE" sz="2000" b="1" dirty="0">
                <a:solidFill>
                  <a:schemeClr val="bg1"/>
                </a:solidFill>
              </a:rPr>
              <a:t>Der</a:t>
            </a:r>
          </a:p>
          <a:p>
            <a:pPr algn="ctr">
              <a:lnSpc>
                <a:spcPct val="100000"/>
              </a:lnSpc>
              <a:spcBef>
                <a:spcPts val="0"/>
              </a:spcBef>
            </a:pPr>
            <a:r>
              <a:rPr lang="de-DE" sz="2000" b="1" dirty="0">
                <a:solidFill>
                  <a:schemeClr val="bg1"/>
                </a:solidFill>
              </a:rPr>
              <a:t>Testsieger </a:t>
            </a:r>
          </a:p>
          <a:p>
            <a:pPr algn="ctr">
              <a:lnSpc>
                <a:spcPct val="100000"/>
              </a:lnSpc>
              <a:spcBef>
                <a:spcPts val="0"/>
              </a:spcBef>
            </a:pPr>
            <a:r>
              <a:rPr lang="de-DE" sz="2000" b="1" dirty="0" smtClean="0">
                <a:solidFill>
                  <a:schemeClr val="bg1"/>
                </a:solidFill>
              </a:rPr>
              <a:t>SMAVESTO</a:t>
            </a:r>
            <a:endParaRPr lang="de-DE" sz="2000" b="1" dirty="0">
              <a:solidFill>
                <a:schemeClr val="bg1"/>
              </a:solidFill>
            </a:endParaRPr>
          </a:p>
          <a:p>
            <a:pPr algn="ctr">
              <a:lnSpc>
                <a:spcPct val="100000"/>
              </a:lnSpc>
              <a:spcBef>
                <a:spcPts val="0"/>
              </a:spcBef>
            </a:pPr>
            <a:r>
              <a:rPr lang="de-DE" sz="1600" dirty="0">
                <a:solidFill>
                  <a:schemeClr val="bg1"/>
                </a:solidFill>
              </a:rPr>
              <a:t>exklusiv in den </a:t>
            </a:r>
          </a:p>
          <a:p>
            <a:pPr algn="ctr">
              <a:lnSpc>
                <a:spcPct val="100000"/>
              </a:lnSpc>
              <a:spcBef>
                <a:spcPts val="0"/>
              </a:spcBef>
            </a:pPr>
            <a:r>
              <a:rPr lang="de-DE" sz="1600" dirty="0">
                <a:solidFill>
                  <a:schemeClr val="bg1"/>
                </a:solidFill>
              </a:rPr>
              <a:t>ERGO Fondsrenten</a:t>
            </a:r>
          </a:p>
        </p:txBody>
      </p:sp>
      <p:sp>
        <p:nvSpPr>
          <p:cNvPr id="12" name="Titel 5"/>
          <p:cNvSpPr txBox="1">
            <a:spLocks/>
          </p:cNvSpPr>
          <p:nvPr/>
        </p:nvSpPr>
        <p:spPr>
          <a:xfrm>
            <a:off x="515939" y="478536"/>
            <a:ext cx="9270042" cy="720000"/>
          </a:xfrm>
          <a:prstGeom prst="rect">
            <a:avLst/>
          </a:prstGeom>
        </p:spPr>
        <p:txBody>
          <a:bodyPr vert="horz" lIns="0" tIns="0" rIns="0" bIns="0" rtlCol="0" anchor="b" anchorCtr="0">
            <a:noAutofit/>
          </a:bodyPr>
          <a:lstStyle>
            <a:lvl1pPr algn="l" defTabSz="914400" rtl="0" eaLnBrk="1" latinLnBrk="0" hangingPunct="1">
              <a:lnSpc>
                <a:spcPct val="90000"/>
              </a:lnSpc>
              <a:spcBef>
                <a:spcPct val="0"/>
              </a:spcBef>
              <a:buNone/>
              <a:defRPr sz="4800" b="1" kern="1200">
                <a:solidFill>
                  <a:schemeClr val="tx2"/>
                </a:solidFill>
                <a:latin typeface="+mj-lt"/>
                <a:ea typeface="+mj-ea"/>
                <a:cs typeface="+mj-cs"/>
              </a:defRPr>
            </a:lvl1pPr>
          </a:lstStyle>
          <a:p>
            <a:r>
              <a:rPr lang="de-DE" sz="2800" dirty="0"/>
              <a:t>Ein </a:t>
            </a:r>
            <a:r>
              <a:rPr lang="de-DE" sz="2800" dirty="0" smtClean="0"/>
              <a:t>Traum: </a:t>
            </a:r>
          </a:p>
          <a:p>
            <a:r>
              <a:rPr lang="de-DE" sz="2800" dirty="0" smtClean="0">
                <a:solidFill>
                  <a:srgbClr val="BF1528"/>
                </a:solidFill>
              </a:rPr>
              <a:t>Anlagen</a:t>
            </a:r>
            <a:r>
              <a:rPr lang="de-DE" sz="2800" dirty="0" smtClean="0"/>
              <a:t> </a:t>
            </a:r>
            <a:r>
              <a:rPr lang="de-DE" sz="2800" dirty="0"/>
              <a:t>von der KI managen lassen – mit </a:t>
            </a:r>
            <a:r>
              <a:rPr lang="de-DE" sz="2800" dirty="0" smtClean="0"/>
              <a:t>SMAVESTO</a:t>
            </a:r>
            <a:endParaRPr lang="de-DE" sz="2800" dirty="0">
              <a:solidFill>
                <a:srgbClr val="BF1528"/>
              </a:solidFill>
            </a:endParaRPr>
          </a:p>
        </p:txBody>
      </p:sp>
    </p:spTree>
    <p:extLst>
      <p:ext uri="{BB962C8B-B14F-4D97-AF65-F5344CB8AC3E}">
        <p14:creationId xmlns:p14="http://schemas.microsoft.com/office/powerpoint/2010/main" val="18809697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2"/>
          </p:nvPr>
        </p:nvSpPr>
        <p:spPr/>
        <p:txBody>
          <a:bodyPr/>
          <a:lstStyle/>
          <a:p>
            <a:r>
              <a:rPr lang="de-DE" dirty="0"/>
              <a:t>SMAVESTO - RoboFlex ESG</a:t>
            </a:r>
          </a:p>
          <a:p>
            <a:endParaRPr lang="de-DE" dirty="0"/>
          </a:p>
        </p:txBody>
      </p:sp>
      <p:sp>
        <p:nvSpPr>
          <p:cNvPr id="4" name="Titel 3"/>
          <p:cNvSpPr>
            <a:spLocks noGrp="1"/>
          </p:cNvSpPr>
          <p:nvPr>
            <p:ph type="title"/>
          </p:nvPr>
        </p:nvSpPr>
        <p:spPr/>
        <p:txBody>
          <a:bodyPr/>
          <a:lstStyle/>
          <a:p>
            <a:r>
              <a:rPr lang="de-DE" dirty="0" smtClean="0"/>
              <a:t>SMAVESTO, der Robo-Advisor Testsieger</a:t>
            </a:r>
            <a:br>
              <a:rPr lang="de-DE" dirty="0" smtClean="0"/>
            </a:br>
            <a:endParaRPr lang="de-DE" dirty="0"/>
          </a:p>
        </p:txBody>
      </p:sp>
      <p:pic>
        <p:nvPicPr>
          <p:cNvPr id="14" name="Grafik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939" y="2101549"/>
            <a:ext cx="2715246" cy="3845037"/>
          </a:xfrm>
          <a:prstGeom prst="rect">
            <a:avLst/>
          </a:prstGeom>
        </p:spPr>
      </p:pic>
      <p:pic>
        <p:nvPicPr>
          <p:cNvPr id="15" name="Grafik 14"/>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3567001" y="2610563"/>
            <a:ext cx="2540000" cy="2827007"/>
          </a:xfrm>
          <a:prstGeom prst="rect">
            <a:avLst/>
          </a:prstGeom>
        </p:spPr>
      </p:pic>
      <p:pic>
        <p:nvPicPr>
          <p:cNvPr id="16" name="Grafik 15"/>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6442817" y="1847845"/>
            <a:ext cx="2262910" cy="4352442"/>
          </a:xfrm>
          <a:prstGeom prst="rect">
            <a:avLst/>
          </a:prstGeom>
        </p:spPr>
      </p:pic>
      <p:pic>
        <p:nvPicPr>
          <p:cNvPr id="7" name="Grafik 6"/>
          <p:cNvPicPr>
            <a:picLocks noChangeAspect="1" noChangeArrowheads="1"/>
          </p:cNvPicPr>
          <p:nvPr/>
        </p:nvPicPr>
        <p:blipFill>
          <a:blip r:embed="rId6">
            <a:clrChange>
              <a:clrFrom>
                <a:srgbClr val="FFAEC9"/>
              </a:clrFrom>
              <a:clrTo>
                <a:srgbClr val="FFAEC9">
                  <a:alpha val="0"/>
                </a:srgbClr>
              </a:clrTo>
            </a:clrChange>
            <a:extLst>
              <a:ext uri="{28A0092B-C50C-407E-A947-70E740481C1C}">
                <a14:useLocalDpi xmlns:a14="http://schemas.microsoft.com/office/drawing/2010/main" val="0"/>
              </a:ext>
            </a:extLst>
          </a:blip>
          <a:srcRect/>
          <a:stretch>
            <a:fillRect/>
          </a:stretch>
        </p:blipFill>
        <p:spPr bwMode="auto">
          <a:xfrm>
            <a:off x="8924925" y="2257425"/>
            <a:ext cx="3267075" cy="4600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55506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hteck 13"/>
          <p:cNvSpPr/>
          <p:nvPr/>
        </p:nvSpPr>
        <p:spPr>
          <a:xfrm>
            <a:off x="2595418" y="4957965"/>
            <a:ext cx="6918037" cy="1489246"/>
          </a:xfrm>
          <a:prstGeom prst="rect">
            <a:avLst/>
          </a:prstGeom>
          <a:solidFill>
            <a:srgbClr val="CCEBE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sp>
        <p:nvSpPr>
          <p:cNvPr id="13" name="Rechteck 12"/>
          <p:cNvSpPr/>
          <p:nvPr/>
        </p:nvSpPr>
        <p:spPr>
          <a:xfrm>
            <a:off x="2595418" y="3255501"/>
            <a:ext cx="6918037" cy="1489246"/>
          </a:xfrm>
          <a:prstGeom prst="rect">
            <a:avLst/>
          </a:prstGeom>
          <a:solidFill>
            <a:srgbClr val="CCEBE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sp>
        <p:nvSpPr>
          <p:cNvPr id="12" name="Rechteck 11"/>
          <p:cNvSpPr/>
          <p:nvPr/>
        </p:nvSpPr>
        <p:spPr>
          <a:xfrm>
            <a:off x="2595418" y="1558750"/>
            <a:ext cx="6918037" cy="1489246"/>
          </a:xfrm>
          <a:prstGeom prst="rect">
            <a:avLst/>
          </a:prstGeom>
          <a:solidFill>
            <a:srgbClr val="CCEBE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sp>
        <p:nvSpPr>
          <p:cNvPr id="2" name="Textplatzhalter 1"/>
          <p:cNvSpPr>
            <a:spLocks noGrp="1"/>
          </p:cNvSpPr>
          <p:nvPr>
            <p:ph type="body" idx="12"/>
          </p:nvPr>
        </p:nvSpPr>
        <p:spPr/>
        <p:txBody>
          <a:bodyPr/>
          <a:lstStyle/>
          <a:p>
            <a:r>
              <a:rPr lang="de-DE" dirty="0"/>
              <a:t>SMAVESTO - RoboFlex ESG</a:t>
            </a:r>
          </a:p>
          <a:p>
            <a:endParaRPr lang="de-DE" dirty="0"/>
          </a:p>
        </p:txBody>
      </p:sp>
      <p:sp>
        <p:nvSpPr>
          <p:cNvPr id="3" name="Inhaltsplatzhalter 2"/>
          <p:cNvSpPr>
            <a:spLocks noGrp="1"/>
          </p:cNvSpPr>
          <p:nvPr>
            <p:ph sz="quarter" idx="14"/>
          </p:nvPr>
        </p:nvSpPr>
        <p:spPr>
          <a:xfrm>
            <a:off x="2999743" y="1794406"/>
            <a:ext cx="6303818" cy="1019475"/>
          </a:xfrm>
        </p:spPr>
        <p:txBody>
          <a:bodyPr anchor="ctr" anchorCtr="0"/>
          <a:lstStyle/>
          <a:p>
            <a:pPr>
              <a:lnSpc>
                <a:spcPct val="100000"/>
              </a:lnSpc>
              <a:spcBef>
                <a:spcPts val="0"/>
              </a:spcBef>
            </a:pPr>
            <a:r>
              <a:rPr lang="de-DE" sz="2400" b="1" dirty="0" smtClean="0">
                <a:solidFill>
                  <a:srgbClr val="8E0038"/>
                </a:solidFill>
              </a:rPr>
              <a:t>KI-Vermögensverwaltung mit </a:t>
            </a:r>
          </a:p>
          <a:p>
            <a:pPr>
              <a:lnSpc>
                <a:spcPct val="100000"/>
              </a:lnSpc>
              <a:spcBef>
                <a:spcPts val="0"/>
              </a:spcBef>
            </a:pPr>
            <a:r>
              <a:rPr lang="de-DE" sz="2400" b="1" dirty="0" smtClean="0">
                <a:solidFill>
                  <a:srgbClr val="8E0038"/>
                </a:solidFill>
              </a:rPr>
              <a:t>niedrigen Kosten</a:t>
            </a:r>
          </a:p>
        </p:txBody>
      </p:sp>
      <p:sp>
        <p:nvSpPr>
          <p:cNvPr id="4" name="Titel 3"/>
          <p:cNvSpPr>
            <a:spLocks noGrp="1"/>
          </p:cNvSpPr>
          <p:nvPr>
            <p:ph type="title"/>
          </p:nvPr>
        </p:nvSpPr>
        <p:spPr/>
        <p:txBody>
          <a:bodyPr/>
          <a:lstStyle/>
          <a:p>
            <a:r>
              <a:rPr lang="de-DE" dirty="0" smtClean="0"/>
              <a:t>Vorteile, die überzeugen, </a:t>
            </a:r>
            <a:br>
              <a:rPr lang="de-DE" dirty="0" smtClean="0"/>
            </a:br>
            <a:r>
              <a:rPr lang="de-DE" dirty="0" smtClean="0"/>
              <a:t>exklusiv in ERGO Fondspolicen</a:t>
            </a:r>
            <a:endParaRPr lang="de-DE" dirty="0"/>
          </a:p>
        </p:txBody>
      </p:sp>
      <p:pic>
        <p:nvPicPr>
          <p:cNvPr id="5" name="Grafik 4"/>
          <p:cNvPicPr>
            <a:picLocks noChangeAspect="1"/>
          </p:cNvPicPr>
          <p:nvPr/>
        </p:nvPicPr>
        <p:blipFill>
          <a:blip r:embed="rId3">
            <a:clrChange>
              <a:clrFrom>
                <a:srgbClr val="BCE3E5"/>
              </a:clrFrom>
              <a:clrTo>
                <a:srgbClr val="BCE3E5">
                  <a:alpha val="0"/>
                </a:srgbClr>
              </a:clrTo>
            </a:clrChange>
          </a:blip>
          <a:stretch>
            <a:fillRect/>
          </a:stretch>
        </p:blipFill>
        <p:spPr>
          <a:xfrm>
            <a:off x="819684" y="1651762"/>
            <a:ext cx="1352381" cy="1304762"/>
          </a:xfrm>
          <a:prstGeom prst="rect">
            <a:avLst/>
          </a:prstGeom>
        </p:spPr>
      </p:pic>
      <p:pic>
        <p:nvPicPr>
          <p:cNvPr id="6" name="Grafik 5"/>
          <p:cNvPicPr>
            <a:picLocks noChangeAspect="1"/>
          </p:cNvPicPr>
          <p:nvPr/>
        </p:nvPicPr>
        <p:blipFill>
          <a:blip r:embed="rId4">
            <a:clrChange>
              <a:clrFrom>
                <a:srgbClr val="BCE3E5"/>
              </a:clrFrom>
              <a:clrTo>
                <a:srgbClr val="BCE3E5">
                  <a:alpha val="0"/>
                </a:srgbClr>
              </a:clrTo>
            </a:clrChange>
          </a:blip>
          <a:stretch>
            <a:fillRect/>
          </a:stretch>
        </p:blipFill>
        <p:spPr>
          <a:xfrm>
            <a:off x="719684" y="3309648"/>
            <a:ext cx="1552381" cy="1380952"/>
          </a:xfrm>
          <a:prstGeom prst="rect">
            <a:avLst/>
          </a:prstGeom>
        </p:spPr>
      </p:pic>
      <p:pic>
        <p:nvPicPr>
          <p:cNvPr id="7" name="Grafik 6"/>
          <p:cNvPicPr>
            <a:picLocks noChangeAspect="1"/>
          </p:cNvPicPr>
          <p:nvPr/>
        </p:nvPicPr>
        <p:blipFill>
          <a:blip r:embed="rId5">
            <a:clrChange>
              <a:clrFrom>
                <a:srgbClr val="BCE3E5"/>
              </a:clrFrom>
              <a:clrTo>
                <a:srgbClr val="BCE3E5">
                  <a:alpha val="0"/>
                </a:srgbClr>
              </a:clrTo>
            </a:clrChange>
          </a:blip>
          <a:stretch>
            <a:fillRect/>
          </a:stretch>
        </p:blipFill>
        <p:spPr>
          <a:xfrm>
            <a:off x="786350" y="4988303"/>
            <a:ext cx="1419048" cy="1428571"/>
          </a:xfrm>
          <a:prstGeom prst="rect">
            <a:avLst/>
          </a:prstGeom>
        </p:spPr>
      </p:pic>
      <p:pic>
        <p:nvPicPr>
          <p:cNvPr id="8" name="Grafik 7">
            <a:hlinkClick r:id="rId6"/>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99238" y="1484313"/>
            <a:ext cx="900000" cy="900000"/>
          </a:xfrm>
          <a:prstGeom prst="rect">
            <a:avLst/>
          </a:prstGeom>
        </p:spPr>
      </p:pic>
      <p:sp>
        <p:nvSpPr>
          <p:cNvPr id="9" name="Textfeld 8"/>
          <p:cNvSpPr txBox="1"/>
          <p:nvPr/>
        </p:nvSpPr>
        <p:spPr>
          <a:xfrm>
            <a:off x="10365238" y="2462400"/>
            <a:ext cx="1368000" cy="133910"/>
          </a:xfrm>
          <a:prstGeom prst="rect">
            <a:avLst/>
          </a:prstGeom>
          <a:noFill/>
        </p:spPr>
        <p:txBody>
          <a:bodyPr wrap="square" lIns="0" tIns="0" rIns="0" bIns="0" rtlCol="0">
            <a:noAutofit/>
          </a:bodyPr>
          <a:lstStyle/>
          <a:p>
            <a:pPr algn="ctr">
              <a:lnSpc>
                <a:spcPct val="110000"/>
              </a:lnSpc>
            </a:pPr>
            <a:r>
              <a:rPr lang="de-DE" sz="800" dirty="0" smtClean="0"/>
              <a:t>Infoblatt SMAVESTO</a:t>
            </a:r>
          </a:p>
        </p:txBody>
      </p:sp>
      <p:sp>
        <p:nvSpPr>
          <p:cNvPr id="10" name="Inhaltsplatzhalter 2"/>
          <p:cNvSpPr txBox="1">
            <a:spLocks/>
          </p:cNvSpPr>
          <p:nvPr/>
        </p:nvSpPr>
        <p:spPr>
          <a:xfrm>
            <a:off x="2999743" y="3451037"/>
            <a:ext cx="6303818" cy="1098174"/>
          </a:xfrm>
          <a:prstGeom prst="rect">
            <a:avLst/>
          </a:prstGeom>
        </p:spPr>
        <p:txBody>
          <a:bodyPr vert="horz" lIns="0" tIns="0" rIns="0" bIns="0" rtlCol="0" anchor="ctr" anchorCtr="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a:lnSpc>
                <a:spcPct val="100000"/>
              </a:lnSpc>
              <a:spcBef>
                <a:spcPts val="0"/>
              </a:spcBef>
            </a:pPr>
            <a:r>
              <a:rPr lang="de-DE" sz="2400" b="1" dirty="0" smtClean="0">
                <a:solidFill>
                  <a:srgbClr val="8E0038"/>
                </a:solidFill>
              </a:rPr>
              <a:t>Drei Anlagestrategien mit unterschiedlichen Risikoprofilen</a:t>
            </a:r>
          </a:p>
        </p:txBody>
      </p:sp>
      <p:sp>
        <p:nvSpPr>
          <p:cNvPr id="11" name="Inhaltsplatzhalter 2"/>
          <p:cNvSpPr txBox="1">
            <a:spLocks/>
          </p:cNvSpPr>
          <p:nvPr/>
        </p:nvSpPr>
        <p:spPr>
          <a:xfrm>
            <a:off x="2999743" y="5189444"/>
            <a:ext cx="6303818" cy="1026289"/>
          </a:xfrm>
          <a:prstGeom prst="rect">
            <a:avLst/>
          </a:prstGeom>
        </p:spPr>
        <p:txBody>
          <a:bodyPr vert="horz" lIns="0" tIns="0" rIns="0" bIns="0" rtlCol="0" anchor="ctr" anchorCtr="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a:lnSpc>
                <a:spcPct val="100000"/>
              </a:lnSpc>
              <a:spcBef>
                <a:spcPts val="0"/>
              </a:spcBef>
            </a:pPr>
            <a:r>
              <a:rPr lang="de-DE" sz="2400" b="1" dirty="0" smtClean="0">
                <a:solidFill>
                  <a:srgbClr val="8E0038"/>
                </a:solidFill>
              </a:rPr>
              <a:t>Ausschließlich nachhaltige ETFs mit strengen Filtern </a:t>
            </a:r>
            <a:endParaRPr lang="de-DE" sz="2400" dirty="0" smtClean="0">
              <a:solidFill>
                <a:srgbClr val="8E0038"/>
              </a:solidFill>
            </a:endParaRPr>
          </a:p>
        </p:txBody>
      </p:sp>
      <p:pic>
        <p:nvPicPr>
          <p:cNvPr id="15" name="Grafik 14"/>
          <p:cNvPicPr>
            <a:picLocks noChangeAspect="1" noChangeArrowheads="1"/>
          </p:cNvPicPr>
          <p:nvPr/>
        </p:nvPicPr>
        <p:blipFill>
          <a:blip r:embed="rId8">
            <a:clrChange>
              <a:clrFrom>
                <a:srgbClr val="FFAEC9"/>
              </a:clrFrom>
              <a:clrTo>
                <a:srgbClr val="FFAEC9">
                  <a:alpha val="0"/>
                </a:srgbClr>
              </a:clrTo>
            </a:clrChange>
            <a:extLst>
              <a:ext uri="{28A0092B-C50C-407E-A947-70E740481C1C}">
                <a14:useLocalDpi xmlns:a14="http://schemas.microsoft.com/office/drawing/2010/main" val="0"/>
              </a:ext>
            </a:extLst>
          </a:blip>
          <a:srcRect/>
          <a:stretch>
            <a:fillRect/>
          </a:stretch>
        </p:blipFill>
        <p:spPr bwMode="auto">
          <a:xfrm>
            <a:off x="8924925" y="2267473"/>
            <a:ext cx="3267075" cy="4600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32469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platzhalter 3"/>
          <p:cNvPicPr>
            <a:picLocks noGrp="1" noChangeAspect="1"/>
          </p:cNvPicPr>
          <p:nvPr>
            <p:ph type="pic" sz="quarter" idx="4"/>
          </p:nvPr>
        </p:nvPicPr>
        <p:blipFill>
          <a:blip r:embed="rId3" cstate="screen">
            <a:extLst>
              <a:ext uri="{28A0092B-C50C-407E-A947-70E740481C1C}">
                <a14:useLocalDpi xmlns:a14="http://schemas.microsoft.com/office/drawing/2010/main"/>
              </a:ext>
            </a:extLst>
          </a:blip>
          <a:srcRect/>
          <a:stretch>
            <a:fillRect/>
          </a:stretch>
        </p:blipFill>
        <p:spPr/>
      </p:pic>
      <p:sp>
        <p:nvSpPr>
          <p:cNvPr id="2" name="Textplatzhalter 1">
            <a:extLst>
              <a:ext uri="{FF2B5EF4-FFF2-40B4-BE49-F238E27FC236}">
                <a16:creationId xmlns:a16="http://schemas.microsoft.com/office/drawing/2014/main" id="{607D6E84-295F-449E-B89B-A3D7CEC17BEC}"/>
              </a:ext>
            </a:extLst>
          </p:cNvPr>
          <p:cNvSpPr>
            <a:spLocks noGrp="1"/>
          </p:cNvSpPr>
          <p:nvPr>
            <p:ph type="body" sz="quarter" idx="8"/>
          </p:nvPr>
        </p:nvSpPr>
        <p:spPr/>
        <p:txBody>
          <a:bodyPr/>
          <a:lstStyle/>
          <a:p>
            <a:endParaRPr lang="de-DE" dirty="0"/>
          </a:p>
        </p:txBody>
      </p:sp>
      <p:sp>
        <p:nvSpPr>
          <p:cNvPr id="10" name="Titel 4">
            <a:extLst>
              <a:ext uri="{FF2B5EF4-FFF2-40B4-BE49-F238E27FC236}">
                <a16:creationId xmlns:a16="http://schemas.microsoft.com/office/drawing/2014/main" id="{9C79743A-0707-4696-BB1C-9A863113F81E}"/>
              </a:ext>
            </a:extLst>
          </p:cNvPr>
          <p:cNvSpPr>
            <a:spLocks noGrp="1"/>
          </p:cNvSpPr>
          <p:nvPr>
            <p:ph type="ctrTitle"/>
          </p:nvPr>
        </p:nvSpPr>
        <p:spPr>
          <a:xfrm>
            <a:off x="515938" y="0"/>
            <a:ext cx="8982904" cy="6858000"/>
          </a:xfrm>
        </p:spPr>
        <p:txBody>
          <a:bodyPr anchor="t" anchorCtr="0"/>
          <a:lstStyle/>
          <a:p>
            <a:r>
              <a:rPr lang="de-DE" sz="3600" dirty="0" smtClean="0"/>
              <a:t/>
            </a:r>
            <a:br>
              <a:rPr lang="de-DE" sz="3600" dirty="0" smtClean="0"/>
            </a:br>
            <a:r>
              <a:rPr lang="de-DE" sz="3600" dirty="0" smtClean="0"/>
              <a:t/>
            </a:r>
            <a:br>
              <a:rPr lang="de-DE" sz="3600" dirty="0" smtClean="0"/>
            </a:br>
            <a:r>
              <a:rPr lang="de-DE" sz="3600" dirty="0"/>
              <a:t/>
            </a:r>
            <a:br>
              <a:rPr lang="de-DE" sz="3600" dirty="0"/>
            </a:br>
            <a:r>
              <a:rPr lang="de-DE" sz="3600" dirty="0" smtClean="0"/>
              <a:t>Machen Sie die Fondsauswahl mit dem</a:t>
            </a:r>
            <a:br>
              <a:rPr lang="de-DE" sz="3600" dirty="0" smtClean="0"/>
            </a:br>
            <a:r>
              <a:rPr lang="de-DE" sz="3600" dirty="0" smtClean="0"/>
              <a:t>Rendite-Risiko-Optimierer</a:t>
            </a:r>
            <a:br>
              <a:rPr lang="de-DE" sz="3600" dirty="0" smtClean="0"/>
            </a:br>
            <a:r>
              <a:rPr lang="de-DE" sz="3600" dirty="0" smtClean="0"/>
              <a:t>einfacher und nachvollziehbar!</a:t>
            </a:r>
            <a:r>
              <a:rPr lang="de-DE" sz="3600" dirty="0"/>
              <a:t/>
            </a:r>
            <a:br>
              <a:rPr lang="de-DE" sz="3600" dirty="0"/>
            </a:br>
            <a:r>
              <a:rPr lang="de-DE" sz="3600" dirty="0"/>
              <a:t/>
            </a:r>
            <a:br>
              <a:rPr lang="de-DE" sz="3600" dirty="0"/>
            </a:br>
            <a:r>
              <a:rPr lang="de-DE" sz="3600" dirty="0" smtClean="0"/>
              <a:t/>
            </a:r>
            <a:br>
              <a:rPr lang="de-DE" sz="3600" dirty="0" smtClean="0"/>
            </a:br>
            <a:r>
              <a:rPr lang="de-DE" sz="3600" dirty="0" smtClean="0"/>
              <a:t/>
            </a:r>
            <a:br>
              <a:rPr lang="de-DE" sz="3600" dirty="0" smtClean="0"/>
            </a:br>
            <a:endParaRPr lang="de-DE" sz="3600" dirty="0"/>
          </a:p>
        </p:txBody>
      </p:sp>
      <p:sp>
        <p:nvSpPr>
          <p:cNvPr id="16" name="Textfeld 15"/>
          <p:cNvSpPr txBox="1"/>
          <p:nvPr/>
        </p:nvSpPr>
        <p:spPr>
          <a:xfrm>
            <a:off x="6426437" y="742777"/>
            <a:ext cx="1102407" cy="988657"/>
          </a:xfrm>
          <a:prstGeom prst="rect">
            <a:avLst/>
          </a:prstGeom>
          <a:noFill/>
        </p:spPr>
        <p:txBody>
          <a:bodyPr wrap="none" lIns="0" tIns="0" rIns="0" bIns="0" rtlCol="0">
            <a:noAutofit/>
          </a:bodyPr>
          <a:lstStyle/>
          <a:p>
            <a:pPr marL="0" marR="0" lvl="0" indent="0" algn="l" defTabSz="914309" rtl="0" eaLnBrk="1" fontAlgn="auto" latinLnBrk="0" hangingPunct="1">
              <a:lnSpc>
                <a:spcPct val="11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pic>
        <p:nvPicPr>
          <p:cNvPr id="8" name="Grafik 7"/>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277970" y="1854264"/>
            <a:ext cx="3635509" cy="717535"/>
          </a:xfrm>
          <a:prstGeom prst="rect">
            <a:avLst/>
          </a:prstGeom>
        </p:spPr>
      </p:pic>
    </p:spTree>
    <p:extLst>
      <p:ext uri="{BB962C8B-B14F-4D97-AF65-F5344CB8AC3E}">
        <p14:creationId xmlns:p14="http://schemas.microsoft.com/office/powerpoint/2010/main" val="23776919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2"/>
          </p:nvPr>
        </p:nvSpPr>
        <p:spPr/>
        <p:txBody>
          <a:bodyPr/>
          <a:lstStyle/>
          <a:p>
            <a:r>
              <a:rPr lang="de-DE" dirty="0" smtClean="0"/>
              <a:t>ERGO Chance &amp; Balance Produkte</a:t>
            </a:r>
            <a:endParaRPr lang="de-DE" dirty="0"/>
          </a:p>
        </p:txBody>
      </p:sp>
      <p:sp>
        <p:nvSpPr>
          <p:cNvPr id="5" name="Titel 4"/>
          <p:cNvSpPr>
            <a:spLocks noGrp="1"/>
          </p:cNvSpPr>
          <p:nvPr>
            <p:ph type="title"/>
          </p:nvPr>
        </p:nvSpPr>
        <p:spPr/>
        <p:txBody>
          <a:bodyPr/>
          <a:lstStyle/>
          <a:p>
            <a:r>
              <a:rPr lang="de-DE" dirty="0" smtClean="0"/>
              <a:t>Rendite-Risiko-Optimierung mit Expertise,</a:t>
            </a:r>
            <a:br>
              <a:rPr lang="de-DE" dirty="0" smtClean="0"/>
            </a:br>
            <a:r>
              <a:rPr lang="de-DE" dirty="0" smtClean="0"/>
              <a:t>ideal für Ihre Beratungsdokumentation</a:t>
            </a:r>
            <a:endParaRPr lang="de-DE" dirty="0"/>
          </a:p>
        </p:txBody>
      </p:sp>
      <p:pic>
        <p:nvPicPr>
          <p:cNvPr id="8" name="Grafik 7">
            <a:hlinkClick r:id="rId3"/>
          </p:cNvPr>
          <p:cNvPicPr>
            <a:picLocks noChangeAspect="1"/>
          </p:cNvPicPr>
          <p:nvPr/>
        </p:nvPicPr>
        <p:blipFill>
          <a:blip r:embed="rId4"/>
          <a:stretch>
            <a:fillRect/>
          </a:stretch>
        </p:blipFill>
        <p:spPr>
          <a:xfrm>
            <a:off x="6224833" y="2279015"/>
            <a:ext cx="5294722" cy="3566100"/>
          </a:xfrm>
          <a:prstGeom prst="rect">
            <a:avLst/>
          </a:prstGeom>
          <a:effectLst>
            <a:outerShdw blurRad="50800" dist="38100" dir="2700000" algn="tl" rotWithShape="0">
              <a:prstClr val="black">
                <a:alpha val="40000"/>
              </a:prstClr>
            </a:outerShdw>
          </a:effectLst>
        </p:spPr>
      </p:pic>
      <p:grpSp>
        <p:nvGrpSpPr>
          <p:cNvPr id="3" name="Gruppieren 2"/>
          <p:cNvGrpSpPr/>
          <p:nvPr/>
        </p:nvGrpSpPr>
        <p:grpSpPr>
          <a:xfrm>
            <a:off x="412245" y="2279015"/>
            <a:ext cx="5294722" cy="3566100"/>
            <a:chOff x="412245" y="2279015"/>
            <a:chExt cx="5294722" cy="3566100"/>
          </a:xfrm>
        </p:grpSpPr>
        <p:sp>
          <p:nvSpPr>
            <p:cNvPr id="9" name="Rechteck 8"/>
            <p:cNvSpPr/>
            <p:nvPr/>
          </p:nvSpPr>
          <p:spPr>
            <a:xfrm>
              <a:off x="412245" y="2279015"/>
              <a:ext cx="5294722" cy="3566100"/>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pic>
          <p:nvPicPr>
            <p:cNvPr id="20" name="Grafik 19">
              <a:hlinkClick r:id="rId3"/>
            </p:cNvPr>
            <p:cNvPicPr>
              <a:picLocks noChangeAspect="1"/>
            </p:cNvPicPr>
            <p:nvPr/>
          </p:nvPicPr>
          <p:blipFill>
            <a:blip r:embed="rId5">
              <a:clrChange>
                <a:clrFrom>
                  <a:srgbClr val="F7F7F7"/>
                </a:clrFrom>
                <a:clrTo>
                  <a:srgbClr val="F7F7F7">
                    <a:alpha val="0"/>
                  </a:srgbClr>
                </a:clrTo>
              </a:clrChange>
            </a:blip>
            <a:stretch>
              <a:fillRect/>
            </a:stretch>
          </p:blipFill>
          <p:spPr>
            <a:xfrm>
              <a:off x="557343" y="2491030"/>
              <a:ext cx="5004525" cy="3142070"/>
            </a:xfrm>
            <a:prstGeom prst="rect">
              <a:avLst/>
            </a:prstGeom>
          </p:spPr>
        </p:pic>
      </p:grpSp>
      <p:pic>
        <p:nvPicPr>
          <p:cNvPr id="21" name="Grafik 20"/>
          <p:cNvPicPr>
            <a:picLocks noChangeAspect="1"/>
          </p:cNvPicPr>
          <p:nvPr/>
        </p:nvPicPr>
        <p:blipFill>
          <a:blip r:embed="rId6">
            <a:clrChange>
              <a:clrFrom>
                <a:srgbClr val="FFFFFF"/>
              </a:clrFrom>
              <a:clrTo>
                <a:srgbClr val="FFFFFF">
                  <a:alpha val="0"/>
                </a:srgbClr>
              </a:clrTo>
            </a:clrChange>
          </a:blip>
          <a:stretch>
            <a:fillRect/>
          </a:stretch>
        </p:blipFill>
        <p:spPr>
          <a:xfrm>
            <a:off x="412245" y="1280943"/>
            <a:ext cx="4913993" cy="969867"/>
          </a:xfrm>
          <a:prstGeom prst="rect">
            <a:avLst/>
          </a:prstGeom>
        </p:spPr>
      </p:pic>
      <p:sp>
        <p:nvSpPr>
          <p:cNvPr id="6" name="Textfeld 5"/>
          <p:cNvSpPr txBox="1"/>
          <p:nvPr/>
        </p:nvSpPr>
        <p:spPr>
          <a:xfrm>
            <a:off x="515939" y="6126480"/>
            <a:ext cx="5814060" cy="198120"/>
          </a:xfrm>
          <a:prstGeom prst="rect">
            <a:avLst/>
          </a:prstGeom>
          <a:noFill/>
        </p:spPr>
        <p:txBody>
          <a:bodyPr wrap="square" lIns="0" tIns="0" rIns="0" bIns="0" rtlCol="0">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1000" b="0" i="0" u="none" strike="noStrike" kern="1200" cap="none" spc="0" normalizeH="0" baseline="0" noProof="0" dirty="0">
                <a:ln>
                  <a:noFill/>
                </a:ln>
                <a:solidFill>
                  <a:prstClr val="black"/>
                </a:solidFill>
                <a:effectLst/>
                <a:uLnTx/>
                <a:uFillTx/>
                <a:latin typeface="Arial"/>
                <a:ea typeface="+mn-ea"/>
                <a:cs typeface="+mn-cs"/>
              </a:rPr>
              <a:t>https://makler.ergo.de/tarifrechner-new/leben/tools</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de-DE" sz="1000" b="0" i="0" u="none" strike="noStrike" kern="1200" cap="none" spc="0" normalizeH="0" baseline="0" noProof="0" dirty="0" smtClean="0">
              <a:ln>
                <a:noFill/>
              </a:ln>
              <a:solidFill>
                <a:prstClr val="black"/>
              </a:solidFill>
              <a:effectLst/>
              <a:uLnTx/>
              <a:uFillTx/>
              <a:latin typeface="Arial"/>
              <a:ea typeface="+mn-ea"/>
              <a:cs typeface="+mn-cs"/>
            </a:endParaRPr>
          </a:p>
        </p:txBody>
      </p:sp>
      <p:pic>
        <p:nvPicPr>
          <p:cNvPr id="7" name="Grafik 6">
            <a:hlinkClick r:id="rId7"/>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43574" y="295524"/>
            <a:ext cx="900000" cy="900000"/>
          </a:xfrm>
          <a:prstGeom prst="rect">
            <a:avLst/>
          </a:prstGeom>
        </p:spPr>
      </p:pic>
      <p:sp>
        <p:nvSpPr>
          <p:cNvPr id="11" name="Textfeld 10"/>
          <p:cNvSpPr txBox="1"/>
          <p:nvPr/>
        </p:nvSpPr>
        <p:spPr>
          <a:xfrm>
            <a:off x="8509574" y="1265315"/>
            <a:ext cx="1368000" cy="133910"/>
          </a:xfrm>
          <a:prstGeom prst="rect">
            <a:avLst/>
          </a:prstGeom>
          <a:noFill/>
        </p:spPr>
        <p:txBody>
          <a:bodyPr wrap="square" lIns="0" tIns="0" rIns="0" bIns="0" rtlCol="0">
            <a:noAutofit/>
          </a:bodyPr>
          <a:lstStyle/>
          <a:p>
            <a:pPr algn="ctr">
              <a:lnSpc>
                <a:spcPct val="110000"/>
              </a:lnSpc>
            </a:pPr>
            <a:r>
              <a:rPr lang="de-DE" sz="800" dirty="0" smtClean="0"/>
              <a:t>Infoblatt samperform</a:t>
            </a:r>
          </a:p>
        </p:txBody>
      </p:sp>
    </p:spTree>
    <p:extLst>
      <p:ext uri="{BB962C8B-B14F-4D97-AF65-F5344CB8AC3E}">
        <p14:creationId xmlns:p14="http://schemas.microsoft.com/office/powerpoint/2010/main" val="42647361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2"/>
          </p:nvPr>
        </p:nvSpPr>
        <p:spPr/>
        <p:txBody>
          <a:bodyPr/>
          <a:lstStyle/>
          <a:p>
            <a:r>
              <a:rPr lang="de-DE" dirty="0" smtClean="0"/>
              <a:t>ERGO Rente Balance</a:t>
            </a:r>
            <a:endParaRPr lang="de-DE" dirty="0"/>
          </a:p>
        </p:txBody>
      </p:sp>
      <p:sp>
        <p:nvSpPr>
          <p:cNvPr id="5" name="Titel 4"/>
          <p:cNvSpPr>
            <a:spLocks noGrp="1"/>
          </p:cNvSpPr>
          <p:nvPr>
            <p:ph type="title"/>
          </p:nvPr>
        </p:nvSpPr>
        <p:spPr/>
        <p:txBody>
          <a:bodyPr/>
          <a:lstStyle/>
          <a:p>
            <a:r>
              <a:rPr lang="de-DE" dirty="0" smtClean="0"/>
              <a:t>Rebalancing (optional): </a:t>
            </a:r>
            <a:br>
              <a:rPr lang="de-DE" dirty="0" smtClean="0"/>
            </a:br>
            <a:r>
              <a:rPr lang="de-DE" dirty="0" smtClean="0"/>
              <a:t>Immer wieder das gleiche Risikoprofil </a:t>
            </a:r>
            <a:endParaRPr lang="de-DE" dirty="0"/>
          </a:p>
        </p:txBody>
      </p:sp>
      <p:sp>
        <p:nvSpPr>
          <p:cNvPr id="26" name="Pfeil nach rechts 25"/>
          <p:cNvSpPr/>
          <p:nvPr/>
        </p:nvSpPr>
        <p:spPr>
          <a:xfrm>
            <a:off x="513509" y="6103506"/>
            <a:ext cx="11330560" cy="233512"/>
          </a:xfrm>
          <a:prstGeom prst="rightArrow">
            <a:avLst/>
          </a:prstGeom>
          <a:solidFill>
            <a:srgbClr val="0F94A7"/>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997" marR="0" lvl="0" indent="-179997"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endParaRPr>
          </a:p>
        </p:txBody>
      </p:sp>
      <p:sp>
        <p:nvSpPr>
          <p:cNvPr id="27" name="Textfeld 26"/>
          <p:cNvSpPr txBox="1"/>
          <p:nvPr/>
        </p:nvSpPr>
        <p:spPr>
          <a:xfrm>
            <a:off x="515939" y="1486956"/>
            <a:ext cx="914400" cy="914400"/>
          </a:xfrm>
          <a:prstGeom prst="rect">
            <a:avLst/>
          </a:prstGeom>
          <a:noFill/>
        </p:spPr>
        <p:txBody>
          <a:bodyPr wrap="none" lIns="0" tIns="0" rIns="0" bIns="0" rtlCol="0">
            <a:noAutofit/>
          </a:bodyPr>
          <a:lstStyle/>
          <a:p>
            <a:pPr marL="179997" marR="0" lvl="0" indent="-179997"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Risikoprofil </a:t>
            </a:r>
            <a:r>
              <a:rPr kumimoji="0" lang="de-DE"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des Kunden bleibt im Zeitablauf erhalten </a:t>
            </a:r>
            <a:r>
              <a:rPr kumimoji="0" lang="de-DE"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 Dank </a:t>
            </a:r>
            <a:r>
              <a:rPr kumimoji="0" lang="de-DE" sz="16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automatischer Umschichtung zum Versicherungsstichtag</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de-DE" sz="800" b="1" i="0" u="none" strike="noStrike" kern="1200" cap="none" spc="0" normalizeH="0" baseline="0" noProof="0" dirty="0" smtClean="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a:ea typeface="+mn-ea"/>
                <a:cs typeface="+mn-cs"/>
              </a:rPr>
              <a:t>Schematische </a:t>
            </a:r>
            <a:r>
              <a:rPr kumimoji="0" lang="de-DE" sz="1600" b="1" i="0" u="none" strike="noStrike" kern="1200" cap="none" spc="0" normalizeH="0" baseline="0" noProof="0" dirty="0">
                <a:ln>
                  <a:noFill/>
                </a:ln>
                <a:solidFill>
                  <a:prstClr val="black"/>
                </a:solidFill>
                <a:effectLst/>
                <a:uLnTx/>
                <a:uFillTx/>
                <a:latin typeface="Arial"/>
                <a:ea typeface="+mn-ea"/>
                <a:cs typeface="+mn-cs"/>
              </a:rPr>
              <a:t>Darstellung für einen </a:t>
            </a:r>
            <a:r>
              <a:rPr kumimoji="0" lang="de-DE" sz="1600" b="1" i="0" u="none" strike="noStrike" kern="1200" cap="none" spc="0" normalizeH="0" baseline="0" noProof="0" dirty="0" smtClean="0">
                <a:ln>
                  <a:noFill/>
                </a:ln>
                <a:solidFill>
                  <a:prstClr val="black"/>
                </a:solidFill>
                <a:effectLst/>
                <a:uLnTx/>
                <a:uFillTx/>
                <a:latin typeface="Arial"/>
                <a:ea typeface="+mn-ea"/>
                <a:cs typeface="+mn-cs"/>
              </a:rPr>
              <a:t>Einmalbeitrag</a:t>
            </a:r>
            <a:endParaRPr kumimoji="0" lang="de-DE" sz="1600" b="1" i="0" u="none" strike="noStrike" kern="1200" cap="none" spc="0" normalizeH="0" baseline="0" noProof="0" dirty="0">
              <a:ln>
                <a:noFill/>
              </a:ln>
              <a:solidFill>
                <a:prstClr val="black"/>
              </a:solidFill>
              <a:effectLst/>
              <a:uLnTx/>
              <a:uFillTx/>
              <a:latin typeface="Arial"/>
              <a:ea typeface="+mn-ea"/>
              <a:cs typeface="+mn-cs"/>
            </a:endParaRPr>
          </a:p>
        </p:txBody>
      </p:sp>
      <p:grpSp>
        <p:nvGrpSpPr>
          <p:cNvPr id="3" name="Gruppieren 2"/>
          <p:cNvGrpSpPr/>
          <p:nvPr/>
        </p:nvGrpSpPr>
        <p:grpSpPr>
          <a:xfrm>
            <a:off x="513508" y="2304923"/>
            <a:ext cx="2899969" cy="3798583"/>
            <a:chOff x="513508" y="2304923"/>
            <a:chExt cx="2899969" cy="3798583"/>
          </a:xfrm>
        </p:grpSpPr>
        <p:sp>
          <p:nvSpPr>
            <p:cNvPr id="6" name="Rechteck 5"/>
            <p:cNvSpPr/>
            <p:nvPr/>
          </p:nvSpPr>
          <p:spPr>
            <a:xfrm>
              <a:off x="513508" y="2304923"/>
              <a:ext cx="2899969" cy="498370"/>
            </a:xfrm>
            <a:prstGeom prst="rect">
              <a:avLst/>
            </a:prstGeom>
            <a:solidFill>
              <a:srgbClr val="E4D6E4"/>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997" marR="0" lvl="0" indent="-179997"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Ausgangslage:</a:t>
              </a:r>
            </a:p>
            <a:p>
              <a:pPr marL="179997" indent="-179997" algn="ctr">
                <a:defRPr/>
              </a:pPr>
              <a:r>
                <a:rPr kumimoji="0" lang="de-DE" sz="1600" b="1" i="0" u="none" strike="noStrike" kern="1200" cap="none" spc="0" normalizeH="0" baseline="0" noProof="0" dirty="0" smtClean="0">
                  <a:ln>
                    <a:noFill/>
                  </a:ln>
                  <a:solidFill>
                    <a:prstClr val="black"/>
                  </a:solidFill>
                  <a:effectLst/>
                  <a:uLnTx/>
                  <a:uFillTx/>
                  <a:latin typeface="Arial" panose="020B0604020202020204" pitchFamily="34" charset="0"/>
                </a:rPr>
                <a:t>Fondsanteilswert </a:t>
              </a:r>
              <a:r>
                <a:rPr kumimoji="0" lang="de-DE" sz="16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10.000 €</a:t>
              </a:r>
              <a:endParaRPr kumimoji="0" lang="de-DE" sz="1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 name="Rechteck 6"/>
            <p:cNvSpPr/>
            <p:nvPr/>
          </p:nvSpPr>
          <p:spPr>
            <a:xfrm>
              <a:off x="592658" y="3885113"/>
              <a:ext cx="598987" cy="1876926"/>
            </a:xfrm>
            <a:prstGeom prst="rect">
              <a:avLst/>
            </a:prstGeom>
            <a:solidFill>
              <a:srgbClr val="CCEBE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a:ea typeface="+mn-ea"/>
                  <a:cs typeface="+mn-cs"/>
                </a:rPr>
                <a:t>Fonds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a:ea typeface="+mn-ea"/>
                  <a:cs typeface="+mn-cs"/>
                </a:rPr>
                <a:t>2.500 €</a:t>
              </a:r>
            </a:p>
          </p:txBody>
        </p:sp>
        <p:sp>
          <p:nvSpPr>
            <p:cNvPr id="8" name="Rechteck 7"/>
            <p:cNvSpPr/>
            <p:nvPr/>
          </p:nvSpPr>
          <p:spPr>
            <a:xfrm>
              <a:off x="1314552" y="3885113"/>
              <a:ext cx="598987" cy="1876926"/>
            </a:xfrm>
            <a:prstGeom prst="rect">
              <a:avLst/>
            </a:prstGeom>
            <a:solidFill>
              <a:srgbClr val="A9DAE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a:ea typeface="+mn-ea"/>
                  <a:cs typeface="+mn-cs"/>
                </a:rPr>
                <a:t>Fonds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a:ea typeface="+mn-ea"/>
                  <a:cs typeface="+mn-cs"/>
                </a:rPr>
                <a:t>2.500 €</a:t>
              </a:r>
            </a:p>
          </p:txBody>
        </p:sp>
        <p:sp>
          <p:nvSpPr>
            <p:cNvPr id="9" name="Rechteck 8"/>
            <p:cNvSpPr/>
            <p:nvPr/>
          </p:nvSpPr>
          <p:spPr>
            <a:xfrm>
              <a:off x="2036446" y="3885113"/>
              <a:ext cx="598987" cy="1876926"/>
            </a:xfrm>
            <a:prstGeom prst="rect">
              <a:avLst/>
            </a:prstGeom>
            <a:solidFill>
              <a:srgbClr val="47BC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white"/>
                  </a:solidFill>
                  <a:effectLst/>
                  <a:uLnTx/>
                  <a:uFillTx/>
                  <a:latin typeface="Arial"/>
                  <a:ea typeface="+mn-ea"/>
                  <a:cs typeface="+mn-cs"/>
                </a:rPr>
                <a:t>Fonds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white"/>
                  </a:solidFill>
                  <a:effectLst/>
                  <a:uLnTx/>
                  <a:uFillTx/>
                  <a:latin typeface="Arial"/>
                  <a:ea typeface="+mn-ea"/>
                  <a:cs typeface="+mn-cs"/>
                </a:rPr>
                <a:t>2.500 €</a:t>
              </a:r>
              <a:endParaRPr kumimoji="0" lang="de-DE" sz="1600" b="1" i="0" u="none" strike="noStrike" kern="1200" cap="none" spc="0" normalizeH="0" baseline="0" noProof="0" dirty="0">
                <a:ln>
                  <a:noFill/>
                </a:ln>
                <a:solidFill>
                  <a:prstClr val="white"/>
                </a:solidFill>
                <a:effectLst/>
                <a:uLnTx/>
                <a:uFillTx/>
                <a:latin typeface="Arial"/>
                <a:ea typeface="+mn-ea"/>
                <a:cs typeface="+mn-cs"/>
              </a:endParaRPr>
            </a:p>
          </p:txBody>
        </p:sp>
        <p:sp>
          <p:nvSpPr>
            <p:cNvPr id="10" name="Rechteck 9"/>
            <p:cNvSpPr/>
            <p:nvPr/>
          </p:nvSpPr>
          <p:spPr>
            <a:xfrm>
              <a:off x="2758340" y="3885113"/>
              <a:ext cx="598987" cy="1876926"/>
            </a:xfrm>
            <a:prstGeom prst="rect">
              <a:avLst/>
            </a:prstGeom>
            <a:solidFill>
              <a:srgbClr val="0F94A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white"/>
                  </a:solidFill>
                  <a:effectLst/>
                  <a:uLnTx/>
                  <a:uFillTx/>
                  <a:latin typeface="Arial"/>
                  <a:ea typeface="+mn-ea"/>
                  <a:cs typeface="+mn-cs"/>
                </a:rPr>
                <a:t>Fonds 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white"/>
                  </a:solidFill>
                  <a:effectLst/>
                  <a:uLnTx/>
                  <a:uFillTx/>
                  <a:latin typeface="Arial"/>
                  <a:ea typeface="+mn-ea"/>
                  <a:cs typeface="+mn-cs"/>
                </a:rPr>
                <a:t>2.500 €</a:t>
              </a:r>
              <a:endParaRPr kumimoji="0" lang="de-DE" sz="1600" b="1" i="0" u="none" strike="noStrike" kern="1200" cap="none" spc="0" normalizeH="0" baseline="0" noProof="0" dirty="0">
                <a:ln>
                  <a:noFill/>
                </a:ln>
                <a:solidFill>
                  <a:prstClr val="white"/>
                </a:solidFill>
                <a:effectLst/>
                <a:uLnTx/>
                <a:uFillTx/>
                <a:latin typeface="Arial"/>
                <a:ea typeface="+mn-ea"/>
                <a:cs typeface="+mn-cs"/>
              </a:endParaRPr>
            </a:p>
          </p:txBody>
        </p:sp>
        <p:sp>
          <p:nvSpPr>
            <p:cNvPr id="23" name="Textfeld 22"/>
            <p:cNvSpPr txBox="1"/>
            <p:nvPr/>
          </p:nvSpPr>
          <p:spPr>
            <a:xfrm>
              <a:off x="590998" y="5850413"/>
              <a:ext cx="2766329" cy="253093"/>
            </a:xfrm>
            <a:prstGeom prst="rect">
              <a:avLst/>
            </a:prstGeom>
            <a:noFill/>
            <a:ln>
              <a:noFill/>
            </a:ln>
            <a:effectLst/>
          </p:spPr>
          <p:txBody>
            <a:bodyPr wrap="square" lIns="0" tIns="0" rIns="0" bIns="0" rtlCol="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a:ea typeface="+mn-ea"/>
                  <a:cs typeface="+mn-cs"/>
                </a:rPr>
                <a:t>01.01.2022</a:t>
              </a:r>
            </a:p>
          </p:txBody>
        </p:sp>
        <p:cxnSp>
          <p:nvCxnSpPr>
            <p:cNvPr id="28" name="Gerader Verbinder 27"/>
            <p:cNvCxnSpPr/>
            <p:nvPr/>
          </p:nvCxnSpPr>
          <p:spPr>
            <a:xfrm>
              <a:off x="589783" y="3885113"/>
              <a:ext cx="2764669" cy="0"/>
            </a:xfrm>
            <a:prstGeom prst="line">
              <a:avLst/>
            </a:prstGeom>
            <a:ln w="31750">
              <a:solidFill>
                <a:srgbClr val="BF1528"/>
              </a:solidFill>
              <a:prstDash val="sysDash"/>
            </a:ln>
            <a:effectLst/>
          </p:spPr>
          <p:style>
            <a:lnRef idx="1">
              <a:schemeClr val="accent1"/>
            </a:lnRef>
            <a:fillRef idx="0">
              <a:schemeClr val="accent1"/>
            </a:fillRef>
            <a:effectRef idx="0">
              <a:schemeClr val="accent1"/>
            </a:effectRef>
            <a:fontRef idx="minor">
              <a:schemeClr val="tx1"/>
            </a:fontRef>
          </p:style>
        </p:cxnSp>
        <p:sp>
          <p:nvSpPr>
            <p:cNvPr id="30" name="Textfeld 29"/>
            <p:cNvSpPr txBox="1"/>
            <p:nvPr/>
          </p:nvSpPr>
          <p:spPr>
            <a:xfrm>
              <a:off x="653470" y="3558580"/>
              <a:ext cx="538175" cy="251946"/>
            </a:xfrm>
            <a:prstGeom prst="rect">
              <a:avLst/>
            </a:prstGeom>
            <a:noFill/>
          </p:spPr>
          <p:txBody>
            <a:bodyPr wrap="square" lIns="0" tIns="0" rIns="0" bIns="0" rtlCol="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25 %</a:t>
              </a:r>
            </a:p>
          </p:txBody>
        </p:sp>
        <p:sp>
          <p:nvSpPr>
            <p:cNvPr id="31" name="Textfeld 30"/>
            <p:cNvSpPr txBox="1"/>
            <p:nvPr/>
          </p:nvSpPr>
          <p:spPr>
            <a:xfrm>
              <a:off x="1383763" y="3558580"/>
              <a:ext cx="538175" cy="251946"/>
            </a:xfrm>
            <a:prstGeom prst="rect">
              <a:avLst/>
            </a:prstGeom>
            <a:noFill/>
          </p:spPr>
          <p:txBody>
            <a:bodyPr wrap="square" lIns="0" tIns="0" rIns="0" bIns="0" rtlCol="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25 %</a:t>
              </a:r>
            </a:p>
          </p:txBody>
        </p:sp>
        <p:sp>
          <p:nvSpPr>
            <p:cNvPr id="32" name="Textfeld 31"/>
            <p:cNvSpPr txBox="1"/>
            <p:nvPr/>
          </p:nvSpPr>
          <p:spPr>
            <a:xfrm>
              <a:off x="2114056" y="3558580"/>
              <a:ext cx="538175" cy="251946"/>
            </a:xfrm>
            <a:prstGeom prst="rect">
              <a:avLst/>
            </a:prstGeom>
            <a:noFill/>
          </p:spPr>
          <p:txBody>
            <a:bodyPr wrap="square" lIns="0" tIns="0" rIns="0" bIns="0" rtlCol="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25 %</a:t>
              </a:r>
            </a:p>
          </p:txBody>
        </p:sp>
        <p:sp>
          <p:nvSpPr>
            <p:cNvPr id="33" name="Textfeld 32"/>
            <p:cNvSpPr txBox="1"/>
            <p:nvPr/>
          </p:nvSpPr>
          <p:spPr>
            <a:xfrm>
              <a:off x="2844348" y="3558580"/>
              <a:ext cx="538175" cy="251946"/>
            </a:xfrm>
            <a:prstGeom prst="rect">
              <a:avLst/>
            </a:prstGeom>
            <a:noFill/>
          </p:spPr>
          <p:txBody>
            <a:bodyPr wrap="square" lIns="0" tIns="0" rIns="0" bIns="0" rtlCol="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25 %</a:t>
              </a:r>
            </a:p>
          </p:txBody>
        </p:sp>
      </p:grpSp>
      <p:grpSp>
        <p:nvGrpSpPr>
          <p:cNvPr id="29" name="Gruppieren 28"/>
          <p:cNvGrpSpPr/>
          <p:nvPr/>
        </p:nvGrpSpPr>
        <p:grpSpPr>
          <a:xfrm>
            <a:off x="8776092" y="2304923"/>
            <a:ext cx="2899969" cy="3804929"/>
            <a:chOff x="8776092" y="2304923"/>
            <a:chExt cx="2899969" cy="3804929"/>
          </a:xfrm>
        </p:grpSpPr>
        <p:sp>
          <p:nvSpPr>
            <p:cNvPr id="16" name="Rechteck 15"/>
            <p:cNvSpPr/>
            <p:nvPr/>
          </p:nvSpPr>
          <p:spPr>
            <a:xfrm>
              <a:off x="8776092" y="2304923"/>
              <a:ext cx="2899969" cy="495408"/>
            </a:xfrm>
            <a:prstGeom prst="rect">
              <a:avLst/>
            </a:prstGeom>
            <a:solidFill>
              <a:srgbClr val="E4D6E4"/>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997" marR="0" lvl="0" indent="-179997"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Fondsguthaben nach Rebalancing: 10.600 €</a:t>
              </a:r>
              <a:endParaRPr kumimoji="0" lang="de-DE" sz="1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7" name="Rechteck 16"/>
            <p:cNvSpPr/>
            <p:nvPr/>
          </p:nvSpPr>
          <p:spPr>
            <a:xfrm>
              <a:off x="8859443" y="3724527"/>
              <a:ext cx="598987" cy="2043858"/>
            </a:xfrm>
            <a:prstGeom prst="rect">
              <a:avLst/>
            </a:prstGeom>
            <a:solidFill>
              <a:srgbClr val="CCEBE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a:ea typeface="+mn-ea"/>
                  <a:cs typeface="+mn-cs"/>
                </a:rPr>
                <a:t>Fonds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a:ea typeface="+mn-ea"/>
                  <a:cs typeface="+mn-cs"/>
                </a:rPr>
                <a:t>2.650 €</a:t>
              </a:r>
            </a:p>
          </p:txBody>
        </p:sp>
        <p:sp>
          <p:nvSpPr>
            <p:cNvPr id="18" name="Rechteck 17"/>
            <p:cNvSpPr/>
            <p:nvPr/>
          </p:nvSpPr>
          <p:spPr>
            <a:xfrm>
              <a:off x="9581337" y="3724527"/>
              <a:ext cx="598987" cy="2043858"/>
            </a:xfrm>
            <a:prstGeom prst="rect">
              <a:avLst/>
            </a:prstGeom>
            <a:solidFill>
              <a:srgbClr val="A9DAE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a:ea typeface="+mn-ea"/>
                  <a:cs typeface="+mn-cs"/>
                </a:rPr>
                <a:t>Fonds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a:ea typeface="+mn-ea"/>
                  <a:cs typeface="+mn-cs"/>
                </a:rPr>
                <a:t>2.650 €</a:t>
              </a:r>
            </a:p>
          </p:txBody>
        </p:sp>
        <p:sp>
          <p:nvSpPr>
            <p:cNvPr id="19" name="Rechteck 18"/>
            <p:cNvSpPr/>
            <p:nvPr/>
          </p:nvSpPr>
          <p:spPr>
            <a:xfrm>
              <a:off x="10303231" y="3724527"/>
              <a:ext cx="598987" cy="2043858"/>
            </a:xfrm>
            <a:prstGeom prst="rect">
              <a:avLst/>
            </a:prstGeom>
            <a:solidFill>
              <a:srgbClr val="47BC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white"/>
                  </a:solidFill>
                  <a:effectLst/>
                  <a:uLnTx/>
                  <a:uFillTx/>
                  <a:latin typeface="Arial"/>
                  <a:ea typeface="+mn-ea"/>
                  <a:cs typeface="+mn-cs"/>
                </a:rPr>
                <a:t>Fonds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white"/>
                  </a:solidFill>
                  <a:effectLst/>
                  <a:uLnTx/>
                  <a:uFillTx/>
                  <a:latin typeface="Arial"/>
                  <a:ea typeface="+mn-ea"/>
                  <a:cs typeface="+mn-cs"/>
                </a:rPr>
                <a:t>2.650 €</a:t>
              </a:r>
              <a:endParaRPr kumimoji="0" lang="de-DE" sz="1600" b="1" i="0" u="none" strike="noStrike" kern="1200" cap="none" spc="0" normalizeH="0" baseline="0" noProof="0" dirty="0">
                <a:ln>
                  <a:noFill/>
                </a:ln>
                <a:solidFill>
                  <a:prstClr val="white"/>
                </a:solidFill>
                <a:effectLst/>
                <a:uLnTx/>
                <a:uFillTx/>
                <a:latin typeface="Arial"/>
                <a:ea typeface="+mn-ea"/>
                <a:cs typeface="+mn-cs"/>
              </a:endParaRPr>
            </a:p>
          </p:txBody>
        </p:sp>
        <p:sp>
          <p:nvSpPr>
            <p:cNvPr id="20" name="Rechteck 19"/>
            <p:cNvSpPr/>
            <p:nvPr/>
          </p:nvSpPr>
          <p:spPr>
            <a:xfrm>
              <a:off x="11025125" y="3724527"/>
              <a:ext cx="598987" cy="2043858"/>
            </a:xfrm>
            <a:prstGeom prst="rect">
              <a:avLst/>
            </a:prstGeom>
            <a:solidFill>
              <a:srgbClr val="0F94A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white"/>
                  </a:solidFill>
                  <a:effectLst/>
                  <a:uLnTx/>
                  <a:uFillTx/>
                  <a:latin typeface="Arial"/>
                  <a:ea typeface="+mn-ea"/>
                  <a:cs typeface="+mn-cs"/>
                </a:rPr>
                <a:t>Fonds 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white"/>
                  </a:solidFill>
                  <a:effectLst/>
                  <a:uLnTx/>
                  <a:uFillTx/>
                  <a:latin typeface="Arial"/>
                  <a:ea typeface="+mn-ea"/>
                  <a:cs typeface="+mn-cs"/>
                </a:rPr>
                <a:t>2.650 €</a:t>
              </a:r>
              <a:endParaRPr kumimoji="0" lang="de-DE" sz="1600" b="1" i="0" u="none" strike="noStrike" kern="1200" cap="none" spc="0" normalizeH="0" baseline="0" noProof="0" dirty="0">
                <a:ln>
                  <a:noFill/>
                </a:ln>
                <a:solidFill>
                  <a:prstClr val="white"/>
                </a:solidFill>
                <a:effectLst/>
                <a:uLnTx/>
                <a:uFillTx/>
                <a:latin typeface="Arial"/>
                <a:ea typeface="+mn-ea"/>
                <a:cs typeface="+mn-cs"/>
              </a:endParaRPr>
            </a:p>
          </p:txBody>
        </p:sp>
        <p:cxnSp>
          <p:nvCxnSpPr>
            <p:cNvPr id="22" name="Gerader Verbinder 21"/>
            <p:cNvCxnSpPr/>
            <p:nvPr/>
          </p:nvCxnSpPr>
          <p:spPr>
            <a:xfrm>
              <a:off x="8847468" y="3710313"/>
              <a:ext cx="2764669" cy="0"/>
            </a:xfrm>
            <a:prstGeom prst="line">
              <a:avLst/>
            </a:prstGeom>
            <a:ln w="31750">
              <a:solidFill>
                <a:srgbClr val="BF1528"/>
              </a:solidFill>
              <a:prstDash val="sysDash"/>
            </a:ln>
            <a:effectLst/>
          </p:spPr>
          <p:style>
            <a:lnRef idx="1">
              <a:schemeClr val="accent1"/>
            </a:lnRef>
            <a:fillRef idx="0">
              <a:schemeClr val="accent1"/>
            </a:fillRef>
            <a:effectRef idx="0">
              <a:schemeClr val="accent1"/>
            </a:effectRef>
            <a:fontRef idx="minor">
              <a:schemeClr val="tx1"/>
            </a:fontRef>
          </p:style>
        </p:cxnSp>
        <p:sp>
          <p:nvSpPr>
            <p:cNvPr id="25" name="Textfeld 24"/>
            <p:cNvSpPr txBox="1"/>
            <p:nvPr/>
          </p:nvSpPr>
          <p:spPr>
            <a:xfrm>
              <a:off x="8857783" y="5856759"/>
              <a:ext cx="2766329" cy="253093"/>
            </a:xfrm>
            <a:prstGeom prst="rect">
              <a:avLst/>
            </a:prstGeom>
            <a:noFill/>
            <a:ln>
              <a:noFill/>
            </a:ln>
            <a:effectLst/>
          </p:spPr>
          <p:txBody>
            <a:bodyPr wrap="square" lIns="0" tIns="0" rIns="0" bIns="0" rtlCol="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a:ea typeface="+mn-ea"/>
                  <a:cs typeface="+mn-cs"/>
                </a:rPr>
                <a:t>01.01.2023</a:t>
              </a:r>
            </a:p>
          </p:txBody>
        </p:sp>
        <p:sp>
          <p:nvSpPr>
            <p:cNvPr id="38" name="Textfeld 37"/>
            <p:cNvSpPr txBox="1"/>
            <p:nvPr/>
          </p:nvSpPr>
          <p:spPr>
            <a:xfrm>
              <a:off x="8911089" y="3369993"/>
              <a:ext cx="538175" cy="251946"/>
            </a:xfrm>
            <a:prstGeom prst="rect">
              <a:avLst/>
            </a:prstGeom>
            <a:noFill/>
          </p:spPr>
          <p:txBody>
            <a:bodyPr wrap="square" lIns="0" tIns="0" rIns="0" bIns="0" rtlCol="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25 %</a:t>
              </a:r>
            </a:p>
          </p:txBody>
        </p:sp>
        <p:sp>
          <p:nvSpPr>
            <p:cNvPr id="39" name="Textfeld 38"/>
            <p:cNvSpPr txBox="1"/>
            <p:nvPr/>
          </p:nvSpPr>
          <p:spPr>
            <a:xfrm>
              <a:off x="9641382" y="3369993"/>
              <a:ext cx="538175" cy="251946"/>
            </a:xfrm>
            <a:prstGeom prst="rect">
              <a:avLst/>
            </a:prstGeom>
            <a:noFill/>
          </p:spPr>
          <p:txBody>
            <a:bodyPr wrap="square" lIns="0" tIns="0" rIns="0" bIns="0" rtlCol="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25 %</a:t>
              </a:r>
            </a:p>
          </p:txBody>
        </p:sp>
        <p:sp>
          <p:nvSpPr>
            <p:cNvPr id="40" name="Textfeld 39"/>
            <p:cNvSpPr txBox="1"/>
            <p:nvPr/>
          </p:nvSpPr>
          <p:spPr>
            <a:xfrm>
              <a:off x="10371675" y="3369993"/>
              <a:ext cx="538175" cy="251946"/>
            </a:xfrm>
            <a:prstGeom prst="rect">
              <a:avLst/>
            </a:prstGeom>
            <a:noFill/>
          </p:spPr>
          <p:txBody>
            <a:bodyPr wrap="square" lIns="0" tIns="0" rIns="0" bIns="0" rtlCol="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25 %</a:t>
              </a:r>
            </a:p>
          </p:txBody>
        </p:sp>
        <p:sp>
          <p:nvSpPr>
            <p:cNvPr id="41" name="Textfeld 40"/>
            <p:cNvSpPr txBox="1"/>
            <p:nvPr/>
          </p:nvSpPr>
          <p:spPr>
            <a:xfrm>
              <a:off x="11101967" y="3369993"/>
              <a:ext cx="538175" cy="251946"/>
            </a:xfrm>
            <a:prstGeom prst="rect">
              <a:avLst/>
            </a:prstGeom>
            <a:noFill/>
          </p:spPr>
          <p:txBody>
            <a:bodyPr wrap="square" lIns="0" tIns="0" rIns="0" bIns="0" rtlCol="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25 %</a:t>
              </a:r>
            </a:p>
          </p:txBody>
        </p:sp>
      </p:grpSp>
      <p:grpSp>
        <p:nvGrpSpPr>
          <p:cNvPr id="21" name="Gruppieren 20"/>
          <p:cNvGrpSpPr/>
          <p:nvPr/>
        </p:nvGrpSpPr>
        <p:grpSpPr>
          <a:xfrm>
            <a:off x="3628160" y="2304923"/>
            <a:ext cx="4836890" cy="3807821"/>
            <a:chOff x="3628160" y="2304923"/>
            <a:chExt cx="4836890" cy="3807821"/>
          </a:xfrm>
        </p:grpSpPr>
        <p:sp>
          <p:nvSpPr>
            <p:cNvPr id="11" name="Rechteck 10"/>
            <p:cNvSpPr/>
            <p:nvPr/>
          </p:nvSpPr>
          <p:spPr>
            <a:xfrm>
              <a:off x="5565081" y="2304923"/>
              <a:ext cx="2899969" cy="495407"/>
            </a:xfrm>
            <a:prstGeom prst="rect">
              <a:avLst/>
            </a:prstGeom>
            <a:solidFill>
              <a:srgbClr val="E4D6E4"/>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997" marR="0" lvl="0" indent="-179997"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mn-cs"/>
                </a:rPr>
                <a:t>Fondsguthaben vor Rebalancing: 10.600 €</a:t>
              </a:r>
              <a:endParaRPr kumimoji="0" lang="de-DE" sz="160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2" name="Rechteck 11"/>
            <p:cNvSpPr/>
            <p:nvPr/>
          </p:nvSpPr>
          <p:spPr>
            <a:xfrm>
              <a:off x="5673728" y="3321964"/>
              <a:ext cx="598987" cy="2446421"/>
            </a:xfrm>
            <a:prstGeom prst="rect">
              <a:avLst/>
            </a:prstGeom>
            <a:solidFill>
              <a:srgbClr val="CCEBE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a:ea typeface="+mn-ea"/>
                  <a:cs typeface="+mn-cs"/>
                </a:rPr>
                <a:t>Fonds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a:ea typeface="+mn-ea"/>
                  <a:cs typeface="+mn-cs"/>
                </a:rPr>
                <a:t>3.074 €</a:t>
              </a:r>
            </a:p>
          </p:txBody>
        </p:sp>
        <p:sp>
          <p:nvSpPr>
            <p:cNvPr id="13" name="Rechteck 12"/>
            <p:cNvSpPr/>
            <p:nvPr/>
          </p:nvSpPr>
          <p:spPr>
            <a:xfrm>
              <a:off x="6395622" y="4083964"/>
              <a:ext cx="598987" cy="1684420"/>
            </a:xfrm>
            <a:prstGeom prst="rect">
              <a:avLst/>
            </a:prstGeom>
            <a:solidFill>
              <a:srgbClr val="A9DAE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a:ea typeface="+mn-ea"/>
                  <a:cs typeface="+mn-cs"/>
                </a:rPr>
                <a:t>Fonds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a:ea typeface="+mn-ea"/>
                  <a:cs typeface="+mn-cs"/>
                </a:rPr>
                <a:t>2.226 €</a:t>
              </a:r>
            </a:p>
          </p:txBody>
        </p:sp>
        <p:sp>
          <p:nvSpPr>
            <p:cNvPr id="14" name="Rechteck 13"/>
            <p:cNvSpPr/>
            <p:nvPr/>
          </p:nvSpPr>
          <p:spPr>
            <a:xfrm>
              <a:off x="7117516" y="3580518"/>
              <a:ext cx="598987" cy="2187867"/>
            </a:xfrm>
            <a:prstGeom prst="rect">
              <a:avLst/>
            </a:prstGeom>
            <a:solidFill>
              <a:srgbClr val="47BC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white"/>
                  </a:solidFill>
                  <a:effectLst/>
                  <a:uLnTx/>
                  <a:uFillTx/>
                  <a:latin typeface="Arial"/>
                  <a:ea typeface="+mn-ea"/>
                  <a:cs typeface="+mn-cs"/>
                </a:rPr>
                <a:t>Fonds 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white"/>
                  </a:solidFill>
                  <a:effectLst/>
                  <a:uLnTx/>
                  <a:uFillTx/>
                  <a:latin typeface="Arial"/>
                  <a:ea typeface="+mn-ea"/>
                  <a:cs typeface="+mn-cs"/>
                </a:rPr>
                <a:t>2.756 €</a:t>
              </a:r>
              <a:endParaRPr kumimoji="0" lang="de-DE" sz="1600" b="1" i="0" u="none" strike="noStrike" kern="1200" cap="none" spc="0" normalizeH="0" baseline="0" noProof="0" dirty="0">
                <a:ln>
                  <a:noFill/>
                </a:ln>
                <a:solidFill>
                  <a:prstClr val="white"/>
                </a:solidFill>
                <a:effectLst/>
                <a:uLnTx/>
                <a:uFillTx/>
                <a:latin typeface="Arial"/>
                <a:ea typeface="+mn-ea"/>
                <a:cs typeface="+mn-cs"/>
              </a:endParaRPr>
            </a:p>
          </p:txBody>
        </p:sp>
        <p:sp>
          <p:nvSpPr>
            <p:cNvPr id="15" name="Rechteck 14"/>
            <p:cNvSpPr/>
            <p:nvPr/>
          </p:nvSpPr>
          <p:spPr>
            <a:xfrm>
              <a:off x="7839410" y="3827291"/>
              <a:ext cx="598987" cy="1941094"/>
            </a:xfrm>
            <a:prstGeom prst="rect">
              <a:avLst/>
            </a:prstGeom>
            <a:solidFill>
              <a:srgbClr val="0F94A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270"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white"/>
                  </a:solidFill>
                  <a:effectLst/>
                  <a:uLnTx/>
                  <a:uFillTx/>
                  <a:latin typeface="Arial"/>
                  <a:ea typeface="+mn-ea"/>
                  <a:cs typeface="+mn-cs"/>
                </a:rPr>
                <a:t>Fonds 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white"/>
                  </a:solidFill>
                  <a:effectLst/>
                  <a:uLnTx/>
                  <a:uFillTx/>
                  <a:latin typeface="Arial"/>
                  <a:ea typeface="+mn-ea"/>
                  <a:cs typeface="+mn-cs"/>
                </a:rPr>
                <a:t>2.544 €</a:t>
              </a:r>
              <a:endParaRPr kumimoji="0" lang="de-DE" sz="1600" b="1" i="0" u="none" strike="noStrike" kern="1200" cap="none" spc="0" normalizeH="0" baseline="0" noProof="0" dirty="0">
                <a:ln>
                  <a:noFill/>
                </a:ln>
                <a:solidFill>
                  <a:prstClr val="white"/>
                </a:solidFill>
                <a:effectLst/>
                <a:uLnTx/>
                <a:uFillTx/>
                <a:latin typeface="Arial"/>
                <a:ea typeface="+mn-ea"/>
                <a:cs typeface="+mn-cs"/>
              </a:endParaRPr>
            </a:p>
          </p:txBody>
        </p:sp>
        <p:sp>
          <p:nvSpPr>
            <p:cNvPr id="24" name="Textfeld 23"/>
            <p:cNvSpPr txBox="1"/>
            <p:nvPr/>
          </p:nvSpPr>
          <p:spPr>
            <a:xfrm>
              <a:off x="5666291" y="5859651"/>
              <a:ext cx="2766329" cy="253093"/>
            </a:xfrm>
            <a:prstGeom prst="rect">
              <a:avLst/>
            </a:prstGeom>
            <a:noFill/>
            <a:ln>
              <a:noFill/>
            </a:ln>
            <a:effectLst/>
          </p:spPr>
          <p:txBody>
            <a:bodyPr wrap="square" lIns="0" tIns="0" rIns="0" bIns="0" rtlCol="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a:ea typeface="+mn-ea"/>
                  <a:cs typeface="+mn-cs"/>
                </a:rPr>
                <a:t>31.12.2022</a:t>
              </a:r>
            </a:p>
          </p:txBody>
        </p:sp>
        <p:sp>
          <p:nvSpPr>
            <p:cNvPr id="34" name="Textfeld 33"/>
            <p:cNvSpPr txBox="1"/>
            <p:nvPr/>
          </p:nvSpPr>
          <p:spPr>
            <a:xfrm>
              <a:off x="5698057" y="3062466"/>
              <a:ext cx="538175" cy="251946"/>
            </a:xfrm>
            <a:prstGeom prst="rect">
              <a:avLst/>
            </a:prstGeom>
            <a:noFill/>
          </p:spPr>
          <p:txBody>
            <a:bodyPr wrap="square" lIns="0" tIns="0" rIns="0" bIns="0" rtlCol="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29 %</a:t>
              </a:r>
            </a:p>
          </p:txBody>
        </p:sp>
        <p:sp>
          <p:nvSpPr>
            <p:cNvPr id="35" name="Textfeld 34"/>
            <p:cNvSpPr txBox="1"/>
            <p:nvPr/>
          </p:nvSpPr>
          <p:spPr>
            <a:xfrm>
              <a:off x="6428350" y="3062466"/>
              <a:ext cx="538175" cy="251946"/>
            </a:xfrm>
            <a:prstGeom prst="rect">
              <a:avLst/>
            </a:prstGeom>
            <a:noFill/>
          </p:spPr>
          <p:txBody>
            <a:bodyPr wrap="square" lIns="0" tIns="0" rIns="0" bIns="0" rtlCol="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21 %</a:t>
              </a:r>
            </a:p>
          </p:txBody>
        </p:sp>
        <p:sp>
          <p:nvSpPr>
            <p:cNvPr id="36" name="Textfeld 35"/>
            <p:cNvSpPr txBox="1"/>
            <p:nvPr/>
          </p:nvSpPr>
          <p:spPr>
            <a:xfrm>
              <a:off x="7158643" y="3062466"/>
              <a:ext cx="538175" cy="251946"/>
            </a:xfrm>
            <a:prstGeom prst="rect">
              <a:avLst/>
            </a:prstGeom>
            <a:noFill/>
          </p:spPr>
          <p:txBody>
            <a:bodyPr wrap="square" lIns="0" tIns="0" rIns="0" bIns="0" rtlCol="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26 %</a:t>
              </a:r>
            </a:p>
          </p:txBody>
        </p:sp>
        <p:sp>
          <p:nvSpPr>
            <p:cNvPr id="37" name="Textfeld 36"/>
            <p:cNvSpPr txBox="1"/>
            <p:nvPr/>
          </p:nvSpPr>
          <p:spPr>
            <a:xfrm>
              <a:off x="7888935" y="3062466"/>
              <a:ext cx="538175" cy="251946"/>
            </a:xfrm>
            <a:prstGeom prst="rect">
              <a:avLst/>
            </a:prstGeom>
            <a:noFill/>
          </p:spPr>
          <p:txBody>
            <a:bodyPr wrap="square" lIns="0" tIns="0" rIns="0" bIns="0" rtlCol="0">
              <a:noAutofit/>
            </a:bodyPr>
            <a:lstStyle/>
            <a:p>
              <a:pPr marL="0" marR="0" lvl="0" indent="0" algn="ctr" defTabSz="914400" rtl="0" eaLnBrk="1" fontAlgn="auto" latinLnBrk="0" hangingPunct="1">
                <a:lnSpc>
                  <a:spcPct val="110000"/>
                </a:lnSpc>
                <a:spcBef>
                  <a:spcPts val="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24 %</a:t>
              </a:r>
            </a:p>
          </p:txBody>
        </p:sp>
        <p:grpSp>
          <p:nvGrpSpPr>
            <p:cNvPr id="43" name="Gruppieren 42"/>
            <p:cNvGrpSpPr/>
            <p:nvPr/>
          </p:nvGrpSpPr>
          <p:grpSpPr>
            <a:xfrm>
              <a:off x="3934160" y="4059663"/>
              <a:ext cx="1216800" cy="1217672"/>
              <a:chOff x="8635568" y="3407744"/>
              <a:chExt cx="1216800" cy="1217672"/>
            </a:xfrm>
          </p:grpSpPr>
          <p:sp>
            <p:nvSpPr>
              <p:cNvPr id="44" name="Ellipse 43">
                <a:extLst>
                  <a:ext uri="{FF2B5EF4-FFF2-40B4-BE49-F238E27FC236}">
                    <a16:creationId xmlns:a16="http://schemas.microsoft.com/office/drawing/2014/main" id="{F239D5ED-A866-4ED9-AA5F-54A1299B51FD}"/>
                  </a:ext>
                </a:extLst>
              </p:cNvPr>
              <p:cNvSpPr/>
              <p:nvPr/>
            </p:nvSpPr>
            <p:spPr>
              <a:xfrm>
                <a:off x="8635568" y="3407744"/>
                <a:ext cx="1216800" cy="1217672"/>
              </a:xfrm>
              <a:prstGeom prst="ellipse">
                <a:avLst/>
              </a:prstGeom>
              <a:solidFill>
                <a:srgbClr val="0F94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black"/>
                  </a:solidFill>
                  <a:effectLst/>
                  <a:uLnTx/>
                  <a:uFillTx/>
                  <a:latin typeface="Arial"/>
                  <a:ea typeface="+mn-ea"/>
                  <a:cs typeface="+mn-cs"/>
                </a:endParaRPr>
              </a:p>
            </p:txBody>
          </p:sp>
          <p:cxnSp>
            <p:nvCxnSpPr>
              <p:cNvPr id="45" name="Gerade Verbindung mit Pfeil 44"/>
              <p:cNvCxnSpPr/>
              <p:nvPr/>
            </p:nvCxnSpPr>
            <p:spPr>
              <a:xfrm flipV="1">
                <a:off x="8965436" y="3600718"/>
                <a:ext cx="0" cy="72000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Gerade Verbindung mit Pfeil 45"/>
              <p:cNvCxnSpPr/>
              <p:nvPr/>
            </p:nvCxnSpPr>
            <p:spPr>
              <a:xfrm flipV="1">
                <a:off x="8947147" y="4299924"/>
                <a:ext cx="802760" cy="3873"/>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7" name="Freihandform 46"/>
              <p:cNvSpPr/>
              <p:nvPr/>
            </p:nvSpPr>
            <p:spPr>
              <a:xfrm>
                <a:off x="8980204" y="3760536"/>
                <a:ext cx="575511" cy="433137"/>
              </a:xfrm>
              <a:custGeom>
                <a:avLst/>
                <a:gdLst>
                  <a:gd name="connsiteX0" fmla="*/ 0 w 641685"/>
                  <a:gd name="connsiteY0" fmla="*/ 433137 h 433137"/>
                  <a:gd name="connsiteX1" fmla="*/ 256674 w 641685"/>
                  <a:gd name="connsiteY1" fmla="*/ 160421 h 433137"/>
                  <a:gd name="connsiteX2" fmla="*/ 385011 w 641685"/>
                  <a:gd name="connsiteY2" fmla="*/ 256673 h 433137"/>
                  <a:gd name="connsiteX3" fmla="*/ 641685 w 641685"/>
                  <a:gd name="connsiteY3" fmla="*/ 0 h 433137"/>
                  <a:gd name="connsiteX4" fmla="*/ 641685 w 641685"/>
                  <a:gd name="connsiteY4" fmla="*/ 0 h 433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1685" h="433137">
                    <a:moveTo>
                      <a:pt x="0" y="433137"/>
                    </a:moveTo>
                    <a:lnTo>
                      <a:pt x="256674" y="160421"/>
                    </a:lnTo>
                    <a:lnTo>
                      <a:pt x="385011" y="256673"/>
                    </a:lnTo>
                    <a:lnTo>
                      <a:pt x="641685" y="0"/>
                    </a:lnTo>
                    <a:lnTo>
                      <a:pt x="641685" y="0"/>
                    </a:lnTo>
                  </a:path>
                </a:pathLst>
              </a:custGeom>
              <a:noFill/>
              <a:ln w="60325"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Arial"/>
                  <a:ea typeface="+mn-ea"/>
                  <a:cs typeface="+mn-cs"/>
                </a:endParaRPr>
              </a:p>
            </p:txBody>
          </p:sp>
        </p:grpSp>
        <p:cxnSp>
          <p:nvCxnSpPr>
            <p:cNvPr id="49" name="Gerade Verbindung mit Pfeil 48"/>
            <p:cNvCxnSpPr/>
            <p:nvPr/>
          </p:nvCxnSpPr>
          <p:spPr>
            <a:xfrm>
              <a:off x="3628160" y="5367038"/>
              <a:ext cx="1828800" cy="0"/>
            </a:xfrm>
            <a:prstGeom prst="straightConnector1">
              <a:avLst/>
            </a:prstGeom>
            <a:ln w="19050">
              <a:solidFill>
                <a:srgbClr val="54524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013549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platzhalter 28"/>
          <p:cNvSpPr>
            <a:spLocks noGrp="1"/>
          </p:cNvSpPr>
          <p:nvPr>
            <p:ph type="body" idx="12"/>
          </p:nvPr>
        </p:nvSpPr>
        <p:spPr/>
        <p:txBody>
          <a:bodyPr/>
          <a:lstStyle/>
          <a:p>
            <a:r>
              <a:rPr lang="de-DE" dirty="0" smtClean="0"/>
              <a:t>ERGO Renten</a:t>
            </a:r>
            <a:endParaRPr lang="de-DE" dirty="0"/>
          </a:p>
        </p:txBody>
      </p:sp>
      <p:sp>
        <p:nvSpPr>
          <p:cNvPr id="28" name="Titel 27"/>
          <p:cNvSpPr>
            <a:spLocks noGrp="1"/>
          </p:cNvSpPr>
          <p:nvPr>
            <p:ph type="title"/>
          </p:nvPr>
        </p:nvSpPr>
        <p:spPr/>
        <p:txBody>
          <a:bodyPr/>
          <a:lstStyle/>
          <a:p>
            <a:r>
              <a:rPr lang="de-DE" dirty="0" smtClean="0"/>
              <a:t>Flexibilität fürs Leben</a:t>
            </a:r>
            <a:endParaRPr lang="de-DE" dirty="0"/>
          </a:p>
        </p:txBody>
      </p:sp>
      <p:grpSp>
        <p:nvGrpSpPr>
          <p:cNvPr id="6" name="Gruppieren 5"/>
          <p:cNvGrpSpPr>
            <a:grpSpLocks noChangeAspect="1"/>
          </p:cNvGrpSpPr>
          <p:nvPr/>
        </p:nvGrpSpPr>
        <p:grpSpPr>
          <a:xfrm>
            <a:off x="-5123" y="1724265"/>
            <a:ext cx="12197123" cy="4116870"/>
            <a:chOff x="1134329" y="1291548"/>
            <a:chExt cx="9919178" cy="3348000"/>
          </a:xfrm>
        </p:grpSpPr>
        <p:sp>
          <p:nvSpPr>
            <p:cNvPr id="7" name="Rechteck 6"/>
            <p:cNvSpPr/>
            <p:nvPr/>
          </p:nvSpPr>
          <p:spPr>
            <a:xfrm>
              <a:off x="10058400" y="1291548"/>
              <a:ext cx="995107" cy="3348000"/>
            </a:xfrm>
            <a:prstGeom prst="rect">
              <a:avLst/>
            </a:prstGeom>
            <a:solidFill>
              <a:srgbClr val="D9EAE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sp>
          <p:nvSpPr>
            <p:cNvPr id="8" name="Rechteck 7"/>
            <p:cNvSpPr/>
            <p:nvPr/>
          </p:nvSpPr>
          <p:spPr>
            <a:xfrm>
              <a:off x="1134329" y="1291548"/>
              <a:ext cx="999270" cy="3348000"/>
            </a:xfrm>
            <a:prstGeom prst="rect">
              <a:avLst/>
            </a:prstGeom>
            <a:solidFill>
              <a:srgbClr val="E9F3F5"/>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pic>
          <p:nvPicPr>
            <p:cNvPr id="9" name="Grafik 8"/>
            <p:cNvPicPr>
              <a:picLocks noChangeAspect="1"/>
            </p:cNvPicPr>
            <p:nvPr/>
          </p:nvPicPr>
          <p:blipFill rotWithShape="1">
            <a:blip r:embed="rId3">
              <a:duotone>
                <a:schemeClr val="accent1">
                  <a:shade val="45000"/>
                  <a:satMod val="135000"/>
                </a:schemeClr>
                <a:prstClr val="white"/>
              </a:duotone>
              <a:extLst/>
            </a:blip>
            <a:srcRect r="52"/>
            <a:stretch/>
          </p:blipFill>
          <p:spPr>
            <a:xfrm>
              <a:off x="2086053" y="1291548"/>
              <a:ext cx="8015731" cy="3348000"/>
            </a:xfrm>
            <a:prstGeom prst="rect">
              <a:avLst/>
            </a:prstGeom>
          </p:spPr>
        </p:pic>
      </p:grpSp>
    </p:spTree>
    <p:extLst>
      <p:ext uri="{BB962C8B-B14F-4D97-AF65-F5344CB8AC3E}">
        <p14:creationId xmlns:p14="http://schemas.microsoft.com/office/powerpoint/2010/main" val="16461838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itel 1"/>
          <p:cNvSpPr>
            <a:spLocks noGrp="1"/>
          </p:cNvSpPr>
          <p:nvPr>
            <p:ph type="title"/>
          </p:nvPr>
        </p:nvSpPr>
        <p:spPr/>
        <p:txBody>
          <a:bodyPr anchor="ctr" anchorCtr="0"/>
          <a:lstStyle/>
          <a:p>
            <a:r>
              <a:rPr lang="de-DE" dirty="0" smtClean="0">
                <a:solidFill>
                  <a:srgbClr val="BF1528"/>
                </a:solidFill>
              </a:rPr>
              <a:t>Fokus auf Flexibilität:</a:t>
            </a:r>
            <a:br>
              <a:rPr lang="de-DE" dirty="0" smtClean="0">
                <a:solidFill>
                  <a:srgbClr val="BF1528"/>
                </a:solidFill>
              </a:rPr>
            </a:br>
            <a:r>
              <a:rPr lang="de-DE" dirty="0" smtClean="0">
                <a:solidFill>
                  <a:srgbClr val="BF1528"/>
                </a:solidFill>
              </a:rPr>
              <a:t>ERGO Rente Balance</a:t>
            </a:r>
            <a:endParaRPr lang="de-DE" dirty="0">
              <a:solidFill>
                <a:srgbClr val="BF1528"/>
              </a:solidFill>
            </a:endParaRPr>
          </a:p>
        </p:txBody>
      </p:sp>
      <p:sp>
        <p:nvSpPr>
          <p:cNvPr id="2" name="Textplatzhalter 1"/>
          <p:cNvSpPr>
            <a:spLocks noGrp="1"/>
          </p:cNvSpPr>
          <p:nvPr>
            <p:ph type="body" sz="quarter" idx="5"/>
          </p:nvPr>
        </p:nvSpPr>
        <p:spPr>
          <a:solidFill>
            <a:srgbClr val="CCEBED"/>
          </a:solidFill>
        </p:spPr>
        <p:txBody>
          <a:bodyPr/>
          <a:lstStyle/>
          <a:p>
            <a:endParaRPr lang="de-DE" dirty="0"/>
          </a:p>
        </p:txBody>
      </p:sp>
      <p:sp>
        <p:nvSpPr>
          <p:cNvPr id="8" name="Textplatzhalter 7"/>
          <p:cNvSpPr>
            <a:spLocks noGrp="1"/>
          </p:cNvSpPr>
          <p:nvPr>
            <p:ph type="body" sz="quarter" idx="10"/>
          </p:nvPr>
        </p:nvSpPr>
        <p:spPr/>
        <p:txBody>
          <a:bodyPr/>
          <a:lstStyle/>
          <a:p>
            <a:endParaRPr lang="de-DE" dirty="0"/>
          </a:p>
        </p:txBody>
      </p:sp>
      <p:sp>
        <p:nvSpPr>
          <p:cNvPr id="24" name="Textplatzhalter 23"/>
          <p:cNvSpPr>
            <a:spLocks noGrp="1"/>
          </p:cNvSpPr>
          <p:nvPr>
            <p:ph type="body" sz="quarter" idx="40"/>
          </p:nvPr>
        </p:nvSpPr>
        <p:spPr/>
        <p:txBody>
          <a:bodyPr/>
          <a:lstStyle/>
          <a:p>
            <a:r>
              <a:rPr lang="de-DE" dirty="0" smtClean="0"/>
              <a:t>1</a:t>
            </a:r>
            <a:endParaRPr lang="de-DE" dirty="0"/>
          </a:p>
        </p:txBody>
      </p:sp>
      <p:sp>
        <p:nvSpPr>
          <p:cNvPr id="10" name="Textplatzhalter 9"/>
          <p:cNvSpPr>
            <a:spLocks noGrp="1"/>
          </p:cNvSpPr>
          <p:nvPr>
            <p:ph type="body" sz="quarter" idx="26"/>
          </p:nvPr>
        </p:nvSpPr>
        <p:spPr/>
        <p:txBody>
          <a:bodyPr/>
          <a:lstStyle/>
          <a:p>
            <a:r>
              <a:rPr lang="de-DE" dirty="0" smtClean="0"/>
              <a:t>Einzigartige Kapitalanlageflexibilität</a:t>
            </a:r>
            <a:endParaRPr lang="de-DE" dirty="0"/>
          </a:p>
        </p:txBody>
      </p:sp>
      <p:sp>
        <p:nvSpPr>
          <p:cNvPr id="25" name="Textplatzhalter 24"/>
          <p:cNvSpPr>
            <a:spLocks noGrp="1"/>
          </p:cNvSpPr>
          <p:nvPr>
            <p:ph type="body" sz="quarter" idx="41"/>
          </p:nvPr>
        </p:nvSpPr>
        <p:spPr/>
        <p:txBody>
          <a:bodyPr/>
          <a:lstStyle/>
          <a:p>
            <a:r>
              <a:rPr lang="de-DE" dirty="0" smtClean="0"/>
              <a:t>2</a:t>
            </a:r>
            <a:endParaRPr lang="de-DE" dirty="0"/>
          </a:p>
        </p:txBody>
      </p:sp>
      <p:sp>
        <p:nvSpPr>
          <p:cNvPr id="11" name="Textplatzhalter 10"/>
          <p:cNvSpPr>
            <a:spLocks noGrp="1"/>
          </p:cNvSpPr>
          <p:nvPr>
            <p:ph type="body" sz="quarter" idx="27"/>
          </p:nvPr>
        </p:nvSpPr>
        <p:spPr/>
        <p:txBody>
          <a:bodyPr/>
          <a:lstStyle/>
          <a:p>
            <a:r>
              <a:rPr lang="de-DE" dirty="0" smtClean="0"/>
              <a:t>Mit Sicherheit – als Indexpolice</a:t>
            </a:r>
            <a:endParaRPr lang="de-DE" dirty="0"/>
          </a:p>
        </p:txBody>
      </p:sp>
      <p:sp>
        <p:nvSpPr>
          <p:cNvPr id="26" name="Textplatzhalter 25"/>
          <p:cNvSpPr>
            <a:spLocks noGrp="1"/>
          </p:cNvSpPr>
          <p:nvPr>
            <p:ph type="body" sz="quarter" idx="42"/>
          </p:nvPr>
        </p:nvSpPr>
        <p:spPr/>
        <p:txBody>
          <a:bodyPr/>
          <a:lstStyle/>
          <a:p>
            <a:r>
              <a:rPr lang="de-DE" dirty="0" smtClean="0"/>
              <a:t>3</a:t>
            </a:r>
            <a:endParaRPr lang="de-DE" dirty="0"/>
          </a:p>
        </p:txBody>
      </p:sp>
      <p:sp>
        <p:nvSpPr>
          <p:cNvPr id="12" name="Textplatzhalter 11"/>
          <p:cNvSpPr>
            <a:spLocks noGrp="1"/>
          </p:cNvSpPr>
          <p:nvPr>
            <p:ph type="body" sz="quarter" idx="28"/>
          </p:nvPr>
        </p:nvSpPr>
        <p:spPr/>
        <p:txBody>
          <a:bodyPr/>
          <a:lstStyle/>
          <a:p>
            <a:r>
              <a:rPr lang="de-DE" dirty="0" smtClean="0"/>
              <a:t>Renditeorientiert – als Fondspolice</a:t>
            </a:r>
            <a:endParaRPr lang="de-DE" dirty="0"/>
          </a:p>
        </p:txBody>
      </p:sp>
      <p:sp>
        <p:nvSpPr>
          <p:cNvPr id="27" name="Textplatzhalter 26"/>
          <p:cNvSpPr>
            <a:spLocks noGrp="1"/>
          </p:cNvSpPr>
          <p:nvPr>
            <p:ph type="body" sz="quarter" idx="43"/>
          </p:nvPr>
        </p:nvSpPr>
        <p:spPr/>
        <p:txBody>
          <a:bodyPr/>
          <a:lstStyle/>
          <a:p>
            <a:r>
              <a:rPr lang="de-DE" dirty="0" smtClean="0"/>
              <a:t>4</a:t>
            </a:r>
            <a:endParaRPr lang="de-DE" dirty="0"/>
          </a:p>
        </p:txBody>
      </p:sp>
      <p:sp>
        <p:nvSpPr>
          <p:cNvPr id="13" name="Textplatzhalter 12"/>
          <p:cNvSpPr>
            <a:spLocks noGrp="1"/>
          </p:cNvSpPr>
          <p:nvPr>
            <p:ph type="body" sz="quarter" idx="29"/>
          </p:nvPr>
        </p:nvSpPr>
        <p:spPr/>
        <p:txBody>
          <a:bodyPr/>
          <a:lstStyle/>
          <a:p>
            <a:r>
              <a:rPr lang="de-DE" b="1" dirty="0" smtClean="0"/>
              <a:t>Besondere Produktausgestaltungen</a:t>
            </a:r>
            <a:endParaRPr lang="de-DE" b="1" dirty="0"/>
          </a:p>
        </p:txBody>
      </p:sp>
      <p:sp>
        <p:nvSpPr>
          <p:cNvPr id="7" name="Textplatzhalter 6"/>
          <p:cNvSpPr>
            <a:spLocks noGrp="1"/>
          </p:cNvSpPr>
          <p:nvPr>
            <p:ph type="body" sz="quarter" idx="8"/>
          </p:nvPr>
        </p:nvSpPr>
        <p:spPr/>
        <p:txBody>
          <a:bodyPr/>
          <a:lstStyle/>
          <a:p>
            <a:endParaRPr lang="de-DE" dirty="0"/>
          </a:p>
        </p:txBody>
      </p:sp>
      <p:sp>
        <p:nvSpPr>
          <p:cNvPr id="17" name="Textplatzhalter 26"/>
          <p:cNvSpPr>
            <a:spLocks noGrp="1"/>
          </p:cNvSpPr>
          <p:nvPr>
            <p:ph type="body" sz="quarter" idx="43"/>
          </p:nvPr>
        </p:nvSpPr>
        <p:spPr>
          <a:xfrm>
            <a:off x="4467724" y="4868311"/>
            <a:ext cx="756000" cy="676800"/>
          </a:xfrm>
        </p:spPr>
        <p:txBody>
          <a:bodyPr/>
          <a:lstStyle/>
          <a:p>
            <a:r>
              <a:rPr lang="de-DE" dirty="0" smtClean="0"/>
              <a:t>5</a:t>
            </a:r>
            <a:endParaRPr lang="de-DE" dirty="0"/>
          </a:p>
        </p:txBody>
      </p:sp>
      <p:sp>
        <p:nvSpPr>
          <p:cNvPr id="18" name="Textplatzhalter 12"/>
          <p:cNvSpPr>
            <a:spLocks noGrp="1"/>
          </p:cNvSpPr>
          <p:nvPr>
            <p:ph type="body" sz="quarter" idx="29"/>
          </p:nvPr>
        </p:nvSpPr>
        <p:spPr>
          <a:xfrm>
            <a:off x="5223723" y="4868312"/>
            <a:ext cx="5940075" cy="676800"/>
          </a:xfrm>
        </p:spPr>
        <p:txBody>
          <a:bodyPr/>
          <a:lstStyle/>
          <a:p>
            <a:r>
              <a:rPr lang="de-DE" dirty="0" smtClean="0"/>
              <a:t>Rentenphase mit Dreifachvorteil</a:t>
            </a:r>
            <a:endParaRPr lang="de-DE" dirty="0"/>
          </a:p>
        </p:txBody>
      </p:sp>
      <p:sp>
        <p:nvSpPr>
          <p:cNvPr id="19" name="Textplatzhalter 26"/>
          <p:cNvSpPr>
            <a:spLocks noGrp="1"/>
          </p:cNvSpPr>
          <p:nvPr>
            <p:ph type="body" sz="quarter" idx="43"/>
          </p:nvPr>
        </p:nvSpPr>
        <p:spPr>
          <a:xfrm>
            <a:off x="4467723" y="5545110"/>
            <a:ext cx="756000" cy="676800"/>
          </a:xfrm>
        </p:spPr>
        <p:txBody>
          <a:bodyPr/>
          <a:lstStyle/>
          <a:p>
            <a:r>
              <a:rPr lang="de-DE" dirty="0"/>
              <a:t>6</a:t>
            </a:r>
          </a:p>
        </p:txBody>
      </p:sp>
      <p:sp>
        <p:nvSpPr>
          <p:cNvPr id="20" name="Textplatzhalter 12"/>
          <p:cNvSpPr>
            <a:spLocks noGrp="1"/>
          </p:cNvSpPr>
          <p:nvPr>
            <p:ph type="body" sz="quarter" idx="29"/>
          </p:nvPr>
        </p:nvSpPr>
        <p:spPr>
          <a:xfrm>
            <a:off x="5223722" y="5545111"/>
            <a:ext cx="5940075" cy="676800"/>
          </a:xfrm>
        </p:spPr>
        <p:txBody>
          <a:bodyPr/>
          <a:lstStyle/>
          <a:p>
            <a:r>
              <a:rPr lang="de-DE" dirty="0" smtClean="0"/>
              <a:t>Überblick</a:t>
            </a:r>
            <a:endParaRPr lang="de-DE" dirty="0"/>
          </a:p>
        </p:txBody>
      </p:sp>
      <p:sp>
        <p:nvSpPr>
          <p:cNvPr id="32" name="Rechteck 31"/>
          <p:cNvSpPr/>
          <p:nvPr/>
        </p:nvSpPr>
        <p:spPr>
          <a:xfrm>
            <a:off x="4626703" y="4810836"/>
            <a:ext cx="6378115" cy="1289712"/>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pic>
        <p:nvPicPr>
          <p:cNvPr id="5" name="Bildplatzhalter 4"/>
          <p:cNvPicPr>
            <a:picLocks noGrp="1" noChangeAspect="1"/>
          </p:cNvPicPr>
          <p:nvPr>
            <p:ph type="pic" sz="quarter" idx="4"/>
          </p:nvPr>
        </p:nvPicPr>
        <p:blipFill>
          <a:blip r:embed="rId3" cstate="print">
            <a:extLst>
              <a:ext uri="{28A0092B-C50C-407E-A947-70E740481C1C}">
                <a14:useLocalDpi xmlns:a14="http://schemas.microsoft.com/office/drawing/2010/main"/>
              </a:ext>
            </a:extLst>
          </a:blip>
          <a:srcRect/>
          <a:stretch>
            <a:fillRect/>
          </a:stretch>
        </p:blipFill>
        <p:spPr/>
      </p:pic>
      <p:sp>
        <p:nvSpPr>
          <p:cNvPr id="21" name="Rechteck 20"/>
          <p:cNvSpPr/>
          <p:nvPr/>
        </p:nvSpPr>
        <p:spPr>
          <a:xfrm>
            <a:off x="4599217" y="2100426"/>
            <a:ext cx="6378115" cy="2091078"/>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208024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platzhalter 13"/>
          <p:cNvPicPr>
            <a:picLocks noGrp="1" noChangeAspect="1"/>
          </p:cNvPicPr>
          <p:nvPr>
            <p:ph type="pic" sz="quarter" idx="4"/>
          </p:nvPr>
        </p:nvPicPr>
        <p:blipFill>
          <a:blip r:embed="rId3" cstate="print">
            <a:extLst>
              <a:ext uri="{28A0092B-C50C-407E-A947-70E740481C1C}">
                <a14:useLocalDpi xmlns:a14="http://schemas.microsoft.com/office/drawing/2010/main" val="0"/>
              </a:ext>
            </a:extLst>
          </a:blip>
          <a:srcRect/>
          <a:stretch>
            <a:fillRect/>
          </a:stretch>
        </p:blipFill>
        <p:spPr/>
      </p:pic>
      <p:sp>
        <p:nvSpPr>
          <p:cNvPr id="15" name="Titel 3"/>
          <p:cNvSpPr>
            <a:spLocks noGrp="1"/>
          </p:cNvSpPr>
          <p:nvPr>
            <p:ph type="title"/>
          </p:nvPr>
        </p:nvSpPr>
        <p:spPr/>
        <p:txBody>
          <a:bodyPr/>
          <a:lstStyle/>
          <a:p>
            <a:r>
              <a:rPr lang="de-DE" dirty="0" smtClean="0"/>
              <a:t>Altersvorsorge – am besten mit Sicherheitsnetz!</a:t>
            </a:r>
            <a:endParaRPr lang="de-DE" i="1" dirty="0">
              <a:solidFill>
                <a:schemeClr val="tx1"/>
              </a:solidFill>
            </a:endParaRPr>
          </a:p>
        </p:txBody>
      </p:sp>
      <p:sp>
        <p:nvSpPr>
          <p:cNvPr id="2" name="Textplatzhalter 1"/>
          <p:cNvSpPr>
            <a:spLocks noGrp="1"/>
          </p:cNvSpPr>
          <p:nvPr>
            <p:ph type="body" sz="quarter" idx="5"/>
          </p:nvPr>
        </p:nvSpPr>
        <p:spPr>
          <a:solidFill>
            <a:srgbClr val="CCEBED"/>
          </a:solidFill>
        </p:spPr>
        <p:txBody>
          <a:bodyPr/>
          <a:lstStyle/>
          <a:p>
            <a:endParaRPr lang="de-DE" dirty="0"/>
          </a:p>
        </p:txBody>
      </p:sp>
      <p:sp>
        <p:nvSpPr>
          <p:cNvPr id="7" name="Inhaltsplatzhalter 6"/>
          <p:cNvSpPr>
            <a:spLocks noGrp="1"/>
          </p:cNvSpPr>
          <p:nvPr>
            <p:ph sz="quarter" idx="14"/>
          </p:nvPr>
        </p:nvSpPr>
        <p:spPr/>
        <p:txBody>
          <a:bodyPr/>
          <a:lstStyle/>
          <a:p>
            <a:r>
              <a:rPr lang="de-DE" b="1" dirty="0" smtClean="0">
                <a:latin typeface="Arial" panose="020B0604020202020204" pitchFamily="34" charset="0"/>
              </a:rPr>
              <a:t>BU-Beitragsbefreiung (BUB) ohne Gesundheitsfragen</a:t>
            </a:r>
            <a:endParaRPr lang="de-DE" b="1" dirty="0">
              <a:latin typeface="Arial" panose="020B0604020202020204" pitchFamily="34" charset="0"/>
            </a:endParaRPr>
          </a:p>
          <a:p>
            <a:endParaRPr lang="de-DE" b="1" dirty="0" smtClean="0">
              <a:latin typeface="Arial" panose="020B0604020202020204" pitchFamily="34" charset="0"/>
            </a:endParaRPr>
          </a:p>
          <a:p>
            <a:r>
              <a:rPr lang="de-DE" dirty="0" smtClean="0">
                <a:latin typeface="Arial" panose="020B0604020202020204" pitchFamily="34" charset="0"/>
              </a:rPr>
              <a:t>Unkomplizierter </a:t>
            </a:r>
            <a:r>
              <a:rPr lang="de-DE" dirty="0">
                <a:latin typeface="Arial" panose="020B0604020202020204" pitchFamily="34" charset="0"/>
              </a:rPr>
              <a:t>Abschluss ohne Gesundheitsfragen </a:t>
            </a:r>
            <a:endParaRPr lang="de-DE" dirty="0" smtClean="0">
              <a:latin typeface="Arial" panose="020B0604020202020204" pitchFamily="34" charset="0"/>
            </a:endParaRPr>
          </a:p>
          <a:p>
            <a:pPr>
              <a:spcBef>
                <a:spcPts val="0"/>
              </a:spcBef>
            </a:pPr>
            <a:r>
              <a:rPr lang="de-DE" dirty="0" smtClean="0">
                <a:latin typeface="Arial" panose="020B0604020202020204" pitchFamily="34" charset="0"/>
              </a:rPr>
              <a:t>bei </a:t>
            </a:r>
            <a:r>
              <a:rPr lang="de-DE" dirty="0">
                <a:latin typeface="Arial" panose="020B0604020202020204" pitchFamily="34" charset="0"/>
              </a:rPr>
              <a:t>Monatsbeiträgen unter 250 </a:t>
            </a:r>
            <a:r>
              <a:rPr lang="de-DE" dirty="0" smtClean="0">
                <a:latin typeface="Arial" panose="020B0604020202020204" pitchFamily="34" charset="0"/>
              </a:rPr>
              <a:t>Euro </a:t>
            </a:r>
            <a:endParaRPr lang="de-DE" dirty="0">
              <a:latin typeface="Arial" panose="020B0604020202020204" pitchFamily="34" charset="0"/>
            </a:endParaRPr>
          </a:p>
          <a:p>
            <a:endParaRPr lang="de-DE" dirty="0"/>
          </a:p>
        </p:txBody>
      </p:sp>
      <p:sp>
        <p:nvSpPr>
          <p:cNvPr id="3" name="Textplatzhalter 2"/>
          <p:cNvSpPr>
            <a:spLocks noGrp="1"/>
          </p:cNvSpPr>
          <p:nvPr>
            <p:ph type="body" sz="quarter" idx="10"/>
          </p:nvPr>
        </p:nvSpPr>
        <p:spPr/>
        <p:txBody>
          <a:bodyPr/>
          <a:lstStyle/>
          <a:p>
            <a:endParaRPr lang="de-DE" dirty="0"/>
          </a:p>
        </p:txBody>
      </p:sp>
      <p:graphicFrame>
        <p:nvGraphicFramePr>
          <p:cNvPr id="10" name="Tabelle 9"/>
          <p:cNvGraphicFramePr>
            <a:graphicFrameLocks noGrp="1"/>
          </p:cNvGraphicFramePr>
          <p:nvPr>
            <p:extLst/>
          </p:nvPr>
        </p:nvGraphicFramePr>
        <p:xfrm>
          <a:off x="4727575" y="3305816"/>
          <a:ext cx="6948489" cy="1188000"/>
        </p:xfrm>
        <a:graphic>
          <a:graphicData uri="http://schemas.openxmlformats.org/drawingml/2006/table">
            <a:tbl>
              <a:tblPr firstRow="1" bandRow="1">
                <a:tableStyleId>{5C22544A-7EE6-4342-B048-85BDC9FD1C3A}</a:tableStyleId>
              </a:tblPr>
              <a:tblGrid>
                <a:gridCol w="2198169">
                  <a:extLst>
                    <a:ext uri="{9D8B030D-6E8A-4147-A177-3AD203B41FA5}">
                      <a16:colId xmlns:a16="http://schemas.microsoft.com/office/drawing/2014/main" val="1654495605"/>
                    </a:ext>
                  </a:extLst>
                </a:gridCol>
                <a:gridCol w="2034091">
                  <a:extLst>
                    <a:ext uri="{9D8B030D-6E8A-4147-A177-3AD203B41FA5}">
                      <a16:colId xmlns:a16="http://schemas.microsoft.com/office/drawing/2014/main" val="1341136658"/>
                    </a:ext>
                  </a:extLst>
                </a:gridCol>
                <a:gridCol w="2716229">
                  <a:extLst>
                    <a:ext uri="{9D8B030D-6E8A-4147-A177-3AD203B41FA5}">
                      <a16:colId xmlns:a16="http://schemas.microsoft.com/office/drawing/2014/main" val="1106456028"/>
                    </a:ext>
                  </a:extLst>
                </a:gridCol>
              </a:tblGrid>
              <a:tr h="396000">
                <a:tc>
                  <a:txBody>
                    <a:bodyPr/>
                    <a:lstStyle/>
                    <a:p>
                      <a:endParaRPr lang="de-DE" sz="140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de-DE" sz="1400" dirty="0" smtClean="0">
                          <a:solidFill>
                            <a:schemeClr val="bg1"/>
                          </a:solidFill>
                        </a:rPr>
                        <a:t>Brutto-Gesamtbeitrag bis 250 Euro</a:t>
                      </a:r>
                      <a:r>
                        <a:rPr lang="de-DE" sz="1400" strike="noStrike" baseline="30000" dirty="0" smtClean="0">
                          <a:solidFill>
                            <a:schemeClr val="bg1"/>
                          </a:solidFill>
                        </a:rPr>
                        <a:t>1)</a:t>
                      </a:r>
                      <a:r>
                        <a:rPr lang="de-DE" sz="1400" dirty="0" smtClean="0">
                          <a:solidFill>
                            <a:schemeClr val="bg1"/>
                          </a:solidFill>
                        </a:rPr>
                        <a:t> monatlich</a:t>
                      </a:r>
                      <a:endParaRPr lang="de-DE" sz="140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31767"/>
                    </a:solidFill>
                  </a:tcPr>
                </a:tc>
                <a:tc hMerge="1">
                  <a:txBody>
                    <a:bodyPr/>
                    <a:lstStyle/>
                    <a:p>
                      <a:endParaRPr lang="de-DE"/>
                    </a:p>
                  </a:txBody>
                  <a:tcPr/>
                </a:tc>
                <a:extLst>
                  <a:ext uri="{0D108BD9-81ED-4DB2-BD59-A6C34878D82A}">
                    <a16:rowId xmlns:a16="http://schemas.microsoft.com/office/drawing/2014/main" val="4210105500"/>
                  </a:ext>
                </a:extLst>
              </a:tr>
              <a:tr h="396000">
                <a:tc>
                  <a:txBody>
                    <a:bodyPr/>
                    <a:lstStyle/>
                    <a:p>
                      <a:endParaRPr lang="de-DE" sz="1400" i="1"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b="1" dirty="0" smtClean="0">
                          <a:solidFill>
                            <a:schemeClr val="tx1"/>
                          </a:solidFill>
                        </a:rPr>
                        <a:t>Wartezeit</a:t>
                      </a:r>
                      <a:endParaRPr lang="de-DE" sz="1400" b="1"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BACCC"/>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400" b="1" dirty="0" smtClean="0">
                          <a:solidFill>
                            <a:schemeClr val="tx1"/>
                          </a:solidFill>
                        </a:rPr>
                        <a:t>Gesundheitsfragen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DBACCC"/>
                    </a:solidFill>
                  </a:tcPr>
                </a:tc>
                <a:extLst>
                  <a:ext uri="{0D108BD9-81ED-4DB2-BD59-A6C34878D82A}">
                    <a16:rowId xmlns:a16="http://schemas.microsoft.com/office/drawing/2014/main" val="1731664427"/>
                  </a:ext>
                </a:extLst>
              </a:tr>
              <a:tr h="396000">
                <a:tc>
                  <a:txBody>
                    <a:bodyPr/>
                    <a:lstStyle/>
                    <a:p>
                      <a:r>
                        <a:rPr lang="de-DE" sz="1400" b="1" dirty="0" smtClean="0">
                          <a:solidFill>
                            <a:schemeClr val="tx1"/>
                          </a:solidFill>
                        </a:rPr>
                        <a:t>BU-Beitragsbefreiung</a:t>
                      </a:r>
                      <a:endParaRPr lang="de-DE" sz="1400" i="1" baseline="3000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de-DE" sz="1400" dirty="0" smtClean="0">
                          <a:solidFill>
                            <a:schemeClr val="tx1"/>
                          </a:solidFill>
                        </a:rPr>
                        <a:t>3 Jahre</a:t>
                      </a:r>
                      <a:endParaRPr lang="de-DE" sz="140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4D6E4"/>
                    </a:solidFill>
                  </a:tcPr>
                </a:tc>
                <a:tc>
                  <a:txBody>
                    <a:bodyPr/>
                    <a:lstStyle/>
                    <a:p>
                      <a:pPr algn="ctr"/>
                      <a:r>
                        <a:rPr lang="de-DE" sz="1400" dirty="0" smtClean="0">
                          <a:solidFill>
                            <a:schemeClr val="tx1"/>
                          </a:solidFill>
                        </a:rPr>
                        <a:t>Keine</a:t>
                      </a:r>
                      <a:endParaRPr lang="de-DE" sz="140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4D6E4"/>
                    </a:solidFill>
                  </a:tcPr>
                </a:tc>
                <a:extLst>
                  <a:ext uri="{0D108BD9-81ED-4DB2-BD59-A6C34878D82A}">
                    <a16:rowId xmlns:a16="http://schemas.microsoft.com/office/drawing/2014/main" val="3877462827"/>
                  </a:ext>
                </a:extLst>
              </a:tr>
            </a:tbl>
          </a:graphicData>
        </a:graphic>
      </p:graphicFrame>
      <p:sp>
        <p:nvSpPr>
          <p:cNvPr id="13" name="Textfeld 12"/>
          <p:cNvSpPr txBox="1"/>
          <p:nvPr/>
        </p:nvSpPr>
        <p:spPr>
          <a:xfrm>
            <a:off x="4727575" y="5915209"/>
            <a:ext cx="5651400" cy="400110"/>
          </a:xfrm>
          <a:prstGeom prst="rect">
            <a:avLst/>
          </a:prstGeom>
          <a:noFill/>
        </p:spPr>
        <p:txBody>
          <a:bodyPr wrap="square" rtlCol="0" anchor="ctr" anchorCtr="0">
            <a:spAutoFit/>
          </a:bodyPr>
          <a:lstStyle/>
          <a:p>
            <a:pPr marL="179388" lvl="1" indent="-179388">
              <a:buFont typeface="+mj-lt"/>
              <a:buAutoNum type="arabicParenR"/>
            </a:pPr>
            <a:r>
              <a:rPr lang="de-DE" sz="1000" dirty="0" smtClean="0"/>
              <a:t>Ausnahme: Für Eintrittsalter über 55 Jahren und </a:t>
            </a:r>
            <a:r>
              <a:rPr lang="de-DE" sz="1000" dirty="0"/>
              <a:t>bei Einschluss einer BUB mit dynamischer Anpassung ist </a:t>
            </a:r>
            <a:r>
              <a:rPr lang="de-DE" sz="1000" dirty="0" smtClean="0"/>
              <a:t>stets eine Gesundheitsprüfung erforderlich. Die Wartezeit entfällt dann.</a:t>
            </a:r>
            <a:endParaRPr lang="de-DE" sz="1000" dirty="0"/>
          </a:p>
        </p:txBody>
      </p:sp>
    </p:spTree>
    <p:extLst>
      <p:ext uri="{BB962C8B-B14F-4D97-AF65-F5344CB8AC3E}">
        <p14:creationId xmlns:p14="http://schemas.microsoft.com/office/powerpoint/2010/main" val="32322809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idx="12"/>
          </p:nvPr>
        </p:nvSpPr>
        <p:spPr/>
        <p:txBody>
          <a:bodyPr/>
          <a:lstStyle/>
          <a:p>
            <a:r>
              <a:rPr lang="de-DE" dirty="0" smtClean="0"/>
              <a:t>ERGO Rente Balance</a:t>
            </a:r>
            <a:endParaRPr lang="de-DE" dirty="0"/>
          </a:p>
        </p:txBody>
      </p:sp>
      <p:sp>
        <p:nvSpPr>
          <p:cNvPr id="15" name="Titel 3"/>
          <p:cNvSpPr>
            <a:spLocks noGrp="1"/>
          </p:cNvSpPr>
          <p:nvPr>
            <p:ph type="title"/>
          </p:nvPr>
        </p:nvSpPr>
        <p:spPr/>
        <p:txBody>
          <a:bodyPr/>
          <a:lstStyle/>
          <a:p>
            <a:r>
              <a:rPr lang="de-DE" dirty="0" smtClean="0"/>
              <a:t>BU-Beitragsbefreiung mit dynamischer </a:t>
            </a:r>
            <a:br>
              <a:rPr lang="de-DE" dirty="0" smtClean="0"/>
            </a:br>
            <a:r>
              <a:rPr lang="de-DE" dirty="0" smtClean="0"/>
              <a:t>Anpassung, </a:t>
            </a:r>
            <a:r>
              <a:rPr lang="de-DE" u="sng" dirty="0" smtClean="0"/>
              <a:t>mit</a:t>
            </a:r>
            <a:r>
              <a:rPr lang="de-DE" dirty="0" smtClean="0"/>
              <a:t> Gesundheitsfragen</a:t>
            </a:r>
            <a:endParaRPr lang="de-DE" i="1" dirty="0"/>
          </a:p>
        </p:txBody>
      </p:sp>
      <p:grpSp>
        <p:nvGrpSpPr>
          <p:cNvPr id="30" name="Gruppieren 29"/>
          <p:cNvGrpSpPr/>
          <p:nvPr/>
        </p:nvGrpSpPr>
        <p:grpSpPr>
          <a:xfrm>
            <a:off x="6470357" y="1705813"/>
            <a:ext cx="5275267" cy="4523679"/>
            <a:chOff x="8631719" y="1570341"/>
            <a:chExt cx="3251676" cy="4486923"/>
          </a:xfrm>
        </p:grpSpPr>
        <p:sp>
          <p:nvSpPr>
            <p:cNvPr id="22" name="Rechteck 21"/>
            <p:cNvSpPr>
              <a:spLocks/>
            </p:cNvSpPr>
            <p:nvPr/>
          </p:nvSpPr>
          <p:spPr>
            <a:xfrm>
              <a:off x="8631719" y="1676153"/>
              <a:ext cx="3251676" cy="680475"/>
            </a:xfrm>
            <a:prstGeom prst="rect">
              <a:avLst/>
            </a:prstGeom>
            <a:solidFill>
              <a:srgbClr val="A9DAE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r>
                <a:rPr lang="de-DE" b="1" dirty="0" smtClean="0">
                  <a:solidFill>
                    <a:prstClr val="black"/>
                  </a:solidFill>
                </a:rPr>
                <a:t>Reaktivierung nach BU-Leistungsfall:</a:t>
              </a:r>
              <a:endParaRPr lang="de-DE" dirty="0" smtClean="0">
                <a:solidFill>
                  <a:schemeClr val="tx1"/>
                </a:solidFill>
              </a:endParaRPr>
            </a:p>
          </p:txBody>
        </p:sp>
        <p:sp>
          <p:nvSpPr>
            <p:cNvPr id="25" name="Textfeld 24"/>
            <p:cNvSpPr txBox="1"/>
            <p:nvPr/>
          </p:nvSpPr>
          <p:spPr>
            <a:xfrm>
              <a:off x="8631719" y="2616499"/>
              <a:ext cx="3238629" cy="3440765"/>
            </a:xfrm>
            <a:prstGeom prst="rect">
              <a:avLst/>
            </a:prstGeom>
            <a:noFill/>
          </p:spPr>
          <p:txBody>
            <a:bodyPr wrap="square" lIns="72000" tIns="0" rIns="0" bIns="0" rtlCol="0">
              <a:noAutofit/>
            </a:bodyPr>
            <a:lstStyle/>
            <a:p>
              <a:pPr marR="0" lvl="0" algn="l" defTabSz="914400" rtl="0" eaLnBrk="1" fontAlgn="auto" latinLnBrk="0" hangingPunct="1">
                <a:lnSpc>
                  <a:spcPct val="110000"/>
                </a:lnSpc>
                <a:spcBef>
                  <a:spcPts val="0"/>
                </a:spcBef>
                <a:spcAft>
                  <a:spcPts val="600"/>
                </a:spcAft>
                <a:buClrTx/>
                <a:buSzTx/>
                <a:tabLst/>
                <a:defRPr/>
              </a:pPr>
              <a:r>
                <a:rPr lang="de-DE" sz="1600" dirty="0" smtClean="0">
                  <a:solidFill>
                    <a:prstClr val="black"/>
                  </a:solidFill>
                  <a:latin typeface="+mj-lt"/>
                </a:rPr>
                <a:t>Alternativen: </a:t>
              </a:r>
            </a:p>
            <a:p>
              <a:pPr marL="285750" marR="0" lvl="0" indent="-285750"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pPr>
              <a:r>
                <a:rPr lang="de-DE" sz="1600" dirty="0" smtClean="0">
                  <a:solidFill>
                    <a:prstClr val="black"/>
                  </a:solidFill>
                  <a:latin typeface="+mj-lt"/>
                </a:rPr>
                <a:t>Fortführung der </a:t>
              </a:r>
              <a:r>
                <a:rPr kumimoji="0" lang="de-DE" sz="1600" b="0" i="0" u="none" strike="noStrike" kern="1200" cap="none" spc="0" normalizeH="0" baseline="0" noProof="0" dirty="0" smtClean="0">
                  <a:ln>
                    <a:noFill/>
                  </a:ln>
                  <a:solidFill>
                    <a:prstClr val="black"/>
                  </a:solidFill>
                  <a:effectLst/>
                  <a:uLnTx/>
                  <a:uFillTx/>
                  <a:latin typeface="+mj-lt"/>
                </a:rPr>
                <a:t>Hauptversicherung mit erhöhten Beiträgen</a:t>
              </a:r>
            </a:p>
            <a:p>
              <a:pPr marL="285750" indent="-285750">
                <a:lnSpc>
                  <a:spcPct val="110000"/>
                </a:lnSpc>
                <a:spcAft>
                  <a:spcPts val="600"/>
                </a:spcAft>
                <a:buFont typeface="Arial" panose="020B0604020202020204" pitchFamily="34" charset="0"/>
                <a:buChar char="•"/>
                <a:defRPr/>
              </a:pPr>
              <a:r>
                <a:rPr lang="de-DE" sz="1600" dirty="0">
                  <a:solidFill>
                    <a:prstClr val="black"/>
                  </a:solidFill>
                  <a:latin typeface="+mj-lt"/>
                </a:rPr>
                <a:t>Beitrag </a:t>
              </a:r>
              <a:r>
                <a:rPr lang="de-DE" sz="1600" dirty="0" smtClean="0">
                  <a:solidFill>
                    <a:prstClr val="black"/>
                  </a:solidFill>
                  <a:latin typeface="+mj-lt"/>
                </a:rPr>
                <a:t>kann auch </a:t>
              </a:r>
              <a:r>
                <a:rPr lang="de-DE" sz="1600" dirty="0">
                  <a:solidFill>
                    <a:prstClr val="black"/>
                  </a:solidFill>
                  <a:latin typeface="+mj-lt"/>
                </a:rPr>
                <a:t>ohne Stornoabschlag wieder auf </a:t>
              </a:r>
              <a:r>
                <a:rPr lang="de-DE" sz="1600" dirty="0" smtClean="0">
                  <a:solidFill>
                    <a:prstClr val="black"/>
                  </a:solidFill>
                  <a:latin typeface="+mj-lt"/>
                </a:rPr>
                <a:t>den letzten Beitrag </a:t>
              </a:r>
              <a:r>
                <a:rPr lang="de-DE" sz="1600" dirty="0">
                  <a:solidFill>
                    <a:prstClr val="black"/>
                  </a:solidFill>
                  <a:latin typeface="+mj-lt"/>
                </a:rPr>
                <a:t>vor BU reduziert </a:t>
              </a:r>
              <a:r>
                <a:rPr lang="de-DE" sz="1600" dirty="0" smtClean="0">
                  <a:solidFill>
                    <a:prstClr val="black"/>
                  </a:solidFill>
                  <a:latin typeface="+mj-lt"/>
                </a:rPr>
                <a:t>werden.</a:t>
              </a:r>
              <a:endParaRPr kumimoji="0" lang="de-DE" sz="1600" b="0" i="0" u="none" strike="noStrike" kern="1200" cap="none" spc="0" normalizeH="0" baseline="0" noProof="0" dirty="0" smtClean="0">
                <a:ln>
                  <a:noFill/>
                </a:ln>
                <a:solidFill>
                  <a:prstClr val="black"/>
                </a:solidFill>
                <a:effectLst/>
                <a:uLnTx/>
                <a:uFillTx/>
                <a:latin typeface="+mj-lt"/>
              </a:endParaRPr>
            </a:p>
            <a:p>
              <a:pPr>
                <a:lnSpc>
                  <a:spcPct val="110000"/>
                </a:lnSpc>
                <a:spcAft>
                  <a:spcPts val="600"/>
                </a:spcAft>
                <a:defRPr/>
              </a:pPr>
              <a:r>
                <a:rPr lang="de-DE" sz="1600" dirty="0" smtClean="0">
                  <a:solidFill>
                    <a:prstClr val="black"/>
                  </a:solidFill>
                  <a:latin typeface="+mj-lt"/>
                </a:rPr>
                <a:t>Nach Leistungsphase erfolgt immer eine Umstellung </a:t>
              </a:r>
              <a:r>
                <a:rPr lang="de-DE" sz="1600" dirty="0">
                  <a:solidFill>
                    <a:prstClr val="black"/>
                  </a:solidFill>
                  <a:latin typeface="+mj-lt"/>
                </a:rPr>
                <a:t>der dynamischen BUB auf statische </a:t>
              </a:r>
              <a:r>
                <a:rPr lang="de-DE" sz="1600" dirty="0" smtClean="0">
                  <a:solidFill>
                    <a:prstClr val="black"/>
                  </a:solidFill>
                  <a:latin typeface="+mj-lt"/>
                </a:rPr>
                <a:t>BUB, die Ergänzung einer dynamischen BUB ist dann nicht mehr möglich.</a:t>
              </a:r>
              <a:endParaRPr kumimoji="0" lang="de-DE" sz="1600" b="0" i="0" u="none" strike="noStrike" kern="1200" cap="none" spc="0" normalizeH="0" baseline="0" noProof="0" dirty="0" smtClean="0">
                <a:ln>
                  <a:noFill/>
                </a:ln>
                <a:solidFill>
                  <a:prstClr val="black"/>
                </a:solidFill>
                <a:effectLst/>
                <a:uLnTx/>
                <a:uFillTx/>
                <a:latin typeface="+mj-lt"/>
              </a:endParaRPr>
            </a:p>
          </p:txBody>
        </p:sp>
        <p:pic>
          <p:nvPicPr>
            <p:cNvPr id="27" name="Grafik 26"/>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11306377" y="1570341"/>
              <a:ext cx="566398" cy="873572"/>
            </a:xfrm>
            <a:prstGeom prst="rect">
              <a:avLst/>
            </a:prstGeom>
          </p:spPr>
        </p:pic>
      </p:grpSp>
      <p:grpSp>
        <p:nvGrpSpPr>
          <p:cNvPr id="8" name="Gruppieren 7"/>
          <p:cNvGrpSpPr/>
          <p:nvPr/>
        </p:nvGrpSpPr>
        <p:grpSpPr>
          <a:xfrm>
            <a:off x="509928" y="1799204"/>
            <a:ext cx="5601192" cy="4091070"/>
            <a:chOff x="3779873" y="1662863"/>
            <a:chExt cx="4362772" cy="4091070"/>
          </a:xfrm>
        </p:grpSpPr>
        <p:sp>
          <p:nvSpPr>
            <p:cNvPr id="21" name="Rechteck 20"/>
            <p:cNvSpPr/>
            <p:nvPr/>
          </p:nvSpPr>
          <p:spPr>
            <a:xfrm>
              <a:off x="3779873" y="1676153"/>
              <a:ext cx="4362770" cy="686048"/>
            </a:xfrm>
            <a:prstGeom prst="rect">
              <a:avLst/>
            </a:prstGeom>
            <a:solidFill>
              <a:srgbClr val="A9DAE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lvl="0">
                <a:lnSpc>
                  <a:spcPct val="110000"/>
                </a:lnSpc>
                <a:defRPr/>
              </a:pPr>
              <a:r>
                <a:rPr lang="de-DE" b="1" dirty="0">
                  <a:solidFill>
                    <a:prstClr val="black"/>
                  </a:solidFill>
                </a:rPr>
                <a:t>Produktdesign</a:t>
              </a:r>
              <a:r>
                <a:rPr lang="de-DE" sz="1600" b="1" dirty="0">
                  <a:solidFill>
                    <a:prstClr val="black"/>
                  </a:solidFill>
                </a:rPr>
                <a:t>:</a:t>
              </a:r>
            </a:p>
          </p:txBody>
        </p:sp>
        <p:sp>
          <p:nvSpPr>
            <p:cNvPr id="24" name="Textfeld 23"/>
            <p:cNvSpPr txBox="1"/>
            <p:nvPr/>
          </p:nvSpPr>
          <p:spPr>
            <a:xfrm>
              <a:off x="3779875" y="2588075"/>
              <a:ext cx="4362770" cy="3165858"/>
            </a:xfrm>
            <a:prstGeom prst="rect">
              <a:avLst/>
            </a:prstGeom>
            <a:noFill/>
          </p:spPr>
          <p:txBody>
            <a:bodyPr wrap="square" lIns="72000" tIns="36000" rIns="72000" bIns="36000" rtlCol="0">
              <a:spAutoFit/>
            </a:bodyPr>
            <a:lstStyle/>
            <a:p>
              <a:pPr marL="285750" indent="-285750">
                <a:spcAft>
                  <a:spcPts val="600"/>
                </a:spcAft>
                <a:buFont typeface="Arial" panose="020B0604020202020204" pitchFamily="34" charset="0"/>
                <a:buChar char="•"/>
                <a:defRPr/>
              </a:pPr>
              <a:r>
                <a:rPr lang="de-DE" sz="1600" dirty="0" smtClean="0">
                  <a:solidFill>
                    <a:prstClr val="black"/>
                  </a:solidFill>
                  <a:latin typeface="+mj-lt"/>
                </a:rPr>
                <a:t>Sofern Automatik </a:t>
              </a:r>
              <a:r>
                <a:rPr lang="de-DE" sz="1600" dirty="0">
                  <a:solidFill>
                    <a:prstClr val="black"/>
                  </a:solidFill>
                  <a:latin typeface="+mj-lt"/>
                </a:rPr>
                <a:t>im </a:t>
              </a:r>
              <a:r>
                <a:rPr lang="de-DE" sz="1600" dirty="0" smtClean="0">
                  <a:solidFill>
                    <a:prstClr val="black"/>
                  </a:solidFill>
                  <a:latin typeface="+mj-lt"/>
                </a:rPr>
                <a:t>Hauptvertrag vereinbart, kann die BUB </a:t>
              </a:r>
              <a:r>
                <a:rPr lang="de-DE" sz="1600" dirty="0">
                  <a:solidFill>
                    <a:prstClr val="black"/>
                  </a:solidFill>
                  <a:latin typeface="+mj-lt"/>
                </a:rPr>
                <a:t>mit </a:t>
              </a:r>
              <a:r>
                <a:rPr lang="de-DE" sz="1600" dirty="0" smtClean="0">
                  <a:solidFill>
                    <a:prstClr val="black"/>
                  </a:solidFill>
                  <a:latin typeface="+mj-lt"/>
                </a:rPr>
                <a:t>dynamischer </a:t>
              </a:r>
              <a:r>
                <a:rPr lang="de-DE" sz="1600" dirty="0">
                  <a:solidFill>
                    <a:prstClr val="black"/>
                  </a:solidFill>
                  <a:latin typeface="+mj-lt"/>
                </a:rPr>
                <a:t>Anpassung </a:t>
              </a:r>
              <a:r>
                <a:rPr lang="de-DE" sz="1600" dirty="0" smtClean="0">
                  <a:solidFill>
                    <a:prstClr val="black"/>
                  </a:solidFill>
                  <a:latin typeface="+mj-lt"/>
                </a:rPr>
                <a:t>gewählt werden </a:t>
              </a:r>
              <a:endParaRPr lang="de-DE" sz="1600" dirty="0">
                <a:solidFill>
                  <a:prstClr val="black"/>
                </a:solidFill>
                <a:latin typeface="+mj-lt"/>
              </a:endParaRPr>
            </a:p>
            <a:p>
              <a:pPr marL="285750" lvl="0" indent="-285750">
                <a:spcAft>
                  <a:spcPts val="600"/>
                </a:spcAft>
                <a:buFont typeface="Arial" panose="020B0604020202020204" pitchFamily="34" charset="0"/>
                <a:buChar char="•"/>
                <a:defRPr/>
              </a:pPr>
              <a:r>
                <a:rPr kumimoji="0" lang="de-DE" sz="1600" b="0" i="0" u="none" strike="noStrike" kern="1200" cap="none" spc="0" normalizeH="0" baseline="0" noProof="0" dirty="0" smtClean="0">
                  <a:ln>
                    <a:noFill/>
                  </a:ln>
                  <a:solidFill>
                    <a:prstClr val="black"/>
                  </a:solidFill>
                  <a:effectLst/>
                  <a:uLnTx/>
                  <a:uFillTx/>
                  <a:latin typeface="+mj-lt"/>
                </a:rPr>
                <a:t>Dynamische Anpassung </a:t>
              </a:r>
              <a:r>
                <a:rPr kumimoji="0" lang="de-DE" sz="1600" b="0" i="0" u="none" strike="noStrike" kern="1200" cap="none" spc="0" normalizeH="0" baseline="0" noProof="0" dirty="0">
                  <a:ln>
                    <a:noFill/>
                  </a:ln>
                  <a:solidFill>
                    <a:prstClr val="black"/>
                  </a:solidFill>
                  <a:effectLst/>
                  <a:uLnTx/>
                  <a:uFillTx/>
                  <a:latin typeface="+mj-lt"/>
                </a:rPr>
                <a:t>der BUB erhöht im </a:t>
              </a:r>
              <a:r>
                <a:rPr kumimoji="0" lang="de-DE" sz="1600" b="0" i="0" u="none" strike="noStrike" kern="1200" cap="none" spc="0" normalizeH="0" baseline="0" noProof="0" dirty="0" smtClean="0">
                  <a:ln>
                    <a:noFill/>
                  </a:ln>
                  <a:solidFill>
                    <a:prstClr val="black"/>
                  </a:solidFill>
                  <a:effectLst/>
                  <a:uLnTx/>
                  <a:uFillTx/>
                  <a:latin typeface="+mj-lt"/>
                </a:rPr>
                <a:t>Leistungsfall die Beiträge </a:t>
              </a:r>
              <a:r>
                <a:rPr kumimoji="0" lang="de-DE" sz="1600" b="0" i="0" u="none" strike="noStrike" kern="1200" cap="none" spc="0" normalizeH="0" baseline="0" noProof="0" dirty="0">
                  <a:ln>
                    <a:noFill/>
                  </a:ln>
                  <a:solidFill>
                    <a:prstClr val="black"/>
                  </a:solidFill>
                  <a:effectLst/>
                  <a:uLnTx/>
                  <a:uFillTx/>
                  <a:latin typeface="+mj-lt"/>
                </a:rPr>
                <a:t>und Leistungen der </a:t>
              </a:r>
              <a:r>
                <a:rPr lang="de-DE" sz="1600" dirty="0" smtClean="0">
                  <a:solidFill>
                    <a:prstClr val="black"/>
                  </a:solidFill>
                  <a:latin typeface="+mj-lt"/>
                </a:rPr>
                <a:t>Hauptversicherung und ggf. eingeschlossener Zusatzversicherungen</a:t>
              </a:r>
              <a:endParaRPr kumimoji="0" lang="de-DE" sz="1600" b="0" i="0" u="none" strike="noStrike" kern="1200" cap="none" spc="0" normalizeH="0" baseline="0" noProof="0" dirty="0" smtClean="0">
                <a:ln>
                  <a:noFill/>
                </a:ln>
                <a:solidFill>
                  <a:prstClr val="black"/>
                </a:solidFill>
                <a:effectLst/>
                <a:uLnTx/>
                <a:uFillTx/>
                <a:latin typeface="+mj-lt"/>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de-DE" sz="1600" dirty="0" smtClean="0">
                  <a:solidFill>
                    <a:prstClr val="black"/>
                  </a:solidFill>
                  <a:latin typeface="+mj-lt"/>
                </a:rPr>
                <a:t>Erhöhungssatz für dynamische Anpassung der BUB unabhängig vom Automatiksatz wählbar </a:t>
              </a:r>
              <a:r>
                <a:rPr kumimoji="0" lang="de-DE" sz="1600" b="0" i="0" u="none" strike="noStrike" kern="1200" cap="none" spc="0" normalizeH="0" baseline="0" noProof="0" dirty="0" smtClean="0">
                  <a:ln>
                    <a:noFill/>
                  </a:ln>
                  <a:solidFill>
                    <a:prstClr val="black"/>
                  </a:solidFill>
                  <a:effectLst/>
                  <a:uLnTx/>
                  <a:uFillTx/>
                  <a:latin typeface="+mj-lt"/>
                </a:rPr>
                <a:t>(zwischen</a:t>
              </a:r>
              <a:r>
                <a:rPr kumimoji="0" lang="de-DE" sz="1600" b="0" i="0" u="none" strike="noStrike" kern="1200" cap="none" spc="0" normalizeH="0" noProof="0" dirty="0" smtClean="0">
                  <a:ln>
                    <a:noFill/>
                  </a:ln>
                  <a:solidFill>
                    <a:prstClr val="black"/>
                  </a:solidFill>
                  <a:effectLst/>
                  <a:uLnTx/>
                  <a:uFillTx/>
                  <a:latin typeface="+mj-lt"/>
                </a:rPr>
                <a:t> 1 % und 5 %)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lang="de-DE" sz="1600" dirty="0">
                <a:solidFill>
                  <a:prstClr val="black"/>
                </a:solidFill>
                <a:latin typeface="+mj-lt"/>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lang="de-DE" sz="1600" dirty="0">
                <a:solidFill>
                  <a:prstClr val="black"/>
                </a:solidFill>
                <a:latin typeface="+mj-lt"/>
              </a:endParaRP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de-DE" sz="1600" b="0" i="0" u="none" strike="noStrike" kern="1200" cap="none" spc="0" normalizeH="0" baseline="0" noProof="0" dirty="0" smtClean="0">
                  <a:ln>
                    <a:noFill/>
                  </a:ln>
                  <a:solidFill>
                    <a:prstClr val="black"/>
                  </a:solidFill>
                  <a:effectLst/>
                  <a:uLnTx/>
                  <a:uFillTx/>
                  <a:latin typeface="+mj-lt"/>
                </a:rPr>
                <a:t>Nachträglicher Einschluss möglich (mit Risikoprüfung)</a:t>
              </a:r>
            </a:p>
          </p:txBody>
        </p:sp>
        <p:pic>
          <p:nvPicPr>
            <p:cNvPr id="26" name="Grafik 25"/>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7182847" y="1662863"/>
              <a:ext cx="564117" cy="720000"/>
            </a:xfrm>
            <a:prstGeom prst="rect">
              <a:avLst/>
            </a:prstGeom>
          </p:spPr>
        </p:pic>
      </p:grpSp>
      <p:pic>
        <p:nvPicPr>
          <p:cNvPr id="18" name="Grafik 17"/>
          <p:cNvPicPr>
            <a:picLocks noChangeAspect="1"/>
          </p:cNvPicPr>
          <p:nvPr/>
        </p:nvPicPr>
        <p:blipFill>
          <a:blip r:embed="rId5"/>
          <a:stretch>
            <a:fillRect/>
          </a:stretch>
        </p:blipFill>
        <p:spPr>
          <a:xfrm>
            <a:off x="1612850" y="4960640"/>
            <a:ext cx="3166670" cy="502884"/>
          </a:xfrm>
          <a:prstGeom prst="rect">
            <a:avLst/>
          </a:prstGeom>
        </p:spPr>
      </p:pic>
    </p:spTree>
    <p:extLst>
      <p:ext uri="{BB962C8B-B14F-4D97-AF65-F5344CB8AC3E}">
        <p14:creationId xmlns:p14="http://schemas.microsoft.com/office/powerpoint/2010/main" val="42477175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itel 1"/>
          <p:cNvSpPr>
            <a:spLocks noGrp="1"/>
          </p:cNvSpPr>
          <p:nvPr>
            <p:ph type="title"/>
          </p:nvPr>
        </p:nvSpPr>
        <p:spPr/>
        <p:txBody>
          <a:bodyPr anchor="ctr" anchorCtr="0"/>
          <a:lstStyle/>
          <a:p>
            <a:r>
              <a:rPr lang="de-DE" dirty="0" smtClean="0">
                <a:solidFill>
                  <a:srgbClr val="BF1528"/>
                </a:solidFill>
              </a:rPr>
              <a:t>Fokus auf Flexibilität:</a:t>
            </a:r>
            <a:br>
              <a:rPr lang="de-DE" dirty="0" smtClean="0">
                <a:solidFill>
                  <a:srgbClr val="BF1528"/>
                </a:solidFill>
              </a:rPr>
            </a:br>
            <a:r>
              <a:rPr lang="de-DE" dirty="0" smtClean="0">
                <a:solidFill>
                  <a:srgbClr val="BF1528"/>
                </a:solidFill>
              </a:rPr>
              <a:t>ERGO Rente Balance</a:t>
            </a:r>
            <a:endParaRPr lang="de-DE" dirty="0">
              <a:solidFill>
                <a:srgbClr val="BF1528"/>
              </a:solidFill>
            </a:endParaRPr>
          </a:p>
        </p:txBody>
      </p:sp>
      <p:sp>
        <p:nvSpPr>
          <p:cNvPr id="2" name="Textplatzhalter 1"/>
          <p:cNvSpPr>
            <a:spLocks noGrp="1"/>
          </p:cNvSpPr>
          <p:nvPr>
            <p:ph type="body" sz="quarter" idx="5"/>
          </p:nvPr>
        </p:nvSpPr>
        <p:spPr>
          <a:solidFill>
            <a:srgbClr val="CCEBED"/>
          </a:solidFill>
        </p:spPr>
        <p:txBody>
          <a:bodyPr/>
          <a:lstStyle/>
          <a:p>
            <a:endParaRPr lang="de-DE" dirty="0"/>
          </a:p>
        </p:txBody>
      </p:sp>
      <p:sp>
        <p:nvSpPr>
          <p:cNvPr id="8" name="Textplatzhalter 7"/>
          <p:cNvSpPr>
            <a:spLocks noGrp="1"/>
          </p:cNvSpPr>
          <p:nvPr>
            <p:ph type="body" sz="quarter" idx="10"/>
          </p:nvPr>
        </p:nvSpPr>
        <p:spPr/>
        <p:txBody>
          <a:bodyPr/>
          <a:lstStyle/>
          <a:p>
            <a:endParaRPr lang="de-DE" dirty="0"/>
          </a:p>
        </p:txBody>
      </p:sp>
      <p:sp>
        <p:nvSpPr>
          <p:cNvPr id="24" name="Textplatzhalter 23"/>
          <p:cNvSpPr>
            <a:spLocks noGrp="1"/>
          </p:cNvSpPr>
          <p:nvPr>
            <p:ph type="body" sz="quarter" idx="40"/>
          </p:nvPr>
        </p:nvSpPr>
        <p:spPr/>
        <p:txBody>
          <a:bodyPr/>
          <a:lstStyle/>
          <a:p>
            <a:r>
              <a:rPr lang="de-DE" dirty="0" smtClean="0"/>
              <a:t>1</a:t>
            </a:r>
            <a:endParaRPr lang="de-DE" dirty="0"/>
          </a:p>
        </p:txBody>
      </p:sp>
      <p:sp>
        <p:nvSpPr>
          <p:cNvPr id="10" name="Textplatzhalter 9"/>
          <p:cNvSpPr>
            <a:spLocks noGrp="1"/>
          </p:cNvSpPr>
          <p:nvPr>
            <p:ph type="body" sz="quarter" idx="26"/>
          </p:nvPr>
        </p:nvSpPr>
        <p:spPr/>
        <p:txBody>
          <a:bodyPr/>
          <a:lstStyle/>
          <a:p>
            <a:r>
              <a:rPr lang="de-DE" dirty="0" smtClean="0"/>
              <a:t>Einzigartige Kapitalanlageflexibilität</a:t>
            </a:r>
            <a:endParaRPr lang="de-DE" dirty="0"/>
          </a:p>
        </p:txBody>
      </p:sp>
      <p:sp>
        <p:nvSpPr>
          <p:cNvPr id="25" name="Textplatzhalter 24"/>
          <p:cNvSpPr>
            <a:spLocks noGrp="1"/>
          </p:cNvSpPr>
          <p:nvPr>
            <p:ph type="body" sz="quarter" idx="41"/>
          </p:nvPr>
        </p:nvSpPr>
        <p:spPr/>
        <p:txBody>
          <a:bodyPr/>
          <a:lstStyle/>
          <a:p>
            <a:r>
              <a:rPr lang="de-DE" dirty="0" smtClean="0"/>
              <a:t>2</a:t>
            </a:r>
            <a:endParaRPr lang="de-DE" dirty="0"/>
          </a:p>
        </p:txBody>
      </p:sp>
      <p:sp>
        <p:nvSpPr>
          <p:cNvPr id="11" name="Textplatzhalter 10"/>
          <p:cNvSpPr>
            <a:spLocks noGrp="1"/>
          </p:cNvSpPr>
          <p:nvPr>
            <p:ph type="body" sz="quarter" idx="27"/>
          </p:nvPr>
        </p:nvSpPr>
        <p:spPr/>
        <p:txBody>
          <a:bodyPr/>
          <a:lstStyle/>
          <a:p>
            <a:r>
              <a:rPr lang="de-DE" dirty="0" smtClean="0"/>
              <a:t>Mit Sicherheit – als Indexpolice</a:t>
            </a:r>
            <a:endParaRPr lang="de-DE" dirty="0"/>
          </a:p>
        </p:txBody>
      </p:sp>
      <p:sp>
        <p:nvSpPr>
          <p:cNvPr id="26" name="Textplatzhalter 25"/>
          <p:cNvSpPr>
            <a:spLocks noGrp="1"/>
          </p:cNvSpPr>
          <p:nvPr>
            <p:ph type="body" sz="quarter" idx="42"/>
          </p:nvPr>
        </p:nvSpPr>
        <p:spPr/>
        <p:txBody>
          <a:bodyPr/>
          <a:lstStyle/>
          <a:p>
            <a:r>
              <a:rPr lang="de-DE" dirty="0" smtClean="0"/>
              <a:t>3</a:t>
            </a:r>
            <a:endParaRPr lang="de-DE" dirty="0"/>
          </a:p>
        </p:txBody>
      </p:sp>
      <p:sp>
        <p:nvSpPr>
          <p:cNvPr id="12" name="Textplatzhalter 11"/>
          <p:cNvSpPr>
            <a:spLocks noGrp="1"/>
          </p:cNvSpPr>
          <p:nvPr>
            <p:ph type="body" sz="quarter" idx="28"/>
          </p:nvPr>
        </p:nvSpPr>
        <p:spPr/>
        <p:txBody>
          <a:bodyPr/>
          <a:lstStyle/>
          <a:p>
            <a:r>
              <a:rPr lang="de-DE" dirty="0" smtClean="0"/>
              <a:t>Renditeorientiert – als Fondspolice</a:t>
            </a:r>
            <a:endParaRPr lang="de-DE" dirty="0"/>
          </a:p>
        </p:txBody>
      </p:sp>
      <p:sp>
        <p:nvSpPr>
          <p:cNvPr id="27" name="Textplatzhalter 26"/>
          <p:cNvSpPr>
            <a:spLocks noGrp="1"/>
          </p:cNvSpPr>
          <p:nvPr>
            <p:ph type="body" sz="quarter" idx="43"/>
          </p:nvPr>
        </p:nvSpPr>
        <p:spPr/>
        <p:txBody>
          <a:bodyPr/>
          <a:lstStyle/>
          <a:p>
            <a:r>
              <a:rPr lang="de-DE" dirty="0" smtClean="0"/>
              <a:t>4</a:t>
            </a:r>
            <a:endParaRPr lang="de-DE" dirty="0"/>
          </a:p>
        </p:txBody>
      </p:sp>
      <p:sp>
        <p:nvSpPr>
          <p:cNvPr id="13" name="Textplatzhalter 12"/>
          <p:cNvSpPr>
            <a:spLocks noGrp="1"/>
          </p:cNvSpPr>
          <p:nvPr>
            <p:ph type="body" sz="quarter" idx="29"/>
          </p:nvPr>
        </p:nvSpPr>
        <p:spPr/>
        <p:txBody>
          <a:bodyPr/>
          <a:lstStyle/>
          <a:p>
            <a:r>
              <a:rPr lang="de-DE" dirty="0" smtClean="0"/>
              <a:t>Besondere Produktausgestaltungen</a:t>
            </a:r>
            <a:endParaRPr lang="de-DE" dirty="0"/>
          </a:p>
        </p:txBody>
      </p:sp>
      <p:sp>
        <p:nvSpPr>
          <p:cNvPr id="7" name="Textplatzhalter 6"/>
          <p:cNvSpPr>
            <a:spLocks noGrp="1"/>
          </p:cNvSpPr>
          <p:nvPr>
            <p:ph type="body" sz="quarter" idx="8"/>
          </p:nvPr>
        </p:nvSpPr>
        <p:spPr/>
        <p:txBody>
          <a:bodyPr/>
          <a:lstStyle/>
          <a:p>
            <a:endParaRPr lang="de-DE" dirty="0"/>
          </a:p>
        </p:txBody>
      </p:sp>
      <p:sp>
        <p:nvSpPr>
          <p:cNvPr id="17" name="Textplatzhalter 26"/>
          <p:cNvSpPr>
            <a:spLocks noGrp="1"/>
          </p:cNvSpPr>
          <p:nvPr>
            <p:ph type="body" sz="quarter" idx="43"/>
          </p:nvPr>
        </p:nvSpPr>
        <p:spPr>
          <a:xfrm>
            <a:off x="4467724" y="4868311"/>
            <a:ext cx="756000" cy="676800"/>
          </a:xfrm>
        </p:spPr>
        <p:txBody>
          <a:bodyPr/>
          <a:lstStyle/>
          <a:p>
            <a:r>
              <a:rPr lang="de-DE" dirty="0" smtClean="0"/>
              <a:t>5</a:t>
            </a:r>
            <a:endParaRPr lang="de-DE" dirty="0"/>
          </a:p>
        </p:txBody>
      </p:sp>
      <p:sp>
        <p:nvSpPr>
          <p:cNvPr id="18" name="Textplatzhalter 12"/>
          <p:cNvSpPr>
            <a:spLocks noGrp="1"/>
          </p:cNvSpPr>
          <p:nvPr>
            <p:ph type="body" sz="quarter" idx="29"/>
          </p:nvPr>
        </p:nvSpPr>
        <p:spPr>
          <a:xfrm>
            <a:off x="5223723" y="4868312"/>
            <a:ext cx="5940075" cy="676800"/>
          </a:xfrm>
        </p:spPr>
        <p:txBody>
          <a:bodyPr/>
          <a:lstStyle/>
          <a:p>
            <a:r>
              <a:rPr lang="de-DE" b="1" dirty="0" smtClean="0"/>
              <a:t>Rentenphase mit Dreifachvorteil</a:t>
            </a:r>
            <a:endParaRPr lang="de-DE" b="1" dirty="0"/>
          </a:p>
        </p:txBody>
      </p:sp>
      <p:sp>
        <p:nvSpPr>
          <p:cNvPr id="19" name="Textplatzhalter 26"/>
          <p:cNvSpPr>
            <a:spLocks noGrp="1"/>
          </p:cNvSpPr>
          <p:nvPr>
            <p:ph type="body" sz="quarter" idx="43"/>
          </p:nvPr>
        </p:nvSpPr>
        <p:spPr>
          <a:xfrm>
            <a:off x="4467723" y="5545110"/>
            <a:ext cx="756000" cy="676800"/>
          </a:xfrm>
        </p:spPr>
        <p:txBody>
          <a:bodyPr/>
          <a:lstStyle/>
          <a:p>
            <a:r>
              <a:rPr lang="de-DE" dirty="0"/>
              <a:t>6</a:t>
            </a:r>
          </a:p>
        </p:txBody>
      </p:sp>
      <p:sp>
        <p:nvSpPr>
          <p:cNvPr id="20" name="Textplatzhalter 12"/>
          <p:cNvSpPr>
            <a:spLocks noGrp="1"/>
          </p:cNvSpPr>
          <p:nvPr>
            <p:ph type="body" sz="quarter" idx="29"/>
          </p:nvPr>
        </p:nvSpPr>
        <p:spPr>
          <a:xfrm>
            <a:off x="5223722" y="5545111"/>
            <a:ext cx="5940075" cy="676800"/>
          </a:xfrm>
        </p:spPr>
        <p:txBody>
          <a:bodyPr/>
          <a:lstStyle/>
          <a:p>
            <a:r>
              <a:rPr lang="de-DE" dirty="0" smtClean="0"/>
              <a:t>Überblick</a:t>
            </a:r>
            <a:endParaRPr lang="de-DE" dirty="0"/>
          </a:p>
        </p:txBody>
      </p:sp>
      <p:sp>
        <p:nvSpPr>
          <p:cNvPr id="32" name="Rechteck 31"/>
          <p:cNvSpPr/>
          <p:nvPr/>
        </p:nvSpPr>
        <p:spPr>
          <a:xfrm>
            <a:off x="4626703" y="5487630"/>
            <a:ext cx="6378115" cy="612917"/>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pic>
        <p:nvPicPr>
          <p:cNvPr id="5" name="Bildplatzhalter 4"/>
          <p:cNvPicPr>
            <a:picLocks noGrp="1" noChangeAspect="1"/>
          </p:cNvPicPr>
          <p:nvPr>
            <p:ph type="pic" sz="quarter" idx="4"/>
          </p:nvPr>
        </p:nvPicPr>
        <p:blipFill>
          <a:blip r:embed="rId3" cstate="print">
            <a:extLst>
              <a:ext uri="{28A0092B-C50C-407E-A947-70E740481C1C}">
                <a14:useLocalDpi xmlns:a14="http://schemas.microsoft.com/office/drawing/2010/main"/>
              </a:ext>
            </a:extLst>
          </a:blip>
          <a:srcRect/>
          <a:stretch>
            <a:fillRect/>
          </a:stretch>
        </p:blipFill>
        <p:spPr/>
      </p:pic>
      <p:sp>
        <p:nvSpPr>
          <p:cNvPr id="21" name="Rechteck 20"/>
          <p:cNvSpPr/>
          <p:nvPr/>
        </p:nvSpPr>
        <p:spPr>
          <a:xfrm>
            <a:off x="4599217" y="2100425"/>
            <a:ext cx="6378115" cy="2710409"/>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6714257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hteck 35"/>
          <p:cNvSpPr/>
          <p:nvPr/>
        </p:nvSpPr>
        <p:spPr>
          <a:xfrm>
            <a:off x="515935" y="3438113"/>
            <a:ext cx="2628034" cy="2927519"/>
          </a:xfrm>
          <a:prstGeom prst="rect">
            <a:avLst/>
          </a:prstGeom>
          <a:solidFill>
            <a:srgbClr val="CCEBE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sp>
        <p:nvSpPr>
          <p:cNvPr id="37" name="Rechteck 36"/>
          <p:cNvSpPr/>
          <p:nvPr/>
        </p:nvSpPr>
        <p:spPr>
          <a:xfrm>
            <a:off x="3359967" y="3438113"/>
            <a:ext cx="2628034" cy="2927519"/>
          </a:xfrm>
          <a:prstGeom prst="rect">
            <a:avLst/>
          </a:prstGeom>
          <a:solidFill>
            <a:srgbClr val="A9DAE0"/>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sp>
        <p:nvSpPr>
          <p:cNvPr id="38" name="Rechteck 37"/>
          <p:cNvSpPr/>
          <p:nvPr/>
        </p:nvSpPr>
        <p:spPr>
          <a:xfrm>
            <a:off x="6203999" y="3438113"/>
            <a:ext cx="2628034" cy="2927519"/>
          </a:xfrm>
          <a:prstGeom prst="rect">
            <a:avLst/>
          </a:prstGeom>
          <a:solidFill>
            <a:srgbClr val="47BCC5"/>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sp>
        <p:nvSpPr>
          <p:cNvPr id="39" name="Rechteck 38"/>
          <p:cNvSpPr/>
          <p:nvPr/>
        </p:nvSpPr>
        <p:spPr>
          <a:xfrm>
            <a:off x="9048031" y="3438113"/>
            <a:ext cx="2628034" cy="2927519"/>
          </a:xfrm>
          <a:prstGeom prst="rect">
            <a:avLst/>
          </a:prstGeom>
          <a:solidFill>
            <a:srgbClr val="0F94A7"/>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bg1"/>
              </a:solidFill>
            </a:endParaRPr>
          </a:p>
        </p:txBody>
      </p:sp>
      <p:sp>
        <p:nvSpPr>
          <p:cNvPr id="3" name="Textplatzhalter 2"/>
          <p:cNvSpPr>
            <a:spLocks noGrp="1"/>
          </p:cNvSpPr>
          <p:nvPr>
            <p:ph type="body" idx="12"/>
          </p:nvPr>
        </p:nvSpPr>
        <p:spPr/>
        <p:txBody>
          <a:bodyPr/>
          <a:lstStyle/>
          <a:p>
            <a:r>
              <a:rPr lang="de-DE" dirty="0" smtClean="0"/>
              <a:t>ERGO Rente Chance</a:t>
            </a:r>
            <a:endParaRPr lang="de-DE" dirty="0"/>
          </a:p>
        </p:txBody>
      </p:sp>
      <p:sp>
        <p:nvSpPr>
          <p:cNvPr id="5" name="Titel 4"/>
          <p:cNvSpPr>
            <a:spLocks noGrp="1"/>
          </p:cNvSpPr>
          <p:nvPr>
            <p:ph type="title"/>
          </p:nvPr>
        </p:nvSpPr>
        <p:spPr/>
        <p:txBody>
          <a:bodyPr/>
          <a:lstStyle/>
          <a:p>
            <a:r>
              <a:rPr lang="de-DE" dirty="0" smtClean="0">
                <a:solidFill>
                  <a:srgbClr val="BF1528"/>
                </a:solidFill>
              </a:rPr>
              <a:t>ERGO Rentenformel:</a:t>
            </a:r>
            <a:br>
              <a:rPr lang="de-DE" dirty="0" smtClean="0">
                <a:solidFill>
                  <a:srgbClr val="BF1528"/>
                </a:solidFill>
              </a:rPr>
            </a:br>
            <a:r>
              <a:rPr lang="de-DE" dirty="0" smtClean="0">
                <a:solidFill>
                  <a:srgbClr val="BF1528"/>
                </a:solidFill>
              </a:rPr>
              <a:t>Drei starke Vorteile für die Rente im Überblick</a:t>
            </a:r>
            <a:endParaRPr lang="de-DE" dirty="0">
              <a:solidFill>
                <a:srgbClr val="BF1528"/>
              </a:solidFill>
            </a:endParaRPr>
          </a:p>
        </p:txBody>
      </p:sp>
      <p:sp>
        <p:nvSpPr>
          <p:cNvPr id="7" name="Ellipse 6">
            <a:extLst>
              <a:ext uri="{FF2B5EF4-FFF2-40B4-BE49-F238E27FC236}">
                <a16:creationId xmlns:a16="http://schemas.microsoft.com/office/drawing/2014/main" id="{0B2C8BC3-57DB-45E6-9262-539E1AE240D4}"/>
              </a:ext>
            </a:extLst>
          </p:cNvPr>
          <p:cNvSpPr>
            <a:spLocks noChangeAspect="1"/>
          </p:cNvSpPr>
          <p:nvPr/>
        </p:nvSpPr>
        <p:spPr>
          <a:xfrm>
            <a:off x="1181955" y="1909713"/>
            <a:ext cx="1296000" cy="1296000"/>
          </a:xfrm>
          <a:prstGeom prst="ellipse">
            <a:avLst/>
          </a:prstGeom>
          <a:solidFill>
            <a:srgbClr val="E4D6E4"/>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black"/>
              </a:solidFill>
              <a:effectLst/>
              <a:uLnTx/>
              <a:uFillTx/>
              <a:latin typeface="Arial"/>
              <a:ea typeface="Open Sans Semibold" panose="020B0706030804020204" pitchFamily="34" charset="0"/>
              <a:cs typeface="Open Sans Semibold" panose="020B0706030804020204" pitchFamily="34" charset="0"/>
            </a:endParaRPr>
          </a:p>
        </p:txBody>
      </p:sp>
      <p:sp>
        <p:nvSpPr>
          <p:cNvPr id="8" name="Ellipse 7">
            <a:extLst>
              <a:ext uri="{FF2B5EF4-FFF2-40B4-BE49-F238E27FC236}">
                <a16:creationId xmlns:a16="http://schemas.microsoft.com/office/drawing/2014/main" id="{CE96710D-8C64-4A97-8425-8284BF80CEB6}"/>
              </a:ext>
            </a:extLst>
          </p:cNvPr>
          <p:cNvSpPr>
            <a:spLocks noChangeAspect="1"/>
          </p:cNvSpPr>
          <p:nvPr/>
        </p:nvSpPr>
        <p:spPr>
          <a:xfrm>
            <a:off x="4025986" y="1909713"/>
            <a:ext cx="1296000" cy="1296000"/>
          </a:xfrm>
          <a:prstGeom prst="ellipse">
            <a:avLst/>
          </a:prstGeom>
          <a:solidFill>
            <a:srgbClr val="DBACCC"/>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4800" b="1" i="0" u="none" strike="noStrike" kern="1200" cap="none" spc="0" normalizeH="0" baseline="0" noProof="0" dirty="0" smtClean="0">
                <a:ln>
                  <a:noFill/>
                </a:ln>
                <a:solidFill>
                  <a:prstClr val="black"/>
                </a:solidFill>
                <a:effectLst/>
                <a:uLnTx/>
                <a:uFillTx/>
                <a:latin typeface="Arial"/>
                <a:ea typeface="Open Sans Semibold" panose="020B0706030804020204" pitchFamily="34" charset="0"/>
                <a:cs typeface="Open Sans Semibold" panose="020B0706030804020204" pitchFamily="34" charset="0"/>
              </a:rPr>
              <a:t>%</a:t>
            </a:r>
            <a:endParaRPr kumimoji="0" lang="de-DE" sz="4800" b="1" i="0" u="none" strike="noStrike" kern="1200" cap="none" spc="0" normalizeH="0" baseline="0" noProof="0" dirty="0">
              <a:ln>
                <a:noFill/>
              </a:ln>
              <a:solidFill>
                <a:prstClr val="black"/>
              </a:solidFill>
              <a:effectLst/>
              <a:uLnTx/>
              <a:uFillTx/>
              <a:latin typeface="Arial"/>
              <a:ea typeface="Open Sans Semibold" panose="020B0706030804020204" pitchFamily="34" charset="0"/>
              <a:cs typeface="Open Sans Semibold" panose="020B0706030804020204" pitchFamily="34" charset="0"/>
            </a:endParaRPr>
          </a:p>
        </p:txBody>
      </p:sp>
      <p:sp>
        <p:nvSpPr>
          <p:cNvPr id="9" name="Ellipse 8">
            <a:extLst>
              <a:ext uri="{FF2B5EF4-FFF2-40B4-BE49-F238E27FC236}">
                <a16:creationId xmlns:a16="http://schemas.microsoft.com/office/drawing/2014/main" id="{3D52AD0A-A46B-4352-AFD1-15E55A90429D}"/>
              </a:ext>
            </a:extLst>
          </p:cNvPr>
          <p:cNvSpPr>
            <a:spLocks noChangeAspect="1"/>
          </p:cNvSpPr>
          <p:nvPr/>
        </p:nvSpPr>
        <p:spPr>
          <a:xfrm>
            <a:off x="9714048" y="1909713"/>
            <a:ext cx="1296000" cy="1296000"/>
          </a:xfrm>
          <a:prstGeom prst="ellipse">
            <a:avLst/>
          </a:prstGeom>
          <a:solidFill>
            <a:srgbClr val="B31767"/>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white"/>
              </a:solidFill>
              <a:effectLst/>
              <a:uLnTx/>
              <a:uFillTx/>
              <a:latin typeface="Arial"/>
              <a:ea typeface="Open Sans Semibold" panose="020B0706030804020204" pitchFamily="34" charset="0"/>
              <a:cs typeface="Open Sans Semibold" panose="020B0706030804020204" pitchFamily="34" charset="0"/>
            </a:endParaRPr>
          </a:p>
        </p:txBody>
      </p:sp>
      <p:sp>
        <p:nvSpPr>
          <p:cNvPr id="10" name="Ellipse 9">
            <a:extLst>
              <a:ext uri="{FF2B5EF4-FFF2-40B4-BE49-F238E27FC236}">
                <a16:creationId xmlns:a16="http://schemas.microsoft.com/office/drawing/2014/main" id="{08D10C3D-D366-494F-A8C4-7BF271AA22E5}"/>
              </a:ext>
            </a:extLst>
          </p:cNvPr>
          <p:cNvSpPr>
            <a:spLocks noChangeAspect="1"/>
          </p:cNvSpPr>
          <p:nvPr/>
        </p:nvSpPr>
        <p:spPr>
          <a:xfrm>
            <a:off x="6870017" y="1909713"/>
            <a:ext cx="1296000" cy="1296000"/>
          </a:xfrm>
          <a:prstGeom prst="ellipse">
            <a:avLst/>
          </a:prstGeom>
          <a:solidFill>
            <a:srgbClr val="CE5E92"/>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2400" b="0" i="0" u="none" strike="noStrike" kern="1200" cap="none" spc="0" normalizeH="0" baseline="0" noProof="0" dirty="0">
              <a:ln>
                <a:noFill/>
              </a:ln>
              <a:solidFill>
                <a:prstClr val="white"/>
              </a:solidFill>
              <a:effectLst/>
              <a:uLnTx/>
              <a:uFillTx/>
              <a:latin typeface="Arial"/>
              <a:ea typeface="Open Sans Semibold" panose="020B0706030804020204" pitchFamily="34" charset="0"/>
              <a:cs typeface="Open Sans Semibold" panose="020B0706030804020204" pitchFamily="34" charset="0"/>
            </a:endParaRPr>
          </a:p>
        </p:txBody>
      </p:sp>
      <p:cxnSp>
        <p:nvCxnSpPr>
          <p:cNvPr id="11" name="Straight Connector 3">
            <a:extLst>
              <a:ext uri="{FF2B5EF4-FFF2-40B4-BE49-F238E27FC236}">
                <a16:creationId xmlns:a16="http://schemas.microsoft.com/office/drawing/2014/main" id="{D0B354FD-66D2-467A-817C-2DC491342F67}"/>
              </a:ext>
            </a:extLst>
          </p:cNvPr>
          <p:cNvCxnSpPr/>
          <p:nvPr/>
        </p:nvCxnSpPr>
        <p:spPr>
          <a:xfrm>
            <a:off x="515938" y="3321267"/>
            <a:ext cx="2628031" cy="0"/>
          </a:xfrm>
          <a:prstGeom prst="line">
            <a:avLst/>
          </a:prstGeom>
          <a:ln w="9525">
            <a:solidFill>
              <a:srgbClr val="B31767"/>
            </a:solidFill>
          </a:ln>
        </p:spPr>
        <p:style>
          <a:lnRef idx="1">
            <a:schemeClr val="accent1"/>
          </a:lnRef>
          <a:fillRef idx="0">
            <a:schemeClr val="accent1"/>
          </a:fillRef>
          <a:effectRef idx="0">
            <a:schemeClr val="accent1"/>
          </a:effectRef>
          <a:fontRef idx="minor">
            <a:schemeClr val="tx1"/>
          </a:fontRef>
        </p:style>
      </p:cxnSp>
      <p:cxnSp>
        <p:nvCxnSpPr>
          <p:cNvPr id="12" name="Straight Connector 22">
            <a:extLst>
              <a:ext uri="{FF2B5EF4-FFF2-40B4-BE49-F238E27FC236}">
                <a16:creationId xmlns:a16="http://schemas.microsoft.com/office/drawing/2014/main" id="{45E5F449-A334-4D3B-8B23-3F42426CF854}"/>
              </a:ext>
            </a:extLst>
          </p:cNvPr>
          <p:cNvCxnSpPr/>
          <p:nvPr/>
        </p:nvCxnSpPr>
        <p:spPr>
          <a:xfrm>
            <a:off x="3359969" y="3321267"/>
            <a:ext cx="2628031" cy="0"/>
          </a:xfrm>
          <a:prstGeom prst="line">
            <a:avLst/>
          </a:prstGeom>
          <a:ln w="9525">
            <a:solidFill>
              <a:srgbClr val="B31767"/>
            </a:solidFill>
          </a:ln>
        </p:spPr>
        <p:style>
          <a:lnRef idx="1">
            <a:schemeClr val="accent1"/>
          </a:lnRef>
          <a:fillRef idx="0">
            <a:schemeClr val="accent1"/>
          </a:fillRef>
          <a:effectRef idx="0">
            <a:schemeClr val="accent1"/>
          </a:effectRef>
          <a:fontRef idx="minor">
            <a:schemeClr val="tx1"/>
          </a:fontRef>
        </p:style>
      </p:cxnSp>
      <p:cxnSp>
        <p:nvCxnSpPr>
          <p:cNvPr id="13" name="Straight Connector 23">
            <a:extLst>
              <a:ext uri="{FF2B5EF4-FFF2-40B4-BE49-F238E27FC236}">
                <a16:creationId xmlns:a16="http://schemas.microsoft.com/office/drawing/2014/main" id="{8698AF9A-978A-4EA3-90D9-376941CD6968}"/>
              </a:ext>
            </a:extLst>
          </p:cNvPr>
          <p:cNvCxnSpPr/>
          <p:nvPr/>
        </p:nvCxnSpPr>
        <p:spPr>
          <a:xfrm>
            <a:off x="6204000" y="3321267"/>
            <a:ext cx="2628031" cy="0"/>
          </a:xfrm>
          <a:prstGeom prst="line">
            <a:avLst/>
          </a:prstGeom>
          <a:ln w="9525">
            <a:solidFill>
              <a:srgbClr val="B31767"/>
            </a:solidFill>
          </a:ln>
        </p:spPr>
        <p:style>
          <a:lnRef idx="1">
            <a:schemeClr val="accent1"/>
          </a:lnRef>
          <a:fillRef idx="0">
            <a:schemeClr val="accent1"/>
          </a:fillRef>
          <a:effectRef idx="0">
            <a:schemeClr val="accent1"/>
          </a:effectRef>
          <a:fontRef idx="minor">
            <a:schemeClr val="tx1"/>
          </a:fontRef>
        </p:style>
      </p:cxnSp>
      <p:cxnSp>
        <p:nvCxnSpPr>
          <p:cNvPr id="14" name="Straight Connector 24">
            <a:extLst>
              <a:ext uri="{FF2B5EF4-FFF2-40B4-BE49-F238E27FC236}">
                <a16:creationId xmlns:a16="http://schemas.microsoft.com/office/drawing/2014/main" id="{6F43EBED-D432-4782-A7AE-0C703948DBAE}"/>
              </a:ext>
            </a:extLst>
          </p:cNvPr>
          <p:cNvCxnSpPr/>
          <p:nvPr/>
        </p:nvCxnSpPr>
        <p:spPr>
          <a:xfrm>
            <a:off x="9048031" y="3321267"/>
            <a:ext cx="2628031" cy="0"/>
          </a:xfrm>
          <a:prstGeom prst="line">
            <a:avLst/>
          </a:prstGeom>
          <a:ln w="9525">
            <a:solidFill>
              <a:srgbClr val="B31767"/>
            </a:solidFill>
          </a:ln>
        </p:spPr>
        <p:style>
          <a:lnRef idx="1">
            <a:schemeClr val="accent1"/>
          </a:lnRef>
          <a:fillRef idx="0">
            <a:schemeClr val="accent1"/>
          </a:fillRef>
          <a:effectRef idx="0">
            <a:schemeClr val="accent1"/>
          </a:effectRef>
          <a:fontRef idx="minor">
            <a:schemeClr val="tx1"/>
          </a:fontRef>
        </p:style>
      </p:cxnSp>
      <p:sp>
        <p:nvSpPr>
          <p:cNvPr id="15" name="Inhaltsplatzhalter 6">
            <a:extLst>
              <a:ext uri="{FF2B5EF4-FFF2-40B4-BE49-F238E27FC236}">
                <a16:creationId xmlns:a16="http://schemas.microsoft.com/office/drawing/2014/main" id="{D15E7609-8D2E-4143-9114-2863EF356FE7}"/>
              </a:ext>
            </a:extLst>
          </p:cNvPr>
          <p:cNvSpPr txBox="1">
            <a:spLocks/>
          </p:cNvSpPr>
          <p:nvPr/>
        </p:nvSpPr>
        <p:spPr bwMode="gray">
          <a:xfrm>
            <a:off x="3446585" y="3556591"/>
            <a:ext cx="2461846" cy="2267780"/>
          </a:xfrm>
          <a:prstGeom prst="rect">
            <a:avLst/>
          </a:prstGeom>
          <a:noFill/>
          <a:extLst/>
        </p:spPr>
        <p:txBody>
          <a:bodyPr vert="horz" lIns="0" tIns="0" rIns="0" bIns="0" rtlCol="0">
            <a:noAutofit/>
          </a:bodyPr>
          <a:lstStyle>
            <a:lvl1pPr marL="0" indent="0" algn="l" defTabSz="914400" rtl="0" eaLnBrk="1" latinLnBrk="0" hangingPunct="1">
              <a:lnSpc>
                <a:spcPct val="120000"/>
              </a:lnSpc>
              <a:spcBef>
                <a:spcPts val="600"/>
              </a:spcBef>
              <a:buFontTx/>
              <a:buNone/>
              <a:defRPr sz="1600" kern="1200">
                <a:solidFill>
                  <a:schemeClr val="tx2"/>
                </a:solidFill>
                <a:latin typeface="+mn-lt"/>
                <a:ea typeface="Open Sans Semibold" panose="020B0706030804020204" pitchFamily="34" charset="0"/>
                <a:cs typeface="Open Sans Semibold" panose="020B0706030804020204" pitchFamily="34" charset="0"/>
              </a:defRPr>
            </a:lvl1pPr>
            <a:lvl2pPr marL="216000" indent="-216000" algn="l" defTabSz="914400" rtl="0" eaLnBrk="1" latinLnBrk="0" hangingPunct="1">
              <a:lnSpc>
                <a:spcPct val="120000"/>
              </a:lnSpc>
              <a:spcBef>
                <a:spcPts val="600"/>
              </a:spcBef>
              <a:buClr>
                <a:schemeClr val="tx2"/>
              </a:buClr>
              <a:buFont typeface="Arial" panose="020B0604020202020204" pitchFamily="34" charset="0"/>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600"/>
              </a:spcBef>
              <a:buClr>
                <a:schemeClr val="tx2"/>
              </a:buClr>
              <a:buFont typeface="Arial" panose="020B0604020202020204" pitchFamily="34" charset="0"/>
              <a:buChar char="•"/>
              <a:defRPr sz="1600" kern="1200">
                <a:solidFill>
                  <a:schemeClr val="tx2"/>
                </a:solidFill>
                <a:latin typeface="+mn-lt"/>
                <a:ea typeface="+mn-ea"/>
                <a:cs typeface="+mn-cs"/>
              </a:defRPr>
            </a:lvl3pPr>
            <a:lvl4pPr marL="648000" indent="-216000" algn="l" defTabSz="914400" rtl="0" eaLnBrk="1" latinLnBrk="0" hangingPunct="1">
              <a:lnSpc>
                <a:spcPct val="100000"/>
              </a:lnSpc>
              <a:spcBef>
                <a:spcPts val="600"/>
              </a:spcBef>
              <a:buClr>
                <a:schemeClr val="tx2"/>
              </a:buClr>
              <a:buFont typeface="Arial" panose="020B0604020202020204" pitchFamily="34" charset="0"/>
              <a:buChar char="•"/>
              <a:defRPr sz="1400" kern="1200">
                <a:solidFill>
                  <a:schemeClr val="tx2"/>
                </a:solidFill>
                <a:latin typeface="+mn-lt"/>
                <a:ea typeface="+mn-ea"/>
                <a:cs typeface="+mn-cs"/>
              </a:defRPr>
            </a:lvl4pPr>
            <a:lvl5pPr marL="864000" indent="-216000" algn="l" defTabSz="914400" rtl="0" eaLnBrk="1" latinLnBrk="0" hangingPunct="1">
              <a:lnSpc>
                <a:spcPct val="100000"/>
              </a:lnSpc>
              <a:spcBef>
                <a:spcPts val="600"/>
              </a:spcBef>
              <a:buClr>
                <a:schemeClr val="tx2"/>
              </a:buClr>
              <a:buFont typeface="Arial" panose="020B0604020202020204" pitchFamily="34" charset="0"/>
              <a:buChar char="•"/>
              <a:defRPr sz="1400" kern="1200">
                <a:solidFill>
                  <a:schemeClr val="tx2"/>
                </a:solidFill>
                <a:latin typeface="+mn-lt"/>
                <a:ea typeface="+mn-ea"/>
                <a:cs typeface="+mn-cs"/>
              </a:defRPr>
            </a:lvl5pPr>
            <a:lvl6pPr marL="1080000" indent="-216000" algn="l" defTabSz="914400" rtl="0" eaLnBrk="1" latinLnBrk="0" hangingPunct="1">
              <a:lnSpc>
                <a:spcPct val="100000"/>
              </a:lnSpc>
              <a:spcBef>
                <a:spcPts val="600"/>
              </a:spcBef>
              <a:buClr>
                <a:schemeClr val="tx2"/>
              </a:buClr>
              <a:buFont typeface="Arial" panose="020B0604020202020204" pitchFamily="34" charset="0"/>
              <a:buChar char="•"/>
              <a:defRPr sz="1200" kern="1200">
                <a:solidFill>
                  <a:schemeClr val="tx2"/>
                </a:solidFill>
                <a:latin typeface="+mn-lt"/>
                <a:ea typeface="+mn-ea"/>
                <a:cs typeface="+mn-cs"/>
              </a:defRPr>
            </a:lvl6pPr>
            <a:lvl7pPr marL="1296000" indent="-216000" algn="l" defTabSz="914400" rtl="0" eaLnBrk="1" latinLnBrk="0" hangingPunct="1">
              <a:lnSpc>
                <a:spcPct val="100000"/>
              </a:lnSpc>
              <a:spcBef>
                <a:spcPts val="600"/>
              </a:spcBef>
              <a:buClr>
                <a:schemeClr val="tx2"/>
              </a:buClr>
              <a:buFont typeface="Arial" panose="020B0604020202020204" pitchFamily="34" charset="0"/>
              <a:buChar char="•"/>
              <a:defRPr sz="1200" kern="1200">
                <a:solidFill>
                  <a:schemeClr val="tx2"/>
                </a:solidFill>
                <a:latin typeface="+mn-lt"/>
                <a:ea typeface="+mn-ea"/>
                <a:cs typeface="+mn-cs"/>
              </a:defRPr>
            </a:lvl7pPr>
            <a:lvl8pPr marL="1512000" indent="-216000" algn="l" defTabSz="914400" rtl="0" eaLnBrk="1" latinLnBrk="0" hangingPunct="1">
              <a:lnSpc>
                <a:spcPct val="100000"/>
              </a:lnSpc>
              <a:spcBef>
                <a:spcPts val="600"/>
              </a:spcBef>
              <a:buClr>
                <a:schemeClr val="tx2"/>
              </a:buClr>
              <a:buFont typeface="Arial" panose="020B0604020202020204" pitchFamily="34" charset="0"/>
              <a:buChar char="•"/>
              <a:defRPr sz="1200" kern="1200">
                <a:solidFill>
                  <a:schemeClr val="tx2"/>
                </a:solidFill>
                <a:latin typeface="+mn-lt"/>
                <a:ea typeface="+mn-ea"/>
                <a:cs typeface="+mn-cs"/>
              </a:defRPr>
            </a:lvl8pPr>
            <a:lvl9pPr marL="1728000" indent="-216000" algn="l" defTabSz="914400" rtl="0" eaLnBrk="1" latinLnBrk="0" hangingPunct="1">
              <a:lnSpc>
                <a:spcPct val="100000"/>
              </a:lnSpc>
              <a:spcBef>
                <a:spcPts val="600"/>
              </a:spcBef>
              <a:buClr>
                <a:schemeClr val="tx2"/>
              </a:buClr>
              <a:buFont typeface="Arial" panose="020B0604020202020204" pitchFamily="34" charset="0"/>
              <a:buChar char="•"/>
              <a:defRPr sz="1200" kern="1200">
                <a:solidFill>
                  <a:schemeClr val="tx2"/>
                </a:solidFill>
                <a:latin typeface="+mn-lt"/>
                <a:ea typeface="+mn-ea"/>
                <a:cs typeface="+mn-cs"/>
              </a:defRPr>
            </a:lvl9pPr>
          </a:lstStyle>
          <a:p>
            <a:pPr marL="0" lvl="1" indent="0">
              <a:lnSpc>
                <a:spcPct val="110000"/>
              </a:lnSpc>
              <a:buClr>
                <a:prstClr val="black"/>
              </a:buClr>
              <a:buNone/>
              <a:defRPr/>
            </a:pPr>
            <a:r>
              <a:rPr lang="da-DK" b="1" dirty="0">
                <a:solidFill>
                  <a:prstClr val="black"/>
                </a:solidFill>
                <a:latin typeface="Arial"/>
              </a:rPr>
              <a:t>Rechnungszins</a:t>
            </a:r>
          </a:p>
          <a:p>
            <a:pPr marL="0" lvl="1" indent="0">
              <a:lnSpc>
                <a:spcPct val="110000"/>
              </a:lnSpc>
              <a:buClr>
                <a:prstClr val="black"/>
              </a:buClr>
              <a:buNone/>
              <a:defRPr/>
            </a:pPr>
            <a:r>
              <a:rPr lang="da-DK" dirty="0">
                <a:solidFill>
                  <a:prstClr val="black"/>
                </a:solidFill>
                <a:latin typeface="Arial"/>
              </a:rPr>
              <a:t>Festlegung des Zinssatzes erfolgt erst zum Rentenbeginn</a:t>
            </a:r>
          </a:p>
          <a:p>
            <a:pPr marL="0" lvl="1" indent="0">
              <a:lnSpc>
                <a:spcPct val="110000"/>
              </a:lnSpc>
              <a:buClr>
                <a:prstClr val="black"/>
              </a:buClr>
              <a:buNone/>
              <a:defRPr/>
            </a:pPr>
            <a:endParaRPr lang="da-DK" b="1" dirty="0">
              <a:solidFill>
                <a:prstClr val="black"/>
              </a:solidFill>
              <a:latin typeface="Arial"/>
            </a:endParaRPr>
          </a:p>
          <a:p>
            <a:pPr marL="0" lvl="1" indent="0">
              <a:lnSpc>
                <a:spcPct val="110000"/>
              </a:lnSpc>
              <a:buClr>
                <a:prstClr val="black"/>
              </a:buClr>
              <a:buNone/>
              <a:defRPr/>
            </a:pPr>
            <a:r>
              <a:rPr lang="da-DK" b="1" dirty="0">
                <a:solidFill>
                  <a:prstClr val="black"/>
                </a:solidFill>
                <a:latin typeface="Arial"/>
              </a:rPr>
              <a:t>Vorteil: </a:t>
            </a:r>
            <a:endParaRPr lang="da-DK" b="1" dirty="0" smtClean="0">
              <a:solidFill>
                <a:prstClr val="black"/>
              </a:solidFill>
              <a:latin typeface="Arial"/>
            </a:endParaRPr>
          </a:p>
          <a:p>
            <a:pPr marL="0" lvl="1" indent="0">
              <a:lnSpc>
                <a:spcPct val="110000"/>
              </a:lnSpc>
              <a:buClr>
                <a:prstClr val="black"/>
              </a:buClr>
              <a:buNone/>
              <a:defRPr/>
            </a:pPr>
            <a:r>
              <a:rPr lang="da-DK" dirty="0" smtClean="0">
                <a:solidFill>
                  <a:prstClr val="black"/>
                </a:solidFill>
                <a:latin typeface="Arial"/>
              </a:rPr>
              <a:t>Steigt </a:t>
            </a:r>
            <a:r>
              <a:rPr lang="da-DK" dirty="0">
                <a:solidFill>
                  <a:prstClr val="black"/>
                </a:solidFill>
                <a:latin typeface="Arial"/>
              </a:rPr>
              <a:t>der Zinssatz, steigt auch die Rente.</a:t>
            </a:r>
          </a:p>
          <a:p>
            <a:pPr marL="0" lvl="1" indent="0">
              <a:lnSpc>
                <a:spcPct val="110000"/>
              </a:lnSpc>
              <a:buClr>
                <a:prstClr val="black"/>
              </a:buClr>
              <a:buNone/>
              <a:defRPr/>
            </a:pPr>
            <a:endParaRPr lang="da-DK" dirty="0">
              <a:solidFill>
                <a:prstClr val="black"/>
              </a:solidFill>
              <a:latin typeface="Arial"/>
            </a:endParaRPr>
          </a:p>
        </p:txBody>
      </p:sp>
      <p:sp>
        <p:nvSpPr>
          <p:cNvPr id="16" name="Inhaltsplatzhalter 6">
            <a:extLst>
              <a:ext uri="{FF2B5EF4-FFF2-40B4-BE49-F238E27FC236}">
                <a16:creationId xmlns:a16="http://schemas.microsoft.com/office/drawing/2014/main" id="{8B2CD295-10DD-4E0F-A7CE-96DFAA9C4327}"/>
              </a:ext>
            </a:extLst>
          </p:cNvPr>
          <p:cNvSpPr txBox="1">
            <a:spLocks/>
          </p:cNvSpPr>
          <p:nvPr/>
        </p:nvSpPr>
        <p:spPr bwMode="gray">
          <a:xfrm>
            <a:off x="9126415" y="3556591"/>
            <a:ext cx="2461847" cy="2267780"/>
          </a:xfrm>
          <a:prstGeom prst="rect">
            <a:avLst/>
          </a:prstGeom>
          <a:noFill/>
          <a:extLst/>
        </p:spPr>
        <p:txBody>
          <a:bodyPr vert="horz" lIns="0" tIns="0" rIns="0" bIns="0" rtlCol="0">
            <a:noAutofit/>
          </a:bodyPr>
          <a:lstStyle>
            <a:lvl1pPr marL="0" indent="0" algn="l" defTabSz="914400" rtl="0" eaLnBrk="1" latinLnBrk="0" hangingPunct="1">
              <a:lnSpc>
                <a:spcPct val="120000"/>
              </a:lnSpc>
              <a:spcBef>
                <a:spcPts val="600"/>
              </a:spcBef>
              <a:buFontTx/>
              <a:buNone/>
              <a:defRPr sz="1600" kern="1200">
                <a:solidFill>
                  <a:schemeClr val="tx2"/>
                </a:solidFill>
                <a:latin typeface="+mn-lt"/>
                <a:ea typeface="Open Sans Semibold" panose="020B0706030804020204" pitchFamily="34" charset="0"/>
                <a:cs typeface="Open Sans Semibold" panose="020B0706030804020204" pitchFamily="34" charset="0"/>
              </a:defRPr>
            </a:lvl1pPr>
            <a:lvl2pPr marL="216000" indent="-216000" algn="l" defTabSz="914400" rtl="0" eaLnBrk="1" latinLnBrk="0" hangingPunct="1">
              <a:lnSpc>
                <a:spcPct val="120000"/>
              </a:lnSpc>
              <a:spcBef>
                <a:spcPts val="600"/>
              </a:spcBef>
              <a:buClr>
                <a:schemeClr val="tx2"/>
              </a:buClr>
              <a:buFont typeface="Arial" panose="020B0604020202020204" pitchFamily="34" charset="0"/>
              <a:buChar char="•"/>
              <a:defRPr sz="1600" kern="1200">
                <a:solidFill>
                  <a:schemeClr val="tx2"/>
                </a:solidFill>
                <a:latin typeface="+mn-lt"/>
                <a:ea typeface="+mn-ea"/>
                <a:cs typeface="+mn-cs"/>
              </a:defRPr>
            </a:lvl2pPr>
            <a:lvl3pPr marL="432000" indent="-216000" algn="l" defTabSz="914400" rtl="0" eaLnBrk="1" latinLnBrk="0" hangingPunct="1">
              <a:lnSpc>
                <a:spcPct val="100000"/>
              </a:lnSpc>
              <a:spcBef>
                <a:spcPts val="600"/>
              </a:spcBef>
              <a:buClr>
                <a:schemeClr val="tx2"/>
              </a:buClr>
              <a:buFont typeface="Arial" panose="020B0604020202020204" pitchFamily="34" charset="0"/>
              <a:buChar char="•"/>
              <a:defRPr sz="1600" kern="1200">
                <a:solidFill>
                  <a:schemeClr val="tx2"/>
                </a:solidFill>
                <a:latin typeface="+mn-lt"/>
                <a:ea typeface="+mn-ea"/>
                <a:cs typeface="+mn-cs"/>
              </a:defRPr>
            </a:lvl3pPr>
            <a:lvl4pPr marL="648000" indent="-216000" algn="l" defTabSz="914400" rtl="0" eaLnBrk="1" latinLnBrk="0" hangingPunct="1">
              <a:lnSpc>
                <a:spcPct val="100000"/>
              </a:lnSpc>
              <a:spcBef>
                <a:spcPts val="600"/>
              </a:spcBef>
              <a:buClr>
                <a:schemeClr val="tx2"/>
              </a:buClr>
              <a:buFont typeface="Arial" panose="020B0604020202020204" pitchFamily="34" charset="0"/>
              <a:buChar char="•"/>
              <a:defRPr sz="1400" kern="1200">
                <a:solidFill>
                  <a:schemeClr val="tx2"/>
                </a:solidFill>
                <a:latin typeface="+mn-lt"/>
                <a:ea typeface="+mn-ea"/>
                <a:cs typeface="+mn-cs"/>
              </a:defRPr>
            </a:lvl4pPr>
            <a:lvl5pPr marL="864000" indent="-216000" algn="l" defTabSz="914400" rtl="0" eaLnBrk="1" latinLnBrk="0" hangingPunct="1">
              <a:lnSpc>
                <a:spcPct val="100000"/>
              </a:lnSpc>
              <a:spcBef>
                <a:spcPts val="600"/>
              </a:spcBef>
              <a:buClr>
                <a:schemeClr val="tx2"/>
              </a:buClr>
              <a:buFont typeface="Arial" panose="020B0604020202020204" pitchFamily="34" charset="0"/>
              <a:buChar char="•"/>
              <a:defRPr sz="1400" kern="1200">
                <a:solidFill>
                  <a:schemeClr val="tx2"/>
                </a:solidFill>
                <a:latin typeface="+mn-lt"/>
                <a:ea typeface="+mn-ea"/>
                <a:cs typeface="+mn-cs"/>
              </a:defRPr>
            </a:lvl5pPr>
            <a:lvl6pPr marL="1080000" indent="-216000" algn="l" defTabSz="914400" rtl="0" eaLnBrk="1" latinLnBrk="0" hangingPunct="1">
              <a:lnSpc>
                <a:spcPct val="100000"/>
              </a:lnSpc>
              <a:spcBef>
                <a:spcPts val="600"/>
              </a:spcBef>
              <a:buClr>
                <a:schemeClr val="tx2"/>
              </a:buClr>
              <a:buFont typeface="Arial" panose="020B0604020202020204" pitchFamily="34" charset="0"/>
              <a:buChar char="•"/>
              <a:defRPr sz="1200" kern="1200">
                <a:solidFill>
                  <a:schemeClr val="tx2"/>
                </a:solidFill>
                <a:latin typeface="+mn-lt"/>
                <a:ea typeface="+mn-ea"/>
                <a:cs typeface="+mn-cs"/>
              </a:defRPr>
            </a:lvl6pPr>
            <a:lvl7pPr marL="1296000" indent="-216000" algn="l" defTabSz="914400" rtl="0" eaLnBrk="1" latinLnBrk="0" hangingPunct="1">
              <a:lnSpc>
                <a:spcPct val="100000"/>
              </a:lnSpc>
              <a:spcBef>
                <a:spcPts val="600"/>
              </a:spcBef>
              <a:buClr>
                <a:schemeClr val="tx2"/>
              </a:buClr>
              <a:buFont typeface="Arial" panose="020B0604020202020204" pitchFamily="34" charset="0"/>
              <a:buChar char="•"/>
              <a:defRPr sz="1200" kern="1200">
                <a:solidFill>
                  <a:schemeClr val="tx2"/>
                </a:solidFill>
                <a:latin typeface="+mn-lt"/>
                <a:ea typeface="+mn-ea"/>
                <a:cs typeface="+mn-cs"/>
              </a:defRPr>
            </a:lvl7pPr>
            <a:lvl8pPr marL="1512000" indent="-216000" algn="l" defTabSz="914400" rtl="0" eaLnBrk="1" latinLnBrk="0" hangingPunct="1">
              <a:lnSpc>
                <a:spcPct val="100000"/>
              </a:lnSpc>
              <a:spcBef>
                <a:spcPts val="600"/>
              </a:spcBef>
              <a:buClr>
                <a:schemeClr val="tx2"/>
              </a:buClr>
              <a:buFont typeface="Arial" panose="020B0604020202020204" pitchFamily="34" charset="0"/>
              <a:buChar char="•"/>
              <a:defRPr sz="1200" kern="1200">
                <a:solidFill>
                  <a:schemeClr val="tx2"/>
                </a:solidFill>
                <a:latin typeface="+mn-lt"/>
                <a:ea typeface="+mn-ea"/>
                <a:cs typeface="+mn-cs"/>
              </a:defRPr>
            </a:lvl8pPr>
            <a:lvl9pPr marL="1728000" indent="-216000" algn="l" defTabSz="914400" rtl="0" eaLnBrk="1" latinLnBrk="0" hangingPunct="1">
              <a:lnSpc>
                <a:spcPct val="100000"/>
              </a:lnSpc>
              <a:spcBef>
                <a:spcPts val="600"/>
              </a:spcBef>
              <a:buClr>
                <a:schemeClr val="tx2"/>
              </a:buClr>
              <a:buFont typeface="Arial" panose="020B0604020202020204" pitchFamily="34" charset="0"/>
              <a:buChar char="•"/>
              <a:defRPr sz="1200" kern="1200">
                <a:solidFill>
                  <a:schemeClr val="tx2"/>
                </a:solidFill>
                <a:latin typeface="+mn-lt"/>
                <a:ea typeface="+mn-ea"/>
                <a:cs typeface="+mn-cs"/>
              </a:defRPr>
            </a:lvl9pPr>
          </a:lstStyle>
          <a:p>
            <a:pPr marL="0" marR="0" lvl="1" indent="0" algn="l" defTabSz="914400" rtl="0" eaLnBrk="1" fontAlgn="auto" latinLnBrk="0" hangingPunct="1">
              <a:lnSpc>
                <a:spcPct val="120000"/>
              </a:lnSpc>
              <a:spcBef>
                <a:spcPts val="600"/>
              </a:spcBef>
              <a:spcAft>
                <a:spcPts val="0"/>
              </a:spcAft>
              <a:buClr>
                <a:prstClr val="black"/>
              </a:buClr>
              <a:buSzTx/>
              <a:buNone/>
              <a:tabLst/>
              <a:defRPr/>
            </a:pPr>
            <a:r>
              <a:rPr kumimoji="0" lang="de-DE" sz="1600" b="1" i="0" u="none" strike="noStrike" kern="1200" cap="none" spc="0" normalizeH="0" baseline="0" noProof="0" dirty="0" smtClean="0">
                <a:ln>
                  <a:noFill/>
                </a:ln>
                <a:solidFill>
                  <a:schemeClr val="bg1"/>
                </a:solidFill>
                <a:effectLst/>
                <a:uLnTx/>
                <a:uFillTx/>
                <a:latin typeface="Arial"/>
                <a:ea typeface="+mn-ea"/>
                <a:cs typeface="+mn-cs"/>
              </a:rPr>
              <a:t>Chance</a:t>
            </a:r>
            <a:r>
              <a:rPr kumimoji="0" lang="de-DE" sz="1600" b="1" i="0" u="none" strike="noStrike" kern="1200" cap="none" spc="0" normalizeH="0" noProof="0" dirty="0" smtClean="0">
                <a:ln>
                  <a:noFill/>
                </a:ln>
                <a:solidFill>
                  <a:schemeClr val="bg1"/>
                </a:solidFill>
                <a:effectLst/>
                <a:uLnTx/>
                <a:uFillTx/>
                <a:latin typeface="Arial"/>
                <a:ea typeface="+mn-ea"/>
                <a:cs typeface="+mn-cs"/>
              </a:rPr>
              <a:t> auf höhere garantierte Renten-zahlungen</a:t>
            </a:r>
            <a:endParaRPr kumimoji="0" lang="de-DE" sz="1600" b="1" i="0" u="none" strike="noStrike" kern="1200" cap="none" spc="0" normalizeH="0" baseline="0" noProof="0" dirty="0">
              <a:ln>
                <a:noFill/>
              </a:ln>
              <a:solidFill>
                <a:schemeClr val="bg1"/>
              </a:solidFill>
              <a:effectLst/>
              <a:uLnTx/>
              <a:uFillTx/>
              <a:latin typeface="Arial"/>
              <a:ea typeface="+mn-ea"/>
              <a:cs typeface="+mn-cs"/>
            </a:endParaRPr>
          </a:p>
        </p:txBody>
      </p:sp>
      <p:sp>
        <p:nvSpPr>
          <p:cNvPr id="17" name="Inhaltsplatzhalter 6">
            <a:extLst>
              <a:ext uri="{FF2B5EF4-FFF2-40B4-BE49-F238E27FC236}">
                <a16:creationId xmlns:a16="http://schemas.microsoft.com/office/drawing/2014/main" id="{E2F06CEC-54BD-4800-BCE0-8F3FC6713A69}"/>
              </a:ext>
            </a:extLst>
          </p:cNvPr>
          <p:cNvSpPr txBox="1">
            <a:spLocks/>
          </p:cNvSpPr>
          <p:nvPr/>
        </p:nvSpPr>
        <p:spPr>
          <a:xfrm>
            <a:off x="606669" y="3556591"/>
            <a:ext cx="2453054" cy="2267780"/>
          </a:xfrm>
          <a:prstGeom prst="rect">
            <a:avLst/>
          </a:prstGeom>
          <a:noFill/>
          <a:extLst>
            <a:ext uri="{909E8E84-426E-40DD-AFC4-6F175D3DCCD1}">
              <a14:hiddenFill xmlns:a14="http://schemas.microsoft.com/office/drawing/2010/main">
                <a:solidFill>
                  <a:srgbClr val="FFFFFF"/>
                </a:solidFill>
              </a14:hiddenFill>
            </a:ext>
          </a:extLst>
        </p:spPr>
        <p:txBody>
          <a:bodyPr vert="horz" lIns="0" tIns="0" rIns="0" bIns="0" rtlCol="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1" indent="0" algn="l" defTabSz="914400" rtl="0" eaLnBrk="1" fontAlgn="auto" latinLnBrk="0" hangingPunct="1">
              <a:lnSpc>
                <a:spcPct val="110000"/>
              </a:lnSpc>
              <a:spcBef>
                <a:spcPts val="600"/>
              </a:spcBef>
              <a:spcAft>
                <a:spcPts val="0"/>
              </a:spcAft>
              <a:buClr>
                <a:prstClr val="black"/>
              </a:buClr>
              <a:buSzTx/>
              <a:buNone/>
              <a:tabLst/>
              <a:defRPr/>
            </a:pPr>
            <a:r>
              <a:rPr kumimoji="0" lang="da-DK" sz="1600" b="1" i="0" u="none" strike="noStrike" kern="1200" cap="none" spc="0" normalizeH="0" baseline="0" noProof="0" dirty="0" smtClean="0">
                <a:ln>
                  <a:noFill/>
                </a:ln>
                <a:solidFill>
                  <a:prstClr val="black"/>
                </a:solidFill>
                <a:effectLst/>
                <a:uLnTx/>
                <a:uFillTx/>
                <a:latin typeface="Arial"/>
                <a:ea typeface="+mn-ea"/>
                <a:cs typeface="+mn-cs"/>
              </a:rPr>
              <a:t>Lebenserwartung</a:t>
            </a:r>
          </a:p>
          <a:p>
            <a:pPr marL="0" marR="0" lvl="1" indent="0" algn="l" defTabSz="914400" rtl="0" eaLnBrk="1" fontAlgn="auto" latinLnBrk="0" hangingPunct="1">
              <a:lnSpc>
                <a:spcPct val="110000"/>
              </a:lnSpc>
              <a:spcBef>
                <a:spcPts val="600"/>
              </a:spcBef>
              <a:spcAft>
                <a:spcPts val="0"/>
              </a:spcAft>
              <a:buClr>
                <a:prstClr val="black"/>
              </a:buClr>
              <a:buSzTx/>
              <a:buNone/>
              <a:tabLst/>
              <a:defRPr/>
            </a:pPr>
            <a:r>
              <a:rPr kumimoji="0" lang="da-DK" sz="1600" b="0" i="0" u="none" strike="noStrike" kern="1200" cap="none" spc="0" normalizeH="0" baseline="0" noProof="0" dirty="0" smtClean="0">
                <a:ln>
                  <a:noFill/>
                </a:ln>
                <a:solidFill>
                  <a:prstClr val="black"/>
                </a:solidFill>
                <a:effectLst/>
                <a:uLnTx/>
                <a:uFillTx/>
                <a:latin typeface="Arial"/>
                <a:ea typeface="+mn-ea"/>
                <a:cs typeface="+mn-cs"/>
              </a:rPr>
              <a:t>Festschreibung der bei</a:t>
            </a:r>
            <a:r>
              <a:rPr kumimoji="0" lang="da-DK" sz="1600" b="0" i="0" u="none" strike="noStrike" kern="1200" cap="none" spc="0" normalizeH="0" noProof="0" dirty="0" smtClean="0">
                <a:ln>
                  <a:noFill/>
                </a:ln>
                <a:solidFill>
                  <a:prstClr val="black"/>
                </a:solidFill>
                <a:effectLst/>
                <a:uLnTx/>
                <a:uFillTx/>
                <a:latin typeface="Arial"/>
                <a:ea typeface="+mn-ea"/>
                <a:cs typeface="+mn-cs"/>
              </a:rPr>
              <a:t> Vertragsbeginn gültigen Lebenserwartung.</a:t>
            </a:r>
          </a:p>
          <a:p>
            <a:pPr marL="0" marR="0" lvl="1" indent="0" algn="l" defTabSz="914400" rtl="0" eaLnBrk="1" fontAlgn="auto" latinLnBrk="0" hangingPunct="1">
              <a:lnSpc>
                <a:spcPct val="110000"/>
              </a:lnSpc>
              <a:spcBef>
                <a:spcPts val="600"/>
              </a:spcBef>
              <a:spcAft>
                <a:spcPts val="0"/>
              </a:spcAft>
              <a:buClr>
                <a:prstClr val="black"/>
              </a:buClr>
              <a:buSzTx/>
              <a:buNone/>
              <a:tabLst/>
              <a:defRPr/>
            </a:pPr>
            <a:endParaRPr kumimoji="0" lang="da-DK" sz="1600" b="0" i="0" u="none" strike="noStrike" kern="1200" cap="none" spc="0" normalizeH="0" noProof="0" dirty="0" smtClean="0">
              <a:ln>
                <a:noFill/>
              </a:ln>
              <a:solidFill>
                <a:prstClr val="black"/>
              </a:solidFill>
              <a:effectLst/>
              <a:uLnTx/>
              <a:uFillTx/>
              <a:latin typeface="Arial"/>
              <a:ea typeface="+mn-ea"/>
              <a:cs typeface="+mn-cs"/>
            </a:endParaRPr>
          </a:p>
          <a:p>
            <a:pPr marL="0" marR="0" lvl="1" indent="0" algn="l" defTabSz="914400" rtl="0" eaLnBrk="1" fontAlgn="auto" latinLnBrk="0" hangingPunct="1">
              <a:lnSpc>
                <a:spcPct val="110000"/>
              </a:lnSpc>
              <a:spcBef>
                <a:spcPts val="600"/>
              </a:spcBef>
              <a:spcAft>
                <a:spcPts val="0"/>
              </a:spcAft>
              <a:buClr>
                <a:prstClr val="black"/>
              </a:buClr>
              <a:buSzTx/>
              <a:buNone/>
              <a:tabLst/>
              <a:defRPr/>
            </a:pPr>
            <a:r>
              <a:rPr lang="da-DK" b="1" dirty="0" smtClean="0">
                <a:solidFill>
                  <a:prstClr val="black"/>
                </a:solidFill>
                <a:latin typeface="Arial"/>
              </a:rPr>
              <a:t>Vorteil: </a:t>
            </a:r>
          </a:p>
          <a:p>
            <a:pPr marL="0" marR="0" lvl="1" indent="0" algn="l" defTabSz="914400" rtl="0" eaLnBrk="1" fontAlgn="auto" latinLnBrk="0" hangingPunct="1">
              <a:lnSpc>
                <a:spcPct val="110000"/>
              </a:lnSpc>
              <a:spcBef>
                <a:spcPts val="600"/>
              </a:spcBef>
              <a:spcAft>
                <a:spcPts val="0"/>
              </a:spcAft>
              <a:buClr>
                <a:prstClr val="black"/>
              </a:buClr>
              <a:buSzTx/>
              <a:buNone/>
              <a:tabLst/>
              <a:defRPr/>
            </a:pPr>
            <a:r>
              <a:rPr lang="da-DK" dirty="0" smtClean="0">
                <a:solidFill>
                  <a:prstClr val="black"/>
                </a:solidFill>
                <a:latin typeface="Arial"/>
              </a:rPr>
              <a:t>Steigende Lebens-erwartung führt nicht zu einer niedrigeren Rente.</a:t>
            </a:r>
            <a:r>
              <a:rPr kumimoji="0" lang="da-DK" sz="1600" b="0" i="0" u="none" strike="noStrike" kern="1200" cap="none" spc="0" normalizeH="0" noProof="0" dirty="0" smtClean="0">
                <a:ln>
                  <a:noFill/>
                </a:ln>
                <a:solidFill>
                  <a:prstClr val="black"/>
                </a:solidFill>
                <a:effectLst/>
                <a:uLnTx/>
                <a:uFillTx/>
                <a:latin typeface="Arial"/>
                <a:ea typeface="+mn-ea"/>
                <a:cs typeface="+mn-cs"/>
              </a:rPr>
              <a:t> </a:t>
            </a:r>
            <a:endParaRPr kumimoji="0" lang="de-DE" sz="1600" b="0" i="0" u="none" strike="noStrike" kern="1200" cap="none" spc="0" normalizeH="0" baseline="0" noProof="0" dirty="0">
              <a:ln>
                <a:noFill/>
              </a:ln>
              <a:solidFill>
                <a:prstClr val="black"/>
              </a:solidFill>
              <a:effectLst/>
              <a:uLnTx/>
              <a:uFillTx/>
              <a:latin typeface="Arial"/>
              <a:ea typeface="+mn-ea"/>
              <a:cs typeface="+mn-cs"/>
            </a:endParaRPr>
          </a:p>
        </p:txBody>
      </p:sp>
      <p:sp>
        <p:nvSpPr>
          <p:cNvPr id="18" name="Inhaltsplatzhalter 6">
            <a:extLst>
              <a:ext uri="{FF2B5EF4-FFF2-40B4-BE49-F238E27FC236}">
                <a16:creationId xmlns:a16="http://schemas.microsoft.com/office/drawing/2014/main" id="{74306303-F2C8-4012-88F5-BF95B7F57C89}"/>
              </a:ext>
            </a:extLst>
          </p:cNvPr>
          <p:cNvSpPr txBox="1">
            <a:spLocks/>
          </p:cNvSpPr>
          <p:nvPr/>
        </p:nvSpPr>
        <p:spPr>
          <a:xfrm>
            <a:off x="6295293" y="3556591"/>
            <a:ext cx="2453054" cy="2267780"/>
          </a:xfrm>
          <a:prstGeom prst="rect">
            <a:avLst/>
          </a:prstGeom>
          <a:noFill/>
          <a:extLst>
            <a:ext uri="{909E8E84-426E-40DD-AFC4-6F175D3DCCD1}">
              <a14:hiddenFill xmlns:a14="http://schemas.microsoft.com/office/drawing/2010/main">
                <a:solidFill>
                  <a:srgbClr val="FFFFFF"/>
                </a:solidFill>
              </a14:hiddenFill>
            </a:ext>
          </a:extLst>
        </p:spPr>
        <p:txBody>
          <a:bodyPr vert="horz" lIns="0" tIns="0" rIns="0" bIns="0" rtlCol="0">
            <a:noAutofit/>
          </a:bodyPr>
          <a:lstStyle>
            <a:lvl1pPr marL="0" indent="0" algn="l" defTabSz="914400" rtl="0" eaLnBrk="1" latinLnBrk="0" hangingPunct="1">
              <a:lnSpc>
                <a:spcPct val="110000"/>
              </a:lnSpc>
              <a:spcBef>
                <a:spcPts val="800"/>
              </a:spcBef>
              <a:buFontTx/>
              <a:buNone/>
              <a:defRPr sz="1600" kern="1200">
                <a:solidFill>
                  <a:schemeClr val="tx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1" indent="0" algn="l" defTabSz="914400" rtl="0" eaLnBrk="1" fontAlgn="auto" latinLnBrk="0" hangingPunct="1">
              <a:lnSpc>
                <a:spcPct val="110000"/>
              </a:lnSpc>
              <a:spcBef>
                <a:spcPts val="600"/>
              </a:spcBef>
              <a:spcAft>
                <a:spcPts val="0"/>
              </a:spcAft>
              <a:buClr>
                <a:prstClr val="black"/>
              </a:buClr>
              <a:buSzTx/>
              <a:buNone/>
              <a:tabLst/>
              <a:defRPr/>
            </a:pPr>
            <a:r>
              <a:rPr lang="de-DE" b="1" dirty="0" smtClean="0">
                <a:solidFill>
                  <a:schemeClr val="bg1"/>
                </a:solidFill>
                <a:latin typeface="Arial"/>
              </a:rPr>
              <a:t>Vertragsguthaben</a:t>
            </a:r>
          </a:p>
          <a:p>
            <a:pPr marL="0" marR="0" lvl="1" indent="0" algn="l" defTabSz="914400" rtl="0" eaLnBrk="1" fontAlgn="auto" latinLnBrk="0" hangingPunct="1">
              <a:lnSpc>
                <a:spcPct val="110000"/>
              </a:lnSpc>
              <a:spcBef>
                <a:spcPts val="600"/>
              </a:spcBef>
              <a:spcAft>
                <a:spcPts val="0"/>
              </a:spcAft>
              <a:buClr>
                <a:prstClr val="black"/>
              </a:buClr>
              <a:buSzTx/>
              <a:buNone/>
              <a:tabLst/>
              <a:defRPr/>
            </a:pPr>
            <a:r>
              <a:rPr kumimoji="0" lang="de-DE" sz="1600" b="0" i="0" u="none" strike="noStrike" kern="1200" cap="none" spc="0" normalizeH="0" baseline="0" noProof="0" dirty="0" smtClean="0">
                <a:ln>
                  <a:noFill/>
                </a:ln>
                <a:solidFill>
                  <a:schemeClr val="bg1"/>
                </a:solidFill>
                <a:effectLst/>
                <a:uLnTx/>
                <a:uFillTx/>
                <a:latin typeface="Arial"/>
                <a:ea typeface="+mn-ea"/>
                <a:cs typeface="+mn-cs"/>
              </a:rPr>
              <a:t>Der Rentenfaktor wird auf das komplette</a:t>
            </a:r>
            <a:r>
              <a:rPr kumimoji="0" lang="de-DE" sz="1600" b="0" i="0" u="none" strike="noStrike" kern="1200" cap="none" spc="0" normalizeH="0" noProof="0" dirty="0" smtClean="0">
                <a:ln>
                  <a:noFill/>
                </a:ln>
                <a:solidFill>
                  <a:schemeClr val="bg1"/>
                </a:solidFill>
                <a:effectLst/>
                <a:uLnTx/>
                <a:uFillTx/>
                <a:latin typeface="Arial"/>
                <a:ea typeface="+mn-ea"/>
                <a:cs typeface="+mn-cs"/>
              </a:rPr>
              <a:t> Vertrags-guthaben angewendet.</a:t>
            </a:r>
          </a:p>
          <a:p>
            <a:pPr marL="0" marR="0" lvl="1" indent="0" algn="l" defTabSz="914400" rtl="0" eaLnBrk="1" fontAlgn="auto" latinLnBrk="0" hangingPunct="1">
              <a:lnSpc>
                <a:spcPct val="110000"/>
              </a:lnSpc>
              <a:spcBef>
                <a:spcPts val="600"/>
              </a:spcBef>
              <a:spcAft>
                <a:spcPts val="0"/>
              </a:spcAft>
              <a:buClr>
                <a:prstClr val="black"/>
              </a:buClr>
              <a:buSzTx/>
              <a:buNone/>
              <a:tabLst/>
              <a:defRPr/>
            </a:pPr>
            <a:endParaRPr lang="de-DE" baseline="0" dirty="0">
              <a:solidFill>
                <a:schemeClr val="bg1"/>
              </a:solidFill>
              <a:latin typeface="Arial"/>
            </a:endParaRPr>
          </a:p>
          <a:p>
            <a:pPr marL="0" marR="0" lvl="1" indent="0" algn="l" defTabSz="914400" rtl="0" eaLnBrk="1" fontAlgn="auto" latinLnBrk="0" hangingPunct="1">
              <a:lnSpc>
                <a:spcPct val="110000"/>
              </a:lnSpc>
              <a:spcBef>
                <a:spcPts val="600"/>
              </a:spcBef>
              <a:spcAft>
                <a:spcPts val="0"/>
              </a:spcAft>
              <a:buClr>
                <a:prstClr val="black"/>
              </a:buClr>
              <a:buSzTx/>
              <a:buNone/>
              <a:tabLst/>
              <a:defRPr/>
            </a:pPr>
            <a:r>
              <a:rPr kumimoji="0" lang="de-DE" sz="1600" b="1" i="0" u="none" strike="noStrike" kern="1200" cap="none" spc="0" normalizeH="0" noProof="0" dirty="0" smtClean="0">
                <a:ln>
                  <a:noFill/>
                </a:ln>
                <a:solidFill>
                  <a:schemeClr val="bg1"/>
                </a:solidFill>
                <a:effectLst/>
                <a:uLnTx/>
                <a:uFillTx/>
                <a:latin typeface="Arial"/>
                <a:ea typeface="+mn-ea"/>
                <a:cs typeface="+mn-cs"/>
              </a:rPr>
              <a:t>Vorteil:</a:t>
            </a:r>
          </a:p>
          <a:p>
            <a:pPr marL="0" marR="0" lvl="1" indent="0" algn="l" defTabSz="914400" rtl="0" eaLnBrk="1" fontAlgn="auto" latinLnBrk="0" hangingPunct="1">
              <a:lnSpc>
                <a:spcPct val="110000"/>
              </a:lnSpc>
              <a:spcBef>
                <a:spcPts val="600"/>
              </a:spcBef>
              <a:spcAft>
                <a:spcPts val="0"/>
              </a:spcAft>
              <a:buClr>
                <a:prstClr val="black"/>
              </a:buClr>
              <a:buSzTx/>
              <a:buNone/>
              <a:tabLst/>
              <a:defRPr/>
            </a:pPr>
            <a:r>
              <a:rPr lang="de-DE" dirty="0" smtClean="0">
                <a:solidFill>
                  <a:schemeClr val="bg1"/>
                </a:solidFill>
                <a:latin typeface="Arial"/>
              </a:rPr>
              <a:t>Höhere Rente bei positiver Wertentwicklung.</a:t>
            </a:r>
            <a:endParaRPr kumimoji="0" lang="de-DE" sz="1600" b="0" i="0" u="none" strike="noStrike" kern="1200" cap="none" spc="0" normalizeH="0" noProof="0" dirty="0" smtClean="0">
              <a:ln>
                <a:noFill/>
              </a:ln>
              <a:solidFill>
                <a:schemeClr val="bg1"/>
              </a:solidFill>
              <a:effectLst/>
              <a:uLnTx/>
              <a:uFillTx/>
              <a:latin typeface="Arial"/>
            </a:endParaRPr>
          </a:p>
        </p:txBody>
      </p:sp>
      <p:grpSp>
        <p:nvGrpSpPr>
          <p:cNvPr id="21" name="Gruppieren 20"/>
          <p:cNvGrpSpPr/>
          <p:nvPr/>
        </p:nvGrpSpPr>
        <p:grpSpPr>
          <a:xfrm>
            <a:off x="1360523" y="2188466"/>
            <a:ext cx="934269" cy="672110"/>
            <a:chOff x="5755311" y="5240439"/>
            <a:chExt cx="1114706" cy="730049"/>
          </a:xfrm>
        </p:grpSpPr>
        <p:sp>
          <p:nvSpPr>
            <p:cNvPr id="19" name="Freeform 57">
              <a:extLst>
                <a:ext uri="{FF2B5EF4-FFF2-40B4-BE49-F238E27FC236}">
                  <a16:creationId xmlns:a16="http://schemas.microsoft.com/office/drawing/2014/main" id="{B4D2CE48-6DB8-4170-9545-6F6D85ADC139}"/>
                </a:ext>
              </a:extLst>
            </p:cNvPr>
            <p:cNvSpPr>
              <a:spLocks noChangeAspect="1" noEditPoints="1"/>
            </p:cNvSpPr>
            <p:nvPr/>
          </p:nvSpPr>
          <p:spPr bwMode="auto">
            <a:xfrm>
              <a:off x="6249481" y="5240439"/>
              <a:ext cx="620536" cy="720000"/>
            </a:xfrm>
            <a:custGeom>
              <a:avLst/>
              <a:gdLst>
                <a:gd name="T0" fmla="*/ 656 w 684"/>
                <a:gd name="T1" fmla="*/ 794 h 794"/>
                <a:gd name="T2" fmla="*/ 598 w 684"/>
                <a:gd name="T3" fmla="*/ 794 h 794"/>
                <a:gd name="T4" fmla="*/ 606 w 684"/>
                <a:gd name="T5" fmla="*/ 616 h 794"/>
                <a:gd name="T6" fmla="*/ 540 w 684"/>
                <a:gd name="T7" fmla="*/ 514 h 794"/>
                <a:gd name="T8" fmla="*/ 502 w 684"/>
                <a:gd name="T9" fmla="*/ 502 h 794"/>
                <a:gd name="T10" fmla="*/ 495 w 684"/>
                <a:gd name="T11" fmla="*/ 504 h 794"/>
                <a:gd name="T12" fmla="*/ 342 w 684"/>
                <a:gd name="T13" fmla="*/ 539 h 794"/>
                <a:gd name="T14" fmla="*/ 190 w 684"/>
                <a:gd name="T15" fmla="*/ 504 h 794"/>
                <a:gd name="T16" fmla="*/ 183 w 684"/>
                <a:gd name="T17" fmla="*/ 502 h 794"/>
                <a:gd name="T18" fmla="*/ 145 w 684"/>
                <a:gd name="T19" fmla="*/ 514 h 794"/>
                <a:gd name="T20" fmla="*/ 79 w 684"/>
                <a:gd name="T21" fmla="*/ 616 h 794"/>
                <a:gd name="T22" fmla="*/ 87 w 684"/>
                <a:gd name="T23" fmla="*/ 794 h 794"/>
                <a:gd name="T24" fmla="*/ 29 w 684"/>
                <a:gd name="T25" fmla="*/ 794 h 794"/>
                <a:gd name="T26" fmla="*/ 119 w 684"/>
                <a:gd name="T27" fmla="*/ 463 h 794"/>
                <a:gd name="T28" fmla="*/ 182 w 684"/>
                <a:gd name="T29" fmla="*/ 445 h 794"/>
                <a:gd name="T30" fmla="*/ 214 w 684"/>
                <a:gd name="T31" fmla="*/ 453 h 794"/>
                <a:gd name="T32" fmla="*/ 342 w 684"/>
                <a:gd name="T33" fmla="*/ 482 h 794"/>
                <a:gd name="T34" fmla="*/ 470 w 684"/>
                <a:gd name="T35" fmla="*/ 453 h 794"/>
                <a:gd name="T36" fmla="*/ 502 w 684"/>
                <a:gd name="T37" fmla="*/ 445 h 794"/>
                <a:gd name="T38" fmla="*/ 565 w 684"/>
                <a:gd name="T39" fmla="*/ 463 h 794"/>
                <a:gd name="T40" fmla="*/ 656 w 684"/>
                <a:gd name="T41" fmla="*/ 794 h 794"/>
                <a:gd name="T42" fmla="*/ 289 w 684"/>
                <a:gd name="T43" fmla="*/ 257 h 794"/>
                <a:gd name="T44" fmla="*/ 315 w 684"/>
                <a:gd name="T45" fmla="*/ 231 h 794"/>
                <a:gd name="T46" fmla="*/ 289 w 684"/>
                <a:gd name="T47" fmla="*/ 205 h 794"/>
                <a:gd name="T48" fmla="*/ 262 w 684"/>
                <a:gd name="T49" fmla="*/ 231 h 794"/>
                <a:gd name="T50" fmla="*/ 289 w 684"/>
                <a:gd name="T51" fmla="*/ 257 h 794"/>
                <a:gd name="T52" fmla="*/ 395 w 684"/>
                <a:gd name="T53" fmla="*/ 257 h 794"/>
                <a:gd name="T54" fmla="*/ 421 w 684"/>
                <a:gd name="T55" fmla="*/ 231 h 794"/>
                <a:gd name="T56" fmla="*/ 395 w 684"/>
                <a:gd name="T57" fmla="*/ 204 h 794"/>
                <a:gd name="T58" fmla="*/ 368 w 684"/>
                <a:gd name="T59" fmla="*/ 231 h 794"/>
                <a:gd name="T60" fmla="*/ 395 w 684"/>
                <a:gd name="T61" fmla="*/ 257 h 794"/>
                <a:gd name="T62" fmla="*/ 456 w 684"/>
                <a:gd name="T63" fmla="*/ 794 h 794"/>
                <a:gd name="T64" fmla="*/ 512 w 684"/>
                <a:gd name="T65" fmla="*/ 794 h 794"/>
                <a:gd name="T66" fmla="*/ 512 w 684"/>
                <a:gd name="T67" fmla="*/ 681 h 794"/>
                <a:gd name="T68" fmla="*/ 456 w 684"/>
                <a:gd name="T69" fmla="*/ 681 h 794"/>
                <a:gd name="T70" fmla="*/ 456 w 684"/>
                <a:gd name="T71" fmla="*/ 794 h 794"/>
                <a:gd name="T72" fmla="*/ 130 w 684"/>
                <a:gd name="T73" fmla="*/ 213 h 794"/>
                <a:gd name="T74" fmla="*/ 342 w 684"/>
                <a:gd name="T75" fmla="*/ 0 h 794"/>
                <a:gd name="T76" fmla="*/ 555 w 684"/>
                <a:gd name="T77" fmla="*/ 213 h 794"/>
                <a:gd name="T78" fmla="*/ 342 w 684"/>
                <a:gd name="T79" fmla="*/ 425 h 794"/>
                <a:gd name="T80" fmla="*/ 130 w 684"/>
                <a:gd name="T81" fmla="*/ 213 h 794"/>
                <a:gd name="T82" fmla="*/ 186 w 684"/>
                <a:gd name="T83" fmla="*/ 213 h 794"/>
                <a:gd name="T84" fmla="*/ 342 w 684"/>
                <a:gd name="T85" fmla="*/ 369 h 794"/>
                <a:gd name="T86" fmla="*/ 498 w 684"/>
                <a:gd name="T87" fmla="*/ 213 h 794"/>
                <a:gd name="T88" fmla="*/ 455 w 684"/>
                <a:gd name="T89" fmla="*/ 105 h 794"/>
                <a:gd name="T90" fmla="*/ 393 w 684"/>
                <a:gd name="T91" fmla="*/ 146 h 794"/>
                <a:gd name="T92" fmla="*/ 292 w 684"/>
                <a:gd name="T93" fmla="*/ 161 h 794"/>
                <a:gd name="T94" fmla="*/ 191 w 684"/>
                <a:gd name="T95" fmla="*/ 180 h 794"/>
                <a:gd name="T96" fmla="*/ 190 w 684"/>
                <a:gd name="T97" fmla="*/ 180 h 794"/>
                <a:gd name="T98" fmla="*/ 186 w 684"/>
                <a:gd name="T99" fmla="*/ 213 h 794"/>
                <a:gd name="T100" fmla="*/ 172 w 684"/>
                <a:gd name="T101" fmla="*/ 794 h 794"/>
                <a:gd name="T102" fmla="*/ 229 w 684"/>
                <a:gd name="T103" fmla="*/ 794 h 794"/>
                <a:gd name="T104" fmla="*/ 229 w 684"/>
                <a:gd name="T105" fmla="*/ 681 h 794"/>
                <a:gd name="T106" fmla="*/ 172 w 684"/>
                <a:gd name="T107" fmla="*/ 681 h 794"/>
                <a:gd name="T108" fmla="*/ 172 w 684"/>
                <a:gd name="T109" fmla="*/ 794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84" h="794">
                  <a:moveTo>
                    <a:pt x="656" y="794"/>
                  </a:moveTo>
                  <a:cubicBezTo>
                    <a:pt x="598" y="794"/>
                    <a:pt x="598" y="794"/>
                    <a:pt x="598" y="794"/>
                  </a:cubicBezTo>
                  <a:cubicBezTo>
                    <a:pt x="612" y="726"/>
                    <a:pt x="615" y="665"/>
                    <a:pt x="606" y="616"/>
                  </a:cubicBezTo>
                  <a:cubicBezTo>
                    <a:pt x="596" y="565"/>
                    <a:pt x="575" y="531"/>
                    <a:pt x="540" y="514"/>
                  </a:cubicBezTo>
                  <a:cubicBezTo>
                    <a:pt x="520" y="504"/>
                    <a:pt x="508" y="502"/>
                    <a:pt x="502" y="502"/>
                  </a:cubicBezTo>
                  <a:cubicBezTo>
                    <a:pt x="498" y="502"/>
                    <a:pt x="496" y="503"/>
                    <a:pt x="495" y="504"/>
                  </a:cubicBezTo>
                  <a:cubicBezTo>
                    <a:pt x="447" y="527"/>
                    <a:pt x="396" y="539"/>
                    <a:pt x="342" y="539"/>
                  </a:cubicBezTo>
                  <a:cubicBezTo>
                    <a:pt x="289" y="539"/>
                    <a:pt x="238" y="527"/>
                    <a:pt x="190" y="504"/>
                  </a:cubicBezTo>
                  <a:cubicBezTo>
                    <a:pt x="189" y="503"/>
                    <a:pt x="186" y="502"/>
                    <a:pt x="183" y="502"/>
                  </a:cubicBezTo>
                  <a:cubicBezTo>
                    <a:pt x="176" y="502"/>
                    <a:pt x="165" y="504"/>
                    <a:pt x="145" y="514"/>
                  </a:cubicBezTo>
                  <a:cubicBezTo>
                    <a:pt x="110" y="531"/>
                    <a:pt x="88" y="565"/>
                    <a:pt x="79" y="616"/>
                  </a:cubicBezTo>
                  <a:cubicBezTo>
                    <a:pt x="70" y="665"/>
                    <a:pt x="72" y="726"/>
                    <a:pt x="87" y="794"/>
                  </a:cubicBezTo>
                  <a:cubicBezTo>
                    <a:pt x="29" y="794"/>
                    <a:pt x="29" y="794"/>
                    <a:pt x="29" y="794"/>
                  </a:cubicBezTo>
                  <a:cubicBezTo>
                    <a:pt x="0" y="649"/>
                    <a:pt x="18" y="514"/>
                    <a:pt x="119" y="463"/>
                  </a:cubicBezTo>
                  <a:cubicBezTo>
                    <a:pt x="140" y="453"/>
                    <a:pt x="162" y="445"/>
                    <a:pt x="182" y="445"/>
                  </a:cubicBezTo>
                  <a:cubicBezTo>
                    <a:pt x="193" y="445"/>
                    <a:pt x="204" y="448"/>
                    <a:pt x="214" y="453"/>
                  </a:cubicBezTo>
                  <a:cubicBezTo>
                    <a:pt x="253" y="471"/>
                    <a:pt x="296" y="482"/>
                    <a:pt x="342" y="482"/>
                  </a:cubicBezTo>
                  <a:cubicBezTo>
                    <a:pt x="388" y="482"/>
                    <a:pt x="431" y="471"/>
                    <a:pt x="470" y="453"/>
                  </a:cubicBezTo>
                  <a:cubicBezTo>
                    <a:pt x="480" y="447"/>
                    <a:pt x="491" y="445"/>
                    <a:pt x="502" y="445"/>
                  </a:cubicBezTo>
                  <a:cubicBezTo>
                    <a:pt x="522" y="445"/>
                    <a:pt x="544" y="453"/>
                    <a:pt x="565" y="463"/>
                  </a:cubicBezTo>
                  <a:cubicBezTo>
                    <a:pt x="666" y="513"/>
                    <a:pt x="684" y="649"/>
                    <a:pt x="656" y="794"/>
                  </a:cubicBezTo>
                  <a:close/>
                  <a:moveTo>
                    <a:pt x="289" y="257"/>
                  </a:moveTo>
                  <a:cubicBezTo>
                    <a:pt x="304" y="257"/>
                    <a:pt x="315" y="245"/>
                    <a:pt x="315" y="231"/>
                  </a:cubicBezTo>
                  <a:cubicBezTo>
                    <a:pt x="315" y="216"/>
                    <a:pt x="303" y="205"/>
                    <a:pt x="289" y="205"/>
                  </a:cubicBezTo>
                  <a:cubicBezTo>
                    <a:pt x="274" y="205"/>
                    <a:pt x="262" y="217"/>
                    <a:pt x="262" y="231"/>
                  </a:cubicBezTo>
                  <a:cubicBezTo>
                    <a:pt x="262" y="245"/>
                    <a:pt x="274" y="257"/>
                    <a:pt x="289" y="257"/>
                  </a:cubicBezTo>
                  <a:close/>
                  <a:moveTo>
                    <a:pt x="395" y="257"/>
                  </a:moveTo>
                  <a:cubicBezTo>
                    <a:pt x="410" y="257"/>
                    <a:pt x="421" y="245"/>
                    <a:pt x="421" y="231"/>
                  </a:cubicBezTo>
                  <a:cubicBezTo>
                    <a:pt x="421" y="216"/>
                    <a:pt x="409" y="204"/>
                    <a:pt x="395" y="204"/>
                  </a:cubicBezTo>
                  <a:cubicBezTo>
                    <a:pt x="380" y="204"/>
                    <a:pt x="368" y="216"/>
                    <a:pt x="368" y="231"/>
                  </a:cubicBezTo>
                  <a:cubicBezTo>
                    <a:pt x="368" y="245"/>
                    <a:pt x="380" y="257"/>
                    <a:pt x="395" y="257"/>
                  </a:cubicBezTo>
                  <a:close/>
                  <a:moveTo>
                    <a:pt x="456" y="794"/>
                  </a:moveTo>
                  <a:cubicBezTo>
                    <a:pt x="512" y="794"/>
                    <a:pt x="512" y="794"/>
                    <a:pt x="512" y="794"/>
                  </a:cubicBezTo>
                  <a:cubicBezTo>
                    <a:pt x="512" y="681"/>
                    <a:pt x="512" y="681"/>
                    <a:pt x="512" y="681"/>
                  </a:cubicBezTo>
                  <a:cubicBezTo>
                    <a:pt x="456" y="681"/>
                    <a:pt x="456" y="681"/>
                    <a:pt x="456" y="681"/>
                  </a:cubicBezTo>
                  <a:lnTo>
                    <a:pt x="456" y="794"/>
                  </a:lnTo>
                  <a:close/>
                  <a:moveTo>
                    <a:pt x="130" y="213"/>
                  </a:moveTo>
                  <a:cubicBezTo>
                    <a:pt x="130" y="95"/>
                    <a:pt x="225" y="0"/>
                    <a:pt x="342" y="0"/>
                  </a:cubicBezTo>
                  <a:cubicBezTo>
                    <a:pt x="460" y="0"/>
                    <a:pt x="555" y="95"/>
                    <a:pt x="555" y="213"/>
                  </a:cubicBezTo>
                  <a:cubicBezTo>
                    <a:pt x="555" y="330"/>
                    <a:pt x="460" y="425"/>
                    <a:pt x="342" y="425"/>
                  </a:cubicBezTo>
                  <a:cubicBezTo>
                    <a:pt x="225" y="425"/>
                    <a:pt x="130" y="330"/>
                    <a:pt x="130" y="213"/>
                  </a:cubicBezTo>
                  <a:close/>
                  <a:moveTo>
                    <a:pt x="186" y="213"/>
                  </a:moveTo>
                  <a:cubicBezTo>
                    <a:pt x="186" y="299"/>
                    <a:pt x="256" y="369"/>
                    <a:pt x="342" y="369"/>
                  </a:cubicBezTo>
                  <a:cubicBezTo>
                    <a:pt x="428" y="369"/>
                    <a:pt x="498" y="299"/>
                    <a:pt x="498" y="213"/>
                  </a:cubicBezTo>
                  <a:cubicBezTo>
                    <a:pt x="498" y="171"/>
                    <a:pt x="482" y="133"/>
                    <a:pt x="455" y="105"/>
                  </a:cubicBezTo>
                  <a:cubicBezTo>
                    <a:pt x="443" y="121"/>
                    <a:pt x="424" y="136"/>
                    <a:pt x="393" y="146"/>
                  </a:cubicBezTo>
                  <a:cubicBezTo>
                    <a:pt x="355" y="159"/>
                    <a:pt x="322" y="160"/>
                    <a:pt x="292" y="161"/>
                  </a:cubicBezTo>
                  <a:cubicBezTo>
                    <a:pt x="257" y="161"/>
                    <a:pt x="227" y="162"/>
                    <a:pt x="191" y="180"/>
                  </a:cubicBezTo>
                  <a:cubicBezTo>
                    <a:pt x="191" y="180"/>
                    <a:pt x="190" y="180"/>
                    <a:pt x="190" y="180"/>
                  </a:cubicBezTo>
                  <a:cubicBezTo>
                    <a:pt x="188" y="190"/>
                    <a:pt x="186" y="201"/>
                    <a:pt x="186" y="213"/>
                  </a:cubicBezTo>
                  <a:close/>
                  <a:moveTo>
                    <a:pt x="172" y="794"/>
                  </a:moveTo>
                  <a:cubicBezTo>
                    <a:pt x="229" y="794"/>
                    <a:pt x="229" y="794"/>
                    <a:pt x="229" y="794"/>
                  </a:cubicBezTo>
                  <a:cubicBezTo>
                    <a:pt x="229" y="681"/>
                    <a:pt x="229" y="681"/>
                    <a:pt x="229" y="681"/>
                  </a:cubicBezTo>
                  <a:cubicBezTo>
                    <a:pt x="172" y="681"/>
                    <a:pt x="172" y="681"/>
                    <a:pt x="172" y="681"/>
                  </a:cubicBezTo>
                  <a:lnTo>
                    <a:pt x="172" y="794"/>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0" name="Freeform 101">
              <a:extLst>
                <a:ext uri="{FF2B5EF4-FFF2-40B4-BE49-F238E27FC236}">
                  <a16:creationId xmlns:a16="http://schemas.microsoft.com/office/drawing/2014/main" id="{E482325F-E4C1-4779-8EF8-E61B40223E4E}"/>
                </a:ext>
              </a:extLst>
            </p:cNvPr>
            <p:cNvSpPr>
              <a:spLocks noChangeAspect="1" noEditPoints="1"/>
            </p:cNvSpPr>
            <p:nvPr/>
          </p:nvSpPr>
          <p:spPr bwMode="auto">
            <a:xfrm>
              <a:off x="5755311" y="5250488"/>
              <a:ext cx="566351" cy="720000"/>
            </a:xfrm>
            <a:custGeom>
              <a:avLst/>
              <a:gdLst>
                <a:gd name="T0" fmla="*/ 364 w 624"/>
                <a:gd name="T1" fmla="*/ 204 h 794"/>
                <a:gd name="T2" fmla="*/ 364 w 624"/>
                <a:gd name="T3" fmla="*/ 257 h 794"/>
                <a:gd name="T4" fmla="*/ 259 w 624"/>
                <a:gd name="T5" fmla="*/ 257 h 794"/>
                <a:gd name="T6" fmla="*/ 259 w 624"/>
                <a:gd name="T7" fmla="*/ 205 h 794"/>
                <a:gd name="T8" fmla="*/ 259 w 624"/>
                <a:gd name="T9" fmla="*/ 257 h 794"/>
                <a:gd name="T10" fmla="*/ 76 w 624"/>
                <a:gd name="T11" fmla="*/ 329 h 794"/>
                <a:gd name="T12" fmla="*/ 102 w 624"/>
                <a:gd name="T13" fmla="*/ 214 h 794"/>
                <a:gd name="T14" fmla="*/ 312 w 624"/>
                <a:gd name="T15" fmla="*/ 0 h 794"/>
                <a:gd name="T16" fmla="*/ 523 w 624"/>
                <a:gd name="T17" fmla="*/ 213 h 794"/>
                <a:gd name="T18" fmla="*/ 549 w 624"/>
                <a:gd name="T19" fmla="*/ 329 h 794"/>
                <a:gd name="T20" fmla="*/ 434 w 624"/>
                <a:gd name="T21" fmla="*/ 387 h 794"/>
                <a:gd name="T22" fmla="*/ 192 w 624"/>
                <a:gd name="T23" fmla="*/ 387 h 794"/>
                <a:gd name="T24" fmla="*/ 158 w 624"/>
                <a:gd name="T25" fmla="*/ 213 h 794"/>
                <a:gd name="T26" fmla="*/ 467 w 624"/>
                <a:gd name="T27" fmla="*/ 213 h 794"/>
                <a:gd name="T28" fmla="*/ 362 w 624"/>
                <a:gd name="T29" fmla="*/ 146 h 794"/>
                <a:gd name="T30" fmla="*/ 162 w 624"/>
                <a:gd name="T31" fmla="*/ 180 h 794"/>
                <a:gd name="T32" fmla="*/ 158 w 624"/>
                <a:gd name="T33" fmla="*/ 213 h 794"/>
                <a:gd name="T34" fmla="*/ 437 w 624"/>
                <a:gd name="T35" fmla="*/ 454 h 794"/>
                <a:gd name="T36" fmla="*/ 184 w 624"/>
                <a:gd name="T37" fmla="*/ 453 h 794"/>
                <a:gd name="T38" fmla="*/ 100 w 624"/>
                <a:gd name="T39" fmla="*/ 469 h 794"/>
                <a:gd name="T40" fmla="*/ 0 w 624"/>
                <a:gd name="T41" fmla="*/ 794 h 794"/>
                <a:gd name="T42" fmla="*/ 57 w 624"/>
                <a:gd name="T43" fmla="*/ 781 h 794"/>
                <a:gd name="T44" fmla="*/ 154 w 624"/>
                <a:gd name="T45" fmla="*/ 502 h 794"/>
                <a:gd name="T46" fmla="*/ 312 w 624"/>
                <a:gd name="T47" fmla="*/ 539 h 794"/>
                <a:gd name="T48" fmla="*/ 469 w 624"/>
                <a:gd name="T49" fmla="*/ 503 h 794"/>
                <a:gd name="T50" fmla="*/ 568 w 624"/>
                <a:gd name="T51" fmla="*/ 781 h 794"/>
                <a:gd name="T52" fmla="*/ 624 w 624"/>
                <a:gd name="T53" fmla="*/ 793 h 794"/>
                <a:gd name="T54" fmla="*/ 526 w 624"/>
                <a:gd name="T55" fmla="*/ 474 h 794"/>
                <a:gd name="T56" fmla="*/ 426 w 624"/>
                <a:gd name="T57" fmla="*/ 794 h 794"/>
                <a:gd name="T58" fmla="*/ 482 w 624"/>
                <a:gd name="T59" fmla="*/ 681 h 794"/>
                <a:gd name="T60" fmla="*/ 426 w 624"/>
                <a:gd name="T61" fmla="*/ 794 h 794"/>
                <a:gd name="T62" fmla="*/ 199 w 624"/>
                <a:gd name="T63" fmla="*/ 794 h 794"/>
                <a:gd name="T64" fmla="*/ 142 w 624"/>
                <a:gd name="T65" fmla="*/ 681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24" h="794">
                  <a:moveTo>
                    <a:pt x="338" y="231"/>
                  </a:moveTo>
                  <a:cubicBezTo>
                    <a:pt x="338" y="216"/>
                    <a:pt x="350" y="204"/>
                    <a:pt x="364" y="204"/>
                  </a:cubicBezTo>
                  <a:cubicBezTo>
                    <a:pt x="379" y="204"/>
                    <a:pt x="391" y="216"/>
                    <a:pt x="391" y="231"/>
                  </a:cubicBezTo>
                  <a:cubicBezTo>
                    <a:pt x="391" y="245"/>
                    <a:pt x="379" y="257"/>
                    <a:pt x="364" y="257"/>
                  </a:cubicBezTo>
                  <a:cubicBezTo>
                    <a:pt x="350" y="257"/>
                    <a:pt x="338" y="245"/>
                    <a:pt x="338" y="231"/>
                  </a:cubicBezTo>
                  <a:close/>
                  <a:moveTo>
                    <a:pt x="259" y="257"/>
                  </a:moveTo>
                  <a:cubicBezTo>
                    <a:pt x="274" y="257"/>
                    <a:pt x="286" y="245"/>
                    <a:pt x="286" y="231"/>
                  </a:cubicBezTo>
                  <a:cubicBezTo>
                    <a:pt x="286" y="216"/>
                    <a:pt x="274" y="205"/>
                    <a:pt x="259" y="205"/>
                  </a:cubicBezTo>
                  <a:cubicBezTo>
                    <a:pt x="245" y="205"/>
                    <a:pt x="233" y="217"/>
                    <a:pt x="233" y="231"/>
                  </a:cubicBezTo>
                  <a:cubicBezTo>
                    <a:pt x="233" y="245"/>
                    <a:pt x="245" y="257"/>
                    <a:pt x="259" y="257"/>
                  </a:cubicBezTo>
                  <a:close/>
                  <a:moveTo>
                    <a:pt x="58" y="363"/>
                  </a:moveTo>
                  <a:cubicBezTo>
                    <a:pt x="64" y="354"/>
                    <a:pt x="70" y="343"/>
                    <a:pt x="76" y="329"/>
                  </a:cubicBezTo>
                  <a:cubicBezTo>
                    <a:pt x="90" y="297"/>
                    <a:pt x="99" y="263"/>
                    <a:pt x="101" y="225"/>
                  </a:cubicBezTo>
                  <a:cubicBezTo>
                    <a:pt x="101" y="221"/>
                    <a:pt x="101" y="217"/>
                    <a:pt x="102" y="214"/>
                  </a:cubicBezTo>
                  <a:cubicBezTo>
                    <a:pt x="102" y="213"/>
                    <a:pt x="102" y="213"/>
                    <a:pt x="102" y="213"/>
                  </a:cubicBezTo>
                  <a:cubicBezTo>
                    <a:pt x="102" y="95"/>
                    <a:pt x="196" y="0"/>
                    <a:pt x="312" y="0"/>
                  </a:cubicBezTo>
                  <a:cubicBezTo>
                    <a:pt x="429" y="0"/>
                    <a:pt x="523" y="95"/>
                    <a:pt x="523" y="213"/>
                  </a:cubicBezTo>
                  <a:cubicBezTo>
                    <a:pt x="523" y="213"/>
                    <a:pt x="523" y="213"/>
                    <a:pt x="523" y="213"/>
                  </a:cubicBezTo>
                  <a:cubicBezTo>
                    <a:pt x="523" y="216"/>
                    <a:pt x="524" y="220"/>
                    <a:pt x="524" y="225"/>
                  </a:cubicBezTo>
                  <a:cubicBezTo>
                    <a:pt x="526" y="262"/>
                    <a:pt x="534" y="297"/>
                    <a:pt x="549" y="329"/>
                  </a:cubicBezTo>
                  <a:cubicBezTo>
                    <a:pt x="555" y="343"/>
                    <a:pt x="561" y="354"/>
                    <a:pt x="566" y="363"/>
                  </a:cubicBezTo>
                  <a:cubicBezTo>
                    <a:pt x="582" y="387"/>
                    <a:pt x="461" y="387"/>
                    <a:pt x="434" y="387"/>
                  </a:cubicBezTo>
                  <a:cubicBezTo>
                    <a:pt x="400" y="411"/>
                    <a:pt x="358" y="425"/>
                    <a:pt x="313" y="425"/>
                  </a:cubicBezTo>
                  <a:cubicBezTo>
                    <a:pt x="268" y="425"/>
                    <a:pt x="226" y="411"/>
                    <a:pt x="192" y="387"/>
                  </a:cubicBezTo>
                  <a:cubicBezTo>
                    <a:pt x="164" y="387"/>
                    <a:pt x="43" y="387"/>
                    <a:pt x="58" y="363"/>
                  </a:cubicBezTo>
                  <a:close/>
                  <a:moveTo>
                    <a:pt x="158" y="213"/>
                  </a:moveTo>
                  <a:cubicBezTo>
                    <a:pt x="158" y="299"/>
                    <a:pt x="227" y="369"/>
                    <a:pt x="312" y="369"/>
                  </a:cubicBezTo>
                  <a:cubicBezTo>
                    <a:pt x="398" y="369"/>
                    <a:pt x="467" y="299"/>
                    <a:pt x="467" y="213"/>
                  </a:cubicBezTo>
                  <a:cubicBezTo>
                    <a:pt x="467" y="171"/>
                    <a:pt x="451" y="133"/>
                    <a:pt x="424" y="105"/>
                  </a:cubicBezTo>
                  <a:cubicBezTo>
                    <a:pt x="412" y="121"/>
                    <a:pt x="393" y="136"/>
                    <a:pt x="362" y="146"/>
                  </a:cubicBezTo>
                  <a:cubicBezTo>
                    <a:pt x="325" y="159"/>
                    <a:pt x="292" y="160"/>
                    <a:pt x="262" y="161"/>
                  </a:cubicBezTo>
                  <a:cubicBezTo>
                    <a:pt x="228" y="161"/>
                    <a:pt x="198" y="162"/>
                    <a:pt x="162" y="180"/>
                  </a:cubicBezTo>
                  <a:cubicBezTo>
                    <a:pt x="162" y="180"/>
                    <a:pt x="161" y="180"/>
                    <a:pt x="161" y="180"/>
                  </a:cubicBezTo>
                  <a:cubicBezTo>
                    <a:pt x="159" y="190"/>
                    <a:pt x="158" y="201"/>
                    <a:pt x="158" y="213"/>
                  </a:cubicBezTo>
                  <a:close/>
                  <a:moveTo>
                    <a:pt x="469" y="447"/>
                  </a:moveTo>
                  <a:cubicBezTo>
                    <a:pt x="458" y="447"/>
                    <a:pt x="447" y="449"/>
                    <a:pt x="437" y="454"/>
                  </a:cubicBezTo>
                  <a:cubicBezTo>
                    <a:pt x="400" y="472"/>
                    <a:pt x="357" y="482"/>
                    <a:pt x="312" y="482"/>
                  </a:cubicBezTo>
                  <a:cubicBezTo>
                    <a:pt x="266" y="482"/>
                    <a:pt x="223" y="471"/>
                    <a:pt x="184" y="453"/>
                  </a:cubicBezTo>
                  <a:cubicBezTo>
                    <a:pt x="174" y="448"/>
                    <a:pt x="164" y="445"/>
                    <a:pt x="153" y="445"/>
                  </a:cubicBezTo>
                  <a:cubicBezTo>
                    <a:pt x="133" y="445"/>
                    <a:pt x="114" y="454"/>
                    <a:pt x="100" y="469"/>
                  </a:cubicBezTo>
                  <a:cubicBezTo>
                    <a:pt x="38" y="540"/>
                    <a:pt x="0" y="625"/>
                    <a:pt x="0" y="781"/>
                  </a:cubicBezTo>
                  <a:cubicBezTo>
                    <a:pt x="0" y="785"/>
                    <a:pt x="0" y="790"/>
                    <a:pt x="0" y="794"/>
                  </a:cubicBezTo>
                  <a:cubicBezTo>
                    <a:pt x="57" y="794"/>
                    <a:pt x="57" y="794"/>
                    <a:pt x="57" y="794"/>
                  </a:cubicBezTo>
                  <a:cubicBezTo>
                    <a:pt x="57" y="790"/>
                    <a:pt x="57" y="785"/>
                    <a:pt x="57" y="781"/>
                  </a:cubicBezTo>
                  <a:cubicBezTo>
                    <a:pt x="57" y="626"/>
                    <a:pt x="98" y="557"/>
                    <a:pt x="143" y="507"/>
                  </a:cubicBezTo>
                  <a:cubicBezTo>
                    <a:pt x="145" y="504"/>
                    <a:pt x="149" y="502"/>
                    <a:pt x="154" y="502"/>
                  </a:cubicBezTo>
                  <a:cubicBezTo>
                    <a:pt x="156" y="502"/>
                    <a:pt x="158" y="502"/>
                    <a:pt x="160" y="503"/>
                  </a:cubicBezTo>
                  <a:cubicBezTo>
                    <a:pt x="207" y="527"/>
                    <a:pt x="259" y="539"/>
                    <a:pt x="312" y="539"/>
                  </a:cubicBezTo>
                  <a:cubicBezTo>
                    <a:pt x="365" y="539"/>
                    <a:pt x="415" y="527"/>
                    <a:pt x="462" y="505"/>
                  </a:cubicBezTo>
                  <a:cubicBezTo>
                    <a:pt x="464" y="503"/>
                    <a:pt x="466" y="503"/>
                    <a:pt x="469" y="503"/>
                  </a:cubicBezTo>
                  <a:cubicBezTo>
                    <a:pt x="474" y="503"/>
                    <a:pt x="478" y="505"/>
                    <a:pt x="481" y="509"/>
                  </a:cubicBezTo>
                  <a:cubicBezTo>
                    <a:pt x="537" y="582"/>
                    <a:pt x="568" y="678"/>
                    <a:pt x="568" y="781"/>
                  </a:cubicBezTo>
                  <a:cubicBezTo>
                    <a:pt x="568" y="785"/>
                    <a:pt x="568" y="789"/>
                    <a:pt x="567" y="793"/>
                  </a:cubicBezTo>
                  <a:cubicBezTo>
                    <a:pt x="624" y="793"/>
                    <a:pt x="624" y="793"/>
                    <a:pt x="624" y="793"/>
                  </a:cubicBezTo>
                  <a:cubicBezTo>
                    <a:pt x="624" y="789"/>
                    <a:pt x="624" y="785"/>
                    <a:pt x="624" y="781"/>
                  </a:cubicBezTo>
                  <a:cubicBezTo>
                    <a:pt x="624" y="662"/>
                    <a:pt x="586" y="554"/>
                    <a:pt x="526" y="474"/>
                  </a:cubicBezTo>
                  <a:cubicBezTo>
                    <a:pt x="512" y="456"/>
                    <a:pt x="491" y="447"/>
                    <a:pt x="469" y="447"/>
                  </a:cubicBezTo>
                  <a:close/>
                  <a:moveTo>
                    <a:pt x="426" y="794"/>
                  </a:moveTo>
                  <a:cubicBezTo>
                    <a:pt x="482" y="794"/>
                    <a:pt x="482" y="794"/>
                    <a:pt x="482" y="794"/>
                  </a:cubicBezTo>
                  <a:cubicBezTo>
                    <a:pt x="482" y="681"/>
                    <a:pt x="482" y="681"/>
                    <a:pt x="482" y="681"/>
                  </a:cubicBezTo>
                  <a:cubicBezTo>
                    <a:pt x="426" y="681"/>
                    <a:pt x="426" y="681"/>
                    <a:pt x="426" y="681"/>
                  </a:cubicBezTo>
                  <a:lnTo>
                    <a:pt x="426" y="794"/>
                  </a:lnTo>
                  <a:close/>
                  <a:moveTo>
                    <a:pt x="142" y="794"/>
                  </a:moveTo>
                  <a:cubicBezTo>
                    <a:pt x="199" y="794"/>
                    <a:pt x="199" y="794"/>
                    <a:pt x="199" y="794"/>
                  </a:cubicBezTo>
                  <a:cubicBezTo>
                    <a:pt x="199" y="681"/>
                    <a:pt x="199" y="681"/>
                    <a:pt x="199" y="681"/>
                  </a:cubicBezTo>
                  <a:cubicBezTo>
                    <a:pt x="142" y="681"/>
                    <a:pt x="142" y="681"/>
                    <a:pt x="142" y="681"/>
                  </a:cubicBezTo>
                  <a:lnTo>
                    <a:pt x="142" y="794"/>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22" name="Freeform 93">
            <a:extLst>
              <a:ext uri="{FF2B5EF4-FFF2-40B4-BE49-F238E27FC236}">
                <a16:creationId xmlns:a16="http://schemas.microsoft.com/office/drawing/2014/main" id="{4B5CCF67-5347-41E7-982C-15098BD76822}"/>
              </a:ext>
            </a:extLst>
          </p:cNvPr>
          <p:cNvSpPr>
            <a:spLocks noChangeAspect="1" noEditPoints="1"/>
          </p:cNvSpPr>
          <p:nvPr/>
        </p:nvSpPr>
        <p:spPr bwMode="auto">
          <a:xfrm>
            <a:off x="9901350" y="2172688"/>
            <a:ext cx="460696" cy="444532"/>
          </a:xfrm>
          <a:custGeom>
            <a:avLst/>
            <a:gdLst>
              <a:gd name="T0" fmla="*/ 680 w 794"/>
              <a:gd name="T1" fmla="*/ 369 h 765"/>
              <a:gd name="T2" fmla="*/ 454 w 794"/>
              <a:gd name="T3" fmla="*/ 425 h 765"/>
              <a:gd name="T4" fmla="*/ 454 w 794"/>
              <a:gd name="T5" fmla="*/ 539 h 765"/>
              <a:gd name="T6" fmla="*/ 663 w 794"/>
              <a:gd name="T7" fmla="*/ 482 h 765"/>
              <a:gd name="T8" fmla="*/ 454 w 794"/>
              <a:gd name="T9" fmla="*/ 539 h 765"/>
              <a:gd name="T10" fmla="*/ 746 w 794"/>
              <a:gd name="T11" fmla="*/ 660 h 765"/>
              <a:gd name="T12" fmla="*/ 283 w 794"/>
              <a:gd name="T13" fmla="*/ 765 h 765"/>
              <a:gd name="T14" fmla="*/ 161 w 794"/>
              <a:gd name="T15" fmla="*/ 655 h 765"/>
              <a:gd name="T16" fmla="*/ 161 w 794"/>
              <a:gd name="T17" fmla="*/ 365 h 765"/>
              <a:gd name="T18" fmla="*/ 151 w 794"/>
              <a:gd name="T19" fmla="*/ 332 h 765"/>
              <a:gd name="T20" fmla="*/ 57 w 794"/>
              <a:gd name="T21" fmla="*/ 342 h 765"/>
              <a:gd name="T22" fmla="*/ 0 w 794"/>
              <a:gd name="T23" fmla="*/ 595 h 765"/>
              <a:gd name="T24" fmla="*/ 67 w 794"/>
              <a:gd name="T25" fmla="*/ 276 h 765"/>
              <a:gd name="T26" fmla="*/ 210 w 794"/>
              <a:gd name="T27" fmla="*/ 311 h 765"/>
              <a:gd name="T28" fmla="*/ 281 w 794"/>
              <a:gd name="T29" fmla="*/ 278 h 765"/>
              <a:gd name="T30" fmla="*/ 312 w 794"/>
              <a:gd name="T31" fmla="*/ 28 h 765"/>
              <a:gd name="T32" fmla="*/ 391 w 794"/>
              <a:gd name="T33" fmla="*/ 0 h 765"/>
              <a:gd name="T34" fmla="*/ 511 w 794"/>
              <a:gd name="T35" fmla="*/ 127 h 765"/>
              <a:gd name="T36" fmla="*/ 672 w 794"/>
              <a:gd name="T37" fmla="*/ 255 h 765"/>
              <a:gd name="T38" fmla="*/ 737 w 794"/>
              <a:gd name="T39" fmla="*/ 364 h 765"/>
              <a:gd name="T40" fmla="*/ 482 w 794"/>
              <a:gd name="T41" fmla="*/ 312 h 765"/>
              <a:gd name="T42" fmla="*/ 454 w 794"/>
              <a:gd name="T43" fmla="*/ 126 h 765"/>
              <a:gd name="T44" fmla="*/ 391 w 794"/>
              <a:gd name="T45" fmla="*/ 57 h 765"/>
              <a:gd name="T46" fmla="*/ 369 w 794"/>
              <a:gd name="T47" fmla="*/ 182 h 765"/>
              <a:gd name="T48" fmla="*/ 218 w 794"/>
              <a:gd name="T49" fmla="*/ 381 h 765"/>
              <a:gd name="T50" fmla="*/ 218 w 794"/>
              <a:gd name="T51" fmla="*/ 625 h 765"/>
              <a:gd name="T52" fmla="*/ 227 w 794"/>
              <a:gd name="T53" fmla="*/ 683 h 765"/>
              <a:gd name="T54" fmla="*/ 624 w 794"/>
              <a:gd name="T55" fmla="*/ 708 h 765"/>
              <a:gd name="T56" fmla="*/ 690 w 794"/>
              <a:gd name="T57" fmla="*/ 649 h 765"/>
              <a:gd name="T58" fmla="*/ 454 w 794"/>
              <a:gd name="T59" fmla="*/ 652 h 765"/>
              <a:gd name="T60" fmla="*/ 634 w 794"/>
              <a:gd name="T61" fmla="*/ 642 h 765"/>
              <a:gd name="T62" fmla="*/ 643 w 794"/>
              <a:gd name="T63" fmla="*/ 595 h 765"/>
              <a:gd name="T64" fmla="*/ 454 w 794"/>
              <a:gd name="T65" fmla="*/ 652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94" h="765">
                <a:moveTo>
                  <a:pt x="454" y="369"/>
                </a:moveTo>
                <a:cubicBezTo>
                  <a:pt x="680" y="369"/>
                  <a:pt x="680" y="369"/>
                  <a:pt x="680" y="369"/>
                </a:cubicBezTo>
                <a:cubicBezTo>
                  <a:pt x="679" y="383"/>
                  <a:pt x="676" y="403"/>
                  <a:pt x="673" y="425"/>
                </a:cubicBezTo>
                <a:cubicBezTo>
                  <a:pt x="454" y="425"/>
                  <a:pt x="454" y="425"/>
                  <a:pt x="454" y="425"/>
                </a:cubicBezTo>
                <a:lnTo>
                  <a:pt x="454" y="369"/>
                </a:lnTo>
                <a:close/>
                <a:moveTo>
                  <a:pt x="454" y="539"/>
                </a:moveTo>
                <a:cubicBezTo>
                  <a:pt x="653" y="539"/>
                  <a:pt x="653" y="539"/>
                  <a:pt x="653" y="539"/>
                </a:cubicBezTo>
                <a:cubicBezTo>
                  <a:pt x="657" y="520"/>
                  <a:pt x="660" y="501"/>
                  <a:pt x="663" y="482"/>
                </a:cubicBezTo>
                <a:cubicBezTo>
                  <a:pt x="454" y="482"/>
                  <a:pt x="454" y="482"/>
                  <a:pt x="454" y="482"/>
                </a:cubicBezTo>
                <a:cubicBezTo>
                  <a:pt x="454" y="539"/>
                  <a:pt x="454" y="539"/>
                  <a:pt x="454" y="539"/>
                </a:cubicBezTo>
                <a:close/>
                <a:moveTo>
                  <a:pt x="794" y="364"/>
                </a:moveTo>
                <a:cubicBezTo>
                  <a:pt x="794" y="416"/>
                  <a:pt x="751" y="632"/>
                  <a:pt x="746" y="660"/>
                </a:cubicBezTo>
                <a:cubicBezTo>
                  <a:pt x="733" y="741"/>
                  <a:pt x="662" y="764"/>
                  <a:pt x="626" y="765"/>
                </a:cubicBezTo>
                <a:cubicBezTo>
                  <a:pt x="283" y="765"/>
                  <a:pt x="283" y="765"/>
                  <a:pt x="283" y="765"/>
                </a:cubicBezTo>
                <a:cubicBezTo>
                  <a:pt x="221" y="765"/>
                  <a:pt x="191" y="735"/>
                  <a:pt x="177" y="710"/>
                </a:cubicBezTo>
                <a:cubicBezTo>
                  <a:pt x="162" y="683"/>
                  <a:pt x="161" y="658"/>
                  <a:pt x="161" y="655"/>
                </a:cubicBezTo>
                <a:cubicBezTo>
                  <a:pt x="161" y="365"/>
                  <a:pt x="161" y="365"/>
                  <a:pt x="161" y="365"/>
                </a:cubicBezTo>
                <a:cubicBezTo>
                  <a:pt x="161" y="365"/>
                  <a:pt x="161" y="365"/>
                  <a:pt x="161" y="365"/>
                </a:cubicBezTo>
                <a:cubicBezTo>
                  <a:pt x="161" y="343"/>
                  <a:pt x="161" y="343"/>
                  <a:pt x="161" y="343"/>
                </a:cubicBezTo>
                <a:cubicBezTo>
                  <a:pt x="161" y="338"/>
                  <a:pt x="161" y="332"/>
                  <a:pt x="151" y="332"/>
                </a:cubicBezTo>
                <a:cubicBezTo>
                  <a:pt x="67" y="332"/>
                  <a:pt x="67" y="332"/>
                  <a:pt x="67" y="332"/>
                </a:cubicBezTo>
                <a:cubicBezTo>
                  <a:pt x="63" y="332"/>
                  <a:pt x="57" y="333"/>
                  <a:pt x="57" y="342"/>
                </a:cubicBezTo>
                <a:cubicBezTo>
                  <a:pt x="57" y="595"/>
                  <a:pt x="57" y="595"/>
                  <a:pt x="57" y="595"/>
                </a:cubicBezTo>
                <a:cubicBezTo>
                  <a:pt x="0" y="595"/>
                  <a:pt x="0" y="595"/>
                  <a:pt x="0" y="595"/>
                </a:cubicBezTo>
                <a:cubicBezTo>
                  <a:pt x="0" y="343"/>
                  <a:pt x="0" y="343"/>
                  <a:pt x="0" y="343"/>
                </a:cubicBezTo>
                <a:cubicBezTo>
                  <a:pt x="0" y="293"/>
                  <a:pt x="40" y="276"/>
                  <a:pt x="67" y="276"/>
                </a:cubicBezTo>
                <a:cubicBezTo>
                  <a:pt x="151" y="276"/>
                  <a:pt x="151" y="276"/>
                  <a:pt x="151" y="276"/>
                </a:cubicBezTo>
                <a:cubicBezTo>
                  <a:pt x="177" y="276"/>
                  <a:pt x="199" y="289"/>
                  <a:pt x="210" y="311"/>
                </a:cubicBezTo>
                <a:cubicBezTo>
                  <a:pt x="211" y="314"/>
                  <a:pt x="213" y="317"/>
                  <a:pt x="214" y="321"/>
                </a:cubicBezTo>
                <a:cubicBezTo>
                  <a:pt x="238" y="309"/>
                  <a:pt x="264" y="294"/>
                  <a:pt x="281" y="278"/>
                </a:cubicBezTo>
                <a:cubicBezTo>
                  <a:pt x="314" y="244"/>
                  <a:pt x="312" y="183"/>
                  <a:pt x="312" y="183"/>
                </a:cubicBezTo>
                <a:cubicBezTo>
                  <a:pt x="312" y="28"/>
                  <a:pt x="312" y="28"/>
                  <a:pt x="312" y="28"/>
                </a:cubicBezTo>
                <a:cubicBezTo>
                  <a:pt x="312" y="13"/>
                  <a:pt x="325" y="0"/>
                  <a:pt x="340" y="0"/>
                </a:cubicBezTo>
                <a:cubicBezTo>
                  <a:pt x="391" y="0"/>
                  <a:pt x="391" y="0"/>
                  <a:pt x="391" y="0"/>
                </a:cubicBezTo>
                <a:cubicBezTo>
                  <a:pt x="428" y="0"/>
                  <a:pt x="458" y="11"/>
                  <a:pt x="479" y="34"/>
                </a:cubicBezTo>
                <a:cubicBezTo>
                  <a:pt x="512" y="69"/>
                  <a:pt x="511" y="117"/>
                  <a:pt x="511" y="127"/>
                </a:cubicBezTo>
                <a:cubicBezTo>
                  <a:pt x="511" y="255"/>
                  <a:pt x="511" y="255"/>
                  <a:pt x="511" y="255"/>
                </a:cubicBezTo>
                <a:cubicBezTo>
                  <a:pt x="672" y="255"/>
                  <a:pt x="672" y="255"/>
                  <a:pt x="672" y="255"/>
                </a:cubicBezTo>
                <a:cubicBezTo>
                  <a:pt x="772" y="255"/>
                  <a:pt x="794" y="334"/>
                  <a:pt x="794" y="364"/>
                </a:cubicBezTo>
                <a:close/>
                <a:moveTo>
                  <a:pt x="737" y="364"/>
                </a:moveTo>
                <a:cubicBezTo>
                  <a:pt x="737" y="359"/>
                  <a:pt x="735" y="312"/>
                  <a:pt x="672" y="312"/>
                </a:cubicBezTo>
                <a:cubicBezTo>
                  <a:pt x="482" y="312"/>
                  <a:pt x="482" y="312"/>
                  <a:pt x="482" y="312"/>
                </a:cubicBezTo>
                <a:cubicBezTo>
                  <a:pt x="467" y="312"/>
                  <a:pt x="454" y="299"/>
                  <a:pt x="454" y="283"/>
                </a:cubicBezTo>
                <a:cubicBezTo>
                  <a:pt x="454" y="126"/>
                  <a:pt x="454" y="126"/>
                  <a:pt x="454" y="126"/>
                </a:cubicBezTo>
                <a:cubicBezTo>
                  <a:pt x="454" y="125"/>
                  <a:pt x="455" y="92"/>
                  <a:pt x="437" y="73"/>
                </a:cubicBezTo>
                <a:cubicBezTo>
                  <a:pt x="427" y="62"/>
                  <a:pt x="412" y="57"/>
                  <a:pt x="391" y="57"/>
                </a:cubicBezTo>
                <a:cubicBezTo>
                  <a:pt x="369" y="57"/>
                  <a:pt x="369" y="57"/>
                  <a:pt x="369" y="57"/>
                </a:cubicBezTo>
                <a:cubicBezTo>
                  <a:pt x="369" y="182"/>
                  <a:pt x="369" y="182"/>
                  <a:pt x="369" y="182"/>
                </a:cubicBezTo>
                <a:cubicBezTo>
                  <a:pt x="369" y="191"/>
                  <a:pt x="370" y="269"/>
                  <a:pt x="321" y="318"/>
                </a:cubicBezTo>
                <a:cubicBezTo>
                  <a:pt x="293" y="346"/>
                  <a:pt x="249" y="368"/>
                  <a:pt x="218" y="381"/>
                </a:cubicBezTo>
                <a:cubicBezTo>
                  <a:pt x="218" y="625"/>
                  <a:pt x="218" y="625"/>
                  <a:pt x="218" y="625"/>
                </a:cubicBezTo>
                <a:cubicBezTo>
                  <a:pt x="218" y="625"/>
                  <a:pt x="218" y="625"/>
                  <a:pt x="218" y="625"/>
                </a:cubicBezTo>
                <a:cubicBezTo>
                  <a:pt x="218" y="655"/>
                  <a:pt x="218" y="655"/>
                  <a:pt x="218" y="655"/>
                </a:cubicBezTo>
                <a:cubicBezTo>
                  <a:pt x="218" y="655"/>
                  <a:pt x="218" y="669"/>
                  <a:pt x="227" y="683"/>
                </a:cubicBezTo>
                <a:cubicBezTo>
                  <a:pt x="237" y="700"/>
                  <a:pt x="255" y="708"/>
                  <a:pt x="283" y="708"/>
                </a:cubicBezTo>
                <a:cubicBezTo>
                  <a:pt x="624" y="708"/>
                  <a:pt x="624" y="708"/>
                  <a:pt x="624" y="708"/>
                </a:cubicBezTo>
                <a:cubicBezTo>
                  <a:pt x="631" y="708"/>
                  <a:pt x="682" y="703"/>
                  <a:pt x="690" y="650"/>
                </a:cubicBezTo>
                <a:cubicBezTo>
                  <a:pt x="690" y="649"/>
                  <a:pt x="690" y="649"/>
                  <a:pt x="690" y="649"/>
                </a:cubicBezTo>
                <a:cubicBezTo>
                  <a:pt x="703" y="583"/>
                  <a:pt x="737" y="403"/>
                  <a:pt x="737" y="364"/>
                </a:cubicBezTo>
                <a:close/>
                <a:moveTo>
                  <a:pt x="454" y="652"/>
                </a:moveTo>
                <a:cubicBezTo>
                  <a:pt x="632" y="652"/>
                  <a:pt x="632" y="652"/>
                  <a:pt x="632" y="652"/>
                </a:cubicBezTo>
                <a:cubicBezTo>
                  <a:pt x="633" y="649"/>
                  <a:pt x="633" y="646"/>
                  <a:pt x="634" y="642"/>
                </a:cubicBezTo>
                <a:cubicBezTo>
                  <a:pt x="634" y="641"/>
                  <a:pt x="634" y="641"/>
                  <a:pt x="634" y="641"/>
                </a:cubicBezTo>
                <a:cubicBezTo>
                  <a:pt x="637" y="629"/>
                  <a:pt x="640" y="613"/>
                  <a:pt x="643" y="595"/>
                </a:cubicBezTo>
                <a:cubicBezTo>
                  <a:pt x="454" y="595"/>
                  <a:pt x="454" y="595"/>
                  <a:pt x="454" y="595"/>
                </a:cubicBezTo>
                <a:cubicBezTo>
                  <a:pt x="454" y="652"/>
                  <a:pt x="454" y="652"/>
                  <a:pt x="454" y="6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4" name="Freeform 93">
            <a:extLst>
              <a:ext uri="{FF2B5EF4-FFF2-40B4-BE49-F238E27FC236}">
                <a16:creationId xmlns:a16="http://schemas.microsoft.com/office/drawing/2014/main" id="{4B5CCF67-5347-41E7-982C-15098BD76822}"/>
              </a:ext>
            </a:extLst>
          </p:cNvPr>
          <p:cNvSpPr>
            <a:spLocks noChangeAspect="1" noEditPoints="1"/>
          </p:cNvSpPr>
          <p:nvPr/>
        </p:nvSpPr>
        <p:spPr bwMode="auto">
          <a:xfrm>
            <a:off x="10175884" y="2614331"/>
            <a:ext cx="460696" cy="444532"/>
          </a:xfrm>
          <a:custGeom>
            <a:avLst/>
            <a:gdLst>
              <a:gd name="T0" fmla="*/ 680 w 794"/>
              <a:gd name="T1" fmla="*/ 369 h 765"/>
              <a:gd name="T2" fmla="*/ 454 w 794"/>
              <a:gd name="T3" fmla="*/ 425 h 765"/>
              <a:gd name="T4" fmla="*/ 454 w 794"/>
              <a:gd name="T5" fmla="*/ 539 h 765"/>
              <a:gd name="T6" fmla="*/ 663 w 794"/>
              <a:gd name="T7" fmla="*/ 482 h 765"/>
              <a:gd name="T8" fmla="*/ 454 w 794"/>
              <a:gd name="T9" fmla="*/ 539 h 765"/>
              <a:gd name="T10" fmla="*/ 746 w 794"/>
              <a:gd name="T11" fmla="*/ 660 h 765"/>
              <a:gd name="T12" fmla="*/ 283 w 794"/>
              <a:gd name="T13" fmla="*/ 765 h 765"/>
              <a:gd name="T14" fmla="*/ 161 w 794"/>
              <a:gd name="T15" fmla="*/ 655 h 765"/>
              <a:gd name="T16" fmla="*/ 161 w 794"/>
              <a:gd name="T17" fmla="*/ 365 h 765"/>
              <a:gd name="T18" fmla="*/ 151 w 794"/>
              <a:gd name="T19" fmla="*/ 332 h 765"/>
              <a:gd name="T20" fmla="*/ 57 w 794"/>
              <a:gd name="T21" fmla="*/ 342 h 765"/>
              <a:gd name="T22" fmla="*/ 0 w 794"/>
              <a:gd name="T23" fmla="*/ 595 h 765"/>
              <a:gd name="T24" fmla="*/ 67 w 794"/>
              <a:gd name="T25" fmla="*/ 276 h 765"/>
              <a:gd name="T26" fmla="*/ 210 w 794"/>
              <a:gd name="T27" fmla="*/ 311 h 765"/>
              <a:gd name="T28" fmla="*/ 281 w 794"/>
              <a:gd name="T29" fmla="*/ 278 h 765"/>
              <a:gd name="T30" fmla="*/ 312 w 794"/>
              <a:gd name="T31" fmla="*/ 28 h 765"/>
              <a:gd name="T32" fmla="*/ 391 w 794"/>
              <a:gd name="T33" fmla="*/ 0 h 765"/>
              <a:gd name="T34" fmla="*/ 511 w 794"/>
              <a:gd name="T35" fmla="*/ 127 h 765"/>
              <a:gd name="T36" fmla="*/ 672 w 794"/>
              <a:gd name="T37" fmla="*/ 255 h 765"/>
              <a:gd name="T38" fmla="*/ 737 w 794"/>
              <a:gd name="T39" fmla="*/ 364 h 765"/>
              <a:gd name="T40" fmla="*/ 482 w 794"/>
              <a:gd name="T41" fmla="*/ 312 h 765"/>
              <a:gd name="T42" fmla="*/ 454 w 794"/>
              <a:gd name="T43" fmla="*/ 126 h 765"/>
              <a:gd name="T44" fmla="*/ 391 w 794"/>
              <a:gd name="T45" fmla="*/ 57 h 765"/>
              <a:gd name="T46" fmla="*/ 369 w 794"/>
              <a:gd name="T47" fmla="*/ 182 h 765"/>
              <a:gd name="T48" fmla="*/ 218 w 794"/>
              <a:gd name="T49" fmla="*/ 381 h 765"/>
              <a:gd name="T50" fmla="*/ 218 w 794"/>
              <a:gd name="T51" fmla="*/ 625 h 765"/>
              <a:gd name="T52" fmla="*/ 227 w 794"/>
              <a:gd name="T53" fmla="*/ 683 h 765"/>
              <a:gd name="T54" fmla="*/ 624 w 794"/>
              <a:gd name="T55" fmla="*/ 708 h 765"/>
              <a:gd name="T56" fmla="*/ 690 w 794"/>
              <a:gd name="T57" fmla="*/ 649 h 765"/>
              <a:gd name="T58" fmla="*/ 454 w 794"/>
              <a:gd name="T59" fmla="*/ 652 h 765"/>
              <a:gd name="T60" fmla="*/ 634 w 794"/>
              <a:gd name="T61" fmla="*/ 642 h 765"/>
              <a:gd name="T62" fmla="*/ 643 w 794"/>
              <a:gd name="T63" fmla="*/ 595 h 765"/>
              <a:gd name="T64" fmla="*/ 454 w 794"/>
              <a:gd name="T65" fmla="*/ 652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94" h="765">
                <a:moveTo>
                  <a:pt x="454" y="369"/>
                </a:moveTo>
                <a:cubicBezTo>
                  <a:pt x="680" y="369"/>
                  <a:pt x="680" y="369"/>
                  <a:pt x="680" y="369"/>
                </a:cubicBezTo>
                <a:cubicBezTo>
                  <a:pt x="679" y="383"/>
                  <a:pt x="676" y="403"/>
                  <a:pt x="673" y="425"/>
                </a:cubicBezTo>
                <a:cubicBezTo>
                  <a:pt x="454" y="425"/>
                  <a:pt x="454" y="425"/>
                  <a:pt x="454" y="425"/>
                </a:cubicBezTo>
                <a:lnTo>
                  <a:pt x="454" y="369"/>
                </a:lnTo>
                <a:close/>
                <a:moveTo>
                  <a:pt x="454" y="539"/>
                </a:moveTo>
                <a:cubicBezTo>
                  <a:pt x="653" y="539"/>
                  <a:pt x="653" y="539"/>
                  <a:pt x="653" y="539"/>
                </a:cubicBezTo>
                <a:cubicBezTo>
                  <a:pt x="657" y="520"/>
                  <a:pt x="660" y="501"/>
                  <a:pt x="663" y="482"/>
                </a:cubicBezTo>
                <a:cubicBezTo>
                  <a:pt x="454" y="482"/>
                  <a:pt x="454" y="482"/>
                  <a:pt x="454" y="482"/>
                </a:cubicBezTo>
                <a:cubicBezTo>
                  <a:pt x="454" y="539"/>
                  <a:pt x="454" y="539"/>
                  <a:pt x="454" y="539"/>
                </a:cubicBezTo>
                <a:close/>
                <a:moveTo>
                  <a:pt x="794" y="364"/>
                </a:moveTo>
                <a:cubicBezTo>
                  <a:pt x="794" y="416"/>
                  <a:pt x="751" y="632"/>
                  <a:pt x="746" y="660"/>
                </a:cubicBezTo>
                <a:cubicBezTo>
                  <a:pt x="733" y="741"/>
                  <a:pt x="662" y="764"/>
                  <a:pt x="626" y="765"/>
                </a:cubicBezTo>
                <a:cubicBezTo>
                  <a:pt x="283" y="765"/>
                  <a:pt x="283" y="765"/>
                  <a:pt x="283" y="765"/>
                </a:cubicBezTo>
                <a:cubicBezTo>
                  <a:pt x="221" y="765"/>
                  <a:pt x="191" y="735"/>
                  <a:pt x="177" y="710"/>
                </a:cubicBezTo>
                <a:cubicBezTo>
                  <a:pt x="162" y="683"/>
                  <a:pt x="161" y="658"/>
                  <a:pt x="161" y="655"/>
                </a:cubicBezTo>
                <a:cubicBezTo>
                  <a:pt x="161" y="365"/>
                  <a:pt x="161" y="365"/>
                  <a:pt x="161" y="365"/>
                </a:cubicBezTo>
                <a:cubicBezTo>
                  <a:pt x="161" y="365"/>
                  <a:pt x="161" y="365"/>
                  <a:pt x="161" y="365"/>
                </a:cubicBezTo>
                <a:cubicBezTo>
                  <a:pt x="161" y="343"/>
                  <a:pt x="161" y="343"/>
                  <a:pt x="161" y="343"/>
                </a:cubicBezTo>
                <a:cubicBezTo>
                  <a:pt x="161" y="338"/>
                  <a:pt x="161" y="332"/>
                  <a:pt x="151" y="332"/>
                </a:cubicBezTo>
                <a:cubicBezTo>
                  <a:pt x="67" y="332"/>
                  <a:pt x="67" y="332"/>
                  <a:pt x="67" y="332"/>
                </a:cubicBezTo>
                <a:cubicBezTo>
                  <a:pt x="63" y="332"/>
                  <a:pt x="57" y="333"/>
                  <a:pt x="57" y="342"/>
                </a:cubicBezTo>
                <a:cubicBezTo>
                  <a:pt x="57" y="595"/>
                  <a:pt x="57" y="595"/>
                  <a:pt x="57" y="595"/>
                </a:cubicBezTo>
                <a:cubicBezTo>
                  <a:pt x="0" y="595"/>
                  <a:pt x="0" y="595"/>
                  <a:pt x="0" y="595"/>
                </a:cubicBezTo>
                <a:cubicBezTo>
                  <a:pt x="0" y="343"/>
                  <a:pt x="0" y="343"/>
                  <a:pt x="0" y="343"/>
                </a:cubicBezTo>
                <a:cubicBezTo>
                  <a:pt x="0" y="293"/>
                  <a:pt x="40" y="276"/>
                  <a:pt x="67" y="276"/>
                </a:cubicBezTo>
                <a:cubicBezTo>
                  <a:pt x="151" y="276"/>
                  <a:pt x="151" y="276"/>
                  <a:pt x="151" y="276"/>
                </a:cubicBezTo>
                <a:cubicBezTo>
                  <a:pt x="177" y="276"/>
                  <a:pt x="199" y="289"/>
                  <a:pt x="210" y="311"/>
                </a:cubicBezTo>
                <a:cubicBezTo>
                  <a:pt x="211" y="314"/>
                  <a:pt x="213" y="317"/>
                  <a:pt x="214" y="321"/>
                </a:cubicBezTo>
                <a:cubicBezTo>
                  <a:pt x="238" y="309"/>
                  <a:pt x="264" y="294"/>
                  <a:pt x="281" y="278"/>
                </a:cubicBezTo>
                <a:cubicBezTo>
                  <a:pt x="314" y="244"/>
                  <a:pt x="312" y="183"/>
                  <a:pt x="312" y="183"/>
                </a:cubicBezTo>
                <a:cubicBezTo>
                  <a:pt x="312" y="28"/>
                  <a:pt x="312" y="28"/>
                  <a:pt x="312" y="28"/>
                </a:cubicBezTo>
                <a:cubicBezTo>
                  <a:pt x="312" y="13"/>
                  <a:pt x="325" y="0"/>
                  <a:pt x="340" y="0"/>
                </a:cubicBezTo>
                <a:cubicBezTo>
                  <a:pt x="391" y="0"/>
                  <a:pt x="391" y="0"/>
                  <a:pt x="391" y="0"/>
                </a:cubicBezTo>
                <a:cubicBezTo>
                  <a:pt x="428" y="0"/>
                  <a:pt x="458" y="11"/>
                  <a:pt x="479" y="34"/>
                </a:cubicBezTo>
                <a:cubicBezTo>
                  <a:pt x="512" y="69"/>
                  <a:pt x="511" y="117"/>
                  <a:pt x="511" y="127"/>
                </a:cubicBezTo>
                <a:cubicBezTo>
                  <a:pt x="511" y="255"/>
                  <a:pt x="511" y="255"/>
                  <a:pt x="511" y="255"/>
                </a:cubicBezTo>
                <a:cubicBezTo>
                  <a:pt x="672" y="255"/>
                  <a:pt x="672" y="255"/>
                  <a:pt x="672" y="255"/>
                </a:cubicBezTo>
                <a:cubicBezTo>
                  <a:pt x="772" y="255"/>
                  <a:pt x="794" y="334"/>
                  <a:pt x="794" y="364"/>
                </a:cubicBezTo>
                <a:close/>
                <a:moveTo>
                  <a:pt x="737" y="364"/>
                </a:moveTo>
                <a:cubicBezTo>
                  <a:pt x="737" y="359"/>
                  <a:pt x="735" y="312"/>
                  <a:pt x="672" y="312"/>
                </a:cubicBezTo>
                <a:cubicBezTo>
                  <a:pt x="482" y="312"/>
                  <a:pt x="482" y="312"/>
                  <a:pt x="482" y="312"/>
                </a:cubicBezTo>
                <a:cubicBezTo>
                  <a:pt x="467" y="312"/>
                  <a:pt x="454" y="299"/>
                  <a:pt x="454" y="283"/>
                </a:cubicBezTo>
                <a:cubicBezTo>
                  <a:pt x="454" y="126"/>
                  <a:pt x="454" y="126"/>
                  <a:pt x="454" y="126"/>
                </a:cubicBezTo>
                <a:cubicBezTo>
                  <a:pt x="454" y="125"/>
                  <a:pt x="455" y="92"/>
                  <a:pt x="437" y="73"/>
                </a:cubicBezTo>
                <a:cubicBezTo>
                  <a:pt x="427" y="62"/>
                  <a:pt x="412" y="57"/>
                  <a:pt x="391" y="57"/>
                </a:cubicBezTo>
                <a:cubicBezTo>
                  <a:pt x="369" y="57"/>
                  <a:pt x="369" y="57"/>
                  <a:pt x="369" y="57"/>
                </a:cubicBezTo>
                <a:cubicBezTo>
                  <a:pt x="369" y="182"/>
                  <a:pt x="369" y="182"/>
                  <a:pt x="369" y="182"/>
                </a:cubicBezTo>
                <a:cubicBezTo>
                  <a:pt x="369" y="191"/>
                  <a:pt x="370" y="269"/>
                  <a:pt x="321" y="318"/>
                </a:cubicBezTo>
                <a:cubicBezTo>
                  <a:pt x="293" y="346"/>
                  <a:pt x="249" y="368"/>
                  <a:pt x="218" y="381"/>
                </a:cubicBezTo>
                <a:cubicBezTo>
                  <a:pt x="218" y="625"/>
                  <a:pt x="218" y="625"/>
                  <a:pt x="218" y="625"/>
                </a:cubicBezTo>
                <a:cubicBezTo>
                  <a:pt x="218" y="625"/>
                  <a:pt x="218" y="625"/>
                  <a:pt x="218" y="625"/>
                </a:cubicBezTo>
                <a:cubicBezTo>
                  <a:pt x="218" y="655"/>
                  <a:pt x="218" y="655"/>
                  <a:pt x="218" y="655"/>
                </a:cubicBezTo>
                <a:cubicBezTo>
                  <a:pt x="218" y="655"/>
                  <a:pt x="218" y="669"/>
                  <a:pt x="227" y="683"/>
                </a:cubicBezTo>
                <a:cubicBezTo>
                  <a:pt x="237" y="700"/>
                  <a:pt x="255" y="708"/>
                  <a:pt x="283" y="708"/>
                </a:cubicBezTo>
                <a:cubicBezTo>
                  <a:pt x="624" y="708"/>
                  <a:pt x="624" y="708"/>
                  <a:pt x="624" y="708"/>
                </a:cubicBezTo>
                <a:cubicBezTo>
                  <a:pt x="631" y="708"/>
                  <a:pt x="682" y="703"/>
                  <a:pt x="690" y="650"/>
                </a:cubicBezTo>
                <a:cubicBezTo>
                  <a:pt x="690" y="649"/>
                  <a:pt x="690" y="649"/>
                  <a:pt x="690" y="649"/>
                </a:cubicBezTo>
                <a:cubicBezTo>
                  <a:pt x="703" y="583"/>
                  <a:pt x="737" y="403"/>
                  <a:pt x="737" y="364"/>
                </a:cubicBezTo>
                <a:close/>
                <a:moveTo>
                  <a:pt x="454" y="652"/>
                </a:moveTo>
                <a:cubicBezTo>
                  <a:pt x="632" y="652"/>
                  <a:pt x="632" y="652"/>
                  <a:pt x="632" y="652"/>
                </a:cubicBezTo>
                <a:cubicBezTo>
                  <a:pt x="633" y="649"/>
                  <a:pt x="633" y="646"/>
                  <a:pt x="634" y="642"/>
                </a:cubicBezTo>
                <a:cubicBezTo>
                  <a:pt x="634" y="641"/>
                  <a:pt x="634" y="641"/>
                  <a:pt x="634" y="641"/>
                </a:cubicBezTo>
                <a:cubicBezTo>
                  <a:pt x="637" y="629"/>
                  <a:pt x="640" y="613"/>
                  <a:pt x="643" y="595"/>
                </a:cubicBezTo>
                <a:cubicBezTo>
                  <a:pt x="454" y="595"/>
                  <a:pt x="454" y="595"/>
                  <a:pt x="454" y="595"/>
                </a:cubicBezTo>
                <a:cubicBezTo>
                  <a:pt x="454" y="652"/>
                  <a:pt x="454" y="652"/>
                  <a:pt x="454" y="6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5" name="Freeform 93">
            <a:extLst>
              <a:ext uri="{FF2B5EF4-FFF2-40B4-BE49-F238E27FC236}">
                <a16:creationId xmlns:a16="http://schemas.microsoft.com/office/drawing/2014/main" id="{4B5CCF67-5347-41E7-982C-15098BD76822}"/>
              </a:ext>
            </a:extLst>
          </p:cNvPr>
          <p:cNvSpPr>
            <a:spLocks noChangeAspect="1" noEditPoints="1"/>
          </p:cNvSpPr>
          <p:nvPr/>
        </p:nvSpPr>
        <p:spPr bwMode="auto">
          <a:xfrm>
            <a:off x="10419109" y="2110531"/>
            <a:ext cx="460696" cy="444532"/>
          </a:xfrm>
          <a:custGeom>
            <a:avLst/>
            <a:gdLst>
              <a:gd name="T0" fmla="*/ 680 w 794"/>
              <a:gd name="T1" fmla="*/ 369 h 765"/>
              <a:gd name="T2" fmla="*/ 454 w 794"/>
              <a:gd name="T3" fmla="*/ 425 h 765"/>
              <a:gd name="T4" fmla="*/ 454 w 794"/>
              <a:gd name="T5" fmla="*/ 539 h 765"/>
              <a:gd name="T6" fmla="*/ 663 w 794"/>
              <a:gd name="T7" fmla="*/ 482 h 765"/>
              <a:gd name="T8" fmla="*/ 454 w 794"/>
              <a:gd name="T9" fmla="*/ 539 h 765"/>
              <a:gd name="T10" fmla="*/ 746 w 794"/>
              <a:gd name="T11" fmla="*/ 660 h 765"/>
              <a:gd name="T12" fmla="*/ 283 w 794"/>
              <a:gd name="T13" fmla="*/ 765 h 765"/>
              <a:gd name="T14" fmla="*/ 161 w 794"/>
              <a:gd name="T15" fmla="*/ 655 h 765"/>
              <a:gd name="T16" fmla="*/ 161 w 794"/>
              <a:gd name="T17" fmla="*/ 365 h 765"/>
              <a:gd name="T18" fmla="*/ 151 w 794"/>
              <a:gd name="T19" fmla="*/ 332 h 765"/>
              <a:gd name="T20" fmla="*/ 57 w 794"/>
              <a:gd name="T21" fmla="*/ 342 h 765"/>
              <a:gd name="T22" fmla="*/ 0 w 794"/>
              <a:gd name="T23" fmla="*/ 595 h 765"/>
              <a:gd name="T24" fmla="*/ 67 w 794"/>
              <a:gd name="T25" fmla="*/ 276 h 765"/>
              <a:gd name="T26" fmla="*/ 210 w 794"/>
              <a:gd name="T27" fmla="*/ 311 h 765"/>
              <a:gd name="T28" fmla="*/ 281 w 794"/>
              <a:gd name="T29" fmla="*/ 278 h 765"/>
              <a:gd name="T30" fmla="*/ 312 w 794"/>
              <a:gd name="T31" fmla="*/ 28 h 765"/>
              <a:gd name="T32" fmla="*/ 391 w 794"/>
              <a:gd name="T33" fmla="*/ 0 h 765"/>
              <a:gd name="T34" fmla="*/ 511 w 794"/>
              <a:gd name="T35" fmla="*/ 127 h 765"/>
              <a:gd name="T36" fmla="*/ 672 w 794"/>
              <a:gd name="T37" fmla="*/ 255 h 765"/>
              <a:gd name="T38" fmla="*/ 737 w 794"/>
              <a:gd name="T39" fmla="*/ 364 h 765"/>
              <a:gd name="T40" fmla="*/ 482 w 794"/>
              <a:gd name="T41" fmla="*/ 312 h 765"/>
              <a:gd name="T42" fmla="*/ 454 w 794"/>
              <a:gd name="T43" fmla="*/ 126 h 765"/>
              <a:gd name="T44" fmla="*/ 391 w 794"/>
              <a:gd name="T45" fmla="*/ 57 h 765"/>
              <a:gd name="T46" fmla="*/ 369 w 794"/>
              <a:gd name="T47" fmla="*/ 182 h 765"/>
              <a:gd name="T48" fmla="*/ 218 w 794"/>
              <a:gd name="T49" fmla="*/ 381 h 765"/>
              <a:gd name="T50" fmla="*/ 218 w 794"/>
              <a:gd name="T51" fmla="*/ 625 h 765"/>
              <a:gd name="T52" fmla="*/ 227 w 794"/>
              <a:gd name="T53" fmla="*/ 683 h 765"/>
              <a:gd name="T54" fmla="*/ 624 w 794"/>
              <a:gd name="T55" fmla="*/ 708 h 765"/>
              <a:gd name="T56" fmla="*/ 690 w 794"/>
              <a:gd name="T57" fmla="*/ 649 h 765"/>
              <a:gd name="T58" fmla="*/ 454 w 794"/>
              <a:gd name="T59" fmla="*/ 652 h 765"/>
              <a:gd name="T60" fmla="*/ 634 w 794"/>
              <a:gd name="T61" fmla="*/ 642 h 765"/>
              <a:gd name="T62" fmla="*/ 643 w 794"/>
              <a:gd name="T63" fmla="*/ 595 h 765"/>
              <a:gd name="T64" fmla="*/ 454 w 794"/>
              <a:gd name="T65" fmla="*/ 652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94" h="765">
                <a:moveTo>
                  <a:pt x="454" y="369"/>
                </a:moveTo>
                <a:cubicBezTo>
                  <a:pt x="680" y="369"/>
                  <a:pt x="680" y="369"/>
                  <a:pt x="680" y="369"/>
                </a:cubicBezTo>
                <a:cubicBezTo>
                  <a:pt x="679" y="383"/>
                  <a:pt x="676" y="403"/>
                  <a:pt x="673" y="425"/>
                </a:cubicBezTo>
                <a:cubicBezTo>
                  <a:pt x="454" y="425"/>
                  <a:pt x="454" y="425"/>
                  <a:pt x="454" y="425"/>
                </a:cubicBezTo>
                <a:lnTo>
                  <a:pt x="454" y="369"/>
                </a:lnTo>
                <a:close/>
                <a:moveTo>
                  <a:pt x="454" y="539"/>
                </a:moveTo>
                <a:cubicBezTo>
                  <a:pt x="653" y="539"/>
                  <a:pt x="653" y="539"/>
                  <a:pt x="653" y="539"/>
                </a:cubicBezTo>
                <a:cubicBezTo>
                  <a:pt x="657" y="520"/>
                  <a:pt x="660" y="501"/>
                  <a:pt x="663" y="482"/>
                </a:cubicBezTo>
                <a:cubicBezTo>
                  <a:pt x="454" y="482"/>
                  <a:pt x="454" y="482"/>
                  <a:pt x="454" y="482"/>
                </a:cubicBezTo>
                <a:cubicBezTo>
                  <a:pt x="454" y="539"/>
                  <a:pt x="454" y="539"/>
                  <a:pt x="454" y="539"/>
                </a:cubicBezTo>
                <a:close/>
                <a:moveTo>
                  <a:pt x="794" y="364"/>
                </a:moveTo>
                <a:cubicBezTo>
                  <a:pt x="794" y="416"/>
                  <a:pt x="751" y="632"/>
                  <a:pt x="746" y="660"/>
                </a:cubicBezTo>
                <a:cubicBezTo>
                  <a:pt x="733" y="741"/>
                  <a:pt x="662" y="764"/>
                  <a:pt x="626" y="765"/>
                </a:cubicBezTo>
                <a:cubicBezTo>
                  <a:pt x="283" y="765"/>
                  <a:pt x="283" y="765"/>
                  <a:pt x="283" y="765"/>
                </a:cubicBezTo>
                <a:cubicBezTo>
                  <a:pt x="221" y="765"/>
                  <a:pt x="191" y="735"/>
                  <a:pt x="177" y="710"/>
                </a:cubicBezTo>
                <a:cubicBezTo>
                  <a:pt x="162" y="683"/>
                  <a:pt x="161" y="658"/>
                  <a:pt x="161" y="655"/>
                </a:cubicBezTo>
                <a:cubicBezTo>
                  <a:pt x="161" y="365"/>
                  <a:pt x="161" y="365"/>
                  <a:pt x="161" y="365"/>
                </a:cubicBezTo>
                <a:cubicBezTo>
                  <a:pt x="161" y="365"/>
                  <a:pt x="161" y="365"/>
                  <a:pt x="161" y="365"/>
                </a:cubicBezTo>
                <a:cubicBezTo>
                  <a:pt x="161" y="343"/>
                  <a:pt x="161" y="343"/>
                  <a:pt x="161" y="343"/>
                </a:cubicBezTo>
                <a:cubicBezTo>
                  <a:pt x="161" y="338"/>
                  <a:pt x="161" y="332"/>
                  <a:pt x="151" y="332"/>
                </a:cubicBezTo>
                <a:cubicBezTo>
                  <a:pt x="67" y="332"/>
                  <a:pt x="67" y="332"/>
                  <a:pt x="67" y="332"/>
                </a:cubicBezTo>
                <a:cubicBezTo>
                  <a:pt x="63" y="332"/>
                  <a:pt x="57" y="333"/>
                  <a:pt x="57" y="342"/>
                </a:cubicBezTo>
                <a:cubicBezTo>
                  <a:pt x="57" y="595"/>
                  <a:pt x="57" y="595"/>
                  <a:pt x="57" y="595"/>
                </a:cubicBezTo>
                <a:cubicBezTo>
                  <a:pt x="0" y="595"/>
                  <a:pt x="0" y="595"/>
                  <a:pt x="0" y="595"/>
                </a:cubicBezTo>
                <a:cubicBezTo>
                  <a:pt x="0" y="343"/>
                  <a:pt x="0" y="343"/>
                  <a:pt x="0" y="343"/>
                </a:cubicBezTo>
                <a:cubicBezTo>
                  <a:pt x="0" y="293"/>
                  <a:pt x="40" y="276"/>
                  <a:pt x="67" y="276"/>
                </a:cubicBezTo>
                <a:cubicBezTo>
                  <a:pt x="151" y="276"/>
                  <a:pt x="151" y="276"/>
                  <a:pt x="151" y="276"/>
                </a:cubicBezTo>
                <a:cubicBezTo>
                  <a:pt x="177" y="276"/>
                  <a:pt x="199" y="289"/>
                  <a:pt x="210" y="311"/>
                </a:cubicBezTo>
                <a:cubicBezTo>
                  <a:pt x="211" y="314"/>
                  <a:pt x="213" y="317"/>
                  <a:pt x="214" y="321"/>
                </a:cubicBezTo>
                <a:cubicBezTo>
                  <a:pt x="238" y="309"/>
                  <a:pt x="264" y="294"/>
                  <a:pt x="281" y="278"/>
                </a:cubicBezTo>
                <a:cubicBezTo>
                  <a:pt x="314" y="244"/>
                  <a:pt x="312" y="183"/>
                  <a:pt x="312" y="183"/>
                </a:cubicBezTo>
                <a:cubicBezTo>
                  <a:pt x="312" y="28"/>
                  <a:pt x="312" y="28"/>
                  <a:pt x="312" y="28"/>
                </a:cubicBezTo>
                <a:cubicBezTo>
                  <a:pt x="312" y="13"/>
                  <a:pt x="325" y="0"/>
                  <a:pt x="340" y="0"/>
                </a:cubicBezTo>
                <a:cubicBezTo>
                  <a:pt x="391" y="0"/>
                  <a:pt x="391" y="0"/>
                  <a:pt x="391" y="0"/>
                </a:cubicBezTo>
                <a:cubicBezTo>
                  <a:pt x="428" y="0"/>
                  <a:pt x="458" y="11"/>
                  <a:pt x="479" y="34"/>
                </a:cubicBezTo>
                <a:cubicBezTo>
                  <a:pt x="512" y="69"/>
                  <a:pt x="511" y="117"/>
                  <a:pt x="511" y="127"/>
                </a:cubicBezTo>
                <a:cubicBezTo>
                  <a:pt x="511" y="255"/>
                  <a:pt x="511" y="255"/>
                  <a:pt x="511" y="255"/>
                </a:cubicBezTo>
                <a:cubicBezTo>
                  <a:pt x="672" y="255"/>
                  <a:pt x="672" y="255"/>
                  <a:pt x="672" y="255"/>
                </a:cubicBezTo>
                <a:cubicBezTo>
                  <a:pt x="772" y="255"/>
                  <a:pt x="794" y="334"/>
                  <a:pt x="794" y="364"/>
                </a:cubicBezTo>
                <a:close/>
                <a:moveTo>
                  <a:pt x="737" y="364"/>
                </a:moveTo>
                <a:cubicBezTo>
                  <a:pt x="737" y="359"/>
                  <a:pt x="735" y="312"/>
                  <a:pt x="672" y="312"/>
                </a:cubicBezTo>
                <a:cubicBezTo>
                  <a:pt x="482" y="312"/>
                  <a:pt x="482" y="312"/>
                  <a:pt x="482" y="312"/>
                </a:cubicBezTo>
                <a:cubicBezTo>
                  <a:pt x="467" y="312"/>
                  <a:pt x="454" y="299"/>
                  <a:pt x="454" y="283"/>
                </a:cubicBezTo>
                <a:cubicBezTo>
                  <a:pt x="454" y="126"/>
                  <a:pt x="454" y="126"/>
                  <a:pt x="454" y="126"/>
                </a:cubicBezTo>
                <a:cubicBezTo>
                  <a:pt x="454" y="125"/>
                  <a:pt x="455" y="92"/>
                  <a:pt x="437" y="73"/>
                </a:cubicBezTo>
                <a:cubicBezTo>
                  <a:pt x="427" y="62"/>
                  <a:pt x="412" y="57"/>
                  <a:pt x="391" y="57"/>
                </a:cubicBezTo>
                <a:cubicBezTo>
                  <a:pt x="369" y="57"/>
                  <a:pt x="369" y="57"/>
                  <a:pt x="369" y="57"/>
                </a:cubicBezTo>
                <a:cubicBezTo>
                  <a:pt x="369" y="182"/>
                  <a:pt x="369" y="182"/>
                  <a:pt x="369" y="182"/>
                </a:cubicBezTo>
                <a:cubicBezTo>
                  <a:pt x="369" y="191"/>
                  <a:pt x="370" y="269"/>
                  <a:pt x="321" y="318"/>
                </a:cubicBezTo>
                <a:cubicBezTo>
                  <a:pt x="293" y="346"/>
                  <a:pt x="249" y="368"/>
                  <a:pt x="218" y="381"/>
                </a:cubicBezTo>
                <a:cubicBezTo>
                  <a:pt x="218" y="625"/>
                  <a:pt x="218" y="625"/>
                  <a:pt x="218" y="625"/>
                </a:cubicBezTo>
                <a:cubicBezTo>
                  <a:pt x="218" y="625"/>
                  <a:pt x="218" y="625"/>
                  <a:pt x="218" y="625"/>
                </a:cubicBezTo>
                <a:cubicBezTo>
                  <a:pt x="218" y="655"/>
                  <a:pt x="218" y="655"/>
                  <a:pt x="218" y="655"/>
                </a:cubicBezTo>
                <a:cubicBezTo>
                  <a:pt x="218" y="655"/>
                  <a:pt x="218" y="669"/>
                  <a:pt x="227" y="683"/>
                </a:cubicBezTo>
                <a:cubicBezTo>
                  <a:pt x="237" y="700"/>
                  <a:pt x="255" y="708"/>
                  <a:pt x="283" y="708"/>
                </a:cubicBezTo>
                <a:cubicBezTo>
                  <a:pt x="624" y="708"/>
                  <a:pt x="624" y="708"/>
                  <a:pt x="624" y="708"/>
                </a:cubicBezTo>
                <a:cubicBezTo>
                  <a:pt x="631" y="708"/>
                  <a:pt x="682" y="703"/>
                  <a:pt x="690" y="650"/>
                </a:cubicBezTo>
                <a:cubicBezTo>
                  <a:pt x="690" y="649"/>
                  <a:pt x="690" y="649"/>
                  <a:pt x="690" y="649"/>
                </a:cubicBezTo>
                <a:cubicBezTo>
                  <a:pt x="703" y="583"/>
                  <a:pt x="737" y="403"/>
                  <a:pt x="737" y="364"/>
                </a:cubicBezTo>
                <a:close/>
                <a:moveTo>
                  <a:pt x="454" y="652"/>
                </a:moveTo>
                <a:cubicBezTo>
                  <a:pt x="632" y="652"/>
                  <a:pt x="632" y="652"/>
                  <a:pt x="632" y="652"/>
                </a:cubicBezTo>
                <a:cubicBezTo>
                  <a:pt x="633" y="649"/>
                  <a:pt x="633" y="646"/>
                  <a:pt x="634" y="642"/>
                </a:cubicBezTo>
                <a:cubicBezTo>
                  <a:pt x="634" y="641"/>
                  <a:pt x="634" y="641"/>
                  <a:pt x="634" y="641"/>
                </a:cubicBezTo>
                <a:cubicBezTo>
                  <a:pt x="637" y="629"/>
                  <a:pt x="640" y="613"/>
                  <a:pt x="643" y="595"/>
                </a:cubicBezTo>
                <a:cubicBezTo>
                  <a:pt x="454" y="595"/>
                  <a:pt x="454" y="595"/>
                  <a:pt x="454" y="595"/>
                </a:cubicBezTo>
                <a:cubicBezTo>
                  <a:pt x="454" y="652"/>
                  <a:pt x="454" y="652"/>
                  <a:pt x="454" y="65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black"/>
              </a:solidFill>
              <a:effectLst/>
              <a:uLnTx/>
              <a:uFillTx/>
              <a:latin typeface="Arial"/>
              <a:ea typeface="+mn-ea"/>
              <a:cs typeface="+mn-cs"/>
            </a:endParaRPr>
          </a:p>
        </p:txBody>
      </p:sp>
      <p:grpSp>
        <p:nvGrpSpPr>
          <p:cNvPr id="35" name="Gruppieren 34"/>
          <p:cNvGrpSpPr/>
          <p:nvPr/>
        </p:nvGrpSpPr>
        <p:grpSpPr>
          <a:xfrm>
            <a:off x="7198041" y="2232885"/>
            <a:ext cx="636655" cy="644693"/>
            <a:chOff x="7215626" y="1828438"/>
            <a:chExt cx="627112" cy="708902"/>
          </a:xfrm>
        </p:grpSpPr>
        <p:sp>
          <p:nvSpPr>
            <p:cNvPr id="26" name="Rechteck 25">
              <a:extLst>
                <a:ext uri="{FF2B5EF4-FFF2-40B4-BE49-F238E27FC236}">
                  <a16:creationId xmlns:a16="http://schemas.microsoft.com/office/drawing/2014/main" id="{0B929887-C359-4591-8801-4E48D246200B}"/>
                </a:ext>
              </a:extLst>
            </p:cNvPr>
            <p:cNvSpPr/>
            <p:nvPr/>
          </p:nvSpPr>
          <p:spPr>
            <a:xfrm>
              <a:off x="7215626" y="2244678"/>
              <a:ext cx="174454" cy="2926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200" dirty="0"/>
            </a:p>
          </p:txBody>
        </p:sp>
        <p:sp>
          <p:nvSpPr>
            <p:cNvPr id="27" name="Rechteck 26">
              <a:extLst>
                <a:ext uri="{FF2B5EF4-FFF2-40B4-BE49-F238E27FC236}">
                  <a16:creationId xmlns:a16="http://schemas.microsoft.com/office/drawing/2014/main" id="{9CB903D4-3A66-4EA5-84B7-D4535D3FECFE}"/>
                </a:ext>
              </a:extLst>
            </p:cNvPr>
            <p:cNvSpPr/>
            <p:nvPr/>
          </p:nvSpPr>
          <p:spPr>
            <a:xfrm>
              <a:off x="7441956" y="2125592"/>
              <a:ext cx="174454" cy="4117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200" dirty="0"/>
            </a:p>
          </p:txBody>
        </p:sp>
        <p:sp>
          <p:nvSpPr>
            <p:cNvPr id="28" name="Rechteck 27">
              <a:extLst>
                <a:ext uri="{FF2B5EF4-FFF2-40B4-BE49-F238E27FC236}">
                  <a16:creationId xmlns:a16="http://schemas.microsoft.com/office/drawing/2014/main" id="{673027B5-8091-4EFB-8204-DFC1C6A5D0C7}"/>
                </a:ext>
              </a:extLst>
            </p:cNvPr>
            <p:cNvSpPr/>
            <p:nvPr/>
          </p:nvSpPr>
          <p:spPr>
            <a:xfrm>
              <a:off x="7668284" y="2018338"/>
              <a:ext cx="174454" cy="519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200" dirty="0"/>
            </a:p>
          </p:txBody>
        </p:sp>
        <p:cxnSp>
          <p:nvCxnSpPr>
            <p:cNvPr id="32" name="Gerade Verbindung mit Pfeil 31"/>
            <p:cNvCxnSpPr/>
            <p:nvPr/>
          </p:nvCxnSpPr>
          <p:spPr>
            <a:xfrm flipV="1">
              <a:off x="7215626" y="1828438"/>
              <a:ext cx="627112" cy="297154"/>
            </a:xfrm>
            <a:prstGeom prst="straightConnector1">
              <a:avLst/>
            </a:prstGeom>
            <a:ln w="3175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40" name="Textfeld 39"/>
          <p:cNvSpPr txBox="1"/>
          <p:nvPr/>
        </p:nvSpPr>
        <p:spPr>
          <a:xfrm>
            <a:off x="3123340" y="2259054"/>
            <a:ext cx="323246" cy="637798"/>
          </a:xfrm>
          <a:prstGeom prst="rect">
            <a:avLst/>
          </a:prstGeom>
          <a:noFill/>
        </p:spPr>
        <p:txBody>
          <a:bodyPr wrap="square" lIns="0" tIns="0" rIns="0" bIns="0" rtlCol="0">
            <a:noAutofit/>
          </a:bodyPr>
          <a:lstStyle/>
          <a:p>
            <a:pPr algn="l">
              <a:lnSpc>
                <a:spcPct val="110000"/>
              </a:lnSpc>
            </a:pPr>
            <a:r>
              <a:rPr lang="de-DE" sz="4000" b="1" dirty="0" smtClean="0"/>
              <a:t>+</a:t>
            </a:r>
          </a:p>
        </p:txBody>
      </p:sp>
      <p:sp>
        <p:nvSpPr>
          <p:cNvPr id="41" name="Textfeld 40"/>
          <p:cNvSpPr txBox="1"/>
          <p:nvPr/>
        </p:nvSpPr>
        <p:spPr>
          <a:xfrm>
            <a:off x="5963420" y="2239780"/>
            <a:ext cx="323246" cy="637798"/>
          </a:xfrm>
          <a:prstGeom prst="rect">
            <a:avLst/>
          </a:prstGeom>
          <a:noFill/>
        </p:spPr>
        <p:txBody>
          <a:bodyPr wrap="square" lIns="0" tIns="0" rIns="0" bIns="0" rtlCol="0">
            <a:noAutofit/>
          </a:bodyPr>
          <a:lstStyle/>
          <a:p>
            <a:pPr algn="l">
              <a:lnSpc>
                <a:spcPct val="110000"/>
              </a:lnSpc>
            </a:pPr>
            <a:r>
              <a:rPr lang="de-DE" sz="4000" b="1" dirty="0" smtClean="0"/>
              <a:t>+</a:t>
            </a:r>
          </a:p>
        </p:txBody>
      </p:sp>
      <p:sp>
        <p:nvSpPr>
          <p:cNvPr id="42" name="Textfeld 41"/>
          <p:cNvSpPr txBox="1"/>
          <p:nvPr/>
        </p:nvSpPr>
        <p:spPr>
          <a:xfrm>
            <a:off x="8748347" y="2226224"/>
            <a:ext cx="323246" cy="637798"/>
          </a:xfrm>
          <a:prstGeom prst="rect">
            <a:avLst/>
          </a:prstGeom>
          <a:noFill/>
        </p:spPr>
        <p:txBody>
          <a:bodyPr wrap="square" lIns="0" tIns="0" rIns="0" bIns="0" rtlCol="0">
            <a:noAutofit/>
          </a:bodyPr>
          <a:lstStyle/>
          <a:p>
            <a:pPr algn="l">
              <a:lnSpc>
                <a:spcPct val="110000"/>
              </a:lnSpc>
            </a:pPr>
            <a:r>
              <a:rPr lang="de-DE" sz="4000" b="1" dirty="0"/>
              <a:t>=</a:t>
            </a:r>
            <a:endParaRPr lang="de-DE" sz="4000" b="1" dirty="0" smtClean="0"/>
          </a:p>
        </p:txBody>
      </p:sp>
      <p:cxnSp>
        <p:nvCxnSpPr>
          <p:cNvPr id="46" name="Gewinkelter Verbinder 45"/>
          <p:cNvCxnSpPr>
            <a:stCxn id="7" idx="0"/>
            <a:endCxn id="8" idx="0"/>
          </p:cNvCxnSpPr>
          <p:nvPr/>
        </p:nvCxnSpPr>
        <p:spPr>
          <a:xfrm rot="5400000" flipH="1" flipV="1">
            <a:off x="3251970" y="487698"/>
            <a:ext cx="12700" cy="2844031"/>
          </a:xfrm>
          <a:prstGeom prst="bentConnector3">
            <a:avLst>
              <a:gd name="adj1" fmla="val 1800000"/>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Textfeld 46"/>
          <p:cNvSpPr txBox="1"/>
          <p:nvPr/>
        </p:nvSpPr>
        <p:spPr>
          <a:xfrm>
            <a:off x="2549769" y="1758462"/>
            <a:ext cx="914400" cy="914400"/>
          </a:xfrm>
          <a:prstGeom prst="rect">
            <a:avLst/>
          </a:prstGeom>
          <a:noFill/>
        </p:spPr>
        <p:txBody>
          <a:bodyPr wrap="none" lIns="0" tIns="0" rIns="0" bIns="0" rtlCol="0">
            <a:noAutofit/>
          </a:bodyPr>
          <a:lstStyle/>
          <a:p>
            <a:pPr algn="l">
              <a:lnSpc>
                <a:spcPct val="110000"/>
              </a:lnSpc>
            </a:pPr>
            <a:r>
              <a:rPr lang="de-DE" sz="1600" dirty="0" smtClean="0"/>
              <a:t>Rentenfaktor</a:t>
            </a:r>
          </a:p>
        </p:txBody>
      </p:sp>
    </p:spTree>
    <p:extLst>
      <p:ext uri="{BB962C8B-B14F-4D97-AF65-F5344CB8AC3E}">
        <p14:creationId xmlns:p14="http://schemas.microsoft.com/office/powerpoint/2010/main" val="20873595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smtClean="0"/>
              <a:t>Option Rentenfaktor-Plus</a:t>
            </a:r>
            <a:endParaRPr lang="de-DE" dirty="0"/>
          </a:p>
        </p:txBody>
      </p:sp>
      <p:sp>
        <p:nvSpPr>
          <p:cNvPr id="7" name="Textfeld 6"/>
          <p:cNvSpPr txBox="1"/>
          <p:nvPr/>
        </p:nvSpPr>
        <p:spPr>
          <a:xfrm>
            <a:off x="515935" y="5604981"/>
            <a:ext cx="11160126" cy="914400"/>
          </a:xfrm>
          <a:prstGeom prst="rect">
            <a:avLst/>
          </a:prstGeom>
          <a:noFill/>
        </p:spPr>
        <p:txBody>
          <a:bodyPr wrap="none" lIns="0" tIns="0" rIns="0" bIns="0" rtlCol="0" anchor="ctr" anchorCtr="0">
            <a:noAutofit/>
          </a:bodyPr>
          <a:lstStyle/>
          <a:p>
            <a:pPr marL="534988" marR="0" lvl="0" indent="-360363" algn="l" defTabSz="914400" rtl="0" eaLnBrk="1" fontAlgn="auto" latinLnBrk="0" hangingPunct="1">
              <a:lnSpc>
                <a:spcPct val="110000"/>
              </a:lnSpc>
              <a:spcBef>
                <a:spcPts val="0"/>
              </a:spcBef>
              <a:spcAft>
                <a:spcPts val="600"/>
              </a:spcAft>
              <a:buClrTx/>
              <a:buSzTx/>
              <a:buFont typeface="Wingdings" panose="05000000000000000000" pitchFamily="2" charset="2"/>
              <a:buChar char="ü"/>
              <a:tabLst/>
              <a:defRPr/>
            </a:pPr>
            <a:endParaRPr kumimoji="0" lang="de-DE" sz="1800" b="0" i="0" u="none" strike="noStrike" kern="1200" cap="none" spc="0" normalizeH="0" baseline="0" noProof="0" dirty="0" smtClean="0">
              <a:ln>
                <a:noFill/>
              </a:ln>
              <a:solidFill>
                <a:prstClr val="black"/>
              </a:solidFill>
              <a:effectLst/>
              <a:uLnTx/>
              <a:uFillTx/>
              <a:latin typeface="Arial"/>
              <a:ea typeface="+mn-ea"/>
              <a:cs typeface="+mn-cs"/>
            </a:endParaRPr>
          </a:p>
        </p:txBody>
      </p:sp>
      <p:sp>
        <p:nvSpPr>
          <p:cNvPr id="14" name="Rechteck 13"/>
          <p:cNvSpPr/>
          <p:nvPr/>
        </p:nvSpPr>
        <p:spPr>
          <a:xfrm>
            <a:off x="515935" y="5604981"/>
            <a:ext cx="11160126" cy="783830"/>
          </a:xfrm>
          <a:prstGeom prst="rect">
            <a:avLst/>
          </a:prstGeom>
          <a:solidFill>
            <a:srgbClr val="CCEBE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534988" marR="0" lvl="0" indent="-360363" algn="l" defTabSz="914400" rtl="0" eaLnBrk="1" fontAlgn="auto" latinLnBrk="0" hangingPunct="1">
              <a:lnSpc>
                <a:spcPct val="110000"/>
              </a:lnSpc>
              <a:spcBef>
                <a:spcPts val="0"/>
              </a:spcBef>
              <a:spcAft>
                <a:spcPts val="600"/>
              </a:spcAft>
              <a:buClr>
                <a:srgbClr val="0F94A7"/>
              </a:buClr>
              <a:buSzTx/>
              <a:buFont typeface="Wingdings" panose="05000000000000000000" pitchFamily="2" charset="2"/>
              <a:buChar char="ü"/>
              <a:tabLst/>
              <a:defRPr/>
            </a:pPr>
            <a:r>
              <a:rPr kumimoji="0" lang="de-DE" sz="1600" b="0" i="0" u="none" strike="noStrike" kern="1200" cap="none" spc="0" normalizeH="0" baseline="0" noProof="0" dirty="0">
                <a:ln>
                  <a:noFill/>
                </a:ln>
                <a:solidFill>
                  <a:prstClr val="black"/>
                </a:solidFill>
                <a:effectLst/>
                <a:uLnTx/>
                <a:uFillTx/>
                <a:latin typeface="Arial"/>
                <a:ea typeface="+mn-ea"/>
                <a:cs typeface="+mn-cs"/>
              </a:rPr>
              <a:t>Sicherheit bereits ab Vertragsbeginn durch </a:t>
            </a:r>
            <a:r>
              <a:rPr kumimoji="0" lang="de-DE" sz="1600" b="0" i="0" u="none" strike="noStrike" kern="1200" cap="none" spc="0" normalizeH="0" baseline="0" noProof="0" dirty="0" smtClean="0">
                <a:ln>
                  <a:noFill/>
                </a:ln>
                <a:solidFill>
                  <a:prstClr val="black"/>
                </a:solidFill>
                <a:effectLst/>
                <a:uLnTx/>
                <a:uFillTx/>
                <a:latin typeface="Arial"/>
                <a:ea typeface="+mn-ea"/>
                <a:cs typeface="+mn-cs"/>
              </a:rPr>
              <a:t>dauerhaft garantierten Rechnungszins in Rentenphase von 0,25 %</a:t>
            </a:r>
            <a:endParaRPr kumimoji="0" lang="de-DE" sz="1600" b="0" i="0" u="none" strike="noStrike" kern="1200" cap="none" spc="0" normalizeH="0" baseline="0" noProof="0" dirty="0">
              <a:ln>
                <a:noFill/>
              </a:ln>
              <a:solidFill>
                <a:prstClr val="black"/>
              </a:solidFill>
              <a:effectLst/>
              <a:uLnTx/>
              <a:uFillTx/>
              <a:latin typeface="Arial"/>
              <a:ea typeface="+mn-ea"/>
              <a:cs typeface="+mn-cs"/>
            </a:endParaRPr>
          </a:p>
          <a:p>
            <a:pPr marL="534988" marR="0" lvl="0" indent="-360363" algn="l" defTabSz="914400" rtl="0" eaLnBrk="1" fontAlgn="auto" latinLnBrk="0" hangingPunct="1">
              <a:lnSpc>
                <a:spcPct val="110000"/>
              </a:lnSpc>
              <a:spcBef>
                <a:spcPts val="0"/>
              </a:spcBef>
              <a:spcAft>
                <a:spcPts val="600"/>
              </a:spcAft>
              <a:buClr>
                <a:srgbClr val="0F94A7"/>
              </a:buClr>
              <a:buSzTx/>
              <a:buFont typeface="Wingdings" panose="05000000000000000000" pitchFamily="2" charset="2"/>
              <a:buChar char="ü"/>
              <a:tabLst/>
              <a:defRPr/>
            </a:pPr>
            <a:r>
              <a:rPr kumimoji="0" lang="de-DE" sz="1600" b="0" i="0" u="none" strike="noStrike" kern="1200" cap="none" spc="0" normalizeH="0" baseline="0" noProof="0" dirty="0">
                <a:ln>
                  <a:noFill/>
                </a:ln>
                <a:solidFill>
                  <a:prstClr val="black"/>
                </a:solidFill>
                <a:effectLst/>
                <a:uLnTx/>
                <a:uFillTx/>
                <a:latin typeface="Arial"/>
                <a:ea typeface="+mn-ea"/>
                <a:cs typeface="+mn-cs"/>
              </a:rPr>
              <a:t>Vergleichsweise </a:t>
            </a:r>
            <a:r>
              <a:rPr kumimoji="0" lang="de-DE" sz="1600" b="0" i="0" u="none" strike="noStrike" kern="1200" cap="none" spc="0" normalizeH="0" baseline="0" noProof="0" dirty="0" smtClean="0">
                <a:ln>
                  <a:noFill/>
                </a:ln>
                <a:solidFill>
                  <a:prstClr val="black"/>
                </a:solidFill>
                <a:effectLst/>
                <a:uLnTx/>
                <a:uFillTx/>
                <a:latin typeface="Arial"/>
                <a:ea typeface="+mn-ea"/>
                <a:cs typeface="+mn-cs"/>
              </a:rPr>
              <a:t>höhere garantierte </a:t>
            </a:r>
            <a:r>
              <a:rPr kumimoji="0" lang="de-DE" sz="1600" b="0" i="0" u="none" strike="noStrike" kern="1200" cap="none" spc="0" normalizeH="0" baseline="0" noProof="0" dirty="0">
                <a:ln>
                  <a:noFill/>
                </a:ln>
                <a:solidFill>
                  <a:prstClr val="black"/>
                </a:solidFill>
                <a:effectLst/>
                <a:uLnTx/>
                <a:uFillTx/>
                <a:latin typeface="Arial"/>
                <a:ea typeface="+mn-ea"/>
                <a:cs typeface="+mn-cs"/>
              </a:rPr>
              <a:t>Rente, wenn </a:t>
            </a:r>
            <a:r>
              <a:rPr kumimoji="0" lang="de-DE" sz="1600" b="0" i="0" u="none" strike="noStrike" kern="1200" cap="none" spc="0" normalizeH="0" baseline="0" noProof="0" dirty="0" smtClean="0">
                <a:ln>
                  <a:noFill/>
                </a:ln>
                <a:solidFill>
                  <a:prstClr val="black"/>
                </a:solidFill>
                <a:effectLst/>
                <a:uLnTx/>
                <a:uFillTx/>
                <a:latin typeface="Arial"/>
                <a:ea typeface="+mn-ea"/>
                <a:cs typeface="+mn-cs"/>
              </a:rPr>
              <a:t>der aktuelle </a:t>
            </a:r>
            <a:r>
              <a:rPr kumimoji="0" lang="de-DE" sz="1600" b="0" i="0" u="none" strike="noStrike" kern="1200" cap="none" spc="0" normalizeH="0" baseline="0" noProof="0" dirty="0">
                <a:ln>
                  <a:noFill/>
                </a:ln>
                <a:solidFill>
                  <a:prstClr val="black"/>
                </a:solidFill>
                <a:effectLst/>
                <a:uLnTx/>
                <a:uFillTx/>
                <a:latin typeface="Arial"/>
                <a:ea typeface="+mn-ea"/>
                <a:cs typeface="+mn-cs"/>
              </a:rPr>
              <a:t>Rechnungszins </a:t>
            </a:r>
            <a:r>
              <a:rPr kumimoji="0" lang="de-DE" sz="1600" b="0" i="0" u="none" strike="noStrike" kern="1200" cap="none" spc="0" normalizeH="0" baseline="0" noProof="0" dirty="0" smtClean="0">
                <a:ln>
                  <a:noFill/>
                </a:ln>
                <a:solidFill>
                  <a:prstClr val="black"/>
                </a:solidFill>
                <a:effectLst/>
                <a:uLnTx/>
                <a:uFillTx/>
                <a:latin typeface="Arial"/>
                <a:ea typeface="+mn-ea"/>
                <a:cs typeface="+mn-cs"/>
              </a:rPr>
              <a:t>niedriger liegt</a:t>
            </a:r>
          </a:p>
        </p:txBody>
      </p:sp>
      <p:cxnSp>
        <p:nvCxnSpPr>
          <p:cNvPr id="71" name="Gerade Verbindung 46">
            <a:extLst>
              <a:ext uri="{FF2B5EF4-FFF2-40B4-BE49-F238E27FC236}">
                <a16:creationId xmlns:a16="http://schemas.microsoft.com/office/drawing/2014/main" id="{972AA894-1F99-B14B-96D0-BF8D2FED094E}"/>
              </a:ext>
            </a:extLst>
          </p:cNvPr>
          <p:cNvCxnSpPr>
            <a:cxnSpLocks/>
          </p:cNvCxnSpPr>
          <p:nvPr/>
        </p:nvCxnSpPr>
        <p:spPr>
          <a:xfrm>
            <a:off x="927144" y="1976765"/>
            <a:ext cx="10748919" cy="0"/>
          </a:xfrm>
          <a:prstGeom prst="line">
            <a:avLst/>
          </a:prstGeom>
          <a:ln w="9525">
            <a:solidFill>
              <a:srgbClr val="D8D9D9"/>
            </a:solidFill>
          </a:ln>
        </p:spPr>
        <p:style>
          <a:lnRef idx="1">
            <a:schemeClr val="accent1"/>
          </a:lnRef>
          <a:fillRef idx="0">
            <a:schemeClr val="accent1"/>
          </a:fillRef>
          <a:effectRef idx="0">
            <a:schemeClr val="accent1"/>
          </a:effectRef>
          <a:fontRef idx="minor">
            <a:schemeClr val="tx1"/>
          </a:fontRef>
        </p:style>
      </p:cxnSp>
      <p:sp>
        <p:nvSpPr>
          <p:cNvPr id="72" name="Rechteck 71">
            <a:extLst>
              <a:ext uri="{FF2B5EF4-FFF2-40B4-BE49-F238E27FC236}">
                <a16:creationId xmlns:a16="http://schemas.microsoft.com/office/drawing/2014/main" id="{84913EB1-9F31-A44E-A5B7-6F4EA62E3556}"/>
              </a:ext>
            </a:extLst>
          </p:cNvPr>
          <p:cNvSpPr/>
          <p:nvPr/>
        </p:nvSpPr>
        <p:spPr>
          <a:xfrm>
            <a:off x="515939" y="1846942"/>
            <a:ext cx="411206" cy="259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545241"/>
                </a:solidFill>
                <a:effectLst/>
                <a:uLnTx/>
                <a:uFillTx/>
                <a:latin typeface="Arial"/>
                <a:ea typeface="+mn-ea"/>
                <a:cs typeface="+mn-cs"/>
              </a:rPr>
              <a:t>6 %</a:t>
            </a:r>
          </a:p>
        </p:txBody>
      </p:sp>
      <p:cxnSp>
        <p:nvCxnSpPr>
          <p:cNvPr id="73" name="Gerade Verbindung 48">
            <a:extLst>
              <a:ext uri="{FF2B5EF4-FFF2-40B4-BE49-F238E27FC236}">
                <a16:creationId xmlns:a16="http://schemas.microsoft.com/office/drawing/2014/main" id="{259977D8-342A-F44B-AB94-06480A47986D}"/>
              </a:ext>
            </a:extLst>
          </p:cNvPr>
          <p:cNvCxnSpPr>
            <a:cxnSpLocks/>
          </p:cNvCxnSpPr>
          <p:nvPr/>
        </p:nvCxnSpPr>
        <p:spPr>
          <a:xfrm>
            <a:off x="927144" y="2363264"/>
            <a:ext cx="10748919" cy="0"/>
          </a:xfrm>
          <a:prstGeom prst="line">
            <a:avLst/>
          </a:prstGeom>
          <a:ln w="9525">
            <a:solidFill>
              <a:srgbClr val="D8D9D9"/>
            </a:solidFill>
          </a:ln>
        </p:spPr>
        <p:style>
          <a:lnRef idx="1">
            <a:schemeClr val="accent1"/>
          </a:lnRef>
          <a:fillRef idx="0">
            <a:schemeClr val="accent1"/>
          </a:fillRef>
          <a:effectRef idx="0">
            <a:schemeClr val="accent1"/>
          </a:effectRef>
          <a:fontRef idx="minor">
            <a:schemeClr val="tx1"/>
          </a:fontRef>
        </p:style>
      </p:cxnSp>
      <p:sp>
        <p:nvSpPr>
          <p:cNvPr id="74" name="Rechteck 73">
            <a:extLst>
              <a:ext uri="{FF2B5EF4-FFF2-40B4-BE49-F238E27FC236}">
                <a16:creationId xmlns:a16="http://schemas.microsoft.com/office/drawing/2014/main" id="{90AE0C91-8F11-B342-BC19-0CE0AF582512}"/>
              </a:ext>
            </a:extLst>
          </p:cNvPr>
          <p:cNvSpPr/>
          <p:nvPr/>
        </p:nvSpPr>
        <p:spPr>
          <a:xfrm>
            <a:off x="515939" y="2233441"/>
            <a:ext cx="411206" cy="259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545241"/>
                </a:solidFill>
                <a:effectLst/>
                <a:uLnTx/>
                <a:uFillTx/>
                <a:latin typeface="Arial"/>
                <a:ea typeface="+mn-ea"/>
                <a:cs typeface="+mn-cs"/>
              </a:rPr>
              <a:t>5 %</a:t>
            </a:r>
          </a:p>
        </p:txBody>
      </p:sp>
      <p:cxnSp>
        <p:nvCxnSpPr>
          <p:cNvPr id="75" name="Gerade Verbindung 50">
            <a:extLst>
              <a:ext uri="{FF2B5EF4-FFF2-40B4-BE49-F238E27FC236}">
                <a16:creationId xmlns:a16="http://schemas.microsoft.com/office/drawing/2014/main" id="{4A7A1FBE-74CB-4141-B223-C3A76A87AD09}"/>
              </a:ext>
            </a:extLst>
          </p:cNvPr>
          <p:cNvCxnSpPr>
            <a:cxnSpLocks/>
          </p:cNvCxnSpPr>
          <p:nvPr/>
        </p:nvCxnSpPr>
        <p:spPr>
          <a:xfrm>
            <a:off x="927144" y="2768616"/>
            <a:ext cx="10748919" cy="0"/>
          </a:xfrm>
          <a:prstGeom prst="line">
            <a:avLst/>
          </a:prstGeom>
          <a:ln w="9525">
            <a:solidFill>
              <a:srgbClr val="D8D9D9"/>
            </a:solidFill>
          </a:ln>
        </p:spPr>
        <p:style>
          <a:lnRef idx="1">
            <a:schemeClr val="accent1"/>
          </a:lnRef>
          <a:fillRef idx="0">
            <a:schemeClr val="accent1"/>
          </a:fillRef>
          <a:effectRef idx="0">
            <a:schemeClr val="accent1"/>
          </a:effectRef>
          <a:fontRef idx="minor">
            <a:schemeClr val="tx1"/>
          </a:fontRef>
        </p:style>
      </p:cxnSp>
      <p:sp>
        <p:nvSpPr>
          <p:cNvPr id="76" name="Rechteck 75">
            <a:extLst>
              <a:ext uri="{FF2B5EF4-FFF2-40B4-BE49-F238E27FC236}">
                <a16:creationId xmlns:a16="http://schemas.microsoft.com/office/drawing/2014/main" id="{FE38CF43-852B-4642-865B-805344655A64}"/>
              </a:ext>
            </a:extLst>
          </p:cNvPr>
          <p:cNvSpPr/>
          <p:nvPr/>
        </p:nvSpPr>
        <p:spPr>
          <a:xfrm>
            <a:off x="515939" y="2638793"/>
            <a:ext cx="411206" cy="259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545241"/>
                </a:solidFill>
                <a:effectLst/>
                <a:uLnTx/>
                <a:uFillTx/>
                <a:latin typeface="Arial"/>
                <a:ea typeface="+mn-ea"/>
                <a:cs typeface="+mn-cs"/>
              </a:rPr>
              <a:t>4 %</a:t>
            </a:r>
          </a:p>
        </p:txBody>
      </p:sp>
      <p:cxnSp>
        <p:nvCxnSpPr>
          <p:cNvPr id="77" name="Gerade Verbindung 52">
            <a:extLst>
              <a:ext uri="{FF2B5EF4-FFF2-40B4-BE49-F238E27FC236}">
                <a16:creationId xmlns:a16="http://schemas.microsoft.com/office/drawing/2014/main" id="{86125E40-5EFF-DC44-B1C4-409796902CE8}"/>
              </a:ext>
            </a:extLst>
          </p:cNvPr>
          <p:cNvCxnSpPr>
            <a:cxnSpLocks/>
          </p:cNvCxnSpPr>
          <p:nvPr/>
        </p:nvCxnSpPr>
        <p:spPr>
          <a:xfrm>
            <a:off x="927144" y="3164542"/>
            <a:ext cx="10748919" cy="0"/>
          </a:xfrm>
          <a:prstGeom prst="line">
            <a:avLst/>
          </a:prstGeom>
          <a:ln w="9525">
            <a:solidFill>
              <a:srgbClr val="D8D9D9"/>
            </a:solidFill>
          </a:ln>
        </p:spPr>
        <p:style>
          <a:lnRef idx="1">
            <a:schemeClr val="accent1"/>
          </a:lnRef>
          <a:fillRef idx="0">
            <a:schemeClr val="accent1"/>
          </a:fillRef>
          <a:effectRef idx="0">
            <a:schemeClr val="accent1"/>
          </a:effectRef>
          <a:fontRef idx="minor">
            <a:schemeClr val="tx1"/>
          </a:fontRef>
        </p:style>
      </p:cxnSp>
      <p:sp>
        <p:nvSpPr>
          <p:cNvPr id="78" name="Rechteck 77">
            <a:extLst>
              <a:ext uri="{FF2B5EF4-FFF2-40B4-BE49-F238E27FC236}">
                <a16:creationId xmlns:a16="http://schemas.microsoft.com/office/drawing/2014/main" id="{07B25824-06FF-C849-802B-9E3617F18F40}"/>
              </a:ext>
            </a:extLst>
          </p:cNvPr>
          <p:cNvSpPr/>
          <p:nvPr/>
        </p:nvSpPr>
        <p:spPr>
          <a:xfrm>
            <a:off x="515939" y="3034719"/>
            <a:ext cx="411206" cy="259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545241"/>
                </a:solidFill>
                <a:effectLst/>
                <a:uLnTx/>
                <a:uFillTx/>
                <a:latin typeface="Arial"/>
                <a:ea typeface="+mn-ea"/>
                <a:cs typeface="+mn-cs"/>
              </a:rPr>
              <a:t>3 %</a:t>
            </a:r>
          </a:p>
        </p:txBody>
      </p:sp>
      <p:cxnSp>
        <p:nvCxnSpPr>
          <p:cNvPr id="79" name="Gerade Verbindung 54">
            <a:extLst>
              <a:ext uri="{FF2B5EF4-FFF2-40B4-BE49-F238E27FC236}">
                <a16:creationId xmlns:a16="http://schemas.microsoft.com/office/drawing/2014/main" id="{FCA2AB02-12F3-774B-91DD-9F4045894328}"/>
              </a:ext>
            </a:extLst>
          </p:cNvPr>
          <p:cNvCxnSpPr>
            <a:cxnSpLocks/>
          </p:cNvCxnSpPr>
          <p:nvPr/>
        </p:nvCxnSpPr>
        <p:spPr>
          <a:xfrm>
            <a:off x="927144" y="3569895"/>
            <a:ext cx="10748919" cy="0"/>
          </a:xfrm>
          <a:prstGeom prst="line">
            <a:avLst/>
          </a:prstGeom>
          <a:ln w="9525">
            <a:solidFill>
              <a:srgbClr val="D8D9D9"/>
            </a:solidFill>
          </a:ln>
        </p:spPr>
        <p:style>
          <a:lnRef idx="1">
            <a:schemeClr val="accent1"/>
          </a:lnRef>
          <a:fillRef idx="0">
            <a:schemeClr val="accent1"/>
          </a:fillRef>
          <a:effectRef idx="0">
            <a:schemeClr val="accent1"/>
          </a:effectRef>
          <a:fontRef idx="minor">
            <a:schemeClr val="tx1"/>
          </a:fontRef>
        </p:style>
      </p:cxnSp>
      <p:sp>
        <p:nvSpPr>
          <p:cNvPr id="80" name="Rechteck 79">
            <a:extLst>
              <a:ext uri="{FF2B5EF4-FFF2-40B4-BE49-F238E27FC236}">
                <a16:creationId xmlns:a16="http://schemas.microsoft.com/office/drawing/2014/main" id="{3D5FE7B8-83C9-5047-8B0C-73ACEF834A7E}"/>
              </a:ext>
            </a:extLst>
          </p:cNvPr>
          <p:cNvSpPr/>
          <p:nvPr/>
        </p:nvSpPr>
        <p:spPr>
          <a:xfrm>
            <a:off x="515939" y="3440072"/>
            <a:ext cx="411206" cy="259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545241"/>
                </a:solidFill>
                <a:effectLst/>
                <a:uLnTx/>
                <a:uFillTx/>
                <a:latin typeface="Arial"/>
                <a:ea typeface="+mn-ea"/>
                <a:cs typeface="+mn-cs"/>
              </a:rPr>
              <a:t>2 %</a:t>
            </a:r>
          </a:p>
        </p:txBody>
      </p:sp>
      <p:cxnSp>
        <p:nvCxnSpPr>
          <p:cNvPr id="81" name="Gerade Verbindung 56">
            <a:extLst>
              <a:ext uri="{FF2B5EF4-FFF2-40B4-BE49-F238E27FC236}">
                <a16:creationId xmlns:a16="http://schemas.microsoft.com/office/drawing/2014/main" id="{38F0C138-A0D4-1145-95FD-A5BB89105C6C}"/>
              </a:ext>
            </a:extLst>
          </p:cNvPr>
          <p:cNvCxnSpPr>
            <a:cxnSpLocks/>
          </p:cNvCxnSpPr>
          <p:nvPr/>
        </p:nvCxnSpPr>
        <p:spPr>
          <a:xfrm>
            <a:off x="927144" y="3965821"/>
            <a:ext cx="10748919" cy="0"/>
          </a:xfrm>
          <a:prstGeom prst="line">
            <a:avLst/>
          </a:prstGeom>
          <a:ln w="9525">
            <a:solidFill>
              <a:srgbClr val="D8D9D9"/>
            </a:solidFill>
          </a:ln>
        </p:spPr>
        <p:style>
          <a:lnRef idx="1">
            <a:schemeClr val="accent1"/>
          </a:lnRef>
          <a:fillRef idx="0">
            <a:schemeClr val="accent1"/>
          </a:fillRef>
          <a:effectRef idx="0">
            <a:schemeClr val="accent1"/>
          </a:effectRef>
          <a:fontRef idx="minor">
            <a:schemeClr val="tx1"/>
          </a:fontRef>
        </p:style>
      </p:cxnSp>
      <p:sp>
        <p:nvSpPr>
          <p:cNvPr id="82" name="Rechteck 81">
            <a:extLst>
              <a:ext uri="{FF2B5EF4-FFF2-40B4-BE49-F238E27FC236}">
                <a16:creationId xmlns:a16="http://schemas.microsoft.com/office/drawing/2014/main" id="{D4DC0A47-C5E1-414D-B7D8-BD6A985F04E7}"/>
              </a:ext>
            </a:extLst>
          </p:cNvPr>
          <p:cNvSpPr/>
          <p:nvPr/>
        </p:nvSpPr>
        <p:spPr>
          <a:xfrm>
            <a:off x="515939" y="3835998"/>
            <a:ext cx="411206" cy="259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545241"/>
                </a:solidFill>
                <a:effectLst/>
                <a:uLnTx/>
                <a:uFillTx/>
                <a:latin typeface="Arial"/>
                <a:ea typeface="+mn-ea"/>
                <a:cs typeface="+mn-cs"/>
              </a:rPr>
              <a:t>1 %</a:t>
            </a:r>
          </a:p>
        </p:txBody>
      </p:sp>
      <p:cxnSp>
        <p:nvCxnSpPr>
          <p:cNvPr id="83" name="Gerade Verbindung 58">
            <a:extLst>
              <a:ext uri="{FF2B5EF4-FFF2-40B4-BE49-F238E27FC236}">
                <a16:creationId xmlns:a16="http://schemas.microsoft.com/office/drawing/2014/main" id="{855FB20B-2343-284E-8AF1-FB38BBF2FF80}"/>
              </a:ext>
            </a:extLst>
          </p:cNvPr>
          <p:cNvCxnSpPr>
            <a:cxnSpLocks/>
          </p:cNvCxnSpPr>
          <p:nvPr/>
        </p:nvCxnSpPr>
        <p:spPr>
          <a:xfrm>
            <a:off x="927144" y="4361747"/>
            <a:ext cx="10748919" cy="0"/>
          </a:xfrm>
          <a:prstGeom prst="line">
            <a:avLst/>
          </a:prstGeom>
          <a:ln w="28575">
            <a:solidFill>
              <a:srgbClr val="545241"/>
            </a:solidFill>
          </a:ln>
        </p:spPr>
        <p:style>
          <a:lnRef idx="1">
            <a:schemeClr val="accent1"/>
          </a:lnRef>
          <a:fillRef idx="0">
            <a:schemeClr val="accent1"/>
          </a:fillRef>
          <a:effectRef idx="0">
            <a:schemeClr val="accent1"/>
          </a:effectRef>
          <a:fontRef idx="minor">
            <a:schemeClr val="tx1"/>
          </a:fontRef>
        </p:style>
      </p:cxnSp>
      <p:sp>
        <p:nvSpPr>
          <p:cNvPr id="84" name="Rechteck 83">
            <a:extLst>
              <a:ext uri="{FF2B5EF4-FFF2-40B4-BE49-F238E27FC236}">
                <a16:creationId xmlns:a16="http://schemas.microsoft.com/office/drawing/2014/main" id="{879DFA41-A864-8746-B8EC-0C2B2693D044}"/>
              </a:ext>
            </a:extLst>
          </p:cNvPr>
          <p:cNvSpPr/>
          <p:nvPr/>
        </p:nvSpPr>
        <p:spPr>
          <a:xfrm>
            <a:off x="515939" y="4231924"/>
            <a:ext cx="411206" cy="259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545241"/>
                </a:solidFill>
                <a:effectLst/>
                <a:uLnTx/>
                <a:uFillTx/>
                <a:latin typeface="Arial"/>
                <a:ea typeface="+mn-ea"/>
                <a:cs typeface="+mn-cs"/>
              </a:rPr>
              <a:t>0 %</a:t>
            </a:r>
          </a:p>
        </p:txBody>
      </p:sp>
      <p:sp>
        <p:nvSpPr>
          <p:cNvPr id="85" name="Rechteck 84">
            <a:extLst>
              <a:ext uri="{FF2B5EF4-FFF2-40B4-BE49-F238E27FC236}">
                <a16:creationId xmlns:a16="http://schemas.microsoft.com/office/drawing/2014/main" id="{D49417E1-ACC2-BD4F-AE4B-315F9C8A1435}"/>
              </a:ext>
            </a:extLst>
          </p:cNvPr>
          <p:cNvSpPr/>
          <p:nvPr/>
        </p:nvSpPr>
        <p:spPr>
          <a:xfrm>
            <a:off x="536793" y="4501218"/>
            <a:ext cx="780702" cy="259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545241"/>
                </a:solidFill>
                <a:effectLst/>
                <a:uLnTx/>
                <a:uFillTx/>
                <a:latin typeface="Arial"/>
                <a:ea typeface="+mn-ea"/>
                <a:cs typeface="+mn-cs"/>
              </a:rPr>
              <a:t>2000</a:t>
            </a:r>
          </a:p>
        </p:txBody>
      </p:sp>
      <p:cxnSp>
        <p:nvCxnSpPr>
          <p:cNvPr id="86" name="Gerade Verbindung 61">
            <a:extLst>
              <a:ext uri="{FF2B5EF4-FFF2-40B4-BE49-F238E27FC236}">
                <a16:creationId xmlns:a16="http://schemas.microsoft.com/office/drawing/2014/main" id="{ED66D469-83A9-EB45-BE12-27D36DB228A4}"/>
              </a:ext>
            </a:extLst>
          </p:cNvPr>
          <p:cNvCxnSpPr>
            <a:cxnSpLocks/>
          </p:cNvCxnSpPr>
          <p:nvPr/>
        </p:nvCxnSpPr>
        <p:spPr>
          <a:xfrm>
            <a:off x="927144" y="4349115"/>
            <a:ext cx="0" cy="161581"/>
          </a:xfrm>
          <a:prstGeom prst="line">
            <a:avLst/>
          </a:prstGeom>
          <a:ln w="15875">
            <a:solidFill>
              <a:srgbClr val="545241"/>
            </a:solidFill>
          </a:ln>
        </p:spPr>
        <p:style>
          <a:lnRef idx="1">
            <a:schemeClr val="accent1"/>
          </a:lnRef>
          <a:fillRef idx="0">
            <a:schemeClr val="accent1"/>
          </a:fillRef>
          <a:effectRef idx="0">
            <a:schemeClr val="accent1"/>
          </a:effectRef>
          <a:fontRef idx="minor">
            <a:schemeClr val="tx1"/>
          </a:fontRef>
        </p:style>
      </p:cxnSp>
      <p:sp>
        <p:nvSpPr>
          <p:cNvPr id="87" name="Rechteck 86">
            <a:extLst>
              <a:ext uri="{FF2B5EF4-FFF2-40B4-BE49-F238E27FC236}">
                <a16:creationId xmlns:a16="http://schemas.microsoft.com/office/drawing/2014/main" id="{66E674C8-6532-B94A-AA4C-BB5580FCC2B3}"/>
              </a:ext>
            </a:extLst>
          </p:cNvPr>
          <p:cNvSpPr/>
          <p:nvPr/>
        </p:nvSpPr>
        <p:spPr>
          <a:xfrm>
            <a:off x="1952843" y="4501218"/>
            <a:ext cx="780702" cy="259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545241"/>
                </a:solidFill>
                <a:effectLst/>
                <a:uLnTx/>
                <a:uFillTx/>
                <a:latin typeface="Arial"/>
                <a:ea typeface="+mn-ea"/>
                <a:cs typeface="+mn-cs"/>
              </a:rPr>
              <a:t>2004</a:t>
            </a:r>
          </a:p>
        </p:txBody>
      </p:sp>
      <p:cxnSp>
        <p:nvCxnSpPr>
          <p:cNvPr id="88" name="Gerade Verbindung 63">
            <a:extLst>
              <a:ext uri="{FF2B5EF4-FFF2-40B4-BE49-F238E27FC236}">
                <a16:creationId xmlns:a16="http://schemas.microsoft.com/office/drawing/2014/main" id="{AD47153E-3B29-1F4F-A0A5-49C1C0D0B188}"/>
              </a:ext>
            </a:extLst>
          </p:cNvPr>
          <p:cNvCxnSpPr>
            <a:cxnSpLocks/>
          </p:cNvCxnSpPr>
          <p:nvPr/>
        </p:nvCxnSpPr>
        <p:spPr>
          <a:xfrm>
            <a:off x="2343194" y="4349115"/>
            <a:ext cx="0" cy="161581"/>
          </a:xfrm>
          <a:prstGeom prst="line">
            <a:avLst/>
          </a:prstGeom>
          <a:ln w="15875">
            <a:solidFill>
              <a:srgbClr val="545241"/>
            </a:solidFill>
          </a:ln>
        </p:spPr>
        <p:style>
          <a:lnRef idx="1">
            <a:schemeClr val="accent1"/>
          </a:lnRef>
          <a:fillRef idx="0">
            <a:schemeClr val="accent1"/>
          </a:fillRef>
          <a:effectRef idx="0">
            <a:schemeClr val="accent1"/>
          </a:effectRef>
          <a:fontRef idx="minor">
            <a:schemeClr val="tx1"/>
          </a:fontRef>
        </p:style>
      </p:cxnSp>
      <p:sp>
        <p:nvSpPr>
          <p:cNvPr id="89" name="Rechteck 88">
            <a:extLst>
              <a:ext uri="{FF2B5EF4-FFF2-40B4-BE49-F238E27FC236}">
                <a16:creationId xmlns:a16="http://schemas.microsoft.com/office/drawing/2014/main" id="{B9E5873D-615D-E74B-872D-AB8F55DC8E0A}"/>
              </a:ext>
            </a:extLst>
          </p:cNvPr>
          <p:cNvSpPr/>
          <p:nvPr/>
        </p:nvSpPr>
        <p:spPr>
          <a:xfrm>
            <a:off x="3019643" y="4501218"/>
            <a:ext cx="780702" cy="259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545241"/>
                </a:solidFill>
                <a:effectLst/>
                <a:uLnTx/>
                <a:uFillTx/>
                <a:latin typeface="Arial"/>
                <a:ea typeface="+mn-ea"/>
                <a:cs typeface="+mn-cs"/>
              </a:rPr>
              <a:t>2007</a:t>
            </a:r>
          </a:p>
        </p:txBody>
      </p:sp>
      <p:cxnSp>
        <p:nvCxnSpPr>
          <p:cNvPr id="90" name="Gerade Verbindung 65">
            <a:extLst>
              <a:ext uri="{FF2B5EF4-FFF2-40B4-BE49-F238E27FC236}">
                <a16:creationId xmlns:a16="http://schemas.microsoft.com/office/drawing/2014/main" id="{9E54DFA1-044C-E74F-B4C5-5DE2174B4A22}"/>
              </a:ext>
            </a:extLst>
          </p:cNvPr>
          <p:cNvCxnSpPr>
            <a:cxnSpLocks/>
          </p:cNvCxnSpPr>
          <p:nvPr/>
        </p:nvCxnSpPr>
        <p:spPr>
          <a:xfrm>
            <a:off x="3409994" y="4349115"/>
            <a:ext cx="0" cy="161581"/>
          </a:xfrm>
          <a:prstGeom prst="line">
            <a:avLst/>
          </a:prstGeom>
          <a:ln w="15875">
            <a:solidFill>
              <a:srgbClr val="545241"/>
            </a:solidFill>
          </a:ln>
        </p:spPr>
        <p:style>
          <a:lnRef idx="1">
            <a:schemeClr val="accent1"/>
          </a:lnRef>
          <a:fillRef idx="0">
            <a:schemeClr val="accent1"/>
          </a:fillRef>
          <a:effectRef idx="0">
            <a:schemeClr val="accent1"/>
          </a:effectRef>
          <a:fontRef idx="minor">
            <a:schemeClr val="tx1"/>
          </a:fontRef>
        </p:style>
      </p:cxnSp>
      <p:sp>
        <p:nvSpPr>
          <p:cNvPr id="91" name="Rechteck 90">
            <a:extLst>
              <a:ext uri="{FF2B5EF4-FFF2-40B4-BE49-F238E27FC236}">
                <a16:creationId xmlns:a16="http://schemas.microsoft.com/office/drawing/2014/main" id="{9BA6C804-43B8-714C-8D47-2E22D39E8872}"/>
              </a:ext>
            </a:extLst>
          </p:cNvPr>
          <p:cNvSpPr/>
          <p:nvPr/>
        </p:nvSpPr>
        <p:spPr>
          <a:xfrm>
            <a:off x="4867493" y="4501218"/>
            <a:ext cx="780702" cy="259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545241"/>
                </a:solidFill>
                <a:effectLst/>
                <a:uLnTx/>
                <a:uFillTx/>
                <a:latin typeface="Arial"/>
                <a:ea typeface="+mn-ea"/>
                <a:cs typeface="+mn-cs"/>
              </a:rPr>
              <a:t>2012</a:t>
            </a:r>
          </a:p>
        </p:txBody>
      </p:sp>
      <p:cxnSp>
        <p:nvCxnSpPr>
          <p:cNvPr id="92" name="Gerade Verbindung 67">
            <a:extLst>
              <a:ext uri="{FF2B5EF4-FFF2-40B4-BE49-F238E27FC236}">
                <a16:creationId xmlns:a16="http://schemas.microsoft.com/office/drawing/2014/main" id="{3E98A32B-03B9-1B4A-B7C1-5D3EA47660DF}"/>
              </a:ext>
            </a:extLst>
          </p:cNvPr>
          <p:cNvCxnSpPr>
            <a:cxnSpLocks/>
          </p:cNvCxnSpPr>
          <p:nvPr/>
        </p:nvCxnSpPr>
        <p:spPr>
          <a:xfrm>
            <a:off x="5257844" y="4349115"/>
            <a:ext cx="0" cy="161581"/>
          </a:xfrm>
          <a:prstGeom prst="line">
            <a:avLst/>
          </a:prstGeom>
          <a:ln w="15875">
            <a:solidFill>
              <a:srgbClr val="545241"/>
            </a:solidFill>
          </a:ln>
        </p:spPr>
        <p:style>
          <a:lnRef idx="1">
            <a:schemeClr val="accent1"/>
          </a:lnRef>
          <a:fillRef idx="0">
            <a:schemeClr val="accent1"/>
          </a:fillRef>
          <a:effectRef idx="0">
            <a:schemeClr val="accent1"/>
          </a:effectRef>
          <a:fontRef idx="minor">
            <a:schemeClr val="tx1"/>
          </a:fontRef>
        </p:style>
      </p:cxnSp>
      <p:sp>
        <p:nvSpPr>
          <p:cNvPr id="93" name="Rechteck 92">
            <a:extLst>
              <a:ext uri="{FF2B5EF4-FFF2-40B4-BE49-F238E27FC236}">
                <a16:creationId xmlns:a16="http://schemas.microsoft.com/office/drawing/2014/main" id="{5D65DBB2-80BF-6342-832B-D70489FBD091}"/>
              </a:ext>
            </a:extLst>
          </p:cNvPr>
          <p:cNvSpPr/>
          <p:nvPr/>
        </p:nvSpPr>
        <p:spPr>
          <a:xfrm>
            <a:off x="5975568" y="4501218"/>
            <a:ext cx="780702" cy="259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545241"/>
                </a:solidFill>
                <a:effectLst/>
                <a:uLnTx/>
                <a:uFillTx/>
                <a:latin typeface="Arial"/>
                <a:ea typeface="+mn-ea"/>
                <a:cs typeface="+mn-cs"/>
              </a:rPr>
              <a:t>2015</a:t>
            </a:r>
          </a:p>
        </p:txBody>
      </p:sp>
      <p:cxnSp>
        <p:nvCxnSpPr>
          <p:cNvPr id="94" name="Gerade Verbindung 69">
            <a:extLst>
              <a:ext uri="{FF2B5EF4-FFF2-40B4-BE49-F238E27FC236}">
                <a16:creationId xmlns:a16="http://schemas.microsoft.com/office/drawing/2014/main" id="{C1B9AC6F-6DA0-7E41-ABE3-0E900235BE53}"/>
              </a:ext>
            </a:extLst>
          </p:cNvPr>
          <p:cNvCxnSpPr>
            <a:cxnSpLocks/>
          </p:cNvCxnSpPr>
          <p:nvPr/>
        </p:nvCxnSpPr>
        <p:spPr>
          <a:xfrm>
            <a:off x="6365919" y="4349115"/>
            <a:ext cx="0" cy="161581"/>
          </a:xfrm>
          <a:prstGeom prst="line">
            <a:avLst/>
          </a:prstGeom>
          <a:ln w="15875">
            <a:solidFill>
              <a:srgbClr val="545241"/>
            </a:solidFill>
          </a:ln>
        </p:spPr>
        <p:style>
          <a:lnRef idx="1">
            <a:schemeClr val="accent1"/>
          </a:lnRef>
          <a:fillRef idx="0">
            <a:schemeClr val="accent1"/>
          </a:fillRef>
          <a:effectRef idx="0">
            <a:schemeClr val="accent1"/>
          </a:effectRef>
          <a:fontRef idx="minor">
            <a:schemeClr val="tx1"/>
          </a:fontRef>
        </p:style>
      </p:cxnSp>
      <p:sp>
        <p:nvSpPr>
          <p:cNvPr id="95" name="Rechteck 94">
            <a:extLst>
              <a:ext uri="{FF2B5EF4-FFF2-40B4-BE49-F238E27FC236}">
                <a16:creationId xmlns:a16="http://schemas.microsoft.com/office/drawing/2014/main" id="{BA52A799-B3C3-C640-80F7-3D1A5F03959F}"/>
              </a:ext>
            </a:extLst>
          </p:cNvPr>
          <p:cNvSpPr/>
          <p:nvPr/>
        </p:nvSpPr>
        <p:spPr>
          <a:xfrm>
            <a:off x="7099518" y="4484663"/>
            <a:ext cx="780702" cy="259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dirty="0">
              <a:ln>
                <a:noFill/>
              </a:ln>
              <a:solidFill>
                <a:srgbClr val="545241"/>
              </a:solidFill>
              <a:effectLst/>
              <a:uLnTx/>
              <a:uFillTx/>
              <a:latin typeface="Arial"/>
              <a:ea typeface="+mn-ea"/>
              <a:cs typeface="+mn-cs"/>
            </a:endParaRPr>
          </a:p>
        </p:txBody>
      </p:sp>
      <p:cxnSp>
        <p:nvCxnSpPr>
          <p:cNvPr id="96" name="Gerade Verbindung 71">
            <a:extLst>
              <a:ext uri="{FF2B5EF4-FFF2-40B4-BE49-F238E27FC236}">
                <a16:creationId xmlns:a16="http://schemas.microsoft.com/office/drawing/2014/main" id="{D84A5C09-EA2B-3E49-9392-17667BC3447C}"/>
              </a:ext>
            </a:extLst>
          </p:cNvPr>
          <p:cNvCxnSpPr>
            <a:cxnSpLocks/>
          </p:cNvCxnSpPr>
          <p:nvPr/>
        </p:nvCxnSpPr>
        <p:spPr>
          <a:xfrm>
            <a:off x="7489869" y="4349115"/>
            <a:ext cx="0" cy="161581"/>
          </a:xfrm>
          <a:prstGeom prst="line">
            <a:avLst/>
          </a:prstGeom>
          <a:ln w="15875">
            <a:solidFill>
              <a:srgbClr val="545241"/>
            </a:solidFill>
          </a:ln>
        </p:spPr>
        <p:style>
          <a:lnRef idx="1">
            <a:schemeClr val="accent1"/>
          </a:lnRef>
          <a:fillRef idx="0">
            <a:schemeClr val="accent1"/>
          </a:fillRef>
          <a:effectRef idx="0">
            <a:schemeClr val="accent1"/>
          </a:effectRef>
          <a:fontRef idx="minor">
            <a:schemeClr val="tx1"/>
          </a:fontRef>
        </p:style>
      </p:cxnSp>
      <p:sp>
        <p:nvSpPr>
          <p:cNvPr id="97" name="Rechteck 96">
            <a:extLst>
              <a:ext uri="{FF2B5EF4-FFF2-40B4-BE49-F238E27FC236}">
                <a16:creationId xmlns:a16="http://schemas.microsoft.com/office/drawing/2014/main" id="{ED341E47-0BC3-8D40-9180-A1CD4A1F3C6F}"/>
              </a:ext>
            </a:extLst>
          </p:cNvPr>
          <p:cNvSpPr/>
          <p:nvPr/>
        </p:nvSpPr>
        <p:spPr>
          <a:xfrm>
            <a:off x="7556718" y="4501218"/>
            <a:ext cx="780702" cy="259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545241"/>
                </a:solidFill>
                <a:effectLst/>
                <a:uLnTx/>
                <a:uFillTx/>
                <a:latin typeface="Arial"/>
                <a:ea typeface="+mn-ea"/>
                <a:cs typeface="+mn-cs"/>
              </a:rPr>
              <a:t>2022</a:t>
            </a:r>
          </a:p>
        </p:txBody>
      </p:sp>
      <p:cxnSp>
        <p:nvCxnSpPr>
          <p:cNvPr id="98" name="Gerade Verbindung 73">
            <a:extLst>
              <a:ext uri="{FF2B5EF4-FFF2-40B4-BE49-F238E27FC236}">
                <a16:creationId xmlns:a16="http://schemas.microsoft.com/office/drawing/2014/main" id="{3AE4064C-D8F5-FE45-BFF1-32C788DA7200}"/>
              </a:ext>
            </a:extLst>
          </p:cNvPr>
          <p:cNvCxnSpPr>
            <a:cxnSpLocks/>
          </p:cNvCxnSpPr>
          <p:nvPr/>
        </p:nvCxnSpPr>
        <p:spPr>
          <a:xfrm>
            <a:off x="7947069" y="4349115"/>
            <a:ext cx="0" cy="161581"/>
          </a:xfrm>
          <a:prstGeom prst="line">
            <a:avLst/>
          </a:prstGeom>
          <a:ln w="15875">
            <a:solidFill>
              <a:srgbClr val="545241"/>
            </a:solidFill>
          </a:ln>
        </p:spPr>
        <p:style>
          <a:lnRef idx="1">
            <a:schemeClr val="accent1"/>
          </a:lnRef>
          <a:fillRef idx="0">
            <a:schemeClr val="accent1"/>
          </a:fillRef>
          <a:effectRef idx="0">
            <a:schemeClr val="accent1"/>
          </a:effectRef>
          <a:fontRef idx="minor">
            <a:schemeClr val="tx1"/>
          </a:fontRef>
        </p:style>
      </p:cxnSp>
      <p:cxnSp>
        <p:nvCxnSpPr>
          <p:cNvPr id="99" name="Gerade Verbindung 74">
            <a:extLst>
              <a:ext uri="{FF2B5EF4-FFF2-40B4-BE49-F238E27FC236}">
                <a16:creationId xmlns:a16="http://schemas.microsoft.com/office/drawing/2014/main" id="{DC250952-C22F-E74F-A6CD-31BB0B1F655A}"/>
              </a:ext>
            </a:extLst>
          </p:cNvPr>
          <p:cNvCxnSpPr>
            <a:cxnSpLocks/>
          </p:cNvCxnSpPr>
          <p:nvPr/>
        </p:nvCxnSpPr>
        <p:spPr>
          <a:xfrm>
            <a:off x="11669626" y="4349115"/>
            <a:ext cx="0" cy="161581"/>
          </a:xfrm>
          <a:prstGeom prst="line">
            <a:avLst/>
          </a:prstGeom>
          <a:ln w="15875">
            <a:solidFill>
              <a:srgbClr val="545241"/>
            </a:solidFill>
          </a:ln>
        </p:spPr>
        <p:style>
          <a:lnRef idx="1">
            <a:schemeClr val="accent1"/>
          </a:lnRef>
          <a:fillRef idx="0">
            <a:schemeClr val="accent1"/>
          </a:fillRef>
          <a:effectRef idx="0">
            <a:schemeClr val="accent1"/>
          </a:effectRef>
          <a:fontRef idx="minor">
            <a:schemeClr val="tx1"/>
          </a:fontRef>
        </p:style>
      </p:cxnSp>
      <p:sp>
        <p:nvSpPr>
          <p:cNvPr id="100" name="Rechteck 99">
            <a:extLst>
              <a:ext uri="{FF2B5EF4-FFF2-40B4-BE49-F238E27FC236}">
                <a16:creationId xmlns:a16="http://schemas.microsoft.com/office/drawing/2014/main" id="{9755ED96-36E3-764D-BA15-680C773736F0}"/>
              </a:ext>
            </a:extLst>
          </p:cNvPr>
          <p:cNvSpPr/>
          <p:nvPr/>
        </p:nvSpPr>
        <p:spPr>
          <a:xfrm>
            <a:off x="10500295" y="4501218"/>
            <a:ext cx="1187541" cy="259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545241"/>
                </a:solidFill>
                <a:effectLst/>
                <a:uLnTx/>
                <a:uFillTx/>
                <a:latin typeface="Arial"/>
                <a:ea typeface="+mn-ea"/>
                <a:cs typeface="+mn-cs"/>
              </a:rPr>
              <a:t>Rentenbeginn</a:t>
            </a:r>
          </a:p>
        </p:txBody>
      </p:sp>
      <p:sp>
        <p:nvSpPr>
          <p:cNvPr id="101" name="Rechteck 100">
            <a:extLst>
              <a:ext uri="{FF2B5EF4-FFF2-40B4-BE49-F238E27FC236}">
                <a16:creationId xmlns:a16="http://schemas.microsoft.com/office/drawing/2014/main" id="{4820B29B-6173-0B41-8DB0-BAF080C7D967}"/>
              </a:ext>
            </a:extLst>
          </p:cNvPr>
          <p:cNvSpPr/>
          <p:nvPr/>
        </p:nvSpPr>
        <p:spPr>
          <a:xfrm>
            <a:off x="742943" y="4977953"/>
            <a:ext cx="1515808" cy="259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545241"/>
                </a:solidFill>
                <a:effectLst/>
                <a:uLnTx/>
                <a:uFillTx/>
                <a:latin typeface="Arial"/>
                <a:ea typeface="+mn-ea"/>
                <a:cs typeface="+mn-cs"/>
              </a:rPr>
              <a:t>Garantierter</a:t>
            </a:r>
            <a:br>
              <a:rPr kumimoji="0" lang="de-DE" sz="1200" b="0" i="0" u="none" strike="noStrike" kern="1200" cap="none" spc="0" normalizeH="0" baseline="0" noProof="0" dirty="0">
                <a:ln>
                  <a:noFill/>
                </a:ln>
                <a:solidFill>
                  <a:srgbClr val="545241"/>
                </a:solidFill>
                <a:effectLst/>
                <a:uLnTx/>
                <a:uFillTx/>
                <a:latin typeface="Arial"/>
                <a:ea typeface="+mn-ea"/>
                <a:cs typeface="+mn-cs"/>
              </a:rPr>
            </a:br>
            <a:r>
              <a:rPr kumimoji="0" lang="de-DE" sz="1200" b="0" i="0" u="none" strike="noStrike" kern="1200" cap="none" spc="0" normalizeH="0" baseline="0" noProof="0" dirty="0">
                <a:ln>
                  <a:noFill/>
                </a:ln>
                <a:solidFill>
                  <a:srgbClr val="545241"/>
                </a:solidFill>
                <a:effectLst/>
                <a:uLnTx/>
                <a:uFillTx/>
                <a:latin typeface="Arial"/>
                <a:ea typeface="+mn-ea"/>
                <a:cs typeface="+mn-cs"/>
              </a:rPr>
              <a:t>Höchstrechnungszins</a:t>
            </a:r>
          </a:p>
        </p:txBody>
      </p:sp>
      <p:sp>
        <p:nvSpPr>
          <p:cNvPr id="102" name="Rechteck 101">
            <a:extLst>
              <a:ext uri="{FF2B5EF4-FFF2-40B4-BE49-F238E27FC236}">
                <a16:creationId xmlns:a16="http://schemas.microsoft.com/office/drawing/2014/main" id="{EAAD51CC-7A4F-CF46-95B7-BEAEF689C4CF}"/>
              </a:ext>
            </a:extLst>
          </p:cNvPr>
          <p:cNvSpPr/>
          <p:nvPr/>
        </p:nvSpPr>
        <p:spPr>
          <a:xfrm>
            <a:off x="2777634" y="4977953"/>
            <a:ext cx="1515808" cy="259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545241"/>
                </a:solidFill>
                <a:effectLst/>
                <a:uLnTx/>
                <a:uFillTx/>
                <a:latin typeface="Arial"/>
                <a:ea typeface="+mn-ea"/>
                <a:cs typeface="+mn-cs"/>
              </a:rPr>
              <a:t>Umlaufrendite</a:t>
            </a:r>
          </a:p>
        </p:txBody>
      </p:sp>
      <p:sp>
        <p:nvSpPr>
          <p:cNvPr id="103" name="Rechteck 102">
            <a:extLst>
              <a:ext uri="{FF2B5EF4-FFF2-40B4-BE49-F238E27FC236}">
                <a16:creationId xmlns:a16="http://schemas.microsoft.com/office/drawing/2014/main" id="{4C82E39E-918B-A448-B37D-BF9DFDA82F8A}"/>
              </a:ext>
            </a:extLst>
          </p:cNvPr>
          <p:cNvSpPr/>
          <p:nvPr/>
        </p:nvSpPr>
        <p:spPr>
          <a:xfrm>
            <a:off x="4604807" y="4977952"/>
            <a:ext cx="2187760" cy="2817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545241"/>
                </a:solidFill>
                <a:effectLst/>
                <a:uLnTx/>
                <a:uFillTx/>
                <a:latin typeface="Arial"/>
                <a:ea typeface="+mn-ea"/>
                <a:cs typeface="+mn-cs"/>
              </a:rPr>
              <a:t>Möglicher Verlauf des</a:t>
            </a:r>
            <a:br>
              <a:rPr kumimoji="0" lang="de-DE" sz="1200" b="0" i="0" u="none" strike="noStrike" kern="1200" cap="none" spc="0" normalizeH="0" baseline="0" noProof="0" dirty="0">
                <a:ln>
                  <a:noFill/>
                </a:ln>
                <a:solidFill>
                  <a:srgbClr val="545241"/>
                </a:solidFill>
                <a:effectLst/>
                <a:uLnTx/>
                <a:uFillTx/>
                <a:latin typeface="Arial"/>
                <a:ea typeface="+mn-ea"/>
                <a:cs typeface="+mn-cs"/>
              </a:rPr>
            </a:br>
            <a:r>
              <a:rPr kumimoji="0" lang="de-DE" sz="1200" b="0" i="0" u="none" strike="noStrike" kern="1200" cap="none" spc="0" normalizeH="0" baseline="0" noProof="0" dirty="0">
                <a:ln>
                  <a:noFill/>
                </a:ln>
                <a:solidFill>
                  <a:srgbClr val="545241"/>
                </a:solidFill>
                <a:effectLst/>
                <a:uLnTx/>
                <a:uFillTx/>
                <a:latin typeface="Arial"/>
                <a:ea typeface="+mn-ea"/>
                <a:cs typeface="+mn-cs"/>
              </a:rPr>
              <a:t>Rechnungszinses in der Zukunft</a:t>
            </a:r>
          </a:p>
        </p:txBody>
      </p:sp>
      <p:sp>
        <p:nvSpPr>
          <p:cNvPr id="104" name="Rechteck 103">
            <a:extLst>
              <a:ext uri="{FF2B5EF4-FFF2-40B4-BE49-F238E27FC236}">
                <a16:creationId xmlns:a16="http://schemas.microsoft.com/office/drawing/2014/main" id="{9EE6C650-2D7B-FD4B-8728-22CB743AE487}"/>
              </a:ext>
            </a:extLst>
          </p:cNvPr>
          <p:cNvSpPr/>
          <p:nvPr/>
        </p:nvSpPr>
        <p:spPr>
          <a:xfrm>
            <a:off x="7288846" y="4977953"/>
            <a:ext cx="2097147" cy="259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srgbClr val="545241"/>
                </a:solidFill>
                <a:effectLst/>
                <a:uLnTx/>
                <a:uFillTx/>
                <a:latin typeface="Arial"/>
                <a:ea typeface="+mn-ea"/>
                <a:cs typeface="+mn-cs"/>
              </a:rPr>
              <a:t>Zinsgarantie mit</a:t>
            </a:r>
            <a:br>
              <a:rPr kumimoji="0" lang="de-DE" sz="1200" b="0" i="0" u="none" strike="noStrike" kern="1200" cap="none" spc="0" normalizeH="0" baseline="0" noProof="0" dirty="0">
                <a:ln>
                  <a:noFill/>
                </a:ln>
                <a:solidFill>
                  <a:srgbClr val="545241"/>
                </a:solidFill>
                <a:effectLst/>
                <a:uLnTx/>
                <a:uFillTx/>
                <a:latin typeface="Arial"/>
                <a:ea typeface="+mn-ea"/>
                <a:cs typeface="+mn-cs"/>
              </a:rPr>
            </a:br>
            <a:r>
              <a:rPr kumimoji="0" lang="de-DE" sz="1200" b="0" i="0" u="none" strike="noStrike" kern="1200" cap="none" spc="0" normalizeH="0" baseline="0" noProof="0" dirty="0">
                <a:ln>
                  <a:noFill/>
                </a:ln>
                <a:solidFill>
                  <a:srgbClr val="545241"/>
                </a:solidFill>
                <a:effectLst/>
                <a:uLnTx/>
                <a:uFillTx/>
                <a:latin typeface="Arial"/>
                <a:ea typeface="+mn-ea"/>
                <a:cs typeface="+mn-cs"/>
              </a:rPr>
              <a:t>Rentenfaktor-Plus</a:t>
            </a:r>
          </a:p>
        </p:txBody>
      </p:sp>
      <p:sp>
        <p:nvSpPr>
          <p:cNvPr id="105" name="Rechteck 104">
            <a:extLst>
              <a:ext uri="{FF2B5EF4-FFF2-40B4-BE49-F238E27FC236}">
                <a16:creationId xmlns:a16="http://schemas.microsoft.com/office/drawing/2014/main" id="{5D840BDB-0964-B24A-A4AB-6762E8735A41}"/>
              </a:ext>
            </a:extLst>
          </p:cNvPr>
          <p:cNvSpPr/>
          <p:nvPr/>
        </p:nvSpPr>
        <p:spPr>
          <a:xfrm>
            <a:off x="9590689" y="5023673"/>
            <a:ext cx="2097147" cy="259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545241"/>
                </a:solidFill>
                <a:effectLst/>
                <a:uLnTx/>
                <a:uFillTx/>
                <a:latin typeface="Arial"/>
                <a:ea typeface="+mn-ea"/>
                <a:cs typeface="+mn-cs"/>
              </a:rPr>
              <a:t>Quelle: GDV, BMF</a:t>
            </a:r>
          </a:p>
        </p:txBody>
      </p:sp>
      <p:sp>
        <p:nvSpPr>
          <p:cNvPr id="106" name="Freihandform 105">
            <a:extLst>
              <a:ext uri="{FF2B5EF4-FFF2-40B4-BE49-F238E27FC236}">
                <a16:creationId xmlns:a16="http://schemas.microsoft.com/office/drawing/2014/main" id="{37D082F3-A799-564F-82E9-02D3A89E893C}"/>
              </a:ext>
            </a:extLst>
          </p:cNvPr>
          <p:cNvSpPr/>
          <p:nvPr/>
        </p:nvSpPr>
        <p:spPr>
          <a:xfrm>
            <a:off x="930166" y="2211736"/>
            <a:ext cx="5675586" cy="2103512"/>
          </a:xfrm>
          <a:custGeom>
            <a:avLst/>
            <a:gdLst>
              <a:gd name="connsiteX0" fmla="*/ 0 w 5675586"/>
              <a:gd name="connsiteY0" fmla="*/ 166 h 2103512"/>
              <a:gd name="connsiteX1" fmla="*/ 31531 w 5675586"/>
              <a:gd name="connsiteY1" fmla="*/ 105270 h 2103512"/>
              <a:gd name="connsiteX2" fmla="*/ 110358 w 5675586"/>
              <a:gd name="connsiteY2" fmla="*/ 166 h 2103512"/>
              <a:gd name="connsiteX3" fmla="*/ 178675 w 5675586"/>
              <a:gd name="connsiteY3" fmla="*/ 84249 h 2103512"/>
              <a:gd name="connsiteX4" fmla="*/ 241737 w 5675586"/>
              <a:gd name="connsiteY4" fmla="*/ 210373 h 2103512"/>
              <a:gd name="connsiteX5" fmla="*/ 278524 w 5675586"/>
              <a:gd name="connsiteY5" fmla="*/ 236649 h 2103512"/>
              <a:gd name="connsiteX6" fmla="*/ 289034 w 5675586"/>
              <a:gd name="connsiteY6" fmla="*/ 299711 h 2103512"/>
              <a:gd name="connsiteX7" fmla="*/ 378372 w 5675586"/>
              <a:gd name="connsiteY7" fmla="*/ 173587 h 2103512"/>
              <a:gd name="connsiteX8" fmla="*/ 436179 w 5675586"/>
              <a:gd name="connsiteY8" fmla="*/ 226138 h 2103512"/>
              <a:gd name="connsiteX9" fmla="*/ 451944 w 5675586"/>
              <a:gd name="connsiteY9" fmla="*/ 310221 h 2103512"/>
              <a:gd name="connsiteX10" fmla="*/ 499241 w 5675586"/>
              <a:gd name="connsiteY10" fmla="*/ 299711 h 2103512"/>
              <a:gd name="connsiteX11" fmla="*/ 530772 w 5675586"/>
              <a:gd name="connsiteY11" fmla="*/ 415325 h 2103512"/>
              <a:gd name="connsiteX12" fmla="*/ 551793 w 5675586"/>
              <a:gd name="connsiteY12" fmla="*/ 441601 h 2103512"/>
              <a:gd name="connsiteX13" fmla="*/ 557048 w 5675586"/>
              <a:gd name="connsiteY13" fmla="*/ 325987 h 2103512"/>
              <a:gd name="connsiteX14" fmla="*/ 656896 w 5675586"/>
              <a:gd name="connsiteY14" fmla="*/ 168332 h 2103512"/>
              <a:gd name="connsiteX15" fmla="*/ 698937 w 5675586"/>
              <a:gd name="connsiteY15" fmla="*/ 163076 h 2103512"/>
              <a:gd name="connsiteX16" fmla="*/ 735724 w 5675586"/>
              <a:gd name="connsiteY16" fmla="*/ 105270 h 2103512"/>
              <a:gd name="connsiteX17" fmla="*/ 830317 w 5675586"/>
              <a:gd name="connsiteY17" fmla="*/ 515173 h 2103512"/>
              <a:gd name="connsiteX18" fmla="*/ 919655 w 5675586"/>
              <a:gd name="connsiteY18" fmla="*/ 494152 h 2103512"/>
              <a:gd name="connsiteX19" fmla="*/ 1008993 w 5675586"/>
              <a:gd name="connsiteY19" fmla="*/ 667573 h 2103512"/>
              <a:gd name="connsiteX20" fmla="*/ 1051034 w 5675586"/>
              <a:gd name="connsiteY20" fmla="*/ 630787 h 2103512"/>
              <a:gd name="connsiteX21" fmla="*/ 1077310 w 5675586"/>
              <a:gd name="connsiteY21" fmla="*/ 572980 h 2103512"/>
              <a:gd name="connsiteX22" fmla="*/ 1082565 w 5675586"/>
              <a:gd name="connsiteY22" fmla="*/ 751656 h 2103512"/>
              <a:gd name="connsiteX23" fmla="*/ 1098331 w 5675586"/>
              <a:gd name="connsiteY23" fmla="*/ 825228 h 2103512"/>
              <a:gd name="connsiteX24" fmla="*/ 1187668 w 5675586"/>
              <a:gd name="connsiteY24" fmla="*/ 588745 h 2103512"/>
              <a:gd name="connsiteX25" fmla="*/ 1224455 w 5675586"/>
              <a:gd name="connsiteY25" fmla="*/ 594001 h 2103512"/>
              <a:gd name="connsiteX26" fmla="*/ 1250731 w 5675586"/>
              <a:gd name="connsiteY26" fmla="*/ 509918 h 2103512"/>
              <a:gd name="connsiteX27" fmla="*/ 1319048 w 5675586"/>
              <a:gd name="connsiteY27" fmla="*/ 578235 h 2103512"/>
              <a:gd name="connsiteX28" fmla="*/ 1324303 w 5675586"/>
              <a:gd name="connsiteY28" fmla="*/ 625532 h 2103512"/>
              <a:gd name="connsiteX29" fmla="*/ 1382110 w 5675586"/>
              <a:gd name="connsiteY29" fmla="*/ 678083 h 2103512"/>
              <a:gd name="connsiteX30" fmla="*/ 1392620 w 5675586"/>
              <a:gd name="connsiteY30" fmla="*/ 735890 h 2103512"/>
              <a:gd name="connsiteX31" fmla="*/ 1424151 w 5675586"/>
              <a:gd name="connsiteY31" fmla="*/ 620276 h 2103512"/>
              <a:gd name="connsiteX32" fmla="*/ 1481958 w 5675586"/>
              <a:gd name="connsiteY32" fmla="*/ 515173 h 2103512"/>
              <a:gd name="connsiteX33" fmla="*/ 1534510 w 5675586"/>
              <a:gd name="connsiteY33" fmla="*/ 620276 h 2103512"/>
              <a:gd name="connsiteX34" fmla="*/ 1566041 w 5675586"/>
              <a:gd name="connsiteY34" fmla="*/ 630787 h 2103512"/>
              <a:gd name="connsiteX35" fmla="*/ 1597572 w 5675586"/>
              <a:gd name="connsiteY35" fmla="*/ 730635 h 2103512"/>
              <a:gd name="connsiteX36" fmla="*/ 1644868 w 5675586"/>
              <a:gd name="connsiteY36" fmla="*/ 851504 h 2103512"/>
              <a:gd name="connsiteX37" fmla="*/ 1713186 w 5675586"/>
              <a:gd name="connsiteY37" fmla="*/ 835738 h 2103512"/>
              <a:gd name="connsiteX38" fmla="*/ 1744717 w 5675586"/>
              <a:gd name="connsiteY38" fmla="*/ 720125 h 2103512"/>
              <a:gd name="connsiteX39" fmla="*/ 1828800 w 5675586"/>
              <a:gd name="connsiteY39" fmla="*/ 982883 h 2103512"/>
              <a:gd name="connsiteX40" fmla="*/ 1923393 w 5675586"/>
              <a:gd name="connsiteY40" fmla="*/ 925076 h 2103512"/>
              <a:gd name="connsiteX41" fmla="*/ 1944413 w 5675586"/>
              <a:gd name="connsiteY41" fmla="*/ 988138 h 2103512"/>
              <a:gd name="connsiteX42" fmla="*/ 1996965 w 5675586"/>
              <a:gd name="connsiteY42" fmla="*/ 819973 h 2103512"/>
              <a:gd name="connsiteX43" fmla="*/ 2065282 w 5675586"/>
              <a:gd name="connsiteY43" fmla="*/ 830483 h 2103512"/>
              <a:gd name="connsiteX44" fmla="*/ 2128344 w 5675586"/>
              <a:gd name="connsiteY44" fmla="*/ 636042 h 2103512"/>
              <a:gd name="connsiteX45" fmla="*/ 2191406 w 5675586"/>
              <a:gd name="connsiteY45" fmla="*/ 588745 h 2103512"/>
              <a:gd name="connsiteX46" fmla="*/ 2243958 w 5675586"/>
              <a:gd name="connsiteY46" fmla="*/ 504663 h 2103512"/>
              <a:gd name="connsiteX47" fmla="*/ 2286000 w 5675586"/>
              <a:gd name="connsiteY47" fmla="*/ 620276 h 2103512"/>
              <a:gd name="connsiteX48" fmla="*/ 2359572 w 5675586"/>
              <a:gd name="connsiteY48" fmla="*/ 620276 h 2103512"/>
              <a:gd name="connsiteX49" fmla="*/ 2401613 w 5675586"/>
              <a:gd name="connsiteY49" fmla="*/ 541449 h 2103512"/>
              <a:gd name="connsiteX50" fmla="*/ 2412124 w 5675586"/>
              <a:gd name="connsiteY50" fmla="*/ 494152 h 2103512"/>
              <a:gd name="connsiteX51" fmla="*/ 2475186 w 5675586"/>
              <a:gd name="connsiteY51" fmla="*/ 525683 h 2103512"/>
              <a:gd name="connsiteX52" fmla="*/ 2538248 w 5675586"/>
              <a:gd name="connsiteY52" fmla="*/ 425835 h 2103512"/>
              <a:gd name="connsiteX53" fmla="*/ 2564524 w 5675586"/>
              <a:gd name="connsiteY53" fmla="*/ 325987 h 2103512"/>
              <a:gd name="connsiteX54" fmla="*/ 2596055 w 5675586"/>
              <a:gd name="connsiteY54" fmla="*/ 273435 h 2103512"/>
              <a:gd name="connsiteX55" fmla="*/ 2611820 w 5675586"/>
              <a:gd name="connsiteY55" fmla="*/ 415325 h 2103512"/>
              <a:gd name="connsiteX56" fmla="*/ 2680137 w 5675586"/>
              <a:gd name="connsiteY56" fmla="*/ 441601 h 2103512"/>
              <a:gd name="connsiteX57" fmla="*/ 2711668 w 5675586"/>
              <a:gd name="connsiteY57" fmla="*/ 504663 h 2103512"/>
              <a:gd name="connsiteX58" fmla="*/ 2774731 w 5675586"/>
              <a:gd name="connsiteY58" fmla="*/ 420580 h 2103512"/>
              <a:gd name="connsiteX59" fmla="*/ 2758965 w 5675586"/>
              <a:gd name="connsiteY59" fmla="*/ 541449 h 2103512"/>
              <a:gd name="connsiteX60" fmla="*/ 2827282 w 5675586"/>
              <a:gd name="connsiteY60" fmla="*/ 620276 h 2103512"/>
              <a:gd name="connsiteX61" fmla="*/ 2843048 w 5675586"/>
              <a:gd name="connsiteY61" fmla="*/ 625532 h 2103512"/>
              <a:gd name="connsiteX62" fmla="*/ 2885089 w 5675586"/>
              <a:gd name="connsiteY62" fmla="*/ 462621 h 2103512"/>
              <a:gd name="connsiteX63" fmla="*/ 2948151 w 5675586"/>
              <a:gd name="connsiteY63" fmla="*/ 252414 h 2103512"/>
              <a:gd name="connsiteX64" fmla="*/ 2984937 w 5675586"/>
              <a:gd name="connsiteY64" fmla="*/ 478387 h 2103512"/>
              <a:gd name="connsiteX65" fmla="*/ 3079531 w 5675586"/>
              <a:gd name="connsiteY65" fmla="*/ 714870 h 2103512"/>
              <a:gd name="connsiteX66" fmla="*/ 3084786 w 5675586"/>
              <a:gd name="connsiteY66" fmla="*/ 904056 h 2103512"/>
              <a:gd name="connsiteX67" fmla="*/ 3200400 w 5675586"/>
              <a:gd name="connsiteY67" fmla="*/ 961863 h 2103512"/>
              <a:gd name="connsiteX68" fmla="*/ 3284482 w 5675586"/>
              <a:gd name="connsiteY68" fmla="*/ 819973 h 2103512"/>
              <a:gd name="connsiteX69" fmla="*/ 3400096 w 5675586"/>
              <a:gd name="connsiteY69" fmla="*/ 961863 h 2103512"/>
              <a:gd name="connsiteX70" fmla="*/ 3452648 w 5675586"/>
              <a:gd name="connsiteY70" fmla="*/ 946097 h 2103512"/>
              <a:gd name="connsiteX71" fmla="*/ 3473668 w 5675586"/>
              <a:gd name="connsiteY71" fmla="*/ 1003904 h 2103512"/>
              <a:gd name="connsiteX72" fmla="*/ 3515710 w 5675586"/>
              <a:gd name="connsiteY72" fmla="*/ 951352 h 2103512"/>
              <a:gd name="connsiteX73" fmla="*/ 3547241 w 5675586"/>
              <a:gd name="connsiteY73" fmla="*/ 1019670 h 2103512"/>
              <a:gd name="connsiteX74" fmla="*/ 3594537 w 5675586"/>
              <a:gd name="connsiteY74" fmla="*/ 1056456 h 2103512"/>
              <a:gd name="connsiteX75" fmla="*/ 3599793 w 5675586"/>
              <a:gd name="connsiteY75" fmla="*/ 1135283 h 2103512"/>
              <a:gd name="connsiteX76" fmla="*/ 3636579 w 5675586"/>
              <a:gd name="connsiteY76" fmla="*/ 1250897 h 2103512"/>
              <a:gd name="connsiteX77" fmla="*/ 3694386 w 5675586"/>
              <a:gd name="connsiteY77" fmla="*/ 1219366 h 2103512"/>
              <a:gd name="connsiteX78" fmla="*/ 3762703 w 5675586"/>
              <a:gd name="connsiteY78" fmla="*/ 1350745 h 2103512"/>
              <a:gd name="connsiteX79" fmla="*/ 3831020 w 5675586"/>
              <a:gd name="connsiteY79" fmla="*/ 1172070 h 2103512"/>
              <a:gd name="connsiteX80" fmla="*/ 3867806 w 5675586"/>
              <a:gd name="connsiteY80" fmla="*/ 1051201 h 2103512"/>
              <a:gd name="connsiteX81" fmla="*/ 3936124 w 5675586"/>
              <a:gd name="connsiteY81" fmla="*/ 914566 h 2103512"/>
              <a:gd name="connsiteX82" fmla="*/ 4014951 w 5675586"/>
              <a:gd name="connsiteY82" fmla="*/ 1014414 h 2103512"/>
              <a:gd name="connsiteX83" fmla="*/ 4062248 w 5675586"/>
              <a:gd name="connsiteY83" fmla="*/ 1182580 h 2103512"/>
              <a:gd name="connsiteX84" fmla="*/ 4088524 w 5675586"/>
              <a:gd name="connsiteY84" fmla="*/ 1345490 h 2103512"/>
              <a:gd name="connsiteX85" fmla="*/ 4130565 w 5675586"/>
              <a:gd name="connsiteY85" fmla="*/ 1471614 h 2103512"/>
              <a:gd name="connsiteX86" fmla="*/ 4188372 w 5675586"/>
              <a:gd name="connsiteY86" fmla="*/ 1461104 h 2103512"/>
              <a:gd name="connsiteX87" fmla="*/ 4230413 w 5675586"/>
              <a:gd name="connsiteY87" fmla="*/ 1508401 h 2103512"/>
              <a:gd name="connsiteX88" fmla="*/ 4282965 w 5675586"/>
              <a:gd name="connsiteY88" fmla="*/ 1508401 h 2103512"/>
              <a:gd name="connsiteX89" fmla="*/ 4351282 w 5675586"/>
              <a:gd name="connsiteY89" fmla="*/ 1666056 h 2103512"/>
              <a:gd name="connsiteX90" fmla="*/ 4398579 w 5675586"/>
              <a:gd name="connsiteY90" fmla="*/ 1681821 h 2103512"/>
              <a:gd name="connsiteX91" fmla="*/ 4456386 w 5675586"/>
              <a:gd name="connsiteY91" fmla="*/ 1697587 h 2103512"/>
              <a:gd name="connsiteX92" fmla="*/ 4498427 w 5675586"/>
              <a:gd name="connsiteY92" fmla="*/ 1645035 h 2103512"/>
              <a:gd name="connsiteX93" fmla="*/ 4545724 w 5675586"/>
              <a:gd name="connsiteY93" fmla="*/ 1708097 h 2103512"/>
              <a:gd name="connsiteX94" fmla="*/ 4603531 w 5675586"/>
              <a:gd name="connsiteY94" fmla="*/ 1655545 h 2103512"/>
              <a:gd name="connsiteX95" fmla="*/ 4608786 w 5675586"/>
              <a:gd name="connsiteY95" fmla="*/ 1608249 h 2103512"/>
              <a:gd name="connsiteX96" fmla="*/ 4661337 w 5675586"/>
              <a:gd name="connsiteY96" fmla="*/ 1666056 h 2103512"/>
              <a:gd name="connsiteX97" fmla="*/ 4666593 w 5675586"/>
              <a:gd name="connsiteY97" fmla="*/ 1729118 h 2103512"/>
              <a:gd name="connsiteX98" fmla="*/ 4724400 w 5675586"/>
              <a:gd name="connsiteY98" fmla="*/ 1702842 h 2103512"/>
              <a:gd name="connsiteX99" fmla="*/ 4755931 w 5675586"/>
              <a:gd name="connsiteY99" fmla="*/ 1613504 h 2103512"/>
              <a:gd name="connsiteX100" fmla="*/ 4787462 w 5675586"/>
              <a:gd name="connsiteY100" fmla="*/ 1608249 h 2103512"/>
              <a:gd name="connsiteX101" fmla="*/ 4792717 w 5675586"/>
              <a:gd name="connsiteY101" fmla="*/ 1550442 h 2103512"/>
              <a:gd name="connsiteX102" fmla="*/ 4845268 w 5675586"/>
              <a:gd name="connsiteY102" fmla="*/ 1513656 h 2103512"/>
              <a:gd name="connsiteX103" fmla="*/ 4897820 w 5675586"/>
              <a:gd name="connsiteY103" fmla="*/ 1608249 h 2103512"/>
              <a:gd name="connsiteX104" fmla="*/ 4960882 w 5675586"/>
              <a:gd name="connsiteY104" fmla="*/ 1539932 h 2103512"/>
              <a:gd name="connsiteX105" fmla="*/ 4981903 w 5675586"/>
              <a:gd name="connsiteY105" fmla="*/ 1645035 h 2103512"/>
              <a:gd name="connsiteX106" fmla="*/ 5076496 w 5675586"/>
              <a:gd name="connsiteY106" fmla="*/ 1650290 h 2103512"/>
              <a:gd name="connsiteX107" fmla="*/ 5213131 w 5675586"/>
              <a:gd name="connsiteY107" fmla="*/ 1865752 h 2103512"/>
              <a:gd name="connsiteX108" fmla="*/ 5270937 w 5675586"/>
              <a:gd name="connsiteY108" fmla="*/ 1871007 h 2103512"/>
              <a:gd name="connsiteX109" fmla="*/ 5318234 w 5675586"/>
              <a:gd name="connsiteY109" fmla="*/ 2007642 h 2103512"/>
              <a:gd name="connsiteX110" fmla="*/ 5418082 w 5675586"/>
              <a:gd name="connsiteY110" fmla="*/ 2102235 h 2103512"/>
              <a:gd name="connsiteX111" fmla="*/ 5433848 w 5675586"/>
              <a:gd name="connsiteY111" fmla="*/ 1939325 h 2103512"/>
              <a:gd name="connsiteX112" fmla="*/ 5486400 w 5675586"/>
              <a:gd name="connsiteY112" fmla="*/ 1860497 h 2103512"/>
              <a:gd name="connsiteX113" fmla="*/ 5533696 w 5675586"/>
              <a:gd name="connsiteY113" fmla="*/ 1960345 h 2103512"/>
              <a:gd name="connsiteX114" fmla="*/ 5602013 w 5675586"/>
              <a:gd name="connsiteY114" fmla="*/ 1981366 h 2103512"/>
              <a:gd name="connsiteX115" fmla="*/ 5675586 w 5675586"/>
              <a:gd name="connsiteY115" fmla="*/ 1970856 h 2103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5675586" h="2103512">
                <a:moveTo>
                  <a:pt x="0" y="166"/>
                </a:moveTo>
                <a:cubicBezTo>
                  <a:pt x="6569" y="52718"/>
                  <a:pt x="13138" y="105270"/>
                  <a:pt x="31531" y="105270"/>
                </a:cubicBezTo>
                <a:cubicBezTo>
                  <a:pt x="49924" y="105270"/>
                  <a:pt x="85834" y="3670"/>
                  <a:pt x="110358" y="166"/>
                </a:cubicBezTo>
                <a:cubicBezTo>
                  <a:pt x="134882" y="-3338"/>
                  <a:pt x="156779" y="49215"/>
                  <a:pt x="178675" y="84249"/>
                </a:cubicBezTo>
                <a:cubicBezTo>
                  <a:pt x="200571" y="119283"/>
                  <a:pt x="225096" y="184973"/>
                  <a:pt x="241737" y="210373"/>
                </a:cubicBezTo>
                <a:cubicBezTo>
                  <a:pt x="258378" y="235773"/>
                  <a:pt x="270641" y="221759"/>
                  <a:pt x="278524" y="236649"/>
                </a:cubicBezTo>
                <a:cubicBezTo>
                  <a:pt x="286407" y="251539"/>
                  <a:pt x="272393" y="310221"/>
                  <a:pt x="289034" y="299711"/>
                </a:cubicBezTo>
                <a:cubicBezTo>
                  <a:pt x="305675" y="289201"/>
                  <a:pt x="353848" y="185849"/>
                  <a:pt x="378372" y="173587"/>
                </a:cubicBezTo>
                <a:cubicBezTo>
                  <a:pt x="402896" y="161325"/>
                  <a:pt x="423917" y="203366"/>
                  <a:pt x="436179" y="226138"/>
                </a:cubicBezTo>
                <a:cubicBezTo>
                  <a:pt x="448441" y="248910"/>
                  <a:pt x="441434" y="297959"/>
                  <a:pt x="451944" y="310221"/>
                </a:cubicBezTo>
                <a:cubicBezTo>
                  <a:pt x="462454" y="322483"/>
                  <a:pt x="486103" y="282194"/>
                  <a:pt x="499241" y="299711"/>
                </a:cubicBezTo>
                <a:cubicBezTo>
                  <a:pt x="512379" y="317228"/>
                  <a:pt x="522013" y="391677"/>
                  <a:pt x="530772" y="415325"/>
                </a:cubicBezTo>
                <a:cubicBezTo>
                  <a:pt x="539531" y="438973"/>
                  <a:pt x="547414" y="456491"/>
                  <a:pt x="551793" y="441601"/>
                </a:cubicBezTo>
                <a:cubicBezTo>
                  <a:pt x="556172" y="426711"/>
                  <a:pt x="539531" y="371532"/>
                  <a:pt x="557048" y="325987"/>
                </a:cubicBezTo>
                <a:cubicBezTo>
                  <a:pt x="574565" y="280442"/>
                  <a:pt x="633248" y="195484"/>
                  <a:pt x="656896" y="168332"/>
                </a:cubicBezTo>
                <a:cubicBezTo>
                  <a:pt x="680544" y="141180"/>
                  <a:pt x="685799" y="173586"/>
                  <a:pt x="698937" y="163076"/>
                </a:cubicBezTo>
                <a:cubicBezTo>
                  <a:pt x="712075" y="152566"/>
                  <a:pt x="713827" y="46587"/>
                  <a:pt x="735724" y="105270"/>
                </a:cubicBezTo>
                <a:cubicBezTo>
                  <a:pt x="757621" y="163953"/>
                  <a:pt x="799662" y="450360"/>
                  <a:pt x="830317" y="515173"/>
                </a:cubicBezTo>
                <a:cubicBezTo>
                  <a:pt x="860972" y="579986"/>
                  <a:pt x="889876" y="468752"/>
                  <a:pt x="919655" y="494152"/>
                </a:cubicBezTo>
                <a:cubicBezTo>
                  <a:pt x="949434" y="519552"/>
                  <a:pt x="987097" y="644801"/>
                  <a:pt x="1008993" y="667573"/>
                </a:cubicBezTo>
                <a:cubicBezTo>
                  <a:pt x="1030890" y="690346"/>
                  <a:pt x="1039648" y="646552"/>
                  <a:pt x="1051034" y="630787"/>
                </a:cubicBezTo>
                <a:cubicBezTo>
                  <a:pt x="1062420" y="615022"/>
                  <a:pt x="1072055" y="552835"/>
                  <a:pt x="1077310" y="572980"/>
                </a:cubicBezTo>
                <a:cubicBezTo>
                  <a:pt x="1082565" y="593125"/>
                  <a:pt x="1079062" y="709615"/>
                  <a:pt x="1082565" y="751656"/>
                </a:cubicBezTo>
                <a:cubicBezTo>
                  <a:pt x="1086069" y="793697"/>
                  <a:pt x="1080814" y="852380"/>
                  <a:pt x="1098331" y="825228"/>
                </a:cubicBezTo>
                <a:cubicBezTo>
                  <a:pt x="1115848" y="798076"/>
                  <a:pt x="1166647" y="627283"/>
                  <a:pt x="1187668" y="588745"/>
                </a:cubicBezTo>
                <a:cubicBezTo>
                  <a:pt x="1208689" y="550207"/>
                  <a:pt x="1213945" y="607139"/>
                  <a:pt x="1224455" y="594001"/>
                </a:cubicBezTo>
                <a:cubicBezTo>
                  <a:pt x="1234965" y="580863"/>
                  <a:pt x="1234965" y="512546"/>
                  <a:pt x="1250731" y="509918"/>
                </a:cubicBezTo>
                <a:cubicBezTo>
                  <a:pt x="1266497" y="507290"/>
                  <a:pt x="1306786" y="558966"/>
                  <a:pt x="1319048" y="578235"/>
                </a:cubicBezTo>
                <a:cubicBezTo>
                  <a:pt x="1331310" y="597504"/>
                  <a:pt x="1313793" y="608891"/>
                  <a:pt x="1324303" y="625532"/>
                </a:cubicBezTo>
                <a:cubicBezTo>
                  <a:pt x="1334813" y="642173"/>
                  <a:pt x="1370724" y="659690"/>
                  <a:pt x="1382110" y="678083"/>
                </a:cubicBezTo>
                <a:cubicBezTo>
                  <a:pt x="1393496" y="696476"/>
                  <a:pt x="1385613" y="745524"/>
                  <a:pt x="1392620" y="735890"/>
                </a:cubicBezTo>
                <a:cubicBezTo>
                  <a:pt x="1399627" y="726256"/>
                  <a:pt x="1409261" y="657062"/>
                  <a:pt x="1424151" y="620276"/>
                </a:cubicBezTo>
                <a:cubicBezTo>
                  <a:pt x="1439041" y="583490"/>
                  <a:pt x="1463565" y="515173"/>
                  <a:pt x="1481958" y="515173"/>
                </a:cubicBezTo>
                <a:cubicBezTo>
                  <a:pt x="1500351" y="515173"/>
                  <a:pt x="1520496" y="601007"/>
                  <a:pt x="1534510" y="620276"/>
                </a:cubicBezTo>
                <a:cubicBezTo>
                  <a:pt x="1548524" y="639545"/>
                  <a:pt x="1555531" y="612394"/>
                  <a:pt x="1566041" y="630787"/>
                </a:cubicBezTo>
                <a:cubicBezTo>
                  <a:pt x="1576551" y="649180"/>
                  <a:pt x="1584434" y="693849"/>
                  <a:pt x="1597572" y="730635"/>
                </a:cubicBezTo>
                <a:cubicBezTo>
                  <a:pt x="1610710" y="767421"/>
                  <a:pt x="1625599" y="833987"/>
                  <a:pt x="1644868" y="851504"/>
                </a:cubicBezTo>
                <a:cubicBezTo>
                  <a:pt x="1664137" y="869021"/>
                  <a:pt x="1696545" y="857634"/>
                  <a:pt x="1713186" y="835738"/>
                </a:cubicBezTo>
                <a:cubicBezTo>
                  <a:pt x="1729827" y="813842"/>
                  <a:pt x="1725448" y="695601"/>
                  <a:pt x="1744717" y="720125"/>
                </a:cubicBezTo>
                <a:cubicBezTo>
                  <a:pt x="1763986" y="744649"/>
                  <a:pt x="1799021" y="948724"/>
                  <a:pt x="1828800" y="982883"/>
                </a:cubicBezTo>
                <a:cubicBezTo>
                  <a:pt x="1858579" y="1017042"/>
                  <a:pt x="1904124" y="924200"/>
                  <a:pt x="1923393" y="925076"/>
                </a:cubicBezTo>
                <a:cubicBezTo>
                  <a:pt x="1942662" y="925952"/>
                  <a:pt x="1932151" y="1005655"/>
                  <a:pt x="1944413" y="988138"/>
                </a:cubicBezTo>
                <a:cubicBezTo>
                  <a:pt x="1956675" y="970621"/>
                  <a:pt x="1976820" y="846249"/>
                  <a:pt x="1996965" y="819973"/>
                </a:cubicBezTo>
                <a:cubicBezTo>
                  <a:pt x="2017110" y="793697"/>
                  <a:pt x="2043386" y="861138"/>
                  <a:pt x="2065282" y="830483"/>
                </a:cubicBezTo>
                <a:cubicBezTo>
                  <a:pt x="2087178" y="799828"/>
                  <a:pt x="2107323" y="676332"/>
                  <a:pt x="2128344" y="636042"/>
                </a:cubicBezTo>
                <a:cubicBezTo>
                  <a:pt x="2149365" y="595752"/>
                  <a:pt x="2172137" y="610641"/>
                  <a:pt x="2191406" y="588745"/>
                </a:cubicBezTo>
                <a:cubicBezTo>
                  <a:pt x="2210675" y="566849"/>
                  <a:pt x="2228192" y="499408"/>
                  <a:pt x="2243958" y="504663"/>
                </a:cubicBezTo>
                <a:cubicBezTo>
                  <a:pt x="2259724" y="509918"/>
                  <a:pt x="2266731" y="601007"/>
                  <a:pt x="2286000" y="620276"/>
                </a:cubicBezTo>
                <a:cubicBezTo>
                  <a:pt x="2305269" y="639545"/>
                  <a:pt x="2340303" y="633414"/>
                  <a:pt x="2359572" y="620276"/>
                </a:cubicBezTo>
                <a:cubicBezTo>
                  <a:pt x="2378841" y="607138"/>
                  <a:pt x="2392854" y="562470"/>
                  <a:pt x="2401613" y="541449"/>
                </a:cubicBezTo>
                <a:cubicBezTo>
                  <a:pt x="2410372" y="520428"/>
                  <a:pt x="2399862" y="496780"/>
                  <a:pt x="2412124" y="494152"/>
                </a:cubicBezTo>
                <a:cubicBezTo>
                  <a:pt x="2424386" y="491524"/>
                  <a:pt x="2454165" y="537069"/>
                  <a:pt x="2475186" y="525683"/>
                </a:cubicBezTo>
                <a:cubicBezTo>
                  <a:pt x="2496207" y="514297"/>
                  <a:pt x="2523358" y="459118"/>
                  <a:pt x="2538248" y="425835"/>
                </a:cubicBezTo>
                <a:cubicBezTo>
                  <a:pt x="2553138" y="392552"/>
                  <a:pt x="2554890" y="351387"/>
                  <a:pt x="2564524" y="325987"/>
                </a:cubicBezTo>
                <a:cubicBezTo>
                  <a:pt x="2574158" y="300587"/>
                  <a:pt x="2588172" y="258545"/>
                  <a:pt x="2596055" y="273435"/>
                </a:cubicBezTo>
                <a:cubicBezTo>
                  <a:pt x="2603938" y="288325"/>
                  <a:pt x="2597806" y="387297"/>
                  <a:pt x="2611820" y="415325"/>
                </a:cubicBezTo>
                <a:cubicBezTo>
                  <a:pt x="2625834" y="443353"/>
                  <a:pt x="2663496" y="426711"/>
                  <a:pt x="2680137" y="441601"/>
                </a:cubicBezTo>
                <a:cubicBezTo>
                  <a:pt x="2696778" y="456491"/>
                  <a:pt x="2695903" y="508166"/>
                  <a:pt x="2711668" y="504663"/>
                </a:cubicBezTo>
                <a:cubicBezTo>
                  <a:pt x="2727433" y="501160"/>
                  <a:pt x="2766848" y="414449"/>
                  <a:pt x="2774731" y="420580"/>
                </a:cubicBezTo>
                <a:cubicBezTo>
                  <a:pt x="2782614" y="426711"/>
                  <a:pt x="2750207" y="508166"/>
                  <a:pt x="2758965" y="541449"/>
                </a:cubicBezTo>
                <a:cubicBezTo>
                  <a:pt x="2767723" y="574732"/>
                  <a:pt x="2827282" y="620276"/>
                  <a:pt x="2827282" y="620276"/>
                </a:cubicBezTo>
                <a:cubicBezTo>
                  <a:pt x="2841296" y="634290"/>
                  <a:pt x="2833414" y="651808"/>
                  <a:pt x="2843048" y="625532"/>
                </a:cubicBezTo>
                <a:cubicBezTo>
                  <a:pt x="2852682" y="599256"/>
                  <a:pt x="2867572" y="524807"/>
                  <a:pt x="2885089" y="462621"/>
                </a:cubicBezTo>
                <a:cubicBezTo>
                  <a:pt x="2902606" y="400435"/>
                  <a:pt x="2931510" y="249786"/>
                  <a:pt x="2948151" y="252414"/>
                </a:cubicBezTo>
                <a:cubicBezTo>
                  <a:pt x="2964792" y="255042"/>
                  <a:pt x="2963040" y="401311"/>
                  <a:pt x="2984937" y="478387"/>
                </a:cubicBezTo>
                <a:cubicBezTo>
                  <a:pt x="3006834" y="555463"/>
                  <a:pt x="3062890" y="643925"/>
                  <a:pt x="3079531" y="714870"/>
                </a:cubicBezTo>
                <a:cubicBezTo>
                  <a:pt x="3096172" y="785815"/>
                  <a:pt x="3064641" y="862891"/>
                  <a:pt x="3084786" y="904056"/>
                </a:cubicBezTo>
                <a:cubicBezTo>
                  <a:pt x="3104931" y="945222"/>
                  <a:pt x="3167117" y="975877"/>
                  <a:pt x="3200400" y="961863"/>
                </a:cubicBezTo>
                <a:cubicBezTo>
                  <a:pt x="3233683" y="947849"/>
                  <a:pt x="3251199" y="819973"/>
                  <a:pt x="3284482" y="819973"/>
                </a:cubicBezTo>
                <a:cubicBezTo>
                  <a:pt x="3317765" y="819973"/>
                  <a:pt x="3372068" y="940842"/>
                  <a:pt x="3400096" y="961863"/>
                </a:cubicBezTo>
                <a:cubicBezTo>
                  <a:pt x="3428124" y="982884"/>
                  <a:pt x="3440386" y="939090"/>
                  <a:pt x="3452648" y="946097"/>
                </a:cubicBezTo>
                <a:cubicBezTo>
                  <a:pt x="3464910" y="953104"/>
                  <a:pt x="3463158" y="1003028"/>
                  <a:pt x="3473668" y="1003904"/>
                </a:cubicBezTo>
                <a:cubicBezTo>
                  <a:pt x="3484178" y="1004780"/>
                  <a:pt x="3503448" y="948724"/>
                  <a:pt x="3515710" y="951352"/>
                </a:cubicBezTo>
                <a:cubicBezTo>
                  <a:pt x="3527972" y="953980"/>
                  <a:pt x="3534103" y="1002153"/>
                  <a:pt x="3547241" y="1019670"/>
                </a:cubicBezTo>
                <a:cubicBezTo>
                  <a:pt x="3560379" y="1037187"/>
                  <a:pt x="3585778" y="1037187"/>
                  <a:pt x="3594537" y="1056456"/>
                </a:cubicBezTo>
                <a:cubicBezTo>
                  <a:pt x="3603296" y="1075725"/>
                  <a:pt x="3592786" y="1102876"/>
                  <a:pt x="3599793" y="1135283"/>
                </a:cubicBezTo>
                <a:cubicBezTo>
                  <a:pt x="3606800" y="1167690"/>
                  <a:pt x="3620813" y="1236883"/>
                  <a:pt x="3636579" y="1250897"/>
                </a:cubicBezTo>
                <a:cubicBezTo>
                  <a:pt x="3652345" y="1264911"/>
                  <a:pt x="3673365" y="1202725"/>
                  <a:pt x="3694386" y="1219366"/>
                </a:cubicBezTo>
                <a:cubicBezTo>
                  <a:pt x="3715407" y="1236007"/>
                  <a:pt x="3739931" y="1358628"/>
                  <a:pt x="3762703" y="1350745"/>
                </a:cubicBezTo>
                <a:cubicBezTo>
                  <a:pt x="3785475" y="1342862"/>
                  <a:pt x="3813503" y="1221994"/>
                  <a:pt x="3831020" y="1172070"/>
                </a:cubicBezTo>
                <a:cubicBezTo>
                  <a:pt x="3848537" y="1122146"/>
                  <a:pt x="3850289" y="1094118"/>
                  <a:pt x="3867806" y="1051201"/>
                </a:cubicBezTo>
                <a:cubicBezTo>
                  <a:pt x="3885323" y="1008284"/>
                  <a:pt x="3911600" y="920697"/>
                  <a:pt x="3936124" y="914566"/>
                </a:cubicBezTo>
                <a:cubicBezTo>
                  <a:pt x="3960648" y="908435"/>
                  <a:pt x="3993930" y="969745"/>
                  <a:pt x="4014951" y="1014414"/>
                </a:cubicBezTo>
                <a:cubicBezTo>
                  <a:pt x="4035972" y="1059083"/>
                  <a:pt x="4049986" y="1127401"/>
                  <a:pt x="4062248" y="1182580"/>
                </a:cubicBezTo>
                <a:cubicBezTo>
                  <a:pt x="4074510" y="1237759"/>
                  <a:pt x="4077138" y="1297318"/>
                  <a:pt x="4088524" y="1345490"/>
                </a:cubicBezTo>
                <a:cubicBezTo>
                  <a:pt x="4099910" y="1393662"/>
                  <a:pt x="4113924" y="1452345"/>
                  <a:pt x="4130565" y="1471614"/>
                </a:cubicBezTo>
                <a:cubicBezTo>
                  <a:pt x="4147206" y="1490883"/>
                  <a:pt x="4171731" y="1454973"/>
                  <a:pt x="4188372" y="1461104"/>
                </a:cubicBezTo>
                <a:cubicBezTo>
                  <a:pt x="4205013" y="1467235"/>
                  <a:pt x="4214648" y="1500518"/>
                  <a:pt x="4230413" y="1508401"/>
                </a:cubicBezTo>
                <a:cubicBezTo>
                  <a:pt x="4246179" y="1516284"/>
                  <a:pt x="4262820" y="1482125"/>
                  <a:pt x="4282965" y="1508401"/>
                </a:cubicBezTo>
                <a:cubicBezTo>
                  <a:pt x="4303110" y="1534677"/>
                  <a:pt x="4332013" y="1637153"/>
                  <a:pt x="4351282" y="1666056"/>
                </a:cubicBezTo>
                <a:cubicBezTo>
                  <a:pt x="4370551" y="1694959"/>
                  <a:pt x="4381062" y="1676566"/>
                  <a:pt x="4398579" y="1681821"/>
                </a:cubicBezTo>
                <a:cubicBezTo>
                  <a:pt x="4416096" y="1687076"/>
                  <a:pt x="4439745" y="1703718"/>
                  <a:pt x="4456386" y="1697587"/>
                </a:cubicBezTo>
                <a:cubicBezTo>
                  <a:pt x="4473027" y="1691456"/>
                  <a:pt x="4483537" y="1643283"/>
                  <a:pt x="4498427" y="1645035"/>
                </a:cubicBezTo>
                <a:cubicBezTo>
                  <a:pt x="4513317" y="1646787"/>
                  <a:pt x="4528207" y="1706345"/>
                  <a:pt x="4545724" y="1708097"/>
                </a:cubicBezTo>
                <a:cubicBezTo>
                  <a:pt x="4563241" y="1709849"/>
                  <a:pt x="4593021" y="1672186"/>
                  <a:pt x="4603531" y="1655545"/>
                </a:cubicBezTo>
                <a:cubicBezTo>
                  <a:pt x="4614041" y="1638904"/>
                  <a:pt x="4599152" y="1606497"/>
                  <a:pt x="4608786" y="1608249"/>
                </a:cubicBezTo>
                <a:cubicBezTo>
                  <a:pt x="4618420" y="1610001"/>
                  <a:pt x="4651703" y="1645911"/>
                  <a:pt x="4661337" y="1666056"/>
                </a:cubicBezTo>
                <a:cubicBezTo>
                  <a:pt x="4670971" y="1686201"/>
                  <a:pt x="4656083" y="1722987"/>
                  <a:pt x="4666593" y="1729118"/>
                </a:cubicBezTo>
                <a:cubicBezTo>
                  <a:pt x="4677103" y="1735249"/>
                  <a:pt x="4709510" y="1722111"/>
                  <a:pt x="4724400" y="1702842"/>
                </a:cubicBezTo>
                <a:cubicBezTo>
                  <a:pt x="4739290" y="1683573"/>
                  <a:pt x="4745421" y="1629270"/>
                  <a:pt x="4755931" y="1613504"/>
                </a:cubicBezTo>
                <a:cubicBezTo>
                  <a:pt x="4766441" y="1597739"/>
                  <a:pt x="4781331" y="1618759"/>
                  <a:pt x="4787462" y="1608249"/>
                </a:cubicBezTo>
                <a:cubicBezTo>
                  <a:pt x="4793593" y="1597739"/>
                  <a:pt x="4783083" y="1566208"/>
                  <a:pt x="4792717" y="1550442"/>
                </a:cubicBezTo>
                <a:cubicBezTo>
                  <a:pt x="4802351" y="1534676"/>
                  <a:pt x="4827751" y="1504022"/>
                  <a:pt x="4845268" y="1513656"/>
                </a:cubicBezTo>
                <a:cubicBezTo>
                  <a:pt x="4862785" y="1523290"/>
                  <a:pt x="4878551" y="1603870"/>
                  <a:pt x="4897820" y="1608249"/>
                </a:cubicBezTo>
                <a:cubicBezTo>
                  <a:pt x="4917089" y="1612628"/>
                  <a:pt x="4946868" y="1533801"/>
                  <a:pt x="4960882" y="1539932"/>
                </a:cubicBezTo>
                <a:cubicBezTo>
                  <a:pt x="4974896" y="1546063"/>
                  <a:pt x="4962634" y="1626642"/>
                  <a:pt x="4981903" y="1645035"/>
                </a:cubicBezTo>
                <a:cubicBezTo>
                  <a:pt x="5001172" y="1663428"/>
                  <a:pt x="5037958" y="1613504"/>
                  <a:pt x="5076496" y="1650290"/>
                </a:cubicBezTo>
                <a:cubicBezTo>
                  <a:pt x="5115034" y="1687076"/>
                  <a:pt x="5180724" y="1828966"/>
                  <a:pt x="5213131" y="1865752"/>
                </a:cubicBezTo>
                <a:cubicBezTo>
                  <a:pt x="5245538" y="1902538"/>
                  <a:pt x="5253420" y="1847359"/>
                  <a:pt x="5270937" y="1871007"/>
                </a:cubicBezTo>
                <a:cubicBezTo>
                  <a:pt x="5288454" y="1894655"/>
                  <a:pt x="5293710" y="1969104"/>
                  <a:pt x="5318234" y="2007642"/>
                </a:cubicBezTo>
                <a:cubicBezTo>
                  <a:pt x="5342758" y="2046180"/>
                  <a:pt x="5398813" y="2113621"/>
                  <a:pt x="5418082" y="2102235"/>
                </a:cubicBezTo>
                <a:cubicBezTo>
                  <a:pt x="5437351" y="2090849"/>
                  <a:pt x="5422462" y="1979615"/>
                  <a:pt x="5433848" y="1939325"/>
                </a:cubicBezTo>
                <a:cubicBezTo>
                  <a:pt x="5445234" y="1899035"/>
                  <a:pt x="5469759" y="1856994"/>
                  <a:pt x="5486400" y="1860497"/>
                </a:cubicBezTo>
                <a:cubicBezTo>
                  <a:pt x="5503041" y="1864000"/>
                  <a:pt x="5514427" y="1940200"/>
                  <a:pt x="5533696" y="1960345"/>
                </a:cubicBezTo>
                <a:cubicBezTo>
                  <a:pt x="5552965" y="1980490"/>
                  <a:pt x="5578365" y="1979614"/>
                  <a:pt x="5602013" y="1981366"/>
                </a:cubicBezTo>
                <a:cubicBezTo>
                  <a:pt x="5625661" y="1983118"/>
                  <a:pt x="5666827" y="1961222"/>
                  <a:pt x="5675586" y="1970856"/>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12" name="Rechteck 111">
            <a:extLst>
              <a:ext uri="{FF2B5EF4-FFF2-40B4-BE49-F238E27FC236}">
                <a16:creationId xmlns:a16="http://schemas.microsoft.com/office/drawing/2014/main" id="{E8B65B9E-F187-3343-B9B4-4633CCE5C1A8}"/>
              </a:ext>
            </a:extLst>
          </p:cNvPr>
          <p:cNvSpPr/>
          <p:nvPr/>
        </p:nvSpPr>
        <p:spPr>
          <a:xfrm flipH="1">
            <a:off x="515148" y="5042571"/>
            <a:ext cx="153888" cy="153888"/>
          </a:xfrm>
          <a:prstGeom prst="rect">
            <a:avLst/>
          </a:prstGeom>
          <a:solidFill>
            <a:srgbClr val="8A1A4A"/>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black"/>
              </a:solidFill>
              <a:effectLst/>
              <a:uLnTx/>
              <a:uFillTx/>
              <a:latin typeface="Arial"/>
              <a:ea typeface="+mn-ea"/>
              <a:cs typeface="+mn-cs"/>
            </a:endParaRPr>
          </a:p>
        </p:txBody>
      </p:sp>
      <p:sp>
        <p:nvSpPr>
          <p:cNvPr id="113" name="Rechteck 112">
            <a:extLst>
              <a:ext uri="{FF2B5EF4-FFF2-40B4-BE49-F238E27FC236}">
                <a16:creationId xmlns:a16="http://schemas.microsoft.com/office/drawing/2014/main" id="{F5EEDEB6-23E9-4044-8655-B4A0537FBF4F}"/>
              </a:ext>
            </a:extLst>
          </p:cNvPr>
          <p:cNvSpPr/>
          <p:nvPr/>
        </p:nvSpPr>
        <p:spPr>
          <a:xfrm flipH="1">
            <a:off x="2545746" y="5042571"/>
            <a:ext cx="153888" cy="153888"/>
          </a:xfrm>
          <a:prstGeom prst="rect">
            <a:avLst/>
          </a:prstGeom>
          <a:solidFill>
            <a:srgbClr val="54524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black"/>
              </a:solidFill>
              <a:effectLst/>
              <a:uLnTx/>
              <a:uFillTx/>
              <a:latin typeface="Arial"/>
              <a:ea typeface="+mn-ea"/>
              <a:cs typeface="+mn-cs"/>
            </a:endParaRPr>
          </a:p>
        </p:txBody>
      </p:sp>
      <p:cxnSp>
        <p:nvCxnSpPr>
          <p:cNvPr id="114" name="Gerade Verbindung 122">
            <a:extLst>
              <a:ext uri="{FF2B5EF4-FFF2-40B4-BE49-F238E27FC236}">
                <a16:creationId xmlns:a16="http://schemas.microsoft.com/office/drawing/2014/main" id="{2A34DC05-5782-6B48-9A98-952C9EA6F066}"/>
              </a:ext>
            </a:extLst>
          </p:cNvPr>
          <p:cNvCxnSpPr>
            <a:cxnSpLocks/>
          </p:cNvCxnSpPr>
          <p:nvPr/>
        </p:nvCxnSpPr>
        <p:spPr>
          <a:xfrm flipV="1">
            <a:off x="9710373" y="3172713"/>
            <a:ext cx="1959253" cy="976389"/>
          </a:xfrm>
          <a:prstGeom prst="line">
            <a:avLst/>
          </a:prstGeom>
          <a:ln w="50800">
            <a:solidFill>
              <a:srgbClr val="F3C591"/>
            </a:solidFill>
            <a:prstDash val="dash"/>
          </a:ln>
        </p:spPr>
        <p:style>
          <a:lnRef idx="1">
            <a:schemeClr val="accent1"/>
          </a:lnRef>
          <a:fillRef idx="0">
            <a:schemeClr val="accent1"/>
          </a:fillRef>
          <a:effectRef idx="0">
            <a:schemeClr val="accent1"/>
          </a:effectRef>
          <a:fontRef idx="minor">
            <a:schemeClr val="tx1"/>
          </a:fontRef>
        </p:style>
      </p:cxnSp>
      <p:sp>
        <p:nvSpPr>
          <p:cNvPr id="115" name="Rechteck 114">
            <a:extLst>
              <a:ext uri="{FF2B5EF4-FFF2-40B4-BE49-F238E27FC236}">
                <a16:creationId xmlns:a16="http://schemas.microsoft.com/office/drawing/2014/main" id="{3851AF32-CC2B-5544-9D82-31AC155822F4}"/>
              </a:ext>
            </a:extLst>
          </p:cNvPr>
          <p:cNvSpPr/>
          <p:nvPr/>
        </p:nvSpPr>
        <p:spPr>
          <a:xfrm flipH="1">
            <a:off x="6942674" y="4974765"/>
            <a:ext cx="266022" cy="266022"/>
          </a:xfrm>
          <a:prstGeom prst="rect">
            <a:avLst/>
          </a:prstGeom>
          <a:solidFill>
            <a:srgbClr val="CCEBE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black"/>
              </a:solidFill>
              <a:effectLst/>
              <a:uLnTx/>
              <a:uFillTx/>
              <a:latin typeface="Arial"/>
              <a:ea typeface="+mn-ea"/>
              <a:cs typeface="+mn-cs"/>
            </a:endParaRPr>
          </a:p>
        </p:txBody>
      </p:sp>
      <p:cxnSp>
        <p:nvCxnSpPr>
          <p:cNvPr id="116" name="Gerade Verbindung 132">
            <a:extLst>
              <a:ext uri="{FF2B5EF4-FFF2-40B4-BE49-F238E27FC236}">
                <a16:creationId xmlns:a16="http://schemas.microsoft.com/office/drawing/2014/main" id="{1AEE0798-4516-7449-903D-AB289BD36827}"/>
              </a:ext>
            </a:extLst>
          </p:cNvPr>
          <p:cNvCxnSpPr>
            <a:cxnSpLocks/>
          </p:cNvCxnSpPr>
          <p:nvPr/>
        </p:nvCxnSpPr>
        <p:spPr>
          <a:xfrm>
            <a:off x="4054615" y="5107776"/>
            <a:ext cx="461257" cy="0"/>
          </a:xfrm>
          <a:prstGeom prst="line">
            <a:avLst/>
          </a:prstGeom>
          <a:ln w="28575">
            <a:solidFill>
              <a:srgbClr val="8A1A4A"/>
            </a:solidFill>
            <a:prstDash val="dash"/>
          </a:ln>
        </p:spPr>
        <p:style>
          <a:lnRef idx="1">
            <a:schemeClr val="accent1"/>
          </a:lnRef>
          <a:fillRef idx="0">
            <a:schemeClr val="accent1"/>
          </a:fillRef>
          <a:effectRef idx="0">
            <a:schemeClr val="accent1"/>
          </a:effectRef>
          <a:fontRef idx="minor">
            <a:schemeClr val="tx1"/>
          </a:fontRef>
        </p:style>
      </p:cxnSp>
      <p:grpSp>
        <p:nvGrpSpPr>
          <p:cNvPr id="2" name="Gruppieren 1"/>
          <p:cNvGrpSpPr/>
          <p:nvPr/>
        </p:nvGrpSpPr>
        <p:grpSpPr>
          <a:xfrm>
            <a:off x="7947069" y="4135919"/>
            <a:ext cx="3728992" cy="225828"/>
            <a:chOff x="7947069" y="4135919"/>
            <a:chExt cx="3728992" cy="225828"/>
          </a:xfrm>
        </p:grpSpPr>
        <p:sp>
          <p:nvSpPr>
            <p:cNvPr id="70" name="Rechteck 69">
              <a:extLst>
                <a:ext uri="{FF2B5EF4-FFF2-40B4-BE49-F238E27FC236}">
                  <a16:creationId xmlns:a16="http://schemas.microsoft.com/office/drawing/2014/main" id="{52413001-B730-4249-A586-F163ABB30C7D}"/>
                </a:ext>
              </a:extLst>
            </p:cNvPr>
            <p:cNvSpPr/>
            <p:nvPr/>
          </p:nvSpPr>
          <p:spPr>
            <a:xfrm>
              <a:off x="7961088" y="4287391"/>
              <a:ext cx="3714973" cy="74356"/>
            </a:xfrm>
            <a:prstGeom prst="rect">
              <a:avLst/>
            </a:prstGeom>
            <a:solidFill>
              <a:srgbClr val="CCEBE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black"/>
                </a:solidFill>
                <a:effectLst/>
                <a:uLnTx/>
                <a:uFillTx/>
                <a:latin typeface="Arial"/>
                <a:ea typeface="+mn-ea"/>
                <a:cs typeface="+mn-cs"/>
              </a:endParaRPr>
            </a:p>
          </p:txBody>
        </p:sp>
        <p:grpSp>
          <p:nvGrpSpPr>
            <p:cNvPr id="107" name="Gruppieren 106">
              <a:extLst>
                <a:ext uri="{FF2B5EF4-FFF2-40B4-BE49-F238E27FC236}">
                  <a16:creationId xmlns:a16="http://schemas.microsoft.com/office/drawing/2014/main" id="{8BDB8BC3-0244-4391-9FC7-546B6FF0EA51}"/>
                </a:ext>
              </a:extLst>
            </p:cNvPr>
            <p:cNvGrpSpPr/>
            <p:nvPr/>
          </p:nvGrpSpPr>
          <p:grpSpPr>
            <a:xfrm>
              <a:off x="7947069" y="4261425"/>
              <a:ext cx="3728992" cy="95788"/>
              <a:chOff x="7947069" y="3965034"/>
              <a:chExt cx="3796798" cy="0"/>
            </a:xfrm>
          </p:grpSpPr>
          <p:cxnSp>
            <p:nvCxnSpPr>
              <p:cNvPr id="108" name="Gerade Verbindung 120">
                <a:extLst>
                  <a:ext uri="{FF2B5EF4-FFF2-40B4-BE49-F238E27FC236}">
                    <a16:creationId xmlns:a16="http://schemas.microsoft.com/office/drawing/2014/main" id="{A086EB71-2526-0E40-B81F-DE75255386F5}"/>
                  </a:ext>
                </a:extLst>
              </p:cNvPr>
              <p:cNvCxnSpPr>
                <a:cxnSpLocks/>
              </p:cNvCxnSpPr>
              <p:nvPr/>
            </p:nvCxnSpPr>
            <p:spPr>
              <a:xfrm>
                <a:off x="9746231" y="3965034"/>
                <a:ext cx="1997636" cy="0"/>
              </a:xfrm>
              <a:prstGeom prst="line">
                <a:avLst/>
              </a:prstGeom>
              <a:ln w="50800">
                <a:solidFill>
                  <a:srgbClr val="DBACCC"/>
                </a:solidFill>
                <a:prstDash val="dash"/>
              </a:ln>
            </p:spPr>
            <p:style>
              <a:lnRef idx="1">
                <a:schemeClr val="accent1"/>
              </a:lnRef>
              <a:fillRef idx="0">
                <a:schemeClr val="accent1"/>
              </a:fillRef>
              <a:effectRef idx="0">
                <a:schemeClr val="accent1"/>
              </a:effectRef>
              <a:fontRef idx="minor">
                <a:schemeClr val="tx1"/>
              </a:fontRef>
            </p:style>
          </p:cxnSp>
          <p:cxnSp>
            <p:nvCxnSpPr>
              <p:cNvPr id="109" name="Gerade Verbindung 118">
                <a:extLst>
                  <a:ext uri="{FF2B5EF4-FFF2-40B4-BE49-F238E27FC236}">
                    <a16:creationId xmlns:a16="http://schemas.microsoft.com/office/drawing/2014/main" id="{080FBD36-F769-F04A-BC37-08565DDE5776}"/>
                  </a:ext>
                </a:extLst>
              </p:cNvPr>
              <p:cNvCxnSpPr>
                <a:cxnSpLocks/>
              </p:cNvCxnSpPr>
              <p:nvPr/>
            </p:nvCxnSpPr>
            <p:spPr>
              <a:xfrm>
                <a:off x="7947069" y="3965034"/>
                <a:ext cx="1795367" cy="0"/>
              </a:xfrm>
              <a:prstGeom prst="line">
                <a:avLst/>
              </a:prstGeom>
              <a:ln w="50800">
                <a:solidFill>
                  <a:srgbClr val="DBACCC"/>
                </a:solidFill>
                <a:prstDash val="dash"/>
              </a:ln>
            </p:spPr>
            <p:style>
              <a:lnRef idx="1">
                <a:schemeClr val="accent1"/>
              </a:lnRef>
              <a:fillRef idx="0">
                <a:schemeClr val="accent1"/>
              </a:fillRef>
              <a:effectRef idx="0">
                <a:schemeClr val="accent1"/>
              </a:effectRef>
              <a:fontRef idx="minor">
                <a:schemeClr val="tx1"/>
              </a:fontRef>
            </p:style>
          </p:cxnSp>
        </p:grpSp>
        <p:sp>
          <p:nvSpPr>
            <p:cNvPr id="117" name="Freihandform 116">
              <a:extLst>
                <a:ext uri="{FF2B5EF4-FFF2-40B4-BE49-F238E27FC236}">
                  <a16:creationId xmlns:a16="http://schemas.microsoft.com/office/drawing/2014/main" id="{49C4DD3D-9FBF-9443-85AE-4BB0972E4F4F}"/>
                </a:ext>
              </a:extLst>
            </p:cNvPr>
            <p:cNvSpPr/>
            <p:nvPr/>
          </p:nvSpPr>
          <p:spPr>
            <a:xfrm>
              <a:off x="8148995" y="4135919"/>
              <a:ext cx="156844" cy="172715"/>
            </a:xfrm>
            <a:custGeom>
              <a:avLst/>
              <a:gdLst>
                <a:gd name="connsiteX0" fmla="*/ 400844 w 788595"/>
                <a:gd name="connsiteY0" fmla="*/ 72 h 868392"/>
                <a:gd name="connsiteX1" fmla="*/ 550435 w 788595"/>
                <a:gd name="connsiteY1" fmla="*/ 44304 h 868392"/>
                <a:gd name="connsiteX2" fmla="*/ 684185 w 788595"/>
                <a:gd name="connsiteY2" fmla="*/ 231341 h 868392"/>
                <a:gd name="connsiteX3" fmla="*/ 688031 w 788595"/>
                <a:gd name="connsiteY3" fmla="*/ 274091 h 868392"/>
                <a:gd name="connsiteX4" fmla="*/ 730033 w 788595"/>
                <a:gd name="connsiteY4" fmla="*/ 274091 h 868392"/>
                <a:gd name="connsiteX5" fmla="*/ 788595 w 788595"/>
                <a:gd name="connsiteY5" fmla="*/ 332653 h 868392"/>
                <a:gd name="connsiteX6" fmla="*/ 788595 w 788595"/>
                <a:gd name="connsiteY6" fmla="*/ 809830 h 868392"/>
                <a:gd name="connsiteX7" fmla="*/ 730033 w 788595"/>
                <a:gd name="connsiteY7" fmla="*/ 868392 h 868392"/>
                <a:gd name="connsiteX8" fmla="*/ 58562 w 788595"/>
                <a:gd name="connsiteY8" fmla="*/ 868392 h 868392"/>
                <a:gd name="connsiteX9" fmla="*/ 0 w 788595"/>
                <a:gd name="connsiteY9" fmla="*/ 809830 h 868392"/>
                <a:gd name="connsiteX10" fmla="*/ 0 w 788595"/>
                <a:gd name="connsiteY10" fmla="*/ 332653 h 868392"/>
                <a:gd name="connsiteX11" fmla="*/ 58562 w 788595"/>
                <a:gd name="connsiteY11" fmla="*/ 274091 h 868392"/>
                <a:gd name="connsiteX12" fmla="*/ 100132 w 788595"/>
                <a:gd name="connsiteY12" fmla="*/ 274091 h 868392"/>
                <a:gd name="connsiteX13" fmla="*/ 107594 w 788595"/>
                <a:gd name="connsiteY13" fmla="*/ 218641 h 868392"/>
                <a:gd name="connsiteX14" fmla="*/ 249449 w 788595"/>
                <a:gd name="connsiteY14" fmla="*/ 37674 h 868392"/>
                <a:gd name="connsiteX15" fmla="*/ 400844 w 788595"/>
                <a:gd name="connsiteY15" fmla="*/ 72 h 868392"/>
                <a:gd name="connsiteX16" fmla="*/ 399215 w 788595"/>
                <a:gd name="connsiteY16" fmla="*/ 74042 h 868392"/>
                <a:gd name="connsiteX17" fmla="*/ 285500 w 788595"/>
                <a:gd name="connsiteY17" fmla="*/ 102286 h 868392"/>
                <a:gd name="connsiteX18" fmla="*/ 178950 w 788595"/>
                <a:gd name="connsiteY18" fmla="*/ 238213 h 868392"/>
                <a:gd name="connsiteX19" fmla="*/ 174122 w 788595"/>
                <a:gd name="connsiteY19" fmla="*/ 274091 h 868392"/>
                <a:gd name="connsiteX20" fmla="*/ 614408 w 788595"/>
                <a:gd name="connsiteY20" fmla="*/ 274091 h 868392"/>
                <a:gd name="connsiteX21" fmla="*/ 612038 w 788595"/>
                <a:gd name="connsiteY21" fmla="*/ 247753 h 868392"/>
                <a:gd name="connsiteX22" fmla="*/ 511576 w 788595"/>
                <a:gd name="connsiteY22" fmla="*/ 107266 h 868392"/>
                <a:gd name="connsiteX23" fmla="*/ 399215 w 788595"/>
                <a:gd name="connsiteY23" fmla="*/ 74042 h 868392"/>
                <a:gd name="connsiteX24" fmla="*/ 394298 w 788595"/>
                <a:gd name="connsiteY24" fmla="*/ 400394 h 868392"/>
                <a:gd name="connsiteX25" fmla="*/ 310398 w 788595"/>
                <a:gd name="connsiteY25" fmla="*/ 484294 h 868392"/>
                <a:gd name="connsiteX26" fmla="*/ 361640 w 788595"/>
                <a:gd name="connsiteY26" fmla="*/ 561600 h 868392"/>
                <a:gd name="connsiteX27" fmla="*/ 363961 w 788595"/>
                <a:gd name="connsiteY27" fmla="*/ 562069 h 868392"/>
                <a:gd name="connsiteX28" fmla="*/ 363961 w 788595"/>
                <a:gd name="connsiteY28" fmla="*/ 665408 h 868392"/>
                <a:gd name="connsiteX29" fmla="*/ 424635 w 788595"/>
                <a:gd name="connsiteY29" fmla="*/ 665408 h 868392"/>
                <a:gd name="connsiteX30" fmla="*/ 424635 w 788595"/>
                <a:gd name="connsiteY30" fmla="*/ 562069 h 868392"/>
                <a:gd name="connsiteX31" fmla="*/ 426955 w 788595"/>
                <a:gd name="connsiteY31" fmla="*/ 561600 h 868392"/>
                <a:gd name="connsiteX32" fmla="*/ 478197 w 788595"/>
                <a:gd name="connsiteY32" fmla="*/ 484294 h 868392"/>
                <a:gd name="connsiteX33" fmla="*/ 394298 w 788595"/>
                <a:gd name="connsiteY33" fmla="*/ 400394 h 868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88595" h="868392">
                  <a:moveTo>
                    <a:pt x="400844" y="72"/>
                  </a:moveTo>
                  <a:cubicBezTo>
                    <a:pt x="452862" y="1217"/>
                    <a:pt x="504580" y="16002"/>
                    <a:pt x="550435" y="44304"/>
                  </a:cubicBezTo>
                  <a:cubicBezTo>
                    <a:pt x="619218" y="86756"/>
                    <a:pt x="666730" y="154633"/>
                    <a:pt x="684185" y="231341"/>
                  </a:cubicBezTo>
                  <a:lnTo>
                    <a:pt x="688031" y="274091"/>
                  </a:lnTo>
                  <a:lnTo>
                    <a:pt x="730033" y="274091"/>
                  </a:lnTo>
                  <a:cubicBezTo>
                    <a:pt x="762376" y="274091"/>
                    <a:pt x="788595" y="300310"/>
                    <a:pt x="788595" y="332653"/>
                  </a:cubicBezTo>
                  <a:lnTo>
                    <a:pt x="788595" y="809830"/>
                  </a:lnTo>
                  <a:cubicBezTo>
                    <a:pt x="788595" y="842173"/>
                    <a:pt x="762376" y="868392"/>
                    <a:pt x="730033" y="868392"/>
                  </a:cubicBezTo>
                  <a:lnTo>
                    <a:pt x="58562" y="868392"/>
                  </a:lnTo>
                  <a:cubicBezTo>
                    <a:pt x="26219" y="868392"/>
                    <a:pt x="0" y="842173"/>
                    <a:pt x="0" y="809830"/>
                  </a:cubicBezTo>
                  <a:lnTo>
                    <a:pt x="0" y="332653"/>
                  </a:lnTo>
                  <a:cubicBezTo>
                    <a:pt x="0" y="300310"/>
                    <a:pt x="26219" y="274091"/>
                    <a:pt x="58562" y="274091"/>
                  </a:cubicBezTo>
                  <a:lnTo>
                    <a:pt x="100132" y="274091"/>
                  </a:lnTo>
                  <a:lnTo>
                    <a:pt x="107594" y="218641"/>
                  </a:lnTo>
                  <a:cubicBezTo>
                    <a:pt x="128410" y="142776"/>
                    <a:pt x="178864" y="77056"/>
                    <a:pt x="249449" y="37674"/>
                  </a:cubicBezTo>
                  <a:cubicBezTo>
                    <a:pt x="296506" y="11419"/>
                    <a:pt x="348825" y="-1074"/>
                    <a:pt x="400844" y="72"/>
                  </a:cubicBezTo>
                  <a:close/>
                  <a:moveTo>
                    <a:pt x="399215" y="74042"/>
                  </a:moveTo>
                  <a:cubicBezTo>
                    <a:pt x="360143" y="73182"/>
                    <a:pt x="320845" y="82565"/>
                    <a:pt x="285500" y="102286"/>
                  </a:cubicBezTo>
                  <a:cubicBezTo>
                    <a:pt x="232482" y="131867"/>
                    <a:pt x="194585" y="181230"/>
                    <a:pt x="178950" y="238213"/>
                  </a:cubicBezTo>
                  <a:lnTo>
                    <a:pt x="174122" y="274091"/>
                  </a:lnTo>
                  <a:lnTo>
                    <a:pt x="614408" y="274091"/>
                  </a:lnTo>
                  <a:lnTo>
                    <a:pt x="612038" y="247753"/>
                  </a:lnTo>
                  <a:cubicBezTo>
                    <a:pt x="598927" y="190137"/>
                    <a:pt x="563240" y="139153"/>
                    <a:pt x="511576" y="107266"/>
                  </a:cubicBezTo>
                  <a:cubicBezTo>
                    <a:pt x="477134" y="86008"/>
                    <a:pt x="438287" y="74903"/>
                    <a:pt x="399215" y="74042"/>
                  </a:cubicBezTo>
                  <a:close/>
                  <a:moveTo>
                    <a:pt x="394298" y="400394"/>
                  </a:moveTo>
                  <a:cubicBezTo>
                    <a:pt x="347961" y="400394"/>
                    <a:pt x="310398" y="437957"/>
                    <a:pt x="310398" y="484294"/>
                  </a:cubicBezTo>
                  <a:cubicBezTo>
                    <a:pt x="310398" y="519046"/>
                    <a:pt x="331528" y="548863"/>
                    <a:pt x="361640" y="561600"/>
                  </a:cubicBezTo>
                  <a:lnTo>
                    <a:pt x="363961" y="562069"/>
                  </a:lnTo>
                  <a:lnTo>
                    <a:pt x="363961" y="665408"/>
                  </a:lnTo>
                  <a:lnTo>
                    <a:pt x="424635" y="665408"/>
                  </a:lnTo>
                  <a:lnTo>
                    <a:pt x="424635" y="562069"/>
                  </a:lnTo>
                  <a:lnTo>
                    <a:pt x="426955" y="561600"/>
                  </a:lnTo>
                  <a:cubicBezTo>
                    <a:pt x="457068" y="548863"/>
                    <a:pt x="478197" y="519046"/>
                    <a:pt x="478197" y="484294"/>
                  </a:cubicBezTo>
                  <a:cubicBezTo>
                    <a:pt x="478197" y="437957"/>
                    <a:pt x="440634" y="400394"/>
                    <a:pt x="394298" y="40039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72000" rIns="108000" bIns="72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118" name="Freihandform 117">
            <a:extLst>
              <a:ext uri="{FF2B5EF4-FFF2-40B4-BE49-F238E27FC236}">
                <a16:creationId xmlns:a16="http://schemas.microsoft.com/office/drawing/2014/main" id="{92EDC5C3-8E29-C44A-BA2E-2ABD764D2D77}"/>
              </a:ext>
            </a:extLst>
          </p:cNvPr>
          <p:cNvSpPr/>
          <p:nvPr/>
        </p:nvSpPr>
        <p:spPr>
          <a:xfrm>
            <a:off x="6997263" y="5016668"/>
            <a:ext cx="156844" cy="172715"/>
          </a:xfrm>
          <a:custGeom>
            <a:avLst/>
            <a:gdLst>
              <a:gd name="connsiteX0" fmla="*/ 400844 w 788595"/>
              <a:gd name="connsiteY0" fmla="*/ 72 h 868392"/>
              <a:gd name="connsiteX1" fmla="*/ 550435 w 788595"/>
              <a:gd name="connsiteY1" fmla="*/ 44304 h 868392"/>
              <a:gd name="connsiteX2" fmla="*/ 684185 w 788595"/>
              <a:gd name="connsiteY2" fmla="*/ 231341 h 868392"/>
              <a:gd name="connsiteX3" fmla="*/ 688031 w 788595"/>
              <a:gd name="connsiteY3" fmla="*/ 274091 h 868392"/>
              <a:gd name="connsiteX4" fmla="*/ 730033 w 788595"/>
              <a:gd name="connsiteY4" fmla="*/ 274091 h 868392"/>
              <a:gd name="connsiteX5" fmla="*/ 788595 w 788595"/>
              <a:gd name="connsiteY5" fmla="*/ 332653 h 868392"/>
              <a:gd name="connsiteX6" fmla="*/ 788595 w 788595"/>
              <a:gd name="connsiteY6" fmla="*/ 809830 h 868392"/>
              <a:gd name="connsiteX7" fmla="*/ 730033 w 788595"/>
              <a:gd name="connsiteY7" fmla="*/ 868392 h 868392"/>
              <a:gd name="connsiteX8" fmla="*/ 58562 w 788595"/>
              <a:gd name="connsiteY8" fmla="*/ 868392 h 868392"/>
              <a:gd name="connsiteX9" fmla="*/ 0 w 788595"/>
              <a:gd name="connsiteY9" fmla="*/ 809830 h 868392"/>
              <a:gd name="connsiteX10" fmla="*/ 0 w 788595"/>
              <a:gd name="connsiteY10" fmla="*/ 332653 h 868392"/>
              <a:gd name="connsiteX11" fmla="*/ 58562 w 788595"/>
              <a:gd name="connsiteY11" fmla="*/ 274091 h 868392"/>
              <a:gd name="connsiteX12" fmla="*/ 100132 w 788595"/>
              <a:gd name="connsiteY12" fmla="*/ 274091 h 868392"/>
              <a:gd name="connsiteX13" fmla="*/ 107594 w 788595"/>
              <a:gd name="connsiteY13" fmla="*/ 218641 h 868392"/>
              <a:gd name="connsiteX14" fmla="*/ 249449 w 788595"/>
              <a:gd name="connsiteY14" fmla="*/ 37674 h 868392"/>
              <a:gd name="connsiteX15" fmla="*/ 400844 w 788595"/>
              <a:gd name="connsiteY15" fmla="*/ 72 h 868392"/>
              <a:gd name="connsiteX16" fmla="*/ 399215 w 788595"/>
              <a:gd name="connsiteY16" fmla="*/ 74042 h 868392"/>
              <a:gd name="connsiteX17" fmla="*/ 285500 w 788595"/>
              <a:gd name="connsiteY17" fmla="*/ 102286 h 868392"/>
              <a:gd name="connsiteX18" fmla="*/ 178950 w 788595"/>
              <a:gd name="connsiteY18" fmla="*/ 238213 h 868392"/>
              <a:gd name="connsiteX19" fmla="*/ 174122 w 788595"/>
              <a:gd name="connsiteY19" fmla="*/ 274091 h 868392"/>
              <a:gd name="connsiteX20" fmla="*/ 614408 w 788595"/>
              <a:gd name="connsiteY20" fmla="*/ 274091 h 868392"/>
              <a:gd name="connsiteX21" fmla="*/ 612038 w 788595"/>
              <a:gd name="connsiteY21" fmla="*/ 247753 h 868392"/>
              <a:gd name="connsiteX22" fmla="*/ 511576 w 788595"/>
              <a:gd name="connsiteY22" fmla="*/ 107266 h 868392"/>
              <a:gd name="connsiteX23" fmla="*/ 399215 w 788595"/>
              <a:gd name="connsiteY23" fmla="*/ 74042 h 868392"/>
              <a:gd name="connsiteX24" fmla="*/ 394298 w 788595"/>
              <a:gd name="connsiteY24" fmla="*/ 400394 h 868392"/>
              <a:gd name="connsiteX25" fmla="*/ 310398 w 788595"/>
              <a:gd name="connsiteY25" fmla="*/ 484294 h 868392"/>
              <a:gd name="connsiteX26" fmla="*/ 361640 w 788595"/>
              <a:gd name="connsiteY26" fmla="*/ 561600 h 868392"/>
              <a:gd name="connsiteX27" fmla="*/ 363961 w 788595"/>
              <a:gd name="connsiteY27" fmla="*/ 562069 h 868392"/>
              <a:gd name="connsiteX28" fmla="*/ 363961 w 788595"/>
              <a:gd name="connsiteY28" fmla="*/ 665408 h 868392"/>
              <a:gd name="connsiteX29" fmla="*/ 424635 w 788595"/>
              <a:gd name="connsiteY29" fmla="*/ 665408 h 868392"/>
              <a:gd name="connsiteX30" fmla="*/ 424635 w 788595"/>
              <a:gd name="connsiteY30" fmla="*/ 562069 h 868392"/>
              <a:gd name="connsiteX31" fmla="*/ 426955 w 788595"/>
              <a:gd name="connsiteY31" fmla="*/ 561600 h 868392"/>
              <a:gd name="connsiteX32" fmla="*/ 478197 w 788595"/>
              <a:gd name="connsiteY32" fmla="*/ 484294 h 868392"/>
              <a:gd name="connsiteX33" fmla="*/ 394298 w 788595"/>
              <a:gd name="connsiteY33" fmla="*/ 400394 h 868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88595" h="868392">
                <a:moveTo>
                  <a:pt x="400844" y="72"/>
                </a:moveTo>
                <a:cubicBezTo>
                  <a:pt x="452862" y="1217"/>
                  <a:pt x="504580" y="16002"/>
                  <a:pt x="550435" y="44304"/>
                </a:cubicBezTo>
                <a:cubicBezTo>
                  <a:pt x="619218" y="86756"/>
                  <a:pt x="666730" y="154633"/>
                  <a:pt x="684185" y="231341"/>
                </a:cubicBezTo>
                <a:lnTo>
                  <a:pt x="688031" y="274091"/>
                </a:lnTo>
                <a:lnTo>
                  <a:pt x="730033" y="274091"/>
                </a:lnTo>
                <a:cubicBezTo>
                  <a:pt x="762376" y="274091"/>
                  <a:pt x="788595" y="300310"/>
                  <a:pt x="788595" y="332653"/>
                </a:cubicBezTo>
                <a:lnTo>
                  <a:pt x="788595" y="809830"/>
                </a:lnTo>
                <a:cubicBezTo>
                  <a:pt x="788595" y="842173"/>
                  <a:pt x="762376" y="868392"/>
                  <a:pt x="730033" y="868392"/>
                </a:cubicBezTo>
                <a:lnTo>
                  <a:pt x="58562" y="868392"/>
                </a:lnTo>
                <a:cubicBezTo>
                  <a:pt x="26219" y="868392"/>
                  <a:pt x="0" y="842173"/>
                  <a:pt x="0" y="809830"/>
                </a:cubicBezTo>
                <a:lnTo>
                  <a:pt x="0" y="332653"/>
                </a:lnTo>
                <a:cubicBezTo>
                  <a:pt x="0" y="300310"/>
                  <a:pt x="26219" y="274091"/>
                  <a:pt x="58562" y="274091"/>
                </a:cubicBezTo>
                <a:lnTo>
                  <a:pt x="100132" y="274091"/>
                </a:lnTo>
                <a:lnTo>
                  <a:pt x="107594" y="218641"/>
                </a:lnTo>
                <a:cubicBezTo>
                  <a:pt x="128410" y="142776"/>
                  <a:pt x="178864" y="77056"/>
                  <a:pt x="249449" y="37674"/>
                </a:cubicBezTo>
                <a:cubicBezTo>
                  <a:pt x="296506" y="11419"/>
                  <a:pt x="348825" y="-1074"/>
                  <a:pt x="400844" y="72"/>
                </a:cubicBezTo>
                <a:close/>
                <a:moveTo>
                  <a:pt x="399215" y="74042"/>
                </a:moveTo>
                <a:cubicBezTo>
                  <a:pt x="360143" y="73182"/>
                  <a:pt x="320845" y="82565"/>
                  <a:pt x="285500" y="102286"/>
                </a:cubicBezTo>
                <a:cubicBezTo>
                  <a:pt x="232482" y="131867"/>
                  <a:pt x="194585" y="181230"/>
                  <a:pt x="178950" y="238213"/>
                </a:cubicBezTo>
                <a:lnTo>
                  <a:pt x="174122" y="274091"/>
                </a:lnTo>
                <a:lnTo>
                  <a:pt x="614408" y="274091"/>
                </a:lnTo>
                <a:lnTo>
                  <a:pt x="612038" y="247753"/>
                </a:lnTo>
                <a:cubicBezTo>
                  <a:pt x="598927" y="190137"/>
                  <a:pt x="563240" y="139153"/>
                  <a:pt x="511576" y="107266"/>
                </a:cubicBezTo>
                <a:cubicBezTo>
                  <a:pt x="477134" y="86008"/>
                  <a:pt x="438287" y="74903"/>
                  <a:pt x="399215" y="74042"/>
                </a:cubicBezTo>
                <a:close/>
                <a:moveTo>
                  <a:pt x="394298" y="400394"/>
                </a:moveTo>
                <a:cubicBezTo>
                  <a:pt x="347961" y="400394"/>
                  <a:pt x="310398" y="437957"/>
                  <a:pt x="310398" y="484294"/>
                </a:cubicBezTo>
                <a:cubicBezTo>
                  <a:pt x="310398" y="519046"/>
                  <a:pt x="331528" y="548863"/>
                  <a:pt x="361640" y="561600"/>
                </a:cubicBezTo>
                <a:lnTo>
                  <a:pt x="363961" y="562069"/>
                </a:lnTo>
                <a:lnTo>
                  <a:pt x="363961" y="665408"/>
                </a:lnTo>
                <a:lnTo>
                  <a:pt x="424635" y="665408"/>
                </a:lnTo>
                <a:lnTo>
                  <a:pt x="424635" y="562069"/>
                </a:lnTo>
                <a:lnTo>
                  <a:pt x="426955" y="561600"/>
                </a:lnTo>
                <a:cubicBezTo>
                  <a:pt x="457068" y="548863"/>
                  <a:pt x="478197" y="519046"/>
                  <a:pt x="478197" y="484294"/>
                </a:cubicBezTo>
                <a:cubicBezTo>
                  <a:pt x="478197" y="437957"/>
                  <a:pt x="440634" y="400394"/>
                  <a:pt x="394298" y="400394"/>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108000" tIns="72000" rIns="108000" bIns="7200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black"/>
              </a:solidFill>
              <a:effectLst/>
              <a:uLnTx/>
              <a:uFillTx/>
              <a:latin typeface="Arial"/>
              <a:ea typeface="+mn-ea"/>
              <a:cs typeface="+mn-cs"/>
            </a:endParaRPr>
          </a:p>
        </p:txBody>
      </p:sp>
      <p:sp>
        <p:nvSpPr>
          <p:cNvPr id="119" name="Sprechblase: rechteckig 76">
            <a:extLst>
              <a:ext uri="{FF2B5EF4-FFF2-40B4-BE49-F238E27FC236}">
                <a16:creationId xmlns:a16="http://schemas.microsoft.com/office/drawing/2014/main" id="{DF35A83F-5FD3-4786-B8F3-A4EC85F395D3}"/>
              </a:ext>
            </a:extLst>
          </p:cNvPr>
          <p:cNvSpPr/>
          <p:nvPr/>
        </p:nvSpPr>
        <p:spPr>
          <a:xfrm>
            <a:off x="5937902" y="2561455"/>
            <a:ext cx="2536253" cy="946527"/>
          </a:xfrm>
          <a:prstGeom prst="wedgeRectCallout">
            <a:avLst>
              <a:gd name="adj1" fmla="val 46032"/>
              <a:gd name="adj2" fmla="val 103533"/>
            </a:avLst>
          </a:prstGeom>
          <a:solidFill>
            <a:srgbClr val="DBAC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prstClr val="black"/>
                </a:solidFill>
                <a:effectLst/>
                <a:uLnTx/>
                <a:uFillTx/>
                <a:latin typeface="Arial"/>
                <a:ea typeface="+mn-ea"/>
                <a:cs typeface="+mn-cs"/>
              </a:rPr>
              <a:t>Szenario 1 </a:t>
            </a:r>
            <a:r>
              <a:rPr kumimoji="0" lang="de-DE" sz="1400" b="1" i="0" u="sng" strike="noStrike" kern="1200" cap="none" spc="0" normalizeH="0" baseline="0" noProof="0" dirty="0">
                <a:ln>
                  <a:noFill/>
                </a:ln>
                <a:solidFill>
                  <a:prstClr val="black"/>
                </a:solidFill>
                <a:effectLst/>
                <a:uLnTx/>
                <a:uFillTx/>
                <a:latin typeface="Arial"/>
                <a:ea typeface="+mn-ea"/>
                <a:cs typeface="+mn-cs"/>
              </a:rPr>
              <a:t/>
            </a:r>
            <a:br>
              <a:rPr kumimoji="0" lang="de-DE" sz="1400" b="1" i="0" u="sng" strike="noStrike" kern="1200" cap="none" spc="0" normalizeH="0" baseline="0" noProof="0" dirty="0">
                <a:ln>
                  <a:noFill/>
                </a:ln>
                <a:solidFill>
                  <a:prstClr val="black"/>
                </a:solidFill>
                <a:effectLst/>
                <a:uLnTx/>
                <a:uFillTx/>
                <a:latin typeface="Arial"/>
                <a:ea typeface="+mn-ea"/>
                <a:cs typeface="+mn-cs"/>
              </a:rPr>
            </a:br>
            <a:r>
              <a:rPr kumimoji="0" lang="de-DE" sz="1400" b="0" i="0" u="none" strike="noStrike" kern="1200" cap="none" spc="0" normalizeH="0" baseline="0" noProof="0" dirty="0">
                <a:ln>
                  <a:noFill/>
                </a:ln>
                <a:solidFill>
                  <a:prstClr val="black"/>
                </a:solidFill>
                <a:effectLst/>
                <a:uLnTx/>
                <a:uFillTx/>
                <a:latin typeface="Arial"/>
                <a:ea typeface="+mn-ea"/>
                <a:cs typeface="+mn-cs"/>
              </a:rPr>
              <a:t>Rechnungszins </a:t>
            </a:r>
            <a:r>
              <a:rPr kumimoji="0" lang="de-DE" sz="1400" b="0" i="0" u="none" strike="noStrike" kern="1200" cap="none" spc="0" normalizeH="0" baseline="0" noProof="0" dirty="0" smtClean="0">
                <a:ln>
                  <a:noFill/>
                </a:ln>
                <a:solidFill>
                  <a:prstClr val="black"/>
                </a:solidFill>
                <a:effectLst/>
                <a:uLnTx/>
                <a:uFillTx/>
                <a:latin typeface="Arial"/>
                <a:ea typeface="+mn-ea"/>
                <a:cs typeface="+mn-cs"/>
              </a:rPr>
              <a:t>stagniert oder fällt: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smtClean="0">
                <a:ln>
                  <a:noFill/>
                </a:ln>
                <a:solidFill>
                  <a:prstClr val="black"/>
                </a:solidFill>
                <a:effectLst/>
                <a:uLnTx/>
                <a:uFillTx/>
                <a:latin typeface="Arial"/>
                <a:ea typeface="+mn-ea"/>
                <a:cs typeface="+mn-cs"/>
              </a:rPr>
              <a:t>Höhe </a:t>
            </a:r>
            <a:r>
              <a:rPr kumimoji="0" lang="de-DE" sz="1400" b="0" i="0" u="none" strike="noStrike" kern="1200" cap="none" spc="0" normalizeH="0" baseline="0" noProof="0" dirty="0">
                <a:ln>
                  <a:noFill/>
                </a:ln>
                <a:solidFill>
                  <a:prstClr val="black"/>
                </a:solidFill>
                <a:effectLst/>
                <a:uLnTx/>
                <a:uFillTx/>
                <a:latin typeface="Arial"/>
                <a:ea typeface="+mn-ea"/>
                <a:cs typeface="+mn-cs"/>
              </a:rPr>
              <a:t>bleibt garantiert</a:t>
            </a:r>
          </a:p>
        </p:txBody>
      </p:sp>
      <p:sp>
        <p:nvSpPr>
          <p:cNvPr id="120" name="Sprechblase: rechteckig 8">
            <a:extLst>
              <a:ext uri="{FF2B5EF4-FFF2-40B4-BE49-F238E27FC236}">
                <a16:creationId xmlns:a16="http://schemas.microsoft.com/office/drawing/2014/main" id="{09BFC60D-AC81-495F-A23B-341669F1E2D4}"/>
              </a:ext>
            </a:extLst>
          </p:cNvPr>
          <p:cNvSpPr/>
          <p:nvPr/>
        </p:nvSpPr>
        <p:spPr>
          <a:xfrm>
            <a:off x="9117883" y="1676750"/>
            <a:ext cx="2536252" cy="940973"/>
          </a:xfrm>
          <a:prstGeom prst="wedgeRectCallout">
            <a:avLst>
              <a:gd name="adj1" fmla="val 46315"/>
              <a:gd name="adj2" fmla="val 117888"/>
            </a:avLst>
          </a:prstGeom>
          <a:solidFill>
            <a:srgbClr val="F3C59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dirty="0">
                <a:ln>
                  <a:noFill/>
                </a:ln>
                <a:solidFill>
                  <a:prstClr val="black"/>
                </a:solidFill>
                <a:effectLst/>
                <a:uLnTx/>
                <a:uFillTx/>
                <a:latin typeface="Arial"/>
                <a:ea typeface="+mn-ea"/>
                <a:cs typeface="+mn-cs"/>
              </a:rPr>
              <a:t>Szenario 2 </a:t>
            </a:r>
            <a:r>
              <a:rPr kumimoji="0" lang="de-DE" sz="1400" b="1" i="0" u="sng" strike="noStrike" kern="1200" cap="none" spc="0" normalizeH="0" baseline="0" noProof="0" dirty="0">
                <a:ln>
                  <a:noFill/>
                </a:ln>
                <a:solidFill>
                  <a:prstClr val="black"/>
                </a:solidFill>
                <a:effectLst/>
                <a:uLnTx/>
                <a:uFillTx/>
                <a:latin typeface="Arial"/>
                <a:ea typeface="+mn-ea"/>
                <a:cs typeface="+mn-cs"/>
              </a:rPr>
              <a:t/>
            </a:r>
            <a:br>
              <a:rPr kumimoji="0" lang="de-DE" sz="1400" b="1" i="0" u="sng" strike="noStrike" kern="1200" cap="none" spc="0" normalizeH="0" baseline="0" noProof="0" dirty="0">
                <a:ln>
                  <a:noFill/>
                </a:ln>
                <a:solidFill>
                  <a:prstClr val="black"/>
                </a:solidFill>
                <a:effectLst/>
                <a:uLnTx/>
                <a:uFillTx/>
                <a:latin typeface="Arial"/>
                <a:ea typeface="+mn-ea"/>
                <a:cs typeface="+mn-cs"/>
              </a:rPr>
            </a:br>
            <a:r>
              <a:rPr kumimoji="0" lang="de-DE" sz="1400" b="0" i="0" u="none" strike="noStrike" kern="1200" cap="none" spc="0" normalizeH="0" baseline="0" noProof="0" dirty="0">
                <a:ln>
                  <a:noFill/>
                </a:ln>
                <a:solidFill>
                  <a:prstClr val="black"/>
                </a:solidFill>
                <a:effectLst/>
                <a:uLnTx/>
                <a:uFillTx/>
                <a:latin typeface="Arial"/>
                <a:ea typeface="+mn-ea"/>
                <a:cs typeface="+mn-cs"/>
              </a:rPr>
              <a:t>Rechnungszins steigt: </a:t>
            </a:r>
            <a:r>
              <a:rPr kumimoji="0" lang="de-DE" sz="1400" b="0" i="0" u="none" strike="noStrike" kern="1200" cap="none" spc="0" normalizeH="0" baseline="0" noProof="0" dirty="0" smtClean="0">
                <a:ln>
                  <a:noFill/>
                </a:ln>
                <a:solidFill>
                  <a:prstClr val="black"/>
                </a:solidFill>
                <a:effectLst/>
                <a:uLnTx/>
                <a:uFillTx/>
                <a:latin typeface="Arial"/>
                <a:ea typeface="+mn-ea"/>
                <a:cs typeface="+mn-cs"/>
              </a:rPr>
              <a:t>Höhere garantierte Rente durch Günstigerprüfung</a:t>
            </a:r>
            <a:endParaRPr kumimoji="0" lang="de-DE"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122" name="Oval 85">
            <a:extLst>
              <a:ext uri="{FF2B5EF4-FFF2-40B4-BE49-F238E27FC236}">
                <a16:creationId xmlns:a16="http://schemas.microsoft.com/office/drawing/2014/main" id="{360ED8D8-B50B-3B4D-AE99-DF8B7178AF58}"/>
              </a:ext>
            </a:extLst>
          </p:cNvPr>
          <p:cNvSpPr/>
          <p:nvPr/>
        </p:nvSpPr>
        <p:spPr>
          <a:xfrm rot="20499951">
            <a:off x="5435939" y="1891212"/>
            <a:ext cx="991658" cy="991656"/>
          </a:xfrm>
          <a:prstGeom prst="ellipse">
            <a:avLst/>
          </a:prstGeom>
          <a:solidFill>
            <a:srgbClr val="CE5E9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dirty="0">
                <a:ln>
                  <a:noFill/>
                </a:ln>
                <a:solidFill>
                  <a:prstClr val="white"/>
                </a:solidFill>
                <a:effectLst/>
                <a:uLnTx/>
                <a:uFillTx/>
                <a:latin typeface="Arial"/>
                <a:ea typeface="+mn-ea"/>
                <a:cs typeface="+mn-cs"/>
              </a:rPr>
              <a:t>Renten-</a:t>
            </a:r>
            <a:br>
              <a:rPr kumimoji="0" lang="de-DE" sz="1000" b="1" i="0" u="none" strike="noStrike" kern="1200" cap="none" spc="0" normalizeH="0" baseline="0" noProof="0" dirty="0">
                <a:ln>
                  <a:noFill/>
                </a:ln>
                <a:solidFill>
                  <a:prstClr val="white"/>
                </a:solidFill>
                <a:effectLst/>
                <a:uLnTx/>
                <a:uFillTx/>
                <a:latin typeface="Arial"/>
                <a:ea typeface="+mn-ea"/>
                <a:cs typeface="+mn-cs"/>
              </a:rPr>
            </a:br>
            <a:r>
              <a:rPr kumimoji="0" lang="de-DE" sz="1000" b="1" i="0" u="none" strike="noStrike" kern="1200" cap="none" spc="0" normalizeH="0" baseline="0" noProof="0" dirty="0">
                <a:ln>
                  <a:noFill/>
                </a:ln>
                <a:solidFill>
                  <a:prstClr val="white"/>
                </a:solidFill>
                <a:effectLst/>
                <a:uLnTx/>
                <a:uFillTx/>
                <a:latin typeface="Arial"/>
                <a:ea typeface="+mn-ea"/>
                <a:cs typeface="+mn-cs"/>
              </a:rPr>
              <a:t>faktor-Plus: </a:t>
            </a:r>
            <a:br>
              <a:rPr kumimoji="0" lang="de-DE" sz="1000" b="1" i="0" u="none" strike="noStrike" kern="1200" cap="none" spc="0" normalizeH="0" baseline="0" noProof="0" dirty="0">
                <a:ln>
                  <a:noFill/>
                </a:ln>
                <a:solidFill>
                  <a:prstClr val="white"/>
                </a:solidFill>
                <a:effectLst/>
                <a:uLnTx/>
                <a:uFillTx/>
                <a:latin typeface="Arial"/>
                <a:ea typeface="+mn-ea"/>
                <a:cs typeface="+mn-cs"/>
              </a:rPr>
            </a:br>
            <a:r>
              <a:rPr kumimoji="0" lang="de-DE" sz="1000" b="1" i="0" u="none" strike="noStrike" kern="1200" cap="none" spc="0" normalizeH="0" baseline="0" noProof="0" dirty="0">
                <a:ln>
                  <a:noFill/>
                </a:ln>
                <a:solidFill>
                  <a:prstClr val="white"/>
                </a:solidFill>
                <a:effectLst/>
                <a:uLnTx/>
                <a:uFillTx/>
                <a:latin typeface="Arial"/>
                <a:ea typeface="+mn-ea"/>
                <a:cs typeface="+mn-cs"/>
              </a:rPr>
              <a:t>Zinsgarantie </a:t>
            </a:r>
            <a:br>
              <a:rPr kumimoji="0" lang="de-DE" sz="1000" b="1" i="0" u="none" strike="noStrike" kern="1200" cap="none" spc="0" normalizeH="0" baseline="0" noProof="0" dirty="0">
                <a:ln>
                  <a:noFill/>
                </a:ln>
                <a:solidFill>
                  <a:prstClr val="white"/>
                </a:solidFill>
                <a:effectLst/>
                <a:uLnTx/>
                <a:uFillTx/>
                <a:latin typeface="Arial"/>
                <a:ea typeface="+mn-ea"/>
                <a:cs typeface="+mn-cs"/>
              </a:rPr>
            </a:br>
            <a:r>
              <a:rPr kumimoji="0" lang="de-DE" sz="1000" b="1" i="0" u="none" strike="noStrike" kern="1200" cap="none" spc="0" normalizeH="0" baseline="0" noProof="0" dirty="0" smtClean="0">
                <a:ln>
                  <a:noFill/>
                </a:ln>
                <a:solidFill>
                  <a:prstClr val="white"/>
                </a:solidFill>
                <a:effectLst/>
                <a:uLnTx/>
                <a:uFillTx/>
                <a:latin typeface="Arial"/>
                <a:ea typeface="+mn-ea"/>
                <a:cs typeface="+mn-cs"/>
              </a:rPr>
              <a:t>0,25 </a:t>
            </a:r>
            <a:r>
              <a:rPr kumimoji="0" lang="de-DE" sz="1000" b="1" i="0" u="none" strike="noStrike" kern="1200" cap="none" spc="0" normalizeH="0" baseline="0" noProof="0" dirty="0">
                <a:ln>
                  <a:noFill/>
                </a:ln>
                <a:solidFill>
                  <a:prstClr val="white"/>
                </a:solidFill>
                <a:effectLst/>
                <a:uLnTx/>
                <a:uFillTx/>
                <a:latin typeface="Arial"/>
                <a:ea typeface="+mn-ea"/>
                <a:cs typeface="+mn-cs"/>
              </a:rPr>
              <a:t>%</a:t>
            </a:r>
          </a:p>
        </p:txBody>
      </p:sp>
      <p:grpSp>
        <p:nvGrpSpPr>
          <p:cNvPr id="124" name="Gruppieren 123"/>
          <p:cNvGrpSpPr/>
          <p:nvPr/>
        </p:nvGrpSpPr>
        <p:grpSpPr>
          <a:xfrm>
            <a:off x="887473" y="2166110"/>
            <a:ext cx="7059596" cy="2335108"/>
            <a:chOff x="887473" y="2166110"/>
            <a:chExt cx="7059596" cy="2335108"/>
          </a:xfrm>
        </p:grpSpPr>
        <p:pic>
          <p:nvPicPr>
            <p:cNvPr id="111" name="Grafik 110">
              <a:extLst>
                <a:ext uri="{FF2B5EF4-FFF2-40B4-BE49-F238E27FC236}">
                  <a16:creationId xmlns:a16="http://schemas.microsoft.com/office/drawing/2014/main" id="{483BB0F9-7292-364E-B49B-0F282925E3C8}"/>
                </a:ext>
              </a:extLst>
            </p:cNvPr>
            <p:cNvPicPr>
              <a:picLocks noChangeAspect="1"/>
            </p:cNvPicPr>
            <p:nvPr/>
          </p:nvPicPr>
          <p:blipFill>
            <a:blip r:embed="rId3"/>
            <a:stretch>
              <a:fillRect/>
            </a:stretch>
          </p:blipFill>
          <p:spPr>
            <a:xfrm>
              <a:off x="887473" y="2166110"/>
              <a:ext cx="6683264" cy="2323876"/>
            </a:xfrm>
            <a:prstGeom prst="rect">
              <a:avLst/>
            </a:prstGeom>
          </p:spPr>
        </p:pic>
        <p:grpSp>
          <p:nvGrpSpPr>
            <p:cNvPr id="123" name="Gruppieren 122"/>
            <p:cNvGrpSpPr/>
            <p:nvPr/>
          </p:nvGrpSpPr>
          <p:grpSpPr>
            <a:xfrm>
              <a:off x="7556718" y="4406801"/>
              <a:ext cx="390351" cy="94417"/>
              <a:chOff x="7556718" y="4406801"/>
              <a:chExt cx="390351" cy="94417"/>
            </a:xfrm>
          </p:grpSpPr>
          <p:cxnSp>
            <p:nvCxnSpPr>
              <p:cNvPr id="9" name="Gerader Verbinder 8"/>
              <p:cNvCxnSpPr/>
              <p:nvPr/>
            </p:nvCxnSpPr>
            <p:spPr>
              <a:xfrm flipV="1">
                <a:off x="7556718" y="4420935"/>
                <a:ext cx="14019" cy="61677"/>
              </a:xfrm>
              <a:prstGeom prst="line">
                <a:avLst/>
              </a:prstGeom>
              <a:ln w="31750">
                <a:solidFill>
                  <a:srgbClr val="545241"/>
                </a:solidFill>
              </a:ln>
            </p:spPr>
            <p:style>
              <a:lnRef idx="1">
                <a:schemeClr val="accent1"/>
              </a:lnRef>
              <a:fillRef idx="0">
                <a:schemeClr val="accent1"/>
              </a:fillRef>
              <a:effectRef idx="0">
                <a:schemeClr val="accent1"/>
              </a:effectRef>
              <a:fontRef idx="minor">
                <a:schemeClr val="tx1"/>
              </a:fontRef>
            </p:style>
          </p:cxnSp>
          <p:cxnSp>
            <p:nvCxnSpPr>
              <p:cNvPr id="12" name="Gerader Verbinder 11"/>
              <p:cNvCxnSpPr/>
              <p:nvPr/>
            </p:nvCxnSpPr>
            <p:spPr>
              <a:xfrm>
                <a:off x="7556718" y="4406801"/>
                <a:ext cx="130243" cy="19926"/>
              </a:xfrm>
              <a:prstGeom prst="line">
                <a:avLst/>
              </a:prstGeom>
              <a:ln w="31750">
                <a:solidFill>
                  <a:srgbClr val="545241"/>
                </a:solidFill>
              </a:ln>
            </p:spPr>
            <p:style>
              <a:lnRef idx="1">
                <a:schemeClr val="accent1"/>
              </a:lnRef>
              <a:fillRef idx="0">
                <a:schemeClr val="accent1"/>
              </a:fillRef>
              <a:effectRef idx="0">
                <a:schemeClr val="accent1"/>
              </a:effectRef>
              <a:fontRef idx="minor">
                <a:schemeClr val="tx1"/>
              </a:fontRef>
            </p:style>
          </p:cxnSp>
          <p:cxnSp>
            <p:nvCxnSpPr>
              <p:cNvPr id="15" name="Gerader Verbinder 14"/>
              <p:cNvCxnSpPr/>
              <p:nvPr/>
            </p:nvCxnSpPr>
            <p:spPr>
              <a:xfrm>
                <a:off x="7672813" y="4434540"/>
                <a:ext cx="9797" cy="60362"/>
              </a:xfrm>
              <a:prstGeom prst="line">
                <a:avLst/>
              </a:prstGeom>
              <a:ln w="31750">
                <a:solidFill>
                  <a:srgbClr val="545241"/>
                </a:solidFill>
              </a:ln>
            </p:spPr>
            <p:style>
              <a:lnRef idx="1">
                <a:schemeClr val="accent1"/>
              </a:lnRef>
              <a:fillRef idx="0">
                <a:schemeClr val="accent1"/>
              </a:fillRef>
              <a:effectRef idx="0">
                <a:schemeClr val="accent1"/>
              </a:effectRef>
              <a:fontRef idx="minor">
                <a:schemeClr val="tx1"/>
              </a:fontRef>
            </p:style>
          </p:cxnSp>
          <p:cxnSp>
            <p:nvCxnSpPr>
              <p:cNvPr id="17" name="Gerader Verbinder 16"/>
              <p:cNvCxnSpPr/>
              <p:nvPr/>
            </p:nvCxnSpPr>
            <p:spPr>
              <a:xfrm flipV="1">
                <a:off x="7667897" y="4489986"/>
                <a:ext cx="130629" cy="11232"/>
              </a:xfrm>
              <a:prstGeom prst="line">
                <a:avLst/>
              </a:prstGeom>
              <a:ln w="31750">
                <a:solidFill>
                  <a:srgbClr val="545241"/>
                </a:solidFill>
              </a:ln>
            </p:spPr>
            <p:style>
              <a:lnRef idx="1">
                <a:schemeClr val="accent1"/>
              </a:lnRef>
              <a:fillRef idx="0">
                <a:schemeClr val="accent1"/>
              </a:fillRef>
              <a:effectRef idx="0">
                <a:schemeClr val="accent1"/>
              </a:effectRef>
              <a:fontRef idx="minor">
                <a:schemeClr val="tx1"/>
              </a:fontRef>
            </p:style>
          </p:cxnSp>
          <p:cxnSp>
            <p:nvCxnSpPr>
              <p:cNvPr id="19" name="Gerader Verbinder 18"/>
              <p:cNvCxnSpPr/>
              <p:nvPr/>
            </p:nvCxnSpPr>
            <p:spPr>
              <a:xfrm flipV="1">
                <a:off x="7784686" y="4451834"/>
                <a:ext cx="105083" cy="39736"/>
              </a:xfrm>
              <a:prstGeom prst="line">
                <a:avLst/>
              </a:prstGeom>
              <a:ln w="31750">
                <a:solidFill>
                  <a:srgbClr val="545241"/>
                </a:solidFill>
              </a:ln>
            </p:spPr>
            <p:style>
              <a:lnRef idx="1">
                <a:schemeClr val="accent1"/>
              </a:lnRef>
              <a:fillRef idx="0">
                <a:schemeClr val="accent1"/>
              </a:fillRef>
              <a:effectRef idx="0">
                <a:schemeClr val="accent1"/>
              </a:effectRef>
              <a:fontRef idx="minor">
                <a:schemeClr val="tx1"/>
              </a:fontRef>
            </p:style>
          </p:cxnSp>
          <p:cxnSp>
            <p:nvCxnSpPr>
              <p:cNvPr id="22" name="Gerader Verbinder 21"/>
              <p:cNvCxnSpPr/>
              <p:nvPr/>
            </p:nvCxnSpPr>
            <p:spPr>
              <a:xfrm>
                <a:off x="7880220" y="4451169"/>
                <a:ext cx="66849" cy="0"/>
              </a:xfrm>
              <a:prstGeom prst="line">
                <a:avLst/>
              </a:prstGeom>
              <a:ln w="31750">
                <a:solidFill>
                  <a:srgbClr val="545241"/>
                </a:solidFill>
              </a:ln>
            </p:spPr>
            <p:style>
              <a:lnRef idx="1">
                <a:schemeClr val="accent1"/>
              </a:lnRef>
              <a:fillRef idx="0">
                <a:schemeClr val="accent1"/>
              </a:fillRef>
              <a:effectRef idx="0">
                <a:schemeClr val="accent1"/>
              </a:effectRef>
              <a:fontRef idx="minor">
                <a:schemeClr val="tx1"/>
              </a:fontRef>
            </p:style>
          </p:cxnSp>
        </p:grpSp>
      </p:grpSp>
      <p:sp>
        <p:nvSpPr>
          <p:cNvPr id="68" name="Textplatzhalter 22"/>
          <p:cNvSpPr>
            <a:spLocks noGrp="1"/>
          </p:cNvSpPr>
          <p:nvPr>
            <p:ph type="body" idx="12"/>
          </p:nvPr>
        </p:nvSpPr>
        <p:spPr>
          <a:xfrm>
            <a:off x="515939" y="205524"/>
            <a:ext cx="9270042" cy="180000"/>
          </a:xfrm>
        </p:spPr>
        <p:txBody>
          <a:bodyPr/>
          <a:lstStyle/>
          <a:p>
            <a:r>
              <a:rPr lang="de-DE" dirty="0" smtClean="0"/>
              <a:t>ERGO Rente Balance</a:t>
            </a:r>
            <a:endParaRPr lang="de-DE" dirty="0"/>
          </a:p>
        </p:txBody>
      </p:sp>
      <p:pic>
        <p:nvPicPr>
          <p:cNvPr id="110" name="Grafik 109">
            <a:extLst>
              <a:ext uri="{FF2B5EF4-FFF2-40B4-BE49-F238E27FC236}">
                <a16:creationId xmlns:a16="http://schemas.microsoft.com/office/drawing/2014/main" id="{0BA69336-739E-8A4A-9FA5-FF7541906BD1}"/>
              </a:ext>
            </a:extLst>
          </p:cNvPr>
          <p:cNvPicPr>
            <a:picLocks noChangeAspect="1"/>
          </p:cNvPicPr>
          <p:nvPr/>
        </p:nvPicPr>
        <p:blipFill>
          <a:blip r:embed="rId4"/>
          <a:stretch>
            <a:fillRect/>
          </a:stretch>
        </p:blipFill>
        <p:spPr>
          <a:xfrm>
            <a:off x="902085" y="3043828"/>
            <a:ext cx="7078595" cy="1246326"/>
          </a:xfrm>
          <a:prstGeom prst="rect">
            <a:avLst/>
          </a:prstGeom>
        </p:spPr>
      </p:pic>
    </p:spTree>
    <p:extLst>
      <p:ext uri="{BB962C8B-B14F-4D97-AF65-F5344CB8AC3E}">
        <p14:creationId xmlns:p14="http://schemas.microsoft.com/office/powerpoint/2010/main" val="38401559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Grafik 7"/>
          <p:cNvPicPr>
            <a:picLocks noChangeAspect="1"/>
          </p:cNvPicPr>
          <p:nvPr/>
        </p:nvPicPr>
        <p:blipFill>
          <a:blip r:embed="rId2"/>
          <a:stretch>
            <a:fillRect/>
          </a:stretch>
        </p:blipFill>
        <p:spPr>
          <a:xfrm>
            <a:off x="489044" y="4133273"/>
            <a:ext cx="6309387" cy="1212713"/>
          </a:xfrm>
          <a:prstGeom prst="rect">
            <a:avLst/>
          </a:prstGeom>
        </p:spPr>
      </p:pic>
      <p:pic>
        <p:nvPicPr>
          <p:cNvPr id="16" name="Grafik 15"/>
          <p:cNvPicPr>
            <a:picLocks noChangeAspect="1"/>
          </p:cNvPicPr>
          <p:nvPr/>
        </p:nvPicPr>
        <p:blipFill>
          <a:blip r:embed="rId3"/>
          <a:stretch>
            <a:fillRect/>
          </a:stretch>
        </p:blipFill>
        <p:spPr>
          <a:xfrm>
            <a:off x="515940" y="2145051"/>
            <a:ext cx="6309386" cy="1345565"/>
          </a:xfrm>
          <a:prstGeom prst="rect">
            <a:avLst/>
          </a:prstGeom>
        </p:spPr>
      </p:pic>
      <p:sp>
        <p:nvSpPr>
          <p:cNvPr id="5" name="Textplatzhalter 4"/>
          <p:cNvSpPr>
            <a:spLocks noGrp="1"/>
          </p:cNvSpPr>
          <p:nvPr>
            <p:ph type="body" idx="12"/>
          </p:nvPr>
        </p:nvSpPr>
        <p:spPr/>
        <p:txBody>
          <a:bodyPr/>
          <a:lstStyle/>
          <a:p>
            <a:r>
              <a:rPr lang="de-DE" dirty="0" smtClean="0"/>
              <a:t>ERGO Rente Balance</a:t>
            </a:r>
            <a:endParaRPr lang="de-DE" dirty="0"/>
          </a:p>
        </p:txBody>
      </p:sp>
      <p:sp>
        <p:nvSpPr>
          <p:cNvPr id="4" name="Titel 3"/>
          <p:cNvSpPr>
            <a:spLocks noGrp="1"/>
          </p:cNvSpPr>
          <p:nvPr>
            <p:ph type="title"/>
          </p:nvPr>
        </p:nvSpPr>
        <p:spPr/>
        <p:txBody>
          <a:bodyPr/>
          <a:lstStyle/>
          <a:p>
            <a:r>
              <a:rPr lang="de-DE" dirty="0"/>
              <a:t>Option </a:t>
            </a:r>
            <a:r>
              <a:rPr lang="de-DE" dirty="0" smtClean="0"/>
              <a:t>Rentenfaktor-Plus – Ein Zahlenbeispiel</a:t>
            </a:r>
            <a:endParaRPr lang="de-DE" i="1" dirty="0"/>
          </a:p>
        </p:txBody>
      </p:sp>
      <p:sp>
        <p:nvSpPr>
          <p:cNvPr id="12" name="Textfeld 11"/>
          <p:cNvSpPr txBox="1"/>
          <p:nvPr/>
        </p:nvSpPr>
        <p:spPr>
          <a:xfrm>
            <a:off x="586276" y="1841193"/>
            <a:ext cx="4298706" cy="267501"/>
          </a:xfrm>
          <a:prstGeom prst="rect">
            <a:avLst/>
          </a:prstGeom>
          <a:noFill/>
        </p:spPr>
        <p:txBody>
          <a:bodyPr wrap="square" lIns="0" tIns="0" rIns="0" bIns="0" rtlCol="0">
            <a:noAutofit/>
          </a:bodyPr>
          <a:lstStyle/>
          <a:p>
            <a:pPr algn="l">
              <a:lnSpc>
                <a:spcPct val="110000"/>
              </a:lnSpc>
            </a:pPr>
            <a:r>
              <a:rPr lang="de-DE" sz="1600" dirty="0" smtClean="0"/>
              <a:t>Beispiel </a:t>
            </a:r>
            <a:r>
              <a:rPr lang="de-DE" sz="1600" b="1" dirty="0" smtClean="0">
                <a:solidFill>
                  <a:srgbClr val="C00000"/>
                </a:solidFill>
              </a:rPr>
              <a:t>ohne</a:t>
            </a:r>
            <a:r>
              <a:rPr lang="de-DE" sz="1600" dirty="0" smtClean="0"/>
              <a:t> Einschluss Rentenfaktor-Plus</a:t>
            </a:r>
          </a:p>
        </p:txBody>
      </p:sp>
      <p:sp>
        <p:nvSpPr>
          <p:cNvPr id="14" name="Textfeld 13"/>
          <p:cNvSpPr txBox="1"/>
          <p:nvPr/>
        </p:nvSpPr>
        <p:spPr>
          <a:xfrm>
            <a:off x="586277" y="3840676"/>
            <a:ext cx="3894260" cy="267501"/>
          </a:xfrm>
          <a:prstGeom prst="rect">
            <a:avLst/>
          </a:prstGeom>
          <a:noFill/>
        </p:spPr>
        <p:txBody>
          <a:bodyPr wrap="square" lIns="0" tIns="0" rIns="0" bIns="0" rtlCol="0">
            <a:noAutofit/>
          </a:bodyPr>
          <a:lstStyle/>
          <a:p>
            <a:pPr algn="l">
              <a:lnSpc>
                <a:spcPct val="110000"/>
              </a:lnSpc>
            </a:pPr>
            <a:r>
              <a:rPr lang="de-DE" sz="1600" dirty="0" smtClean="0"/>
              <a:t>Beispiel </a:t>
            </a:r>
            <a:r>
              <a:rPr lang="de-DE" sz="1600" b="1" dirty="0" smtClean="0">
                <a:solidFill>
                  <a:srgbClr val="009284"/>
                </a:solidFill>
              </a:rPr>
              <a:t>mit</a:t>
            </a:r>
            <a:r>
              <a:rPr lang="de-DE" sz="1600" dirty="0" smtClean="0"/>
              <a:t> Einschluss Rentenfaktor-Plus</a:t>
            </a:r>
          </a:p>
        </p:txBody>
      </p:sp>
      <p:sp>
        <p:nvSpPr>
          <p:cNvPr id="13" name="Ellipse 12"/>
          <p:cNvSpPr/>
          <p:nvPr/>
        </p:nvSpPr>
        <p:spPr>
          <a:xfrm>
            <a:off x="4969982" y="3100699"/>
            <a:ext cx="931985" cy="202223"/>
          </a:xfrm>
          <a:prstGeom prst="ellipse">
            <a:avLst/>
          </a:prstGeom>
          <a:noFill/>
          <a:ln w="38100">
            <a:solidFill>
              <a:srgbClr val="B31767"/>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sp>
        <p:nvSpPr>
          <p:cNvPr id="21" name="Ellipse 20"/>
          <p:cNvSpPr/>
          <p:nvPr/>
        </p:nvSpPr>
        <p:spPr>
          <a:xfrm>
            <a:off x="4969982" y="4602961"/>
            <a:ext cx="931985" cy="202223"/>
          </a:xfrm>
          <a:prstGeom prst="ellipse">
            <a:avLst/>
          </a:prstGeom>
          <a:noFill/>
          <a:ln w="38100">
            <a:solidFill>
              <a:srgbClr val="E87A16"/>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cxnSp>
        <p:nvCxnSpPr>
          <p:cNvPr id="24" name="Gerade Verbindung mit Pfeil 23"/>
          <p:cNvCxnSpPr>
            <a:stCxn id="31" idx="1"/>
            <a:endCxn id="13" idx="6"/>
          </p:cNvCxnSpPr>
          <p:nvPr/>
        </p:nvCxnSpPr>
        <p:spPr>
          <a:xfrm flipH="1">
            <a:off x="5901967" y="2093171"/>
            <a:ext cx="993693" cy="1108640"/>
          </a:xfrm>
          <a:prstGeom prst="straightConnector1">
            <a:avLst/>
          </a:prstGeom>
          <a:ln w="31750">
            <a:solidFill>
              <a:srgbClr val="B31767"/>
            </a:solidFill>
            <a:tailEnd type="triangle"/>
          </a:ln>
        </p:spPr>
        <p:style>
          <a:lnRef idx="1">
            <a:schemeClr val="accent1"/>
          </a:lnRef>
          <a:fillRef idx="0">
            <a:schemeClr val="accent1"/>
          </a:fillRef>
          <a:effectRef idx="0">
            <a:schemeClr val="accent1"/>
          </a:effectRef>
          <a:fontRef idx="minor">
            <a:schemeClr val="tx1"/>
          </a:fontRef>
        </p:style>
      </p:cxnSp>
      <p:cxnSp>
        <p:nvCxnSpPr>
          <p:cNvPr id="26" name="Gerade Verbindung mit Pfeil 25"/>
          <p:cNvCxnSpPr>
            <a:stCxn id="33" idx="1"/>
            <a:endCxn id="21" idx="6"/>
          </p:cNvCxnSpPr>
          <p:nvPr/>
        </p:nvCxnSpPr>
        <p:spPr>
          <a:xfrm flipH="1" flipV="1">
            <a:off x="5901967" y="4704073"/>
            <a:ext cx="993696" cy="488673"/>
          </a:xfrm>
          <a:prstGeom prst="straightConnector1">
            <a:avLst/>
          </a:prstGeom>
          <a:ln w="31750">
            <a:solidFill>
              <a:srgbClr val="E87A16"/>
            </a:solidFill>
            <a:tailEnd type="triangle"/>
          </a:ln>
        </p:spPr>
        <p:style>
          <a:lnRef idx="1">
            <a:schemeClr val="accent1"/>
          </a:lnRef>
          <a:fillRef idx="0">
            <a:schemeClr val="accent1"/>
          </a:fillRef>
          <a:effectRef idx="0">
            <a:schemeClr val="accent1"/>
          </a:effectRef>
          <a:fontRef idx="minor">
            <a:schemeClr val="tx1"/>
          </a:fontRef>
        </p:style>
      </p:cxnSp>
      <p:sp>
        <p:nvSpPr>
          <p:cNvPr id="31" name="Rechteck 30"/>
          <p:cNvSpPr/>
          <p:nvPr/>
        </p:nvSpPr>
        <p:spPr>
          <a:xfrm>
            <a:off x="6895660" y="1769652"/>
            <a:ext cx="4744157" cy="647037"/>
          </a:xfrm>
          <a:prstGeom prst="rect">
            <a:avLst/>
          </a:prstGeom>
          <a:solidFill>
            <a:srgbClr val="CCEBED"/>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de-DE" sz="1400" dirty="0" smtClean="0">
                <a:solidFill>
                  <a:schemeClr val="tx1"/>
                </a:solidFill>
              </a:rPr>
              <a:t>Kunden, die Wert auf eine höhere Kapitalabfindung legen, verzichten auf Rentenfaktor-Plus</a:t>
            </a:r>
          </a:p>
        </p:txBody>
      </p:sp>
      <p:sp>
        <p:nvSpPr>
          <p:cNvPr id="33" name="Rechteck 32"/>
          <p:cNvSpPr/>
          <p:nvPr/>
        </p:nvSpPr>
        <p:spPr>
          <a:xfrm>
            <a:off x="6895663" y="4889663"/>
            <a:ext cx="4744156" cy="606166"/>
          </a:xfrm>
          <a:prstGeom prst="rect">
            <a:avLst/>
          </a:prstGeom>
          <a:solidFill>
            <a:srgbClr val="0F94A7"/>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de-DE" sz="1400" dirty="0" smtClean="0">
                <a:solidFill>
                  <a:schemeClr val="bg1"/>
                </a:solidFill>
              </a:rPr>
              <a:t>Kunden, die Wert auf eine höhere Altersrente legen, wählen Rentenfaktor-Plus</a:t>
            </a:r>
          </a:p>
        </p:txBody>
      </p:sp>
      <p:sp>
        <p:nvSpPr>
          <p:cNvPr id="34" name="Textfeld 33"/>
          <p:cNvSpPr txBox="1"/>
          <p:nvPr/>
        </p:nvSpPr>
        <p:spPr>
          <a:xfrm>
            <a:off x="489044" y="5941888"/>
            <a:ext cx="10462112" cy="389319"/>
          </a:xfrm>
          <a:prstGeom prst="rect">
            <a:avLst/>
          </a:prstGeom>
          <a:noFill/>
        </p:spPr>
        <p:txBody>
          <a:bodyPr wrap="square" lIns="0" tIns="0" rIns="0" bIns="0" rtlCol="0">
            <a:noAutofit/>
          </a:bodyPr>
          <a:lstStyle/>
          <a:p>
            <a:pPr marL="627063" indent="-627063">
              <a:lnSpc>
                <a:spcPct val="110000"/>
              </a:lnSpc>
            </a:pPr>
            <a:r>
              <a:rPr lang="de-DE" sz="1000" dirty="0"/>
              <a:t>Vorgaben: </a:t>
            </a:r>
            <a:r>
              <a:rPr lang="de-DE" sz="1000" dirty="0" smtClean="0"/>
              <a:t>Eintrittsalter </a:t>
            </a:r>
            <a:r>
              <a:rPr lang="de-DE" sz="1000" dirty="0"/>
              <a:t>35 </a:t>
            </a:r>
            <a:r>
              <a:rPr lang="de-DE" sz="1000" dirty="0" smtClean="0"/>
              <a:t>Jahre, Rentenbeginn 65 Jahre, 100 Euro mtl. Beitrag, </a:t>
            </a:r>
            <a:r>
              <a:rPr lang="de-DE" sz="1000" dirty="0"/>
              <a:t>Überschussverwendung: </a:t>
            </a:r>
            <a:r>
              <a:rPr lang="de-DE" sz="1000" dirty="0" smtClean="0"/>
              <a:t>Zusatzrente, Aufteilung </a:t>
            </a:r>
            <a:r>
              <a:rPr lang="de-DE" sz="1000" dirty="0"/>
              <a:t>30/70, </a:t>
            </a:r>
            <a:r>
              <a:rPr lang="de-DE" sz="1000" dirty="0" smtClean="0"/>
              <a:t>M&amp;G (LUX) Dynamic Allocation Fund A EUR Acc, RGZ </a:t>
            </a:r>
            <a:r>
              <a:rPr lang="de-DE" sz="1000" dirty="0"/>
              <a:t>10 </a:t>
            </a:r>
            <a:r>
              <a:rPr lang="de-DE" sz="1000" dirty="0" smtClean="0"/>
              <a:t>Jahre, Einschluss Automatisches Ablaufmanagement</a:t>
            </a:r>
          </a:p>
        </p:txBody>
      </p:sp>
      <p:sp>
        <p:nvSpPr>
          <p:cNvPr id="38" name="Ellipse 37"/>
          <p:cNvSpPr/>
          <p:nvPr/>
        </p:nvSpPr>
        <p:spPr>
          <a:xfrm>
            <a:off x="4969982" y="2616517"/>
            <a:ext cx="931985" cy="202223"/>
          </a:xfrm>
          <a:prstGeom prst="ellipse">
            <a:avLst/>
          </a:prstGeom>
          <a:noFill/>
          <a:ln w="38100">
            <a:solidFill>
              <a:srgbClr val="E87A16"/>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rgbClr val="BF1528"/>
              </a:solidFill>
            </a:endParaRPr>
          </a:p>
        </p:txBody>
      </p:sp>
      <p:sp>
        <p:nvSpPr>
          <p:cNvPr id="39" name="Ellipse 38"/>
          <p:cNvSpPr/>
          <p:nvPr/>
        </p:nvSpPr>
        <p:spPr>
          <a:xfrm>
            <a:off x="4969982" y="4923918"/>
            <a:ext cx="931985" cy="202223"/>
          </a:xfrm>
          <a:prstGeom prst="ellipse">
            <a:avLst/>
          </a:prstGeom>
          <a:noFill/>
          <a:ln w="38100">
            <a:solidFill>
              <a:srgbClr val="B31767"/>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endParaRPr lang="de-DE" sz="1600" dirty="0" smtClean="0">
              <a:solidFill>
                <a:schemeClr val="tx1"/>
              </a:solidFill>
            </a:endParaRPr>
          </a:p>
        </p:txBody>
      </p:sp>
      <p:sp>
        <p:nvSpPr>
          <p:cNvPr id="32" name="Rechteck 31"/>
          <p:cNvSpPr/>
          <p:nvPr/>
        </p:nvSpPr>
        <p:spPr>
          <a:xfrm>
            <a:off x="6895660" y="2842409"/>
            <a:ext cx="4744157" cy="647037"/>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de-DE" sz="1400" dirty="0" smtClean="0">
                <a:solidFill>
                  <a:schemeClr val="tx1"/>
                </a:solidFill>
              </a:rPr>
              <a:t>92.351 € - 91.439 € = 912 €</a:t>
            </a:r>
          </a:p>
          <a:p>
            <a:pPr algn="ctr"/>
            <a:r>
              <a:rPr lang="de-DE" sz="1400" dirty="0" smtClean="0">
                <a:solidFill>
                  <a:schemeClr val="tx1"/>
                </a:solidFill>
              </a:rPr>
              <a:t>(1 % mehr Kapitalabfindung ohne RF-Plus)</a:t>
            </a:r>
          </a:p>
        </p:txBody>
      </p:sp>
      <p:sp>
        <p:nvSpPr>
          <p:cNvPr id="35" name="Rechteck 34"/>
          <p:cNvSpPr/>
          <p:nvPr/>
        </p:nvSpPr>
        <p:spPr>
          <a:xfrm>
            <a:off x="6895662" y="4048550"/>
            <a:ext cx="4744157" cy="647037"/>
          </a:xfrm>
          <a:prstGeom prst="rect">
            <a:avLst/>
          </a:prstGeom>
          <a:solidFill>
            <a:srgbClr val="0F94A7"/>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r>
              <a:rPr lang="de-DE" sz="1400" dirty="0">
                <a:solidFill>
                  <a:schemeClr val="bg1"/>
                </a:solidFill>
              </a:rPr>
              <a:t>232,25 € - 223,99 € = 8,26 €</a:t>
            </a:r>
          </a:p>
          <a:p>
            <a:pPr algn="ctr"/>
            <a:r>
              <a:rPr lang="de-DE" sz="1400" dirty="0">
                <a:solidFill>
                  <a:schemeClr val="bg1"/>
                </a:solidFill>
              </a:rPr>
              <a:t>(3,7 % mehr Rente wegen RF-Plus)</a:t>
            </a:r>
          </a:p>
        </p:txBody>
      </p:sp>
      <p:cxnSp>
        <p:nvCxnSpPr>
          <p:cNvPr id="36" name="Gerade Verbindung mit Pfeil 35"/>
          <p:cNvCxnSpPr>
            <a:stCxn id="31" idx="2"/>
            <a:endCxn id="32" idx="0"/>
          </p:cNvCxnSpPr>
          <p:nvPr/>
        </p:nvCxnSpPr>
        <p:spPr>
          <a:xfrm>
            <a:off x="9267739" y="2416689"/>
            <a:ext cx="0" cy="425720"/>
          </a:xfrm>
          <a:prstGeom prst="straightConnector1">
            <a:avLst/>
          </a:prstGeom>
          <a:ln w="28575">
            <a:solidFill>
              <a:srgbClr val="B31767"/>
            </a:solidFill>
            <a:tailEnd type="triangle"/>
          </a:ln>
        </p:spPr>
        <p:style>
          <a:lnRef idx="1">
            <a:schemeClr val="accent1"/>
          </a:lnRef>
          <a:fillRef idx="0">
            <a:schemeClr val="accent1"/>
          </a:fillRef>
          <a:effectRef idx="0">
            <a:schemeClr val="accent1"/>
          </a:effectRef>
          <a:fontRef idx="minor">
            <a:schemeClr val="tx1"/>
          </a:fontRef>
        </p:style>
      </p:cxnSp>
      <p:cxnSp>
        <p:nvCxnSpPr>
          <p:cNvPr id="40" name="Gerade Verbindung mit Pfeil 39"/>
          <p:cNvCxnSpPr>
            <a:stCxn id="33" idx="0"/>
            <a:endCxn id="35" idx="2"/>
          </p:cNvCxnSpPr>
          <p:nvPr/>
        </p:nvCxnSpPr>
        <p:spPr>
          <a:xfrm flipV="1">
            <a:off x="9267741" y="4695587"/>
            <a:ext cx="0" cy="194076"/>
          </a:xfrm>
          <a:prstGeom prst="straightConnector1">
            <a:avLst/>
          </a:prstGeom>
          <a:ln w="28575">
            <a:solidFill>
              <a:srgbClr val="B31767"/>
            </a:solidFill>
            <a:tailEnd type="triangle"/>
          </a:ln>
        </p:spPr>
        <p:style>
          <a:lnRef idx="1">
            <a:schemeClr val="accent1"/>
          </a:lnRef>
          <a:fillRef idx="0">
            <a:schemeClr val="accent1"/>
          </a:fillRef>
          <a:effectRef idx="0">
            <a:schemeClr val="accent1"/>
          </a:effectRef>
          <a:fontRef idx="minor">
            <a:schemeClr val="tx1"/>
          </a:fontRef>
        </p:style>
      </p:cxnSp>
      <p:sp>
        <p:nvSpPr>
          <p:cNvPr id="2" name="Textfeld 1"/>
          <p:cNvSpPr txBox="1"/>
          <p:nvPr/>
        </p:nvSpPr>
        <p:spPr>
          <a:xfrm>
            <a:off x="586276" y="1198536"/>
            <a:ext cx="7643323" cy="281959"/>
          </a:xfrm>
          <a:prstGeom prst="rect">
            <a:avLst/>
          </a:prstGeom>
          <a:noFill/>
        </p:spPr>
        <p:txBody>
          <a:bodyPr wrap="none" lIns="0" tIns="0" rIns="0" bIns="0" rtlCol="0">
            <a:noAutofit/>
          </a:bodyPr>
          <a:lstStyle/>
          <a:p>
            <a:pPr algn="l">
              <a:lnSpc>
                <a:spcPct val="110000"/>
              </a:lnSpc>
            </a:pPr>
            <a:r>
              <a:rPr lang="de-DE" sz="1200" dirty="0" smtClean="0"/>
              <a:t>Unverbindliche Beispielrechnung zur Anpassung des Rentenfaktors</a:t>
            </a:r>
          </a:p>
        </p:txBody>
      </p:sp>
    </p:spTree>
    <p:extLst>
      <p:ext uri="{BB962C8B-B14F-4D97-AF65-F5344CB8AC3E}">
        <p14:creationId xmlns:p14="http://schemas.microsoft.com/office/powerpoint/2010/main" val="20320916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itel 1"/>
          <p:cNvSpPr>
            <a:spLocks noGrp="1"/>
          </p:cNvSpPr>
          <p:nvPr>
            <p:ph type="title"/>
          </p:nvPr>
        </p:nvSpPr>
        <p:spPr/>
        <p:txBody>
          <a:bodyPr anchor="ctr" anchorCtr="0"/>
          <a:lstStyle/>
          <a:p>
            <a:r>
              <a:rPr lang="de-DE" dirty="0" smtClean="0">
                <a:solidFill>
                  <a:srgbClr val="BF1528"/>
                </a:solidFill>
              </a:rPr>
              <a:t>Fokus auf Flexibilität:</a:t>
            </a:r>
            <a:br>
              <a:rPr lang="de-DE" dirty="0" smtClean="0">
                <a:solidFill>
                  <a:srgbClr val="BF1528"/>
                </a:solidFill>
              </a:rPr>
            </a:br>
            <a:r>
              <a:rPr lang="de-DE" dirty="0" smtClean="0">
                <a:solidFill>
                  <a:srgbClr val="BF1528"/>
                </a:solidFill>
              </a:rPr>
              <a:t>ERGO Rente Balance</a:t>
            </a:r>
            <a:endParaRPr lang="de-DE" dirty="0">
              <a:solidFill>
                <a:srgbClr val="BF1528"/>
              </a:solidFill>
            </a:endParaRPr>
          </a:p>
        </p:txBody>
      </p:sp>
      <p:sp>
        <p:nvSpPr>
          <p:cNvPr id="2" name="Textplatzhalter 1"/>
          <p:cNvSpPr>
            <a:spLocks noGrp="1"/>
          </p:cNvSpPr>
          <p:nvPr>
            <p:ph type="body" sz="quarter" idx="5"/>
          </p:nvPr>
        </p:nvSpPr>
        <p:spPr>
          <a:solidFill>
            <a:srgbClr val="CCEBED"/>
          </a:solidFill>
        </p:spPr>
        <p:txBody>
          <a:bodyPr/>
          <a:lstStyle/>
          <a:p>
            <a:endParaRPr lang="de-DE" dirty="0"/>
          </a:p>
        </p:txBody>
      </p:sp>
      <p:sp>
        <p:nvSpPr>
          <p:cNvPr id="8" name="Textplatzhalter 7"/>
          <p:cNvSpPr>
            <a:spLocks noGrp="1"/>
          </p:cNvSpPr>
          <p:nvPr>
            <p:ph type="body" sz="quarter" idx="10"/>
          </p:nvPr>
        </p:nvSpPr>
        <p:spPr/>
        <p:txBody>
          <a:bodyPr/>
          <a:lstStyle/>
          <a:p>
            <a:endParaRPr lang="de-DE" dirty="0"/>
          </a:p>
        </p:txBody>
      </p:sp>
      <p:sp>
        <p:nvSpPr>
          <p:cNvPr id="24" name="Textplatzhalter 23"/>
          <p:cNvSpPr>
            <a:spLocks noGrp="1"/>
          </p:cNvSpPr>
          <p:nvPr>
            <p:ph type="body" sz="quarter" idx="40"/>
          </p:nvPr>
        </p:nvSpPr>
        <p:spPr/>
        <p:txBody>
          <a:bodyPr/>
          <a:lstStyle/>
          <a:p>
            <a:r>
              <a:rPr lang="de-DE" dirty="0" smtClean="0"/>
              <a:t>1</a:t>
            </a:r>
            <a:endParaRPr lang="de-DE" dirty="0"/>
          </a:p>
        </p:txBody>
      </p:sp>
      <p:sp>
        <p:nvSpPr>
          <p:cNvPr id="10" name="Textplatzhalter 9"/>
          <p:cNvSpPr>
            <a:spLocks noGrp="1"/>
          </p:cNvSpPr>
          <p:nvPr>
            <p:ph type="body" sz="quarter" idx="26"/>
          </p:nvPr>
        </p:nvSpPr>
        <p:spPr/>
        <p:txBody>
          <a:bodyPr/>
          <a:lstStyle/>
          <a:p>
            <a:r>
              <a:rPr lang="de-DE" dirty="0" smtClean="0"/>
              <a:t>Einzigartige Kapitalanlageflexibilität</a:t>
            </a:r>
            <a:endParaRPr lang="de-DE" dirty="0"/>
          </a:p>
        </p:txBody>
      </p:sp>
      <p:sp>
        <p:nvSpPr>
          <p:cNvPr id="25" name="Textplatzhalter 24"/>
          <p:cNvSpPr>
            <a:spLocks noGrp="1"/>
          </p:cNvSpPr>
          <p:nvPr>
            <p:ph type="body" sz="quarter" idx="41"/>
          </p:nvPr>
        </p:nvSpPr>
        <p:spPr/>
        <p:txBody>
          <a:bodyPr/>
          <a:lstStyle/>
          <a:p>
            <a:r>
              <a:rPr lang="de-DE" dirty="0" smtClean="0"/>
              <a:t>2</a:t>
            </a:r>
            <a:endParaRPr lang="de-DE" dirty="0"/>
          </a:p>
        </p:txBody>
      </p:sp>
      <p:sp>
        <p:nvSpPr>
          <p:cNvPr id="11" name="Textplatzhalter 10"/>
          <p:cNvSpPr>
            <a:spLocks noGrp="1"/>
          </p:cNvSpPr>
          <p:nvPr>
            <p:ph type="body" sz="quarter" idx="27"/>
          </p:nvPr>
        </p:nvSpPr>
        <p:spPr/>
        <p:txBody>
          <a:bodyPr/>
          <a:lstStyle/>
          <a:p>
            <a:r>
              <a:rPr lang="de-DE" dirty="0" smtClean="0"/>
              <a:t>Mit Sicherheit – als Indexpolice</a:t>
            </a:r>
            <a:endParaRPr lang="de-DE" dirty="0"/>
          </a:p>
        </p:txBody>
      </p:sp>
      <p:sp>
        <p:nvSpPr>
          <p:cNvPr id="26" name="Textplatzhalter 25"/>
          <p:cNvSpPr>
            <a:spLocks noGrp="1"/>
          </p:cNvSpPr>
          <p:nvPr>
            <p:ph type="body" sz="quarter" idx="42"/>
          </p:nvPr>
        </p:nvSpPr>
        <p:spPr/>
        <p:txBody>
          <a:bodyPr/>
          <a:lstStyle/>
          <a:p>
            <a:r>
              <a:rPr lang="de-DE" dirty="0" smtClean="0"/>
              <a:t>3</a:t>
            </a:r>
            <a:endParaRPr lang="de-DE" dirty="0"/>
          </a:p>
        </p:txBody>
      </p:sp>
      <p:sp>
        <p:nvSpPr>
          <p:cNvPr id="12" name="Textplatzhalter 11"/>
          <p:cNvSpPr>
            <a:spLocks noGrp="1"/>
          </p:cNvSpPr>
          <p:nvPr>
            <p:ph type="body" sz="quarter" idx="28"/>
          </p:nvPr>
        </p:nvSpPr>
        <p:spPr/>
        <p:txBody>
          <a:bodyPr/>
          <a:lstStyle/>
          <a:p>
            <a:r>
              <a:rPr lang="de-DE" dirty="0" smtClean="0"/>
              <a:t>Renditeorientiert – als Fondspolice</a:t>
            </a:r>
            <a:endParaRPr lang="de-DE" dirty="0"/>
          </a:p>
        </p:txBody>
      </p:sp>
      <p:sp>
        <p:nvSpPr>
          <p:cNvPr id="27" name="Textplatzhalter 26"/>
          <p:cNvSpPr>
            <a:spLocks noGrp="1"/>
          </p:cNvSpPr>
          <p:nvPr>
            <p:ph type="body" sz="quarter" idx="43"/>
          </p:nvPr>
        </p:nvSpPr>
        <p:spPr/>
        <p:txBody>
          <a:bodyPr/>
          <a:lstStyle/>
          <a:p>
            <a:r>
              <a:rPr lang="de-DE" dirty="0" smtClean="0"/>
              <a:t>4</a:t>
            </a:r>
            <a:endParaRPr lang="de-DE" dirty="0"/>
          </a:p>
        </p:txBody>
      </p:sp>
      <p:sp>
        <p:nvSpPr>
          <p:cNvPr id="13" name="Textplatzhalter 12"/>
          <p:cNvSpPr>
            <a:spLocks noGrp="1"/>
          </p:cNvSpPr>
          <p:nvPr>
            <p:ph type="body" sz="quarter" idx="29"/>
          </p:nvPr>
        </p:nvSpPr>
        <p:spPr/>
        <p:txBody>
          <a:bodyPr/>
          <a:lstStyle/>
          <a:p>
            <a:r>
              <a:rPr lang="de-DE" dirty="0" smtClean="0"/>
              <a:t>Besondere Produktausgestaltungen</a:t>
            </a:r>
            <a:endParaRPr lang="de-DE" dirty="0"/>
          </a:p>
        </p:txBody>
      </p:sp>
      <p:sp>
        <p:nvSpPr>
          <p:cNvPr id="7" name="Textplatzhalter 6"/>
          <p:cNvSpPr>
            <a:spLocks noGrp="1"/>
          </p:cNvSpPr>
          <p:nvPr>
            <p:ph type="body" sz="quarter" idx="8"/>
          </p:nvPr>
        </p:nvSpPr>
        <p:spPr/>
        <p:txBody>
          <a:bodyPr/>
          <a:lstStyle/>
          <a:p>
            <a:endParaRPr lang="de-DE" dirty="0"/>
          </a:p>
        </p:txBody>
      </p:sp>
      <p:sp>
        <p:nvSpPr>
          <p:cNvPr id="17" name="Textplatzhalter 26"/>
          <p:cNvSpPr>
            <a:spLocks noGrp="1"/>
          </p:cNvSpPr>
          <p:nvPr>
            <p:ph type="body" sz="quarter" idx="43"/>
          </p:nvPr>
        </p:nvSpPr>
        <p:spPr>
          <a:xfrm>
            <a:off x="4467724" y="4868311"/>
            <a:ext cx="756000" cy="676800"/>
          </a:xfrm>
        </p:spPr>
        <p:txBody>
          <a:bodyPr/>
          <a:lstStyle/>
          <a:p>
            <a:r>
              <a:rPr lang="de-DE" dirty="0" smtClean="0"/>
              <a:t>5</a:t>
            </a:r>
            <a:endParaRPr lang="de-DE" dirty="0"/>
          </a:p>
        </p:txBody>
      </p:sp>
      <p:sp>
        <p:nvSpPr>
          <p:cNvPr id="18" name="Textplatzhalter 12"/>
          <p:cNvSpPr>
            <a:spLocks noGrp="1"/>
          </p:cNvSpPr>
          <p:nvPr>
            <p:ph type="body" sz="quarter" idx="29"/>
          </p:nvPr>
        </p:nvSpPr>
        <p:spPr>
          <a:xfrm>
            <a:off x="5223723" y="4868312"/>
            <a:ext cx="5940075" cy="676800"/>
          </a:xfrm>
        </p:spPr>
        <p:txBody>
          <a:bodyPr/>
          <a:lstStyle/>
          <a:p>
            <a:r>
              <a:rPr lang="de-DE" dirty="0" smtClean="0"/>
              <a:t>Rentenphase mit Dreifachvorteil</a:t>
            </a:r>
            <a:endParaRPr lang="de-DE" dirty="0"/>
          </a:p>
        </p:txBody>
      </p:sp>
      <p:sp>
        <p:nvSpPr>
          <p:cNvPr id="19" name="Textplatzhalter 26"/>
          <p:cNvSpPr>
            <a:spLocks noGrp="1"/>
          </p:cNvSpPr>
          <p:nvPr>
            <p:ph type="body" sz="quarter" idx="43"/>
          </p:nvPr>
        </p:nvSpPr>
        <p:spPr>
          <a:xfrm>
            <a:off x="4467723" y="5545110"/>
            <a:ext cx="756000" cy="676800"/>
          </a:xfrm>
        </p:spPr>
        <p:txBody>
          <a:bodyPr/>
          <a:lstStyle/>
          <a:p>
            <a:r>
              <a:rPr lang="de-DE" dirty="0"/>
              <a:t>6</a:t>
            </a:r>
          </a:p>
        </p:txBody>
      </p:sp>
      <p:sp>
        <p:nvSpPr>
          <p:cNvPr id="20" name="Textplatzhalter 12"/>
          <p:cNvSpPr>
            <a:spLocks noGrp="1"/>
          </p:cNvSpPr>
          <p:nvPr>
            <p:ph type="body" sz="quarter" idx="29"/>
          </p:nvPr>
        </p:nvSpPr>
        <p:spPr>
          <a:xfrm>
            <a:off x="5223722" y="5545111"/>
            <a:ext cx="5940075" cy="676800"/>
          </a:xfrm>
        </p:spPr>
        <p:txBody>
          <a:bodyPr/>
          <a:lstStyle/>
          <a:p>
            <a:r>
              <a:rPr lang="de-DE" b="1" dirty="0" smtClean="0"/>
              <a:t>Überblick</a:t>
            </a:r>
            <a:endParaRPr lang="de-DE" b="1" dirty="0"/>
          </a:p>
        </p:txBody>
      </p:sp>
      <p:pic>
        <p:nvPicPr>
          <p:cNvPr id="5" name="Bildplatzhalter 4"/>
          <p:cNvPicPr>
            <a:picLocks noGrp="1" noChangeAspect="1"/>
          </p:cNvPicPr>
          <p:nvPr>
            <p:ph type="pic" sz="quarter" idx="4"/>
          </p:nvPr>
        </p:nvPicPr>
        <p:blipFill>
          <a:blip r:embed="rId3" cstate="print">
            <a:extLst>
              <a:ext uri="{28A0092B-C50C-407E-A947-70E740481C1C}">
                <a14:useLocalDpi xmlns:a14="http://schemas.microsoft.com/office/drawing/2010/main"/>
              </a:ext>
            </a:extLst>
          </a:blip>
          <a:srcRect/>
          <a:stretch>
            <a:fillRect/>
          </a:stretch>
        </p:blipFill>
        <p:spPr/>
      </p:pic>
      <p:sp>
        <p:nvSpPr>
          <p:cNvPr id="21" name="Rechteck 20"/>
          <p:cNvSpPr/>
          <p:nvPr/>
        </p:nvSpPr>
        <p:spPr>
          <a:xfrm>
            <a:off x="4599217" y="2100425"/>
            <a:ext cx="6378115" cy="3444684"/>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0954930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de-DE" dirty="0" smtClean="0"/>
              <a:t>ERGO Renten – </a:t>
            </a:r>
            <a:br>
              <a:rPr lang="de-DE" dirty="0" smtClean="0"/>
            </a:br>
            <a:r>
              <a:rPr lang="de-DE" dirty="0" smtClean="0"/>
              <a:t>bestens positioniert</a:t>
            </a:r>
            <a:endParaRPr lang="de-DE" dirty="0"/>
          </a:p>
        </p:txBody>
      </p:sp>
      <p:sp>
        <p:nvSpPr>
          <p:cNvPr id="7" name="Textplatzhalter 6"/>
          <p:cNvSpPr>
            <a:spLocks noGrp="1"/>
          </p:cNvSpPr>
          <p:nvPr>
            <p:ph type="body" sz="quarter" idx="5"/>
          </p:nvPr>
        </p:nvSpPr>
        <p:spPr>
          <a:solidFill>
            <a:srgbClr val="F7DCBB"/>
          </a:solidFill>
        </p:spPr>
        <p:txBody>
          <a:bodyPr/>
          <a:lstStyle/>
          <a:p>
            <a:endParaRPr lang="de-DE" dirty="0"/>
          </a:p>
        </p:txBody>
      </p:sp>
      <p:sp>
        <p:nvSpPr>
          <p:cNvPr id="8" name="Textplatzhalter 7"/>
          <p:cNvSpPr>
            <a:spLocks noGrp="1"/>
          </p:cNvSpPr>
          <p:nvPr>
            <p:ph type="body" sz="quarter" idx="10"/>
          </p:nvPr>
        </p:nvSpPr>
        <p:spPr/>
        <p:txBody>
          <a:bodyPr/>
          <a:lstStyle/>
          <a:p>
            <a:endParaRPr lang="de-DE"/>
          </a:p>
        </p:txBody>
      </p:sp>
      <p:pic>
        <p:nvPicPr>
          <p:cNvPr id="30" name="Bildplatzhalter 29"/>
          <p:cNvPicPr>
            <a:picLocks noGrp="1" noChangeAspect="1"/>
          </p:cNvPicPr>
          <p:nvPr>
            <p:ph type="pic" sz="quarter" idx="4"/>
          </p:nvPr>
        </p:nvPicPr>
        <p:blipFill rotWithShape="1">
          <a:blip r:embed="rId2" cstate="print">
            <a:extLst>
              <a:ext uri="{28A0092B-C50C-407E-A947-70E740481C1C}">
                <a14:useLocalDpi xmlns:a14="http://schemas.microsoft.com/office/drawing/2010/main" val="0"/>
              </a:ext>
            </a:extLst>
          </a:blip>
          <a:srcRect t="-50"/>
          <a:stretch/>
        </p:blipFill>
        <p:spPr/>
      </p:pic>
      <p:pic>
        <p:nvPicPr>
          <p:cNvPr id="29" name="Grafik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6145" y="3224397"/>
            <a:ext cx="2529203" cy="1578050"/>
          </a:xfrm>
          <a:prstGeom prst="rect">
            <a:avLst/>
          </a:prstGeom>
        </p:spPr>
      </p:pic>
      <p:pic>
        <p:nvPicPr>
          <p:cNvPr id="2" name="Grafik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2560" y="2753074"/>
            <a:ext cx="2159508" cy="2520696"/>
          </a:xfrm>
          <a:prstGeom prst="rect">
            <a:avLst/>
          </a:prstGeom>
        </p:spPr>
      </p:pic>
      <p:pic>
        <p:nvPicPr>
          <p:cNvPr id="11" name="Grafik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29280" y="2503277"/>
            <a:ext cx="1697450" cy="3020290"/>
          </a:xfrm>
          <a:prstGeom prst="rect">
            <a:avLst/>
          </a:prstGeom>
        </p:spPr>
      </p:pic>
    </p:spTree>
    <p:extLst>
      <p:ext uri="{BB962C8B-B14F-4D97-AF65-F5344CB8AC3E}">
        <p14:creationId xmlns:p14="http://schemas.microsoft.com/office/powerpoint/2010/main" val="30669411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idx="12"/>
          </p:nvPr>
        </p:nvSpPr>
        <p:spPr/>
        <p:txBody>
          <a:bodyPr/>
          <a:lstStyle/>
          <a:p>
            <a:r>
              <a:rPr lang="de-DE" dirty="0" smtClean="0"/>
              <a:t>ERGO Rente Balance</a:t>
            </a:r>
            <a:endParaRPr lang="de-DE" dirty="0"/>
          </a:p>
        </p:txBody>
      </p:sp>
      <p:sp>
        <p:nvSpPr>
          <p:cNvPr id="30" name="Titel 29"/>
          <p:cNvSpPr>
            <a:spLocks noGrp="1"/>
          </p:cNvSpPr>
          <p:nvPr>
            <p:ph type="title"/>
          </p:nvPr>
        </p:nvSpPr>
        <p:spPr>
          <a:xfrm>
            <a:off x="515938" y="478536"/>
            <a:ext cx="9396485" cy="720000"/>
          </a:xfrm>
        </p:spPr>
        <p:txBody>
          <a:bodyPr/>
          <a:lstStyle/>
          <a:p>
            <a:r>
              <a:rPr lang="de-DE" dirty="0" smtClean="0"/>
              <a:t>Sicherheit für Ihre Kunden:</a:t>
            </a:r>
            <a:br>
              <a:rPr lang="de-DE" dirty="0" smtClean="0"/>
            </a:br>
            <a:r>
              <a:rPr lang="de-DE" dirty="0" smtClean="0"/>
              <a:t>Garantie-Urkunde für die Rechnungsgrundlagen</a:t>
            </a:r>
            <a:endParaRPr lang="de-DE" dirty="0"/>
          </a:p>
        </p:txBody>
      </p:sp>
      <p:sp>
        <p:nvSpPr>
          <p:cNvPr id="17" name="Rechteck 16"/>
          <p:cNvSpPr/>
          <p:nvPr/>
        </p:nvSpPr>
        <p:spPr>
          <a:xfrm>
            <a:off x="7802887" y="5963907"/>
            <a:ext cx="3960440" cy="240292"/>
          </a:xfrm>
          <a:prstGeom prst="rect">
            <a:avLst/>
          </a:prstGeom>
        </p:spPr>
        <p:txBody>
          <a:bodyPr wrap="square">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smtClean="0">
                <a:ln>
                  <a:noFill/>
                </a:ln>
                <a:solidFill>
                  <a:prstClr val="black"/>
                </a:solidFill>
                <a:effectLst/>
                <a:uLnTx/>
                <a:uFillTx/>
                <a:latin typeface="Arial"/>
                <a:ea typeface="+mn-ea"/>
                <a:cs typeface="+mn-cs"/>
              </a:rPr>
              <a:t>Die Garantie-Urkunde (</a:t>
            </a:r>
            <a:r>
              <a:rPr kumimoji="0" lang="de-DE" sz="1000" b="0" i="0" u="none" strike="noStrike" kern="1200" cap="none" spc="0" normalizeH="0" baseline="0" noProof="0" dirty="0" smtClean="0">
                <a:ln>
                  <a:noFill/>
                </a:ln>
                <a:solidFill>
                  <a:prstClr val="black"/>
                </a:solidFill>
                <a:effectLst/>
                <a:uLnTx/>
                <a:uFillTx/>
                <a:latin typeface="Arial"/>
                <a:ea typeface="+mn-ea"/>
                <a:cs typeface="+mn-cs"/>
                <a:hlinkClick r:id="rId3"/>
              </a:rPr>
              <a:t>Balance- &amp; Chance-Produkte</a:t>
            </a:r>
            <a:r>
              <a:rPr kumimoji="0" lang="de-DE" sz="1000" b="0" i="0" u="none" strike="noStrike" kern="1200" cap="none" spc="0" normalizeH="0" baseline="0" noProof="0" dirty="0" smtClean="0">
                <a:ln>
                  <a:noFill/>
                </a:ln>
                <a:solidFill>
                  <a:prstClr val="black"/>
                </a:solidFill>
                <a:effectLst/>
                <a:uLnTx/>
                <a:uFillTx/>
                <a:latin typeface="Arial"/>
                <a:ea typeface="+mn-ea"/>
                <a:cs typeface="+mn-cs"/>
              </a:rPr>
              <a:t>) ist online als pdf auf makler.ergo.de verfügbar und Bestandteil der Angebotserstellung des Tarifrechners.</a:t>
            </a:r>
          </a:p>
        </p:txBody>
      </p:sp>
      <p:sp>
        <p:nvSpPr>
          <p:cNvPr id="3" name="Textfeld 2"/>
          <p:cNvSpPr txBox="1"/>
          <p:nvPr/>
        </p:nvSpPr>
        <p:spPr>
          <a:xfrm>
            <a:off x="7890152" y="1568830"/>
            <a:ext cx="3785910" cy="4320480"/>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a:ea typeface="+mn-ea"/>
                <a:cs typeface="+mn-cs"/>
              </a:rPr>
              <a:t>Kundenvorteil: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a:ea typeface="+mn-ea"/>
                <a:cs typeface="+mn-cs"/>
              </a:rPr>
              <a:t>Rechnungsgrundlagen sind dauerhaft garantiert</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de-DE" sz="1600" b="0" i="0" u="none" strike="noStrike" kern="120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de-DE" sz="1600" b="0" i="0" u="none" strike="noStrike" kern="1200" cap="none" spc="0" normalizeH="0" baseline="0" noProof="0" dirty="0" smtClean="0">
                <a:ln>
                  <a:noFill/>
                </a:ln>
                <a:solidFill>
                  <a:prstClr val="black"/>
                </a:solidFill>
                <a:effectLst/>
                <a:uLnTx/>
                <a:uFillTx/>
                <a:latin typeface="Arial"/>
                <a:ea typeface="+mn-ea"/>
                <a:cs typeface="+mn-cs"/>
              </a:rPr>
              <a:t>Automatische Erhöhungen (Dynamik)</a:t>
            </a: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de-DE" sz="1600" b="0" i="0" u="none" strike="noStrike" kern="1200" cap="none" spc="0" normalizeH="0" baseline="0" noProof="0" dirty="0" smtClean="0">
                <a:ln>
                  <a:noFill/>
                </a:ln>
                <a:solidFill>
                  <a:prstClr val="black"/>
                </a:solidFill>
                <a:effectLst/>
                <a:uLnTx/>
                <a:uFillTx/>
                <a:latin typeface="Arial"/>
                <a:ea typeface="+mn-ea"/>
                <a:cs typeface="+mn-cs"/>
              </a:rPr>
              <a:t>Beitragserhöhungen</a:t>
            </a: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de-DE" sz="1600" b="0" i="0" u="none" strike="noStrike" kern="1200" cap="none" spc="0" normalizeH="0" baseline="0" noProof="0" dirty="0" smtClean="0">
                <a:ln>
                  <a:noFill/>
                </a:ln>
                <a:solidFill>
                  <a:prstClr val="black"/>
                </a:solidFill>
                <a:effectLst/>
                <a:uLnTx/>
                <a:uFillTx/>
                <a:latin typeface="Arial"/>
                <a:ea typeface="+mn-ea"/>
                <a:cs typeface="+mn-cs"/>
              </a:rPr>
              <a:t>Zuzahlungen</a:t>
            </a: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de-DE" sz="1600" b="0" i="0" u="none" strike="noStrike" kern="1200" cap="none" spc="0" normalizeH="0" baseline="0" noProof="0" dirty="0" smtClean="0">
                <a:ln>
                  <a:noFill/>
                </a:ln>
                <a:solidFill>
                  <a:prstClr val="black"/>
                </a:solidFill>
                <a:effectLst/>
                <a:uLnTx/>
                <a:uFillTx/>
                <a:latin typeface="Arial"/>
                <a:ea typeface="+mn-ea"/>
                <a:cs typeface="+mn-cs"/>
              </a:rPr>
              <a:t>Verlängerung der Beitragszahlung</a:t>
            </a:r>
          </a:p>
          <a:p>
            <a:pPr marL="285750" marR="0" lvl="0" indent="-2857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de-DE" sz="1600" b="0" i="0" u="none" strike="noStrike" kern="1200" cap="none" spc="0" normalizeH="0" baseline="0" noProof="0" dirty="0" smtClean="0">
                <a:ln>
                  <a:noFill/>
                </a:ln>
                <a:solidFill>
                  <a:prstClr val="black"/>
                </a:solidFill>
                <a:effectLst/>
                <a:uLnTx/>
                <a:uFillTx/>
                <a:latin typeface="Arial"/>
                <a:ea typeface="+mn-ea"/>
                <a:cs typeface="+mn-cs"/>
              </a:rPr>
              <a:t>Wiederinkraftsetzung</a:t>
            </a:r>
            <a:endParaRPr kumimoji="0" lang="de-DE" sz="16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de-DE" sz="1600" b="0" i="0" u="none" strike="noStrike" kern="1200" cap="none" spc="0" normalizeH="0" baseline="0" noProof="0" dirty="0" smtClean="0">
              <a:ln>
                <a:noFill/>
              </a:ln>
              <a:solidFill>
                <a:prstClr val="black"/>
              </a:solidFill>
              <a:effectLst/>
              <a:uLnTx/>
              <a:uFillTx/>
              <a:latin typeface="Arial"/>
              <a:ea typeface="+mn-ea"/>
              <a:cs typeface="+mn-cs"/>
            </a:endParaRPr>
          </a:p>
        </p:txBody>
      </p:sp>
      <p:pic>
        <p:nvPicPr>
          <p:cNvPr id="5" name="Grafik 4">
            <a:hlinkClick r:id="rId3"/>
          </p:cNvPr>
          <p:cNvPicPr>
            <a:picLocks noChangeAspect="1"/>
          </p:cNvPicPr>
          <p:nvPr/>
        </p:nvPicPr>
        <p:blipFill>
          <a:blip r:embed="rId4"/>
          <a:stretch>
            <a:fillRect/>
          </a:stretch>
        </p:blipFill>
        <p:spPr>
          <a:xfrm>
            <a:off x="515938" y="1539909"/>
            <a:ext cx="3501711" cy="4950000"/>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6" name="Grafik 5">
            <a:hlinkClick r:id="rId3"/>
          </p:cNvPr>
          <p:cNvPicPr>
            <a:picLocks noChangeAspect="1"/>
          </p:cNvPicPr>
          <p:nvPr/>
        </p:nvPicPr>
        <p:blipFill>
          <a:blip r:embed="rId5"/>
          <a:stretch>
            <a:fillRect/>
          </a:stretch>
        </p:blipFill>
        <p:spPr>
          <a:xfrm>
            <a:off x="4202702" y="1539909"/>
            <a:ext cx="3502396" cy="4950000"/>
          </a:xfrm>
          <a:prstGeom prst="rect">
            <a:avLst/>
          </a:prstGeom>
          <a:ln>
            <a:solidFill>
              <a:schemeClr val="bg1">
                <a:lumMod val="75000"/>
              </a:schemeClr>
            </a:solidFill>
          </a:ln>
          <a:effectLst>
            <a:outerShdw blurRad="50800" dist="38100" dir="2700000" algn="tl" rotWithShape="0">
              <a:prstClr val="black">
                <a:alpha val="40000"/>
              </a:prstClr>
            </a:outerShdw>
          </a:effectLst>
        </p:spPr>
      </p:pic>
      <p:pic>
        <p:nvPicPr>
          <p:cNvPr id="4" name="Grafik 3">
            <a:hlinkClick r:id="rId3"/>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90151" y="4989310"/>
            <a:ext cx="900000" cy="900000"/>
          </a:xfrm>
          <a:prstGeom prst="rect">
            <a:avLst/>
          </a:prstGeom>
        </p:spPr>
      </p:pic>
    </p:spTree>
    <p:extLst>
      <p:ext uri="{BB962C8B-B14F-4D97-AF65-F5344CB8AC3E}">
        <p14:creationId xmlns:p14="http://schemas.microsoft.com/office/powerpoint/2010/main" val="4298686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fik 15">
            <a:hlinkClick r:id="rId3"/>
          </p:cNvPr>
          <p:cNvPicPr>
            <a:picLocks noChangeAspect="1"/>
          </p:cNvPicPr>
          <p:nvPr/>
        </p:nvPicPr>
        <p:blipFill>
          <a:blip r:embed="rId4"/>
          <a:stretch>
            <a:fillRect/>
          </a:stretch>
        </p:blipFill>
        <p:spPr>
          <a:xfrm>
            <a:off x="0" y="1"/>
            <a:ext cx="6750755" cy="6858000"/>
          </a:xfrm>
          <a:prstGeom prst="rect">
            <a:avLst/>
          </a:prstGeom>
        </p:spPr>
      </p:pic>
      <p:sp>
        <p:nvSpPr>
          <p:cNvPr id="3" name="Textfeld 2">
            <a:hlinkClick r:id="rId5"/>
          </p:cNvPr>
          <p:cNvSpPr txBox="1"/>
          <p:nvPr/>
        </p:nvSpPr>
        <p:spPr>
          <a:xfrm>
            <a:off x="5256422" y="6537206"/>
            <a:ext cx="1313033" cy="237988"/>
          </a:xfrm>
          <a:prstGeom prst="rect">
            <a:avLst/>
          </a:prstGeom>
          <a:noFill/>
        </p:spPr>
        <p:txBody>
          <a:bodyPr wrap="none" lIns="0" tIns="0" rIns="0" bIns="0" rtlCol="0">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prstClr val="black"/>
                </a:solidFill>
                <a:effectLst/>
                <a:uLnTx/>
                <a:uFillTx/>
                <a:latin typeface="Arial"/>
                <a:ea typeface="+mn-ea"/>
                <a:cs typeface="+mn-cs"/>
                <a:hlinkClick r:id="rId6"/>
              </a:rPr>
              <a:t>makler.ergo.de</a:t>
            </a:r>
            <a:endParaRPr kumimoji="0" lang="de-DE" sz="1600" b="1" i="0" u="none" strike="noStrike" kern="1200" cap="none" spc="0" normalizeH="0" baseline="0" noProof="0" dirty="0" smtClean="0">
              <a:ln>
                <a:noFill/>
              </a:ln>
              <a:solidFill>
                <a:prstClr val="black"/>
              </a:solidFill>
              <a:effectLst/>
              <a:uLnTx/>
              <a:uFillTx/>
              <a:latin typeface="Arial"/>
              <a:ea typeface="+mn-ea"/>
              <a:cs typeface="+mn-cs"/>
            </a:endParaRPr>
          </a:p>
        </p:txBody>
      </p:sp>
      <p:sp>
        <p:nvSpPr>
          <p:cNvPr id="11" name="Textfeld 10"/>
          <p:cNvSpPr txBox="1"/>
          <p:nvPr/>
        </p:nvSpPr>
        <p:spPr>
          <a:xfrm>
            <a:off x="7061198" y="1433144"/>
            <a:ext cx="4614859" cy="431800"/>
          </a:xfrm>
          <a:prstGeom prst="rect">
            <a:avLst/>
          </a:prstGeom>
          <a:noFill/>
        </p:spPr>
        <p:txBody>
          <a:bodyPr wrap="square" lIns="0" tIns="0" rIns="0" bIns="0" rtlCol="0">
            <a:noAutofit/>
          </a:bodyPr>
          <a:lstStyle/>
          <a:p>
            <a:pPr marL="0" marR="0" lvl="0" indent="0" algn="l" defTabSz="914400" rtl="0" eaLnBrk="1" fontAlgn="auto" latinLnBrk="0" hangingPunct="1">
              <a:spcBef>
                <a:spcPts val="0"/>
              </a:spcBef>
              <a:spcAft>
                <a:spcPts val="0"/>
              </a:spcAft>
              <a:buClrTx/>
              <a:buSzTx/>
              <a:buFontTx/>
              <a:buNone/>
              <a:tabLst/>
              <a:defRPr/>
            </a:pPr>
            <a:r>
              <a:rPr lang="de-DE" b="1" dirty="0" smtClean="0">
                <a:solidFill>
                  <a:prstClr val="black"/>
                </a:solidFill>
                <a:latin typeface="Arial"/>
              </a:rPr>
              <a:t>Makler Tarifrechner Leben – un</a:t>
            </a:r>
            <a:r>
              <a:rPr kumimoji="0" lang="de-DE" sz="1800" b="1" i="0" u="none" strike="noStrike" kern="1200" cap="none" spc="0" normalizeH="0" baseline="0" noProof="0" dirty="0" smtClean="0">
                <a:ln>
                  <a:noFill/>
                </a:ln>
                <a:solidFill>
                  <a:prstClr val="black"/>
                </a:solidFill>
                <a:effectLst/>
                <a:uLnTx/>
                <a:uFillTx/>
                <a:latin typeface="Arial"/>
                <a:ea typeface="+mn-ea"/>
                <a:cs typeface="+mn-cs"/>
              </a:rPr>
              <a:t>zählige</a:t>
            </a:r>
            <a:r>
              <a:rPr kumimoji="0" lang="de-DE" sz="1800" b="1" i="0" u="none" strike="noStrike" kern="1200" cap="none" spc="0" normalizeH="0" noProof="0" dirty="0" smtClean="0">
                <a:ln>
                  <a:noFill/>
                </a:ln>
                <a:solidFill>
                  <a:prstClr val="black"/>
                </a:solidFill>
                <a:effectLst/>
                <a:uLnTx/>
                <a:uFillTx/>
                <a:latin typeface="Arial"/>
                <a:ea typeface="+mn-ea"/>
                <a:cs typeface="+mn-cs"/>
              </a:rPr>
              <a:t> Möglichkeiten mit wenigen Eingaben</a:t>
            </a:r>
            <a:endParaRPr kumimoji="0" lang="de-DE" sz="1800" b="1" i="0" u="none" strike="noStrike" kern="1200" cap="none" spc="0" normalizeH="0" baseline="0" noProof="0" dirty="0" smtClean="0">
              <a:ln>
                <a:noFill/>
              </a:ln>
              <a:solidFill>
                <a:prstClr val="black"/>
              </a:solidFill>
              <a:effectLst/>
              <a:uLnTx/>
              <a:uFillTx/>
              <a:latin typeface="Arial"/>
              <a:ea typeface="+mn-ea"/>
              <a:cs typeface="+mn-cs"/>
            </a:endParaRPr>
          </a:p>
        </p:txBody>
      </p:sp>
      <p:grpSp>
        <p:nvGrpSpPr>
          <p:cNvPr id="35" name="Gruppieren 34"/>
          <p:cNvGrpSpPr/>
          <p:nvPr/>
        </p:nvGrpSpPr>
        <p:grpSpPr>
          <a:xfrm>
            <a:off x="4116086" y="1913290"/>
            <a:ext cx="7559975" cy="849596"/>
            <a:chOff x="4116086" y="1913290"/>
            <a:chExt cx="7559975" cy="849596"/>
          </a:xfrm>
          <a:solidFill>
            <a:srgbClr val="0F94A7"/>
          </a:solidFill>
        </p:grpSpPr>
        <p:sp>
          <p:nvSpPr>
            <p:cNvPr id="12" name="Rechteck 11"/>
            <p:cNvSpPr/>
            <p:nvPr/>
          </p:nvSpPr>
          <p:spPr>
            <a:xfrm>
              <a:off x="7061200" y="2181555"/>
              <a:ext cx="4614861" cy="58133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schemeClr val="bg1"/>
                  </a:solidFill>
                  <a:effectLst/>
                  <a:uLnTx/>
                  <a:uFillTx/>
                  <a:latin typeface="Arial"/>
                  <a:ea typeface="+mn-ea"/>
                  <a:cs typeface="+mn-cs"/>
                </a:rPr>
                <a:t>Beitragsaufteilung auf Sicherungsvermögen und Fonds –</a:t>
              </a:r>
              <a:r>
                <a:rPr kumimoji="0" lang="de-DE" sz="1600" b="1" i="0" u="none" strike="noStrike" kern="1200" cap="none" spc="0" normalizeH="0" noProof="0" dirty="0" smtClean="0">
                  <a:ln>
                    <a:noFill/>
                  </a:ln>
                  <a:solidFill>
                    <a:schemeClr val="bg1"/>
                  </a:solidFill>
                  <a:effectLst/>
                  <a:uLnTx/>
                  <a:uFillTx/>
                  <a:latin typeface="Arial"/>
                  <a:ea typeface="+mn-ea"/>
                  <a:cs typeface="+mn-cs"/>
                </a:rPr>
                <a:t> per Schieberegler</a:t>
              </a:r>
              <a:endParaRPr kumimoji="0" lang="de-DE" sz="1600" b="1" i="0" u="none" strike="noStrike" kern="1200" cap="none" spc="0" normalizeH="0" baseline="0" noProof="0" dirty="0" smtClean="0">
                <a:ln>
                  <a:noFill/>
                </a:ln>
                <a:solidFill>
                  <a:schemeClr val="bg1"/>
                </a:solidFill>
                <a:effectLst/>
                <a:uLnTx/>
                <a:uFillTx/>
                <a:latin typeface="Arial"/>
                <a:ea typeface="+mn-ea"/>
                <a:cs typeface="+mn-cs"/>
              </a:endParaRPr>
            </a:p>
          </p:txBody>
        </p:sp>
        <p:sp>
          <p:nvSpPr>
            <p:cNvPr id="15" name="Pfeil nach unten 14"/>
            <p:cNvSpPr/>
            <p:nvPr/>
          </p:nvSpPr>
          <p:spPr>
            <a:xfrm rot="6456733">
              <a:off x="5523885" y="505491"/>
              <a:ext cx="72000" cy="2887598"/>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schemeClr val="bg1"/>
                </a:solidFill>
                <a:effectLst/>
                <a:uLnTx/>
                <a:uFillTx/>
                <a:latin typeface="Arial"/>
                <a:ea typeface="+mn-ea"/>
                <a:cs typeface="+mn-cs"/>
              </a:endParaRPr>
            </a:p>
          </p:txBody>
        </p:sp>
      </p:grpSp>
      <p:grpSp>
        <p:nvGrpSpPr>
          <p:cNvPr id="21" name="Gruppieren 20"/>
          <p:cNvGrpSpPr/>
          <p:nvPr/>
        </p:nvGrpSpPr>
        <p:grpSpPr>
          <a:xfrm>
            <a:off x="4506883" y="2684353"/>
            <a:ext cx="7169177" cy="728249"/>
            <a:chOff x="4506883" y="2684353"/>
            <a:chExt cx="7169177" cy="728249"/>
          </a:xfrm>
          <a:solidFill>
            <a:srgbClr val="0F94A7"/>
          </a:solidFill>
        </p:grpSpPr>
        <p:sp>
          <p:nvSpPr>
            <p:cNvPr id="13" name="Rechteck 12"/>
            <p:cNvSpPr/>
            <p:nvPr/>
          </p:nvSpPr>
          <p:spPr>
            <a:xfrm>
              <a:off x="7061199" y="2831271"/>
              <a:ext cx="4614861" cy="58133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smtClean="0">
                  <a:solidFill>
                    <a:schemeClr val="bg1"/>
                  </a:solidFill>
                  <a:latin typeface="Arial"/>
                </a:rPr>
                <a:t>Festlegung der Beteiligung an den Indizes und den klassischen Überschüssen</a:t>
              </a:r>
              <a:endParaRPr kumimoji="0" lang="de-DE" sz="1600" b="1" i="0" u="none" strike="noStrike" kern="1200" cap="none" spc="0" normalizeH="0" baseline="0" noProof="0" dirty="0" smtClean="0">
                <a:ln>
                  <a:noFill/>
                </a:ln>
                <a:solidFill>
                  <a:schemeClr val="bg1"/>
                </a:solidFill>
                <a:effectLst/>
                <a:uLnTx/>
                <a:uFillTx/>
                <a:latin typeface="Arial"/>
              </a:endParaRPr>
            </a:p>
          </p:txBody>
        </p:sp>
        <p:sp>
          <p:nvSpPr>
            <p:cNvPr id="25" name="Pfeil nach unten 24"/>
            <p:cNvSpPr/>
            <p:nvPr/>
          </p:nvSpPr>
          <p:spPr>
            <a:xfrm rot="6456733">
              <a:off x="5714594" y="1476642"/>
              <a:ext cx="72000" cy="2487421"/>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schemeClr val="bg1"/>
                </a:solidFill>
                <a:effectLst/>
                <a:uLnTx/>
                <a:uFillTx/>
                <a:latin typeface="Arial"/>
                <a:ea typeface="+mn-ea"/>
                <a:cs typeface="+mn-cs"/>
              </a:endParaRPr>
            </a:p>
          </p:txBody>
        </p:sp>
      </p:grpSp>
      <p:grpSp>
        <p:nvGrpSpPr>
          <p:cNvPr id="31" name="Gruppieren 30"/>
          <p:cNvGrpSpPr/>
          <p:nvPr/>
        </p:nvGrpSpPr>
        <p:grpSpPr>
          <a:xfrm>
            <a:off x="2958819" y="3480987"/>
            <a:ext cx="8717241" cy="581331"/>
            <a:chOff x="2958819" y="3480987"/>
            <a:chExt cx="8717241" cy="581331"/>
          </a:xfrm>
          <a:solidFill>
            <a:srgbClr val="0F94A7"/>
          </a:solidFill>
        </p:grpSpPr>
        <p:sp>
          <p:nvSpPr>
            <p:cNvPr id="22" name="Rechteck 21"/>
            <p:cNvSpPr/>
            <p:nvPr/>
          </p:nvSpPr>
          <p:spPr>
            <a:xfrm>
              <a:off x="7061199" y="3480987"/>
              <a:ext cx="4614861" cy="58133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1600" b="1" dirty="0" smtClean="0">
                  <a:solidFill>
                    <a:schemeClr val="bg1"/>
                  </a:solidFill>
                  <a:latin typeface="Arial"/>
                </a:rPr>
                <a:t>„Indexturbo“ Index-Plus zuschalten</a:t>
              </a:r>
              <a:endParaRPr kumimoji="0" lang="de-DE" sz="1600" b="1" i="0" u="none" strike="noStrike" kern="1200" cap="none" spc="0" normalizeH="0" baseline="0" noProof="0" dirty="0" smtClean="0">
                <a:ln>
                  <a:noFill/>
                </a:ln>
                <a:solidFill>
                  <a:schemeClr val="bg1"/>
                </a:solidFill>
                <a:effectLst/>
                <a:uLnTx/>
                <a:uFillTx/>
                <a:latin typeface="Arial"/>
              </a:endParaRPr>
            </a:p>
          </p:txBody>
        </p:sp>
        <p:sp>
          <p:nvSpPr>
            <p:cNvPr id="27" name="Pfeil nach unten 26"/>
            <p:cNvSpPr/>
            <p:nvPr/>
          </p:nvSpPr>
          <p:spPr>
            <a:xfrm rot="5708513">
              <a:off x="4919263" y="1542249"/>
              <a:ext cx="72000" cy="3992888"/>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schemeClr val="bg1"/>
                </a:solidFill>
                <a:effectLst/>
                <a:uLnTx/>
                <a:uFillTx/>
                <a:latin typeface="Arial"/>
                <a:ea typeface="+mn-ea"/>
                <a:cs typeface="+mn-cs"/>
              </a:endParaRPr>
            </a:p>
          </p:txBody>
        </p:sp>
      </p:grpSp>
      <p:grpSp>
        <p:nvGrpSpPr>
          <p:cNvPr id="32" name="Gruppieren 31"/>
          <p:cNvGrpSpPr/>
          <p:nvPr/>
        </p:nvGrpSpPr>
        <p:grpSpPr>
          <a:xfrm>
            <a:off x="4432933" y="4144705"/>
            <a:ext cx="7243126" cy="581331"/>
            <a:chOff x="4432933" y="4144705"/>
            <a:chExt cx="7243126" cy="581331"/>
          </a:xfrm>
          <a:solidFill>
            <a:srgbClr val="0F94A7"/>
          </a:solidFill>
        </p:grpSpPr>
        <p:sp>
          <p:nvSpPr>
            <p:cNvPr id="14" name="Rechteck 13"/>
            <p:cNvSpPr/>
            <p:nvPr/>
          </p:nvSpPr>
          <p:spPr>
            <a:xfrm>
              <a:off x="7061198" y="4144705"/>
              <a:ext cx="4614861" cy="58133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schemeClr val="bg1"/>
                  </a:solidFill>
                  <a:effectLst/>
                  <a:uLnTx/>
                  <a:uFillTx/>
                  <a:latin typeface="Arial"/>
                  <a:ea typeface="+mn-ea"/>
                  <a:cs typeface="+mn-cs"/>
                </a:rPr>
                <a:t>Auswahl von bis zu 20 Fonds in 5 % Schritten</a:t>
              </a:r>
              <a:r>
                <a:rPr kumimoji="0" lang="de-DE" sz="1600" b="1" i="0" u="none" strike="noStrike" kern="1200" cap="none" spc="0" normalizeH="0" noProof="0" dirty="0" smtClean="0">
                  <a:ln>
                    <a:noFill/>
                  </a:ln>
                  <a:solidFill>
                    <a:schemeClr val="bg1"/>
                  </a:solidFill>
                  <a:effectLst/>
                  <a:uLnTx/>
                  <a:uFillTx/>
                  <a:latin typeface="Arial"/>
                  <a:ea typeface="+mn-ea"/>
                  <a:cs typeface="+mn-cs"/>
                </a:rPr>
                <a:t> </a:t>
              </a:r>
              <a:endParaRPr kumimoji="0" lang="de-DE" sz="1600" b="1" i="0" u="none" strike="noStrike" kern="1200" cap="none" spc="0" normalizeH="0" baseline="0" noProof="0" dirty="0" smtClean="0">
                <a:ln>
                  <a:noFill/>
                </a:ln>
                <a:solidFill>
                  <a:schemeClr val="bg1"/>
                </a:solidFill>
                <a:effectLst/>
                <a:uLnTx/>
                <a:uFillTx/>
                <a:latin typeface="Arial"/>
                <a:ea typeface="+mn-ea"/>
                <a:cs typeface="+mn-cs"/>
              </a:endParaRPr>
            </a:p>
          </p:txBody>
        </p:sp>
        <p:sp>
          <p:nvSpPr>
            <p:cNvPr id="28" name="Pfeil nach unten 27"/>
            <p:cNvSpPr/>
            <p:nvPr/>
          </p:nvSpPr>
          <p:spPr>
            <a:xfrm rot="5400000">
              <a:off x="5653916" y="3181765"/>
              <a:ext cx="72000" cy="2513966"/>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schemeClr val="bg1"/>
                </a:solidFill>
                <a:effectLst/>
                <a:uLnTx/>
                <a:uFillTx/>
                <a:latin typeface="Arial"/>
                <a:ea typeface="+mn-ea"/>
                <a:cs typeface="+mn-cs"/>
              </a:endParaRPr>
            </a:p>
          </p:txBody>
        </p:sp>
      </p:grpSp>
      <p:grpSp>
        <p:nvGrpSpPr>
          <p:cNvPr id="34" name="Gruppieren 33"/>
          <p:cNvGrpSpPr/>
          <p:nvPr/>
        </p:nvGrpSpPr>
        <p:grpSpPr>
          <a:xfrm>
            <a:off x="2769983" y="5444137"/>
            <a:ext cx="8906077" cy="913519"/>
            <a:chOff x="2769983" y="5444137"/>
            <a:chExt cx="8906077" cy="913519"/>
          </a:xfrm>
          <a:solidFill>
            <a:srgbClr val="0F94A7"/>
          </a:solidFill>
        </p:grpSpPr>
        <p:sp>
          <p:nvSpPr>
            <p:cNvPr id="24" name="Rechteck 23"/>
            <p:cNvSpPr/>
            <p:nvPr/>
          </p:nvSpPr>
          <p:spPr>
            <a:xfrm>
              <a:off x="7061198" y="5444137"/>
              <a:ext cx="4614862" cy="871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schemeClr val="bg1"/>
                  </a:solidFill>
                  <a:effectLst/>
                  <a:uLnTx/>
                  <a:uFillTx/>
                  <a:latin typeface="Arial"/>
                  <a:ea typeface="+mn-ea"/>
                  <a:cs typeface="+mn-cs"/>
                </a:rPr>
                <a:t>Automatisch</a:t>
              </a:r>
              <a:r>
                <a:rPr lang="de-DE" sz="1600" b="1" dirty="0" smtClean="0">
                  <a:solidFill>
                    <a:schemeClr val="bg1"/>
                  </a:solidFill>
                  <a:latin typeface="Arial"/>
                </a:rPr>
                <a:t>e Umschichtung der Fonds ins Sicherungsvermögen in den letzten 5 Jahren vor Beginn der Verfügungsphase</a:t>
              </a:r>
              <a:endParaRPr kumimoji="0" lang="de-DE" sz="1600" b="1" i="0" u="none" strike="noStrike" kern="1200" cap="none" spc="0" normalizeH="0" baseline="0" noProof="0" dirty="0" smtClean="0">
                <a:ln>
                  <a:noFill/>
                </a:ln>
                <a:solidFill>
                  <a:schemeClr val="bg1"/>
                </a:solidFill>
                <a:effectLst/>
                <a:uLnTx/>
                <a:uFillTx/>
                <a:latin typeface="Arial"/>
              </a:endParaRPr>
            </a:p>
          </p:txBody>
        </p:sp>
        <p:sp>
          <p:nvSpPr>
            <p:cNvPr id="29" name="Pfeil nach unten 28"/>
            <p:cNvSpPr/>
            <p:nvPr/>
          </p:nvSpPr>
          <p:spPr>
            <a:xfrm rot="4591809">
              <a:off x="4835833" y="4219806"/>
              <a:ext cx="72000" cy="4203699"/>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schemeClr val="bg1"/>
                </a:solidFill>
                <a:effectLst/>
                <a:uLnTx/>
                <a:uFillTx/>
                <a:latin typeface="Arial"/>
                <a:ea typeface="+mn-ea"/>
                <a:cs typeface="+mn-cs"/>
              </a:endParaRPr>
            </a:p>
          </p:txBody>
        </p:sp>
      </p:grpSp>
      <p:grpSp>
        <p:nvGrpSpPr>
          <p:cNvPr id="33" name="Gruppieren 32"/>
          <p:cNvGrpSpPr/>
          <p:nvPr/>
        </p:nvGrpSpPr>
        <p:grpSpPr>
          <a:xfrm>
            <a:off x="2448771" y="4794421"/>
            <a:ext cx="9227288" cy="974896"/>
            <a:chOff x="2448771" y="4794421"/>
            <a:chExt cx="9227288" cy="974896"/>
          </a:xfrm>
          <a:solidFill>
            <a:srgbClr val="0F94A7"/>
          </a:solidFill>
        </p:grpSpPr>
        <p:sp>
          <p:nvSpPr>
            <p:cNvPr id="23" name="Rechteck 22"/>
            <p:cNvSpPr/>
            <p:nvPr/>
          </p:nvSpPr>
          <p:spPr>
            <a:xfrm>
              <a:off x="7061198" y="4794421"/>
              <a:ext cx="4614861" cy="58133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600" b="1" i="0" u="none" strike="noStrike" kern="1200" cap="none" spc="0" normalizeH="0" baseline="0" noProof="0" dirty="0" smtClean="0">
                  <a:ln>
                    <a:noFill/>
                  </a:ln>
                  <a:solidFill>
                    <a:schemeClr val="bg1"/>
                  </a:solidFill>
                  <a:effectLst/>
                  <a:uLnTx/>
                  <a:uFillTx/>
                  <a:latin typeface="Arial"/>
                  <a:ea typeface="+mn-ea"/>
                  <a:cs typeface="+mn-cs"/>
                </a:rPr>
                <a:t>Jährliches</a:t>
              </a:r>
              <a:r>
                <a:rPr kumimoji="0" lang="de-DE" sz="1600" b="1" i="0" u="none" strike="noStrike" kern="1200" cap="none" spc="0" normalizeH="0" noProof="0" dirty="0" smtClean="0">
                  <a:ln>
                    <a:noFill/>
                  </a:ln>
                  <a:solidFill>
                    <a:schemeClr val="bg1"/>
                  </a:solidFill>
                  <a:effectLst/>
                  <a:uLnTx/>
                  <a:uFillTx/>
                  <a:latin typeface="Arial"/>
                  <a:ea typeface="+mn-ea"/>
                  <a:cs typeface="+mn-cs"/>
                </a:rPr>
                <a:t> Rebalancing wählen</a:t>
              </a:r>
              <a:endParaRPr kumimoji="0" lang="de-DE" sz="1600" b="1" i="0" u="none" strike="noStrike" kern="1200" cap="none" spc="0" normalizeH="0" baseline="0" noProof="0" dirty="0" smtClean="0">
                <a:ln>
                  <a:noFill/>
                </a:ln>
                <a:solidFill>
                  <a:schemeClr val="bg1"/>
                </a:solidFill>
                <a:effectLst/>
                <a:uLnTx/>
                <a:uFillTx/>
                <a:latin typeface="Arial"/>
                <a:ea typeface="+mn-ea"/>
                <a:cs typeface="+mn-cs"/>
              </a:endParaRPr>
            </a:p>
          </p:txBody>
        </p:sp>
        <p:sp>
          <p:nvSpPr>
            <p:cNvPr id="30" name="Pfeil nach unten 29"/>
            <p:cNvSpPr/>
            <p:nvPr/>
          </p:nvSpPr>
          <p:spPr>
            <a:xfrm rot="4408527">
              <a:off x="4687758" y="3458330"/>
              <a:ext cx="72000" cy="4549974"/>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smtClean="0">
                <a:ln>
                  <a:noFill/>
                </a:ln>
                <a:solidFill>
                  <a:schemeClr val="bg1"/>
                </a:solidFill>
                <a:effectLst/>
                <a:uLnTx/>
                <a:uFillTx/>
                <a:latin typeface="Arial"/>
                <a:ea typeface="+mn-ea"/>
                <a:cs typeface="+mn-cs"/>
              </a:endParaRPr>
            </a:p>
          </p:txBody>
        </p:sp>
      </p:grpSp>
      <p:pic>
        <p:nvPicPr>
          <p:cNvPr id="2" name="Grafik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87023" y="341391"/>
            <a:ext cx="900000" cy="900000"/>
          </a:xfrm>
          <a:prstGeom prst="rect">
            <a:avLst/>
          </a:prstGeom>
        </p:spPr>
      </p:pic>
    </p:spTree>
    <p:extLst>
      <p:ext uri="{BB962C8B-B14F-4D97-AF65-F5344CB8AC3E}">
        <p14:creationId xmlns:p14="http://schemas.microsoft.com/office/powerpoint/2010/main" val="40453032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platzhalter 1"/>
          <p:cNvPicPr>
            <a:picLocks noGrp="1" noChangeAspect="1"/>
          </p:cNvPicPr>
          <p:nvPr>
            <p:ph type="pic" sz="quarter" idx="4"/>
          </p:nvPr>
        </p:nvPicPr>
        <p:blipFill>
          <a:blip r:embed="rId2" cstate="print">
            <a:extLst>
              <a:ext uri="{28A0092B-C50C-407E-A947-70E740481C1C}">
                <a14:useLocalDpi xmlns:a14="http://schemas.microsoft.com/office/drawing/2010/main" val="0"/>
              </a:ext>
            </a:extLst>
          </a:blip>
          <a:srcRect/>
          <a:stretch>
            <a:fillRect/>
          </a:stretch>
        </p:blipFill>
        <p:spPr/>
      </p:pic>
      <p:sp>
        <p:nvSpPr>
          <p:cNvPr id="3" name="Titel 2"/>
          <p:cNvSpPr>
            <a:spLocks noGrp="1"/>
          </p:cNvSpPr>
          <p:nvPr>
            <p:ph type="title"/>
          </p:nvPr>
        </p:nvSpPr>
        <p:spPr/>
        <p:txBody>
          <a:bodyPr/>
          <a:lstStyle/>
          <a:p>
            <a:r>
              <a:rPr lang="de-DE" dirty="0" smtClean="0">
                <a:solidFill>
                  <a:srgbClr val="BF1528"/>
                </a:solidFill>
              </a:rPr>
              <a:t>ERGO </a:t>
            </a:r>
            <a:r>
              <a:rPr lang="de-DE" dirty="0">
                <a:solidFill>
                  <a:srgbClr val="BF1528"/>
                </a:solidFill>
              </a:rPr>
              <a:t>Rente Balance </a:t>
            </a:r>
            <a:r>
              <a:rPr lang="de-DE" dirty="0" smtClean="0">
                <a:solidFill>
                  <a:srgbClr val="BF1528"/>
                </a:solidFill>
              </a:rPr>
              <a:t>– Vorteile im </a:t>
            </a:r>
            <a:r>
              <a:rPr lang="de-DE" dirty="0">
                <a:solidFill>
                  <a:srgbClr val="BF1528"/>
                </a:solidFill>
              </a:rPr>
              <a:t>Überblick</a:t>
            </a:r>
            <a:br>
              <a:rPr lang="de-DE" dirty="0">
                <a:solidFill>
                  <a:srgbClr val="BF1528"/>
                </a:solidFill>
              </a:rPr>
            </a:br>
            <a:endParaRPr lang="de-DE" dirty="0">
              <a:solidFill>
                <a:srgbClr val="BF1528"/>
              </a:solidFill>
            </a:endParaRPr>
          </a:p>
        </p:txBody>
      </p:sp>
      <p:sp>
        <p:nvSpPr>
          <p:cNvPr id="11" name="Textplatzhalter 10"/>
          <p:cNvSpPr>
            <a:spLocks noGrp="1"/>
          </p:cNvSpPr>
          <p:nvPr>
            <p:ph type="body" sz="quarter" idx="5"/>
          </p:nvPr>
        </p:nvSpPr>
        <p:spPr>
          <a:solidFill>
            <a:srgbClr val="CCEBED"/>
          </a:solidFill>
        </p:spPr>
        <p:txBody>
          <a:bodyPr/>
          <a:lstStyle/>
          <a:p>
            <a:endParaRPr lang="de-DE" dirty="0"/>
          </a:p>
        </p:txBody>
      </p:sp>
      <p:sp>
        <p:nvSpPr>
          <p:cNvPr id="13" name="Inhaltsplatzhalter 12"/>
          <p:cNvSpPr>
            <a:spLocks noGrp="1"/>
          </p:cNvSpPr>
          <p:nvPr>
            <p:ph sz="quarter" idx="14"/>
          </p:nvPr>
        </p:nvSpPr>
        <p:spPr/>
        <p:txBody>
          <a:bodyPr/>
          <a:lstStyle/>
          <a:p>
            <a:pPr marL="285750" indent="-285750">
              <a:buFont typeface="Arial" panose="020B0604020202020204" pitchFamily="34" charset="0"/>
              <a:buChar char="•"/>
            </a:pPr>
            <a:r>
              <a:rPr lang="de-DE" dirty="0" smtClean="0"/>
              <a:t>Dauerhaft </a:t>
            </a:r>
            <a:r>
              <a:rPr lang="de-DE" dirty="0"/>
              <a:t>flexible </a:t>
            </a:r>
            <a:r>
              <a:rPr lang="de-DE" dirty="0" smtClean="0"/>
              <a:t>Kombination aus Index-  und Fondspolice – kein Cashlock-Risiko</a:t>
            </a:r>
            <a:endParaRPr lang="de-DE" dirty="0"/>
          </a:p>
          <a:p>
            <a:pPr marL="285750" indent="-285750">
              <a:buFont typeface="Arial" panose="020B0604020202020204" pitchFamily="34" charset="0"/>
              <a:buChar char="•"/>
            </a:pPr>
            <a:r>
              <a:rPr lang="de-DE" dirty="0"/>
              <a:t>Sicherungsvermögen mit Nettobeitragsgarantie </a:t>
            </a:r>
            <a:r>
              <a:rPr lang="de-DE" dirty="0" smtClean="0"/>
              <a:t>und </a:t>
            </a:r>
            <a:r>
              <a:rPr lang="de-DE" dirty="0"/>
              <a:t>Indexbeteiligung </a:t>
            </a:r>
            <a:r>
              <a:rPr lang="de-DE" dirty="0" smtClean="0"/>
              <a:t>wie auch „Index </a:t>
            </a:r>
            <a:r>
              <a:rPr lang="de-DE" dirty="0"/>
              <a:t>Plus“-</a:t>
            </a:r>
            <a:r>
              <a:rPr lang="de-DE" dirty="0" smtClean="0"/>
              <a:t>Option</a:t>
            </a:r>
          </a:p>
          <a:p>
            <a:pPr marL="285750" indent="-285750">
              <a:buFont typeface="Arial" panose="020B0604020202020204" pitchFamily="34" charset="0"/>
              <a:buChar char="•"/>
            </a:pPr>
            <a:r>
              <a:rPr lang="de-DE" dirty="0" smtClean="0"/>
              <a:t>BU-Beitragsbefreiung bis 250 Euro Monatsbeitrag ohne Gesundheitsprüfung</a:t>
            </a:r>
            <a:endParaRPr lang="de-DE" dirty="0"/>
          </a:p>
          <a:p>
            <a:pPr marL="285750" indent="-285750">
              <a:buFont typeface="Arial" panose="020B0604020202020204" pitchFamily="34" charset="0"/>
              <a:buChar char="•"/>
            </a:pPr>
            <a:r>
              <a:rPr lang="de-DE" dirty="0"/>
              <a:t>Fondsangebot: „sehr gut</a:t>
            </a:r>
            <a:r>
              <a:rPr lang="de-DE" dirty="0" smtClean="0"/>
              <a:t>“, mit Rebalancing-Möglichkeit zum Erhalt des ursprünglich gewählten Risikoprofils der Fondsanlage  </a:t>
            </a:r>
            <a:endParaRPr lang="de-DE" dirty="0"/>
          </a:p>
          <a:p>
            <a:pPr marL="285750" indent="-285750">
              <a:buFont typeface="Arial" panose="020B0604020202020204" pitchFamily="34" charset="0"/>
              <a:buChar char="•"/>
            </a:pPr>
            <a:r>
              <a:rPr lang="de-DE" dirty="0"/>
              <a:t>Werthaltiger garantierter </a:t>
            </a:r>
            <a:r>
              <a:rPr lang="de-DE" dirty="0" smtClean="0"/>
              <a:t>Rentenfaktor auf das gesamte Vertragsguthaben</a:t>
            </a:r>
          </a:p>
          <a:p>
            <a:pPr marL="285750" indent="-285750">
              <a:buFont typeface="Arial" panose="020B0604020202020204" pitchFamily="34" charset="0"/>
              <a:buChar char="•"/>
            </a:pPr>
            <a:r>
              <a:rPr lang="de-DE" dirty="0" smtClean="0"/>
              <a:t>Auf Wunsch mit Rentenfaktor-Plus</a:t>
            </a:r>
            <a:endParaRPr lang="de-DE" dirty="0"/>
          </a:p>
          <a:p>
            <a:endParaRPr lang="de-DE" dirty="0"/>
          </a:p>
        </p:txBody>
      </p:sp>
      <p:sp>
        <p:nvSpPr>
          <p:cNvPr id="12" name="Textplatzhalter 11"/>
          <p:cNvSpPr>
            <a:spLocks noGrp="1"/>
          </p:cNvSpPr>
          <p:nvPr>
            <p:ph type="body" sz="quarter" idx="10"/>
          </p:nvPr>
        </p:nvSpPr>
        <p:spPr/>
        <p:txBody>
          <a:bodyPr/>
          <a:lstStyle/>
          <a:p>
            <a:endParaRPr lang="de-DE" dirty="0"/>
          </a:p>
        </p:txBody>
      </p:sp>
      <p:pic>
        <p:nvPicPr>
          <p:cNvPr id="14" name="Bildplatzhalter 13"/>
          <p:cNvPicPr>
            <a:picLocks noGrp="1" noChangeAspect="1"/>
          </p:cNvPicPr>
          <p:nvPr>
            <p:ph type="pic" sz="quarter" idx="4294967295"/>
          </p:nvPr>
        </p:nvPicPr>
        <p:blipFill>
          <a:blip r:embed="rId3" cstate="screen">
            <a:extLst>
              <a:ext uri="{28A0092B-C50C-407E-A947-70E740481C1C}">
                <a14:useLocalDpi xmlns:a14="http://schemas.microsoft.com/office/drawing/2010/main"/>
              </a:ext>
            </a:extLst>
          </a:blip>
          <a:srcRect/>
          <a:stretch>
            <a:fillRect/>
          </a:stretch>
        </p:blipFill>
        <p:spPr>
          <a:xfrm>
            <a:off x="0" y="0"/>
            <a:ext cx="4081463" cy="6858000"/>
          </a:xfrm>
          <a:prstGeom prst="rect">
            <a:avLst/>
          </a:prstGeom>
        </p:spPr>
      </p:pic>
      <p:sp>
        <p:nvSpPr>
          <p:cNvPr id="17" name="Textplatzhalter 24">
            <a:extLst>
              <a:ext uri="{FF2B5EF4-FFF2-40B4-BE49-F238E27FC236}">
                <a16:creationId xmlns:a16="http://schemas.microsoft.com/office/drawing/2014/main" id="{438F63F4-7492-6E4B-8FED-CD7F23E79126}"/>
              </a:ext>
            </a:extLst>
          </p:cNvPr>
          <p:cNvSpPr txBox="1">
            <a:spLocks/>
          </p:cNvSpPr>
          <p:nvPr/>
        </p:nvSpPr>
        <p:spPr>
          <a:xfrm rot="20700000">
            <a:off x="298719" y="437421"/>
            <a:ext cx="1692000" cy="1692000"/>
          </a:xfrm>
          <a:custGeom>
            <a:avLst/>
            <a:gdLst>
              <a:gd name="connsiteX0" fmla="*/ 1190458 w 1835188"/>
              <a:gd name="connsiteY0" fmla="*/ 41254 h 1835189"/>
              <a:gd name="connsiteX1" fmla="*/ 1835188 w 1835188"/>
              <a:gd name="connsiteY1" fmla="*/ 917594 h 1835189"/>
              <a:gd name="connsiteX2" fmla="*/ 917594 w 1835188"/>
              <a:gd name="connsiteY2" fmla="*/ 1835189 h 1835189"/>
              <a:gd name="connsiteX3" fmla="*/ 0 w 1835188"/>
              <a:gd name="connsiteY3" fmla="*/ 917595 h 1835189"/>
              <a:gd name="connsiteX4" fmla="*/ 917594 w 1835188"/>
              <a:gd name="connsiteY4" fmla="*/ 0 h 1835189"/>
              <a:gd name="connsiteX5" fmla="*/ 1190458 w 1835188"/>
              <a:gd name="connsiteY5" fmla="*/ 41254 h 1835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35188" h="1835189">
                <a:moveTo>
                  <a:pt x="1190458" y="41254"/>
                </a:moveTo>
                <a:cubicBezTo>
                  <a:pt x="1563981" y="157432"/>
                  <a:pt x="1835188" y="505841"/>
                  <a:pt x="1835188" y="917594"/>
                </a:cubicBezTo>
                <a:cubicBezTo>
                  <a:pt x="1835188" y="1424367"/>
                  <a:pt x="1424367" y="1835188"/>
                  <a:pt x="917594" y="1835189"/>
                </a:cubicBezTo>
                <a:cubicBezTo>
                  <a:pt x="410821" y="1835188"/>
                  <a:pt x="0" y="1424368"/>
                  <a:pt x="0" y="917595"/>
                </a:cubicBezTo>
                <a:cubicBezTo>
                  <a:pt x="0" y="410822"/>
                  <a:pt x="410821" y="1"/>
                  <a:pt x="917594" y="0"/>
                </a:cubicBezTo>
                <a:cubicBezTo>
                  <a:pt x="1012614" y="0"/>
                  <a:pt x="1104261" y="14443"/>
                  <a:pt x="1190458" y="41254"/>
                </a:cubicBezTo>
                <a:close/>
              </a:path>
            </a:pathLst>
          </a:custGeom>
          <a:solidFill>
            <a:srgbClr val="8E0038"/>
          </a:solidFill>
        </p:spPr>
        <p:txBody>
          <a:bodyPr wrap="none" tIns="0" bIns="144000" anchor="ctr" anchorCtr="0">
            <a:noAutofit/>
          </a:bodyPr>
          <a:lstStyle>
            <a:lvl1pPr marL="0" indent="0" algn="ctr" defTabSz="914400" rtl="0" eaLnBrk="1" latinLnBrk="0" hangingPunct="1">
              <a:lnSpc>
                <a:spcPct val="110000"/>
              </a:lnSpc>
              <a:spcBef>
                <a:spcPts val="800"/>
              </a:spcBef>
              <a:buFontTx/>
              <a:buNone/>
              <a:defRPr sz="2400" b="1" kern="1200">
                <a:solidFill>
                  <a:schemeClr val="bg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2400" b="1" kern="1200">
                <a:solidFill>
                  <a:schemeClr val="bg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2400" b="1" kern="1200">
                <a:solidFill>
                  <a:schemeClr val="bg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2400" b="1" kern="1200">
                <a:solidFill>
                  <a:schemeClr val="bg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2400" b="1" kern="1200">
                <a:solidFill>
                  <a:schemeClr val="bg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700" b="1" i="0" u="none" strike="noStrike" kern="1200" cap="none" spc="0" normalizeH="0" baseline="0" noProof="0" dirty="0">
                <a:ln>
                  <a:noFill/>
                </a:ln>
                <a:solidFill>
                  <a:prstClr val="white"/>
                </a:solidFill>
                <a:effectLst/>
                <a:uLnTx/>
                <a:uFillTx/>
                <a:latin typeface="Arial"/>
                <a:ea typeface="+mn-ea"/>
                <a:cs typeface="+mn-cs"/>
              </a:rPr>
              <a:t>Auch als </a:t>
            </a:r>
            <a:br>
              <a:rPr kumimoji="0" lang="de-DE" sz="1700" b="1" i="0" u="none" strike="noStrike" kern="1200" cap="none" spc="0" normalizeH="0" baseline="0" noProof="0" dirty="0">
                <a:ln>
                  <a:noFill/>
                </a:ln>
                <a:solidFill>
                  <a:prstClr val="white"/>
                </a:solidFill>
                <a:effectLst/>
                <a:uLnTx/>
                <a:uFillTx/>
                <a:latin typeface="Arial"/>
                <a:ea typeface="+mn-ea"/>
                <a:cs typeface="+mn-cs"/>
              </a:rPr>
            </a:br>
            <a:r>
              <a:rPr kumimoji="0" lang="de-DE" sz="1700" b="1" i="0" u="none" strike="noStrike" kern="1200" cap="none" spc="0" normalizeH="0" baseline="0" noProof="0" dirty="0">
                <a:ln>
                  <a:noFill/>
                </a:ln>
                <a:solidFill>
                  <a:prstClr val="white"/>
                </a:solidFill>
                <a:effectLst/>
                <a:uLnTx/>
                <a:uFillTx/>
                <a:latin typeface="Arial"/>
                <a:ea typeface="+mn-ea"/>
                <a:cs typeface="+mn-cs"/>
              </a:rPr>
              <a:t>ERGO </a:t>
            </a:r>
            <a:endParaRPr kumimoji="0" lang="de-DE" sz="1700" b="1" i="0" u="none" strike="noStrike" kern="1200" cap="none" spc="0" normalizeH="0" baseline="0" noProof="0" dirty="0" smtClean="0">
              <a:ln>
                <a:noFill/>
              </a:ln>
              <a:solidFill>
                <a:prstClr val="white"/>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700" b="1" i="0" u="none" strike="noStrike" kern="1200" cap="none" spc="0" normalizeH="0" baseline="0" noProof="0" dirty="0" smtClean="0">
                <a:ln>
                  <a:noFill/>
                </a:ln>
                <a:solidFill>
                  <a:prstClr val="white"/>
                </a:solidFill>
                <a:effectLst/>
                <a:uLnTx/>
                <a:uFillTx/>
                <a:latin typeface="Arial"/>
                <a:ea typeface="+mn-ea"/>
                <a:cs typeface="+mn-cs"/>
              </a:rPr>
              <a:t>Basis-Rente</a:t>
            </a:r>
            <a:r>
              <a:rPr kumimoji="0" lang="de-DE" sz="1700" b="1" i="0" u="none" strike="noStrike" kern="1200" cap="none" spc="0" normalizeH="0" baseline="0" noProof="0" dirty="0">
                <a:ln>
                  <a:noFill/>
                </a:ln>
                <a:solidFill>
                  <a:prstClr val="white"/>
                </a:solidFill>
                <a:effectLst/>
                <a:uLnTx/>
                <a:uFillTx/>
                <a:latin typeface="Arial"/>
                <a:ea typeface="+mn-ea"/>
                <a:cs typeface="+mn-cs"/>
              </a:rPr>
              <a:t/>
            </a:r>
            <a:br>
              <a:rPr kumimoji="0" lang="de-DE" sz="1700" b="1" i="0" u="none" strike="noStrike" kern="1200" cap="none" spc="0" normalizeH="0" baseline="0" noProof="0" dirty="0">
                <a:ln>
                  <a:noFill/>
                </a:ln>
                <a:solidFill>
                  <a:prstClr val="white"/>
                </a:solidFill>
                <a:effectLst/>
                <a:uLnTx/>
                <a:uFillTx/>
                <a:latin typeface="Arial"/>
                <a:ea typeface="+mn-ea"/>
                <a:cs typeface="+mn-cs"/>
              </a:rPr>
            </a:br>
            <a:r>
              <a:rPr kumimoji="0" lang="de-DE" sz="1700" b="1" i="0" u="none" strike="noStrike" kern="1200" cap="none" spc="0" normalizeH="0" baseline="0" noProof="0" dirty="0" smtClean="0">
                <a:ln>
                  <a:noFill/>
                </a:ln>
                <a:solidFill>
                  <a:prstClr val="white"/>
                </a:solidFill>
                <a:effectLst/>
                <a:uLnTx/>
                <a:uFillTx/>
                <a:latin typeface="Arial"/>
                <a:ea typeface="+mn-ea"/>
                <a:cs typeface="+mn-cs"/>
              </a:rPr>
              <a:t>Balance</a:t>
            </a:r>
            <a:endParaRPr kumimoji="0" lang="de-DE" sz="1700" b="1"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9163889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4">
            <a:extLst>
              <a:ext uri="{FF2B5EF4-FFF2-40B4-BE49-F238E27FC236}">
                <a16:creationId xmlns:a16="http://schemas.microsoft.com/office/drawing/2014/main" id="{CCDC3389-F14B-4E69-A34E-2BF7B3FF03C2}"/>
              </a:ext>
            </a:extLst>
          </p:cNvPr>
          <p:cNvSpPr txBox="1">
            <a:spLocks noChangeAspect="1"/>
          </p:cNvSpPr>
          <p:nvPr/>
        </p:nvSpPr>
        <p:spPr bwMode="black">
          <a:xfrm>
            <a:off x="10620000" y="432000"/>
            <a:ext cx="1219114" cy="673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10000"/>
              </a:lnSpc>
              <a:spcBef>
                <a:spcPts val="800"/>
              </a:spcBef>
              <a:buFontTx/>
              <a:buNone/>
              <a:defRPr sz="100" kern="1200">
                <a:solidFill>
                  <a:schemeClr val="bg1"/>
                </a:solidFill>
                <a:latin typeface="+mn-lt"/>
                <a:ea typeface="+mn-ea"/>
                <a:cs typeface="+mn-cs"/>
              </a:defRPr>
            </a:lvl1pPr>
            <a:lvl2pPr marL="216000" indent="-216000" algn="l" defTabSz="914400" rtl="0" eaLnBrk="1" latinLnBrk="0" hangingPunct="1">
              <a:lnSpc>
                <a:spcPct val="110000"/>
              </a:lnSpc>
              <a:spcBef>
                <a:spcPts val="600"/>
              </a:spcBef>
              <a:buClr>
                <a:schemeClr val="tx1"/>
              </a:buClr>
              <a:buFont typeface="Arial" panose="020B0604020202020204" pitchFamily="34" charset="0"/>
              <a:buChar char="•"/>
              <a:defRPr sz="1600" kern="1200">
                <a:solidFill>
                  <a:schemeClr val="tx1"/>
                </a:solidFill>
                <a:latin typeface="+mn-lt"/>
                <a:ea typeface="+mn-ea"/>
                <a:cs typeface="+mn-cs"/>
              </a:defRPr>
            </a:lvl2pPr>
            <a:lvl3pPr marL="39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3pPr>
            <a:lvl4pPr marL="61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4pPr>
            <a:lvl5pPr marL="828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5pPr>
            <a:lvl6pPr marL="1044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6pPr>
            <a:lvl7pPr marL="1260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7pPr>
            <a:lvl8pPr marL="1476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8pPr>
            <a:lvl9pPr marL="1692000" indent="-180000" algn="l" defTabSz="914400" rtl="0" eaLnBrk="1" latinLnBrk="0" hangingPunct="1">
              <a:lnSpc>
                <a:spcPct val="110000"/>
              </a:lnSpc>
              <a:spcBef>
                <a:spcPts val="600"/>
              </a:spcBef>
              <a:buClr>
                <a:schemeClr val="tx1"/>
              </a:buClr>
              <a:buSzPct val="90000"/>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800"/>
              </a:spcBef>
              <a:spcAft>
                <a:spcPts val="0"/>
              </a:spcAft>
              <a:buClrTx/>
              <a:buSzTx/>
              <a:buFontTx/>
              <a:buNone/>
              <a:tabLst/>
              <a:defRPr/>
            </a:pPr>
            <a:r>
              <a:rPr kumimoji="0" lang="de-DE" sz="100" b="0" i="0" u="none" strike="noStrike" kern="1200" cap="none" spc="0" normalizeH="0" baseline="0" noProof="0" dirty="0" smtClean="0">
                <a:ln>
                  <a:noFill/>
                </a:ln>
                <a:solidFill>
                  <a:prstClr val="white"/>
                </a:solidFill>
                <a:effectLst/>
                <a:uLnTx/>
                <a:uFillTx/>
                <a:latin typeface="Arial"/>
                <a:ea typeface="+mn-ea"/>
                <a:cs typeface="+mn-cs"/>
              </a:rPr>
              <a:t>.</a:t>
            </a:r>
            <a:endParaRPr kumimoji="0" lang="de-DE" sz="100" b="0" i="0" u="none" strike="noStrike" kern="1200" cap="none" spc="0" normalizeH="0" baseline="0" noProof="0" dirty="0">
              <a:ln>
                <a:noFill/>
              </a:ln>
              <a:solidFill>
                <a:prstClr val="white"/>
              </a:solidFill>
              <a:effectLst/>
              <a:uLnTx/>
              <a:uFillTx/>
              <a:latin typeface="Arial"/>
              <a:ea typeface="+mn-ea"/>
              <a:cs typeface="+mn-cs"/>
            </a:endParaRPr>
          </a:p>
        </p:txBody>
      </p:sp>
      <p:sp>
        <p:nvSpPr>
          <p:cNvPr id="6" name="Rechteck 5"/>
          <p:cNvSpPr/>
          <p:nvPr/>
        </p:nvSpPr>
        <p:spPr>
          <a:xfrm>
            <a:off x="5655491" y="1253769"/>
            <a:ext cx="4964509" cy="3724096"/>
          </a:xfrm>
          <a:prstGeom prst="rect">
            <a:avLst/>
          </a:prstGeom>
        </p:spPr>
        <p:txBody>
          <a:bodyPr wrap="square">
            <a:spAutoFit/>
          </a:bodyPr>
          <a:lstStyle/>
          <a:p>
            <a:r>
              <a:rPr lang="de-DE" sz="4000" b="1" dirty="0" smtClean="0">
                <a:solidFill>
                  <a:schemeClr val="tx2"/>
                </a:solidFill>
              </a:rPr>
              <a:t>Vielen Dank!</a:t>
            </a:r>
          </a:p>
          <a:p>
            <a:endParaRPr lang="de-DE" sz="2800" b="1" dirty="0" smtClean="0">
              <a:solidFill>
                <a:schemeClr val="tx2"/>
              </a:solidFill>
            </a:endParaRPr>
          </a:p>
          <a:p>
            <a:r>
              <a:rPr lang="de-DE" sz="2800" b="1" dirty="0" smtClean="0">
                <a:solidFill>
                  <a:schemeClr val="tx2"/>
                </a:solidFill>
              </a:rPr>
              <a:t>Stefan Rönnau</a:t>
            </a:r>
          </a:p>
          <a:p>
            <a:r>
              <a:rPr lang="de-DE" sz="2800" b="1" dirty="0" smtClean="0">
                <a:solidFill>
                  <a:schemeClr val="tx2"/>
                </a:solidFill>
                <a:hlinkClick r:id="rId4"/>
              </a:rPr>
              <a:t>stefan.roennau@ergo.de</a:t>
            </a:r>
            <a:endParaRPr lang="de-DE" sz="2800" b="1" dirty="0" smtClean="0">
              <a:solidFill>
                <a:schemeClr val="tx2"/>
              </a:solidFill>
            </a:endParaRPr>
          </a:p>
          <a:p>
            <a:r>
              <a:rPr lang="de-DE" sz="2800" b="1" dirty="0" smtClean="0">
                <a:solidFill>
                  <a:schemeClr val="tx2"/>
                </a:solidFill>
              </a:rPr>
              <a:t>0170/4587830</a:t>
            </a:r>
          </a:p>
          <a:p>
            <a:endParaRPr lang="de-DE" sz="2800" b="1" dirty="0" smtClean="0">
              <a:solidFill>
                <a:schemeClr val="tx2"/>
              </a:solidFill>
            </a:endParaRPr>
          </a:p>
          <a:p>
            <a:r>
              <a:rPr lang="de-DE" sz="2800" b="1" dirty="0" smtClean="0">
                <a:solidFill>
                  <a:schemeClr val="tx2"/>
                </a:solidFill>
                <a:hlinkClick r:id="rId5"/>
              </a:rPr>
              <a:t>www.makler.ergo.de</a:t>
            </a:r>
            <a:endParaRPr lang="de-DE" sz="2800" b="1" dirty="0" smtClean="0">
              <a:solidFill>
                <a:schemeClr val="tx2"/>
              </a:solidFill>
            </a:endParaRPr>
          </a:p>
          <a:p>
            <a:endParaRPr lang="de-DE" sz="2800" b="1" dirty="0" smtClean="0">
              <a:solidFill>
                <a:schemeClr val="tx2"/>
              </a:solidFill>
            </a:endParaRPr>
          </a:p>
        </p:txBody>
      </p:sp>
      <p:pic>
        <p:nvPicPr>
          <p:cNvPr id="2" name="Grafik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856344" y="856342"/>
            <a:ext cx="6850743" cy="5138057"/>
          </a:xfrm>
          <a:prstGeom prst="rect">
            <a:avLst/>
          </a:prstGeom>
        </p:spPr>
      </p:pic>
      <p:sp>
        <p:nvSpPr>
          <p:cNvPr id="7" name="Rechteck 6"/>
          <p:cNvSpPr/>
          <p:nvPr/>
        </p:nvSpPr>
        <p:spPr>
          <a:xfrm>
            <a:off x="7056248" y="4855520"/>
            <a:ext cx="2728740" cy="1015663"/>
          </a:xfrm>
          <a:prstGeom prst="rect">
            <a:avLst/>
          </a:prstGeom>
        </p:spPr>
        <p:txBody>
          <a:bodyPr wrap="square">
            <a:spAutoFit/>
          </a:bodyPr>
          <a:lstStyle/>
          <a:p>
            <a:endParaRPr lang="de-DE" sz="2800" b="1" dirty="0">
              <a:solidFill>
                <a:schemeClr val="tx2"/>
              </a:solidFill>
            </a:endParaRPr>
          </a:p>
          <a:p>
            <a:r>
              <a:rPr lang="de-DE" sz="3200" b="1" dirty="0" smtClean="0">
                <a:solidFill>
                  <a:srgbClr val="FF0000"/>
                </a:solidFill>
              </a:rPr>
              <a:t>oder einfach</a:t>
            </a:r>
          </a:p>
        </p:txBody>
      </p:sp>
      <p:grpSp>
        <p:nvGrpSpPr>
          <p:cNvPr id="8" name="Group 73">
            <a:extLst>
              <a:ext uri="{FF2B5EF4-FFF2-40B4-BE49-F238E27FC236}">
                <a16:creationId xmlns:a16="http://schemas.microsoft.com/office/drawing/2014/main" id="{B6EE6881-3464-4B36-BAE0-699ED5F48551}"/>
              </a:ext>
            </a:extLst>
          </p:cNvPr>
          <p:cNvGrpSpPr/>
          <p:nvPr/>
        </p:nvGrpSpPr>
        <p:grpSpPr>
          <a:xfrm>
            <a:off x="9825822" y="3189238"/>
            <a:ext cx="1766990" cy="3577254"/>
            <a:chOff x="13970000" y="1524000"/>
            <a:chExt cx="8643597" cy="17498889"/>
          </a:xfrm>
        </p:grpSpPr>
        <p:sp>
          <p:nvSpPr>
            <p:cNvPr id="9" name="Shape 6">
              <a:extLst>
                <a:ext uri="{FF2B5EF4-FFF2-40B4-BE49-F238E27FC236}">
                  <a16:creationId xmlns:a16="http://schemas.microsoft.com/office/drawing/2014/main" id="{95BDFBAF-00B3-4E44-8BE2-4119FFB1038C}"/>
                </a:ext>
              </a:extLst>
            </p:cNvPr>
            <p:cNvSpPr/>
            <p:nvPr/>
          </p:nvSpPr>
          <p:spPr>
            <a:xfrm>
              <a:off x="14046200" y="1536700"/>
              <a:ext cx="8478438" cy="17476462"/>
            </a:xfrm>
            <a:custGeom>
              <a:avLst/>
              <a:gdLst/>
              <a:ahLst/>
              <a:cxnLst>
                <a:cxn ang="0">
                  <a:pos x="wd2" y="hd2"/>
                </a:cxn>
                <a:cxn ang="5400000">
                  <a:pos x="wd2" y="hd2"/>
                </a:cxn>
                <a:cxn ang="10800000">
                  <a:pos x="wd2" y="hd2"/>
                </a:cxn>
                <a:cxn ang="16200000">
                  <a:pos x="wd2" y="hd2"/>
                </a:cxn>
              </a:cxnLst>
              <a:rect l="0" t="0" r="r" b="b"/>
              <a:pathLst>
                <a:path w="21600" h="21600" extrusionOk="0">
                  <a:moveTo>
                    <a:pt x="20214" y="18917"/>
                  </a:moveTo>
                  <a:lnTo>
                    <a:pt x="1239" y="18917"/>
                  </a:lnTo>
                  <a:lnTo>
                    <a:pt x="1239" y="2586"/>
                  </a:lnTo>
                  <a:lnTo>
                    <a:pt x="20214" y="2586"/>
                  </a:lnTo>
                  <a:cubicBezTo>
                    <a:pt x="20214" y="2586"/>
                    <a:pt x="20214" y="18917"/>
                    <a:pt x="20214" y="18917"/>
                  </a:cubicBezTo>
                  <a:close/>
                  <a:moveTo>
                    <a:pt x="18332" y="0"/>
                  </a:moveTo>
                  <a:lnTo>
                    <a:pt x="3268" y="0"/>
                  </a:lnTo>
                  <a:cubicBezTo>
                    <a:pt x="1466" y="0"/>
                    <a:pt x="0" y="711"/>
                    <a:pt x="0" y="1586"/>
                  </a:cubicBezTo>
                  <a:lnTo>
                    <a:pt x="0" y="20014"/>
                  </a:lnTo>
                  <a:cubicBezTo>
                    <a:pt x="0" y="20889"/>
                    <a:pt x="1466" y="21600"/>
                    <a:pt x="3268" y="21600"/>
                  </a:cubicBezTo>
                  <a:lnTo>
                    <a:pt x="18332" y="21600"/>
                  </a:lnTo>
                  <a:cubicBezTo>
                    <a:pt x="20134" y="21600"/>
                    <a:pt x="21600" y="20889"/>
                    <a:pt x="21600" y="20014"/>
                  </a:cubicBezTo>
                  <a:lnTo>
                    <a:pt x="21600" y="1586"/>
                  </a:lnTo>
                  <a:cubicBezTo>
                    <a:pt x="21600" y="711"/>
                    <a:pt x="20134" y="0"/>
                    <a:pt x="18332" y="0"/>
                  </a:cubicBezTo>
                  <a:close/>
                </a:path>
              </a:pathLst>
            </a:custGeom>
            <a:solidFill>
              <a:srgbClr val="A8ACB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2" name="Shape 7">
              <a:extLst>
                <a:ext uri="{FF2B5EF4-FFF2-40B4-BE49-F238E27FC236}">
                  <a16:creationId xmlns:a16="http://schemas.microsoft.com/office/drawing/2014/main" id="{08F0A897-2541-4291-AA78-940670A7E859}"/>
                </a:ext>
              </a:extLst>
            </p:cNvPr>
            <p:cNvSpPr/>
            <p:nvPr/>
          </p:nvSpPr>
          <p:spPr>
            <a:xfrm>
              <a:off x="14185900" y="1676400"/>
              <a:ext cx="8200393" cy="17198362"/>
            </a:xfrm>
            <a:custGeom>
              <a:avLst/>
              <a:gdLst/>
              <a:ahLst/>
              <a:cxnLst>
                <a:cxn ang="0">
                  <a:pos x="wd2" y="hd2"/>
                </a:cxn>
                <a:cxn ang="5400000">
                  <a:pos x="wd2" y="hd2"/>
                </a:cxn>
                <a:cxn ang="10800000">
                  <a:pos x="wd2" y="hd2"/>
                </a:cxn>
                <a:cxn ang="16200000">
                  <a:pos x="wd2" y="hd2"/>
                </a:cxn>
              </a:cxnLst>
              <a:rect l="0" t="0" r="r" b="b"/>
              <a:pathLst>
                <a:path w="21600" h="21600" extrusionOk="0">
                  <a:moveTo>
                    <a:pt x="20533" y="19049"/>
                  </a:moveTo>
                  <a:lnTo>
                    <a:pt x="914" y="19049"/>
                  </a:lnTo>
                  <a:lnTo>
                    <a:pt x="914" y="2453"/>
                  </a:lnTo>
                  <a:lnTo>
                    <a:pt x="20533" y="2453"/>
                  </a:lnTo>
                  <a:cubicBezTo>
                    <a:pt x="20533" y="2453"/>
                    <a:pt x="20533" y="19049"/>
                    <a:pt x="20533" y="19049"/>
                  </a:cubicBezTo>
                  <a:close/>
                  <a:moveTo>
                    <a:pt x="18587" y="0"/>
                  </a:moveTo>
                  <a:lnTo>
                    <a:pt x="3013" y="0"/>
                  </a:lnTo>
                  <a:cubicBezTo>
                    <a:pt x="1349" y="0"/>
                    <a:pt x="0" y="643"/>
                    <a:pt x="0" y="1437"/>
                  </a:cubicBezTo>
                  <a:lnTo>
                    <a:pt x="0" y="20163"/>
                  </a:lnTo>
                  <a:cubicBezTo>
                    <a:pt x="0" y="20957"/>
                    <a:pt x="1349" y="21600"/>
                    <a:pt x="3013" y="21600"/>
                  </a:cubicBezTo>
                  <a:lnTo>
                    <a:pt x="18587" y="21600"/>
                  </a:lnTo>
                  <a:cubicBezTo>
                    <a:pt x="20251" y="21600"/>
                    <a:pt x="21600" y="20957"/>
                    <a:pt x="21600" y="20163"/>
                  </a:cubicBezTo>
                  <a:lnTo>
                    <a:pt x="21600" y="1437"/>
                  </a:lnTo>
                  <a:cubicBezTo>
                    <a:pt x="21600" y="643"/>
                    <a:pt x="20251" y="0"/>
                    <a:pt x="18587" y="0"/>
                  </a:cubicBezTo>
                  <a:close/>
                </a:path>
              </a:pathLst>
            </a:custGeom>
            <a:solidFill>
              <a:srgbClr val="020202"/>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3" name="Shape 8">
              <a:extLst>
                <a:ext uri="{FF2B5EF4-FFF2-40B4-BE49-F238E27FC236}">
                  <a16:creationId xmlns:a16="http://schemas.microsoft.com/office/drawing/2014/main" id="{E235FE1C-4612-4615-8DA1-B0FD29B31353}"/>
                </a:ext>
              </a:extLst>
            </p:cNvPr>
            <p:cNvSpPr/>
            <p:nvPr/>
          </p:nvSpPr>
          <p:spPr>
            <a:xfrm>
              <a:off x="14287500" y="1778000"/>
              <a:ext cx="8001766" cy="16999768"/>
            </a:xfrm>
            <a:custGeom>
              <a:avLst/>
              <a:gdLst/>
              <a:ahLst/>
              <a:cxnLst>
                <a:cxn ang="0">
                  <a:pos x="wd2" y="hd2"/>
                </a:cxn>
                <a:cxn ang="5400000">
                  <a:pos x="wd2" y="hd2"/>
                </a:cxn>
                <a:cxn ang="10800000">
                  <a:pos x="wd2" y="hd2"/>
                </a:cxn>
                <a:cxn ang="16200000">
                  <a:pos x="wd2" y="hd2"/>
                </a:cxn>
              </a:cxnLst>
              <a:rect l="0" t="0" r="r" b="b"/>
              <a:pathLst>
                <a:path w="21600" h="21600" extrusionOk="0">
                  <a:moveTo>
                    <a:pt x="21278" y="20273"/>
                  </a:moveTo>
                  <a:cubicBezTo>
                    <a:pt x="21278" y="20921"/>
                    <a:pt x="20158" y="21449"/>
                    <a:pt x="18780" y="21449"/>
                  </a:cubicBezTo>
                  <a:lnTo>
                    <a:pt x="2820" y="21449"/>
                  </a:lnTo>
                  <a:cubicBezTo>
                    <a:pt x="1442" y="21449"/>
                    <a:pt x="322" y="20921"/>
                    <a:pt x="322" y="20273"/>
                  </a:cubicBezTo>
                  <a:lnTo>
                    <a:pt x="322" y="1327"/>
                  </a:lnTo>
                  <a:cubicBezTo>
                    <a:pt x="322" y="679"/>
                    <a:pt x="1442" y="151"/>
                    <a:pt x="2820" y="151"/>
                  </a:cubicBezTo>
                  <a:lnTo>
                    <a:pt x="18780" y="151"/>
                  </a:lnTo>
                  <a:cubicBezTo>
                    <a:pt x="20158" y="151"/>
                    <a:pt x="21278" y="679"/>
                    <a:pt x="21278" y="1327"/>
                  </a:cubicBezTo>
                  <a:cubicBezTo>
                    <a:pt x="21278" y="1327"/>
                    <a:pt x="21278" y="20273"/>
                    <a:pt x="21278" y="20273"/>
                  </a:cubicBezTo>
                  <a:close/>
                  <a:moveTo>
                    <a:pt x="18780" y="0"/>
                  </a:moveTo>
                  <a:lnTo>
                    <a:pt x="2820" y="0"/>
                  </a:lnTo>
                  <a:cubicBezTo>
                    <a:pt x="1265" y="0"/>
                    <a:pt x="0" y="595"/>
                    <a:pt x="0" y="1327"/>
                  </a:cubicBezTo>
                  <a:lnTo>
                    <a:pt x="0" y="20273"/>
                  </a:lnTo>
                  <a:cubicBezTo>
                    <a:pt x="0" y="21005"/>
                    <a:pt x="1265" y="21600"/>
                    <a:pt x="2820" y="21600"/>
                  </a:cubicBezTo>
                  <a:lnTo>
                    <a:pt x="18780" y="21600"/>
                  </a:lnTo>
                  <a:cubicBezTo>
                    <a:pt x="20335" y="21600"/>
                    <a:pt x="21600" y="21005"/>
                    <a:pt x="21600" y="20273"/>
                  </a:cubicBezTo>
                  <a:lnTo>
                    <a:pt x="21600" y="1327"/>
                  </a:lnTo>
                  <a:cubicBezTo>
                    <a:pt x="21600" y="595"/>
                    <a:pt x="20335" y="0"/>
                    <a:pt x="18780" y="0"/>
                  </a:cubicBezTo>
                  <a:close/>
                </a:path>
              </a:pathLst>
            </a:custGeom>
            <a:gradFill>
              <a:gsLst>
                <a:gs pos="2000">
                  <a:srgbClr val="444746"/>
                </a:gs>
                <a:gs pos="13000">
                  <a:srgbClr val="070808"/>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4" name="Shape 9">
              <a:extLst>
                <a:ext uri="{FF2B5EF4-FFF2-40B4-BE49-F238E27FC236}">
                  <a16:creationId xmlns:a16="http://schemas.microsoft.com/office/drawing/2014/main" id="{73116B6E-A8EF-4A3F-A286-E1DBE74DF81E}"/>
                </a:ext>
              </a:extLst>
            </p:cNvPr>
            <p:cNvSpPr/>
            <p:nvPr/>
          </p:nvSpPr>
          <p:spPr>
            <a:xfrm>
              <a:off x="17627600" y="17233900"/>
              <a:ext cx="1330324" cy="1330324"/>
            </a:xfrm>
            <a:custGeom>
              <a:avLst/>
              <a:gdLst/>
              <a:ahLst/>
              <a:cxnLst>
                <a:cxn ang="0">
                  <a:pos x="wd2" y="hd2"/>
                </a:cxn>
                <a:cxn ang="5400000">
                  <a:pos x="wd2" y="hd2"/>
                </a:cxn>
                <a:cxn ang="10800000">
                  <a:pos x="wd2" y="hd2"/>
                </a:cxn>
                <a:cxn ang="16200000">
                  <a:pos x="wd2" y="hd2"/>
                </a:cxn>
              </a:cxnLst>
              <a:rect l="0" t="0" r="r" b="b"/>
              <a:pathLst>
                <a:path w="21600" h="21600" extrusionOk="0">
                  <a:moveTo>
                    <a:pt x="10800" y="20564"/>
                  </a:moveTo>
                  <a:cubicBezTo>
                    <a:pt x="5408" y="20564"/>
                    <a:pt x="1036" y="16193"/>
                    <a:pt x="1036" y="10800"/>
                  </a:cubicBezTo>
                  <a:cubicBezTo>
                    <a:pt x="1036" y="5408"/>
                    <a:pt x="5408" y="1036"/>
                    <a:pt x="10800" y="1036"/>
                  </a:cubicBezTo>
                  <a:cubicBezTo>
                    <a:pt x="16193" y="1036"/>
                    <a:pt x="20564" y="5408"/>
                    <a:pt x="20564" y="10800"/>
                  </a:cubicBezTo>
                  <a:cubicBezTo>
                    <a:pt x="20564" y="16193"/>
                    <a:pt x="16193" y="20564"/>
                    <a:pt x="10800" y="20564"/>
                  </a:cubicBezTo>
                  <a:close/>
                  <a:moveTo>
                    <a:pt x="10800" y="0"/>
                  </a:moveTo>
                  <a:cubicBezTo>
                    <a:pt x="4835" y="0"/>
                    <a:pt x="0" y="4836"/>
                    <a:pt x="0" y="10800"/>
                  </a:cubicBezTo>
                  <a:cubicBezTo>
                    <a:pt x="0" y="16765"/>
                    <a:pt x="4835" y="21600"/>
                    <a:pt x="10800" y="21600"/>
                  </a:cubicBezTo>
                  <a:cubicBezTo>
                    <a:pt x="16765" y="21600"/>
                    <a:pt x="21600" y="16765"/>
                    <a:pt x="21600" y="10800"/>
                  </a:cubicBezTo>
                  <a:cubicBezTo>
                    <a:pt x="21600" y="4836"/>
                    <a:pt x="16765" y="0"/>
                    <a:pt x="10800" y="0"/>
                  </a:cubicBezTo>
                  <a:close/>
                </a:path>
              </a:pathLst>
            </a:custGeom>
            <a:solidFill>
              <a:srgbClr val="555A61"/>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5" name="Shape 10">
              <a:extLst>
                <a:ext uri="{FF2B5EF4-FFF2-40B4-BE49-F238E27FC236}">
                  <a16:creationId xmlns:a16="http://schemas.microsoft.com/office/drawing/2014/main" id="{35EBE811-BA45-45BD-B0E0-A5C689FCED6F}"/>
                </a:ext>
              </a:extLst>
            </p:cNvPr>
            <p:cNvSpPr/>
            <p:nvPr/>
          </p:nvSpPr>
          <p:spPr>
            <a:xfrm>
              <a:off x="17678400" y="17233900"/>
              <a:ext cx="1088352" cy="432780"/>
            </a:xfrm>
            <a:custGeom>
              <a:avLst/>
              <a:gdLst/>
              <a:ahLst/>
              <a:cxnLst>
                <a:cxn ang="0">
                  <a:pos x="wd2" y="hd2"/>
                </a:cxn>
                <a:cxn ang="5400000">
                  <a:pos x="wd2" y="hd2"/>
                </a:cxn>
                <a:cxn ang="10800000">
                  <a:pos x="wd2" y="hd2"/>
                </a:cxn>
                <a:cxn ang="16200000">
                  <a:pos x="wd2" y="hd2"/>
                </a:cxn>
              </a:cxnLst>
              <a:rect l="0" t="0" r="r" b="b"/>
              <a:pathLst>
                <a:path w="21600" h="21600" extrusionOk="0">
                  <a:moveTo>
                    <a:pt x="1173" y="21600"/>
                  </a:moveTo>
                  <a:cubicBezTo>
                    <a:pt x="2977" y="10785"/>
                    <a:pt x="7227" y="3185"/>
                    <a:pt x="12183" y="3185"/>
                  </a:cubicBezTo>
                  <a:cubicBezTo>
                    <a:pt x="15317" y="3185"/>
                    <a:pt x="18168" y="6227"/>
                    <a:pt x="20297" y="11195"/>
                  </a:cubicBezTo>
                  <a:lnTo>
                    <a:pt x="21600" y="9940"/>
                  </a:lnTo>
                  <a:cubicBezTo>
                    <a:pt x="19205" y="3808"/>
                    <a:pt x="15872" y="0"/>
                    <a:pt x="12183" y="0"/>
                  </a:cubicBezTo>
                  <a:cubicBezTo>
                    <a:pt x="6697" y="0"/>
                    <a:pt x="1993" y="8418"/>
                    <a:pt x="0" y="20398"/>
                  </a:cubicBezTo>
                  <a:cubicBezTo>
                    <a:pt x="0" y="20398"/>
                    <a:pt x="1173" y="21600"/>
                    <a:pt x="1173" y="21600"/>
                  </a:cubicBezTo>
                  <a:close/>
                </a:path>
              </a:pathLst>
            </a:custGeom>
            <a:gradFill>
              <a:gsLst>
                <a:gs pos="0">
                  <a:srgbClr val="000000"/>
                </a:gs>
                <a:gs pos="88030">
                  <a:srgbClr val="555A61"/>
                </a:gs>
              </a:gsLst>
              <a:lin ang="20718678"/>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6" name="Shape 11">
              <a:extLst>
                <a:ext uri="{FF2B5EF4-FFF2-40B4-BE49-F238E27FC236}">
                  <a16:creationId xmlns:a16="http://schemas.microsoft.com/office/drawing/2014/main" id="{0BE7F2F0-EA02-4FA3-9CFA-CE64B12654B0}"/>
                </a:ext>
              </a:extLst>
            </p:cNvPr>
            <p:cNvSpPr/>
            <p:nvPr/>
          </p:nvSpPr>
          <p:spPr>
            <a:xfrm>
              <a:off x="18122900" y="18440400"/>
              <a:ext cx="466859" cy="128366"/>
            </a:xfrm>
            <a:custGeom>
              <a:avLst/>
              <a:gdLst/>
              <a:ahLst/>
              <a:cxnLst>
                <a:cxn ang="0">
                  <a:pos x="wd2" y="hd2"/>
                </a:cxn>
                <a:cxn ang="5400000">
                  <a:pos x="wd2" y="hd2"/>
                </a:cxn>
                <a:cxn ang="10800000">
                  <a:pos x="wd2" y="hd2"/>
                </a:cxn>
                <a:cxn ang="16200000">
                  <a:pos x="wd2" y="hd2"/>
                </a:cxn>
              </a:cxnLst>
              <a:rect l="0" t="0" r="r" b="b"/>
              <a:pathLst>
                <a:path w="21600" h="21600" extrusionOk="0">
                  <a:moveTo>
                    <a:pt x="20124" y="0"/>
                  </a:moveTo>
                  <a:cubicBezTo>
                    <a:pt x="16358" y="6931"/>
                    <a:pt x="12100" y="10861"/>
                    <a:pt x="7589" y="10861"/>
                  </a:cubicBezTo>
                  <a:cubicBezTo>
                    <a:pt x="5232" y="10861"/>
                    <a:pt x="2944" y="9787"/>
                    <a:pt x="759" y="7778"/>
                  </a:cubicBezTo>
                  <a:lnTo>
                    <a:pt x="0" y="18164"/>
                  </a:lnTo>
                  <a:cubicBezTo>
                    <a:pt x="2428" y="20403"/>
                    <a:pt x="4971" y="21600"/>
                    <a:pt x="7589" y="21600"/>
                  </a:cubicBezTo>
                  <a:cubicBezTo>
                    <a:pt x="12639" y="21600"/>
                    <a:pt x="17397" y="17153"/>
                    <a:pt x="21600" y="9315"/>
                  </a:cubicBezTo>
                  <a:cubicBezTo>
                    <a:pt x="21600" y="9315"/>
                    <a:pt x="20124" y="0"/>
                    <a:pt x="20124" y="0"/>
                  </a:cubicBezTo>
                  <a:close/>
                </a:path>
              </a:pathLst>
            </a:custGeom>
            <a:gradFill>
              <a:gsLst>
                <a:gs pos="7000">
                  <a:srgbClr val="000000"/>
                </a:gs>
                <a:gs pos="90979">
                  <a:srgbClr val="555A61"/>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7" name="Shape 12">
              <a:extLst>
                <a:ext uri="{FF2B5EF4-FFF2-40B4-BE49-F238E27FC236}">
                  <a16:creationId xmlns:a16="http://schemas.microsoft.com/office/drawing/2014/main" id="{BC729734-BE33-494C-BA6E-D1BD6BAF0860}"/>
                </a:ext>
              </a:extLst>
            </p:cNvPr>
            <p:cNvSpPr/>
            <p:nvPr/>
          </p:nvSpPr>
          <p:spPr>
            <a:xfrm>
              <a:off x="14033500" y="1524000"/>
              <a:ext cx="8500974" cy="17498889"/>
            </a:xfrm>
            <a:custGeom>
              <a:avLst/>
              <a:gdLst/>
              <a:ahLst/>
              <a:cxnLst>
                <a:cxn ang="0">
                  <a:pos x="wd2" y="hd2"/>
                </a:cxn>
                <a:cxn ang="5400000">
                  <a:pos x="wd2" y="hd2"/>
                </a:cxn>
                <a:cxn ang="10800000">
                  <a:pos x="wd2" y="hd2"/>
                </a:cxn>
                <a:cxn ang="16200000">
                  <a:pos x="wd2" y="hd2"/>
                </a:cxn>
              </a:cxnLst>
              <a:rect l="0" t="0" r="r" b="b"/>
              <a:pathLst>
                <a:path w="21600" h="21600" extrusionOk="0">
                  <a:moveTo>
                    <a:pt x="3288" y="199"/>
                  </a:moveTo>
                  <a:cubicBezTo>
                    <a:pt x="1702" y="199"/>
                    <a:pt x="411" y="827"/>
                    <a:pt x="411" y="1597"/>
                  </a:cubicBezTo>
                  <a:lnTo>
                    <a:pt x="411" y="20003"/>
                  </a:lnTo>
                  <a:cubicBezTo>
                    <a:pt x="411" y="20774"/>
                    <a:pt x="1702" y="21401"/>
                    <a:pt x="3288" y="21401"/>
                  </a:cubicBezTo>
                  <a:lnTo>
                    <a:pt x="18312" y="21401"/>
                  </a:lnTo>
                  <a:cubicBezTo>
                    <a:pt x="19899" y="21401"/>
                    <a:pt x="21190" y="20774"/>
                    <a:pt x="21190" y="20003"/>
                  </a:cubicBezTo>
                  <a:lnTo>
                    <a:pt x="21190" y="1597"/>
                  </a:lnTo>
                  <a:cubicBezTo>
                    <a:pt x="21190" y="827"/>
                    <a:pt x="19899" y="199"/>
                    <a:pt x="18312" y="199"/>
                  </a:cubicBezTo>
                  <a:cubicBezTo>
                    <a:pt x="18312" y="199"/>
                    <a:pt x="3288" y="199"/>
                    <a:pt x="3288" y="199"/>
                  </a:cubicBezTo>
                  <a:close/>
                  <a:moveTo>
                    <a:pt x="18312" y="21428"/>
                  </a:moveTo>
                  <a:lnTo>
                    <a:pt x="3288" y="21428"/>
                  </a:lnTo>
                  <a:cubicBezTo>
                    <a:pt x="1670" y="21428"/>
                    <a:pt x="353" y="20789"/>
                    <a:pt x="353" y="20003"/>
                  </a:cubicBezTo>
                  <a:lnTo>
                    <a:pt x="353" y="1597"/>
                  </a:lnTo>
                  <a:cubicBezTo>
                    <a:pt x="353" y="811"/>
                    <a:pt x="1670" y="172"/>
                    <a:pt x="3288" y="172"/>
                  </a:cubicBezTo>
                  <a:lnTo>
                    <a:pt x="18312" y="172"/>
                  </a:lnTo>
                  <a:cubicBezTo>
                    <a:pt x="19930" y="172"/>
                    <a:pt x="21247" y="811"/>
                    <a:pt x="21247" y="1597"/>
                  </a:cubicBezTo>
                  <a:lnTo>
                    <a:pt x="21247" y="20003"/>
                  </a:lnTo>
                  <a:cubicBezTo>
                    <a:pt x="21247" y="20789"/>
                    <a:pt x="19930" y="21428"/>
                    <a:pt x="18312" y="21428"/>
                  </a:cubicBezTo>
                  <a:close/>
                  <a:moveTo>
                    <a:pt x="3288" y="28"/>
                  </a:moveTo>
                  <a:cubicBezTo>
                    <a:pt x="1507" y="28"/>
                    <a:pt x="57" y="732"/>
                    <a:pt x="57" y="1597"/>
                  </a:cubicBezTo>
                  <a:lnTo>
                    <a:pt x="57" y="20003"/>
                  </a:lnTo>
                  <a:cubicBezTo>
                    <a:pt x="57" y="20868"/>
                    <a:pt x="1507" y="21572"/>
                    <a:pt x="3288" y="21572"/>
                  </a:cubicBezTo>
                  <a:lnTo>
                    <a:pt x="18312" y="21572"/>
                  </a:lnTo>
                  <a:cubicBezTo>
                    <a:pt x="20093" y="21572"/>
                    <a:pt x="21543" y="20868"/>
                    <a:pt x="21543" y="20003"/>
                  </a:cubicBezTo>
                  <a:lnTo>
                    <a:pt x="21543" y="1597"/>
                  </a:lnTo>
                  <a:cubicBezTo>
                    <a:pt x="21543" y="732"/>
                    <a:pt x="20093" y="28"/>
                    <a:pt x="18312" y="28"/>
                  </a:cubicBezTo>
                  <a:cubicBezTo>
                    <a:pt x="18312" y="28"/>
                    <a:pt x="3288" y="28"/>
                    <a:pt x="3288" y="28"/>
                  </a:cubicBezTo>
                  <a:close/>
                  <a:moveTo>
                    <a:pt x="18312" y="21600"/>
                  </a:moveTo>
                  <a:lnTo>
                    <a:pt x="3288" y="21600"/>
                  </a:lnTo>
                  <a:cubicBezTo>
                    <a:pt x="1475" y="21600"/>
                    <a:pt x="0" y="20883"/>
                    <a:pt x="0" y="20003"/>
                  </a:cubicBezTo>
                  <a:lnTo>
                    <a:pt x="0" y="1597"/>
                  </a:lnTo>
                  <a:cubicBezTo>
                    <a:pt x="0" y="717"/>
                    <a:pt x="1475" y="0"/>
                    <a:pt x="3288" y="0"/>
                  </a:cubicBezTo>
                  <a:lnTo>
                    <a:pt x="18312" y="0"/>
                  </a:lnTo>
                  <a:cubicBezTo>
                    <a:pt x="20125" y="0"/>
                    <a:pt x="21600" y="717"/>
                    <a:pt x="21600" y="1597"/>
                  </a:cubicBezTo>
                  <a:lnTo>
                    <a:pt x="21600" y="20003"/>
                  </a:lnTo>
                  <a:cubicBezTo>
                    <a:pt x="21600" y="20883"/>
                    <a:pt x="20125" y="21600"/>
                    <a:pt x="18312" y="21600"/>
                  </a:cubicBezTo>
                  <a:close/>
                </a:path>
              </a:pathLst>
            </a:custGeom>
            <a:solidFill>
              <a:srgbClr val="92989F"/>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18" name="Freeform 36">
              <a:extLst>
                <a:ext uri="{FF2B5EF4-FFF2-40B4-BE49-F238E27FC236}">
                  <a16:creationId xmlns:a16="http://schemas.microsoft.com/office/drawing/2014/main" id="{D0151028-ABC1-4B7F-A793-2B500AFE4F3A}"/>
                </a:ext>
              </a:extLst>
            </p:cNvPr>
            <p:cNvSpPr/>
            <p:nvPr/>
          </p:nvSpPr>
          <p:spPr>
            <a:xfrm>
              <a:off x="14693899" y="3771899"/>
              <a:ext cx="7220398" cy="201966"/>
            </a:xfrm>
            <a:custGeom>
              <a:avLst/>
              <a:gdLst>
                <a:gd name="connsiteX0" fmla="*/ 884246 w 7220398"/>
                <a:gd name="connsiteY0" fmla="*/ 101599 h 201966"/>
                <a:gd name="connsiteX1" fmla="*/ 932171 w 7220398"/>
                <a:gd name="connsiteY1" fmla="*/ 121452 h 201966"/>
                <a:gd name="connsiteX2" fmla="*/ 884273 w 7220398"/>
                <a:gd name="connsiteY2" fmla="*/ 169391 h 201966"/>
                <a:gd name="connsiteX3" fmla="*/ 836321 w 7220398"/>
                <a:gd name="connsiteY3" fmla="*/ 121452 h 201966"/>
                <a:gd name="connsiteX4" fmla="*/ 884246 w 7220398"/>
                <a:gd name="connsiteY4" fmla="*/ 101599 h 201966"/>
                <a:gd name="connsiteX5" fmla="*/ 628020 w 7220398"/>
                <a:gd name="connsiteY5" fmla="*/ 50800 h 201966"/>
                <a:gd name="connsiteX6" fmla="*/ 684541 w 7220398"/>
                <a:gd name="connsiteY6" fmla="*/ 107306 h 201966"/>
                <a:gd name="connsiteX7" fmla="*/ 628020 w 7220398"/>
                <a:gd name="connsiteY7" fmla="*/ 163823 h 201966"/>
                <a:gd name="connsiteX8" fmla="*/ 571500 w 7220398"/>
                <a:gd name="connsiteY8" fmla="*/ 107306 h 201966"/>
                <a:gd name="connsiteX9" fmla="*/ 628020 w 7220398"/>
                <a:gd name="connsiteY9" fmla="*/ 50800 h 201966"/>
                <a:gd name="connsiteX10" fmla="*/ 488318 w 7220398"/>
                <a:gd name="connsiteY10" fmla="*/ 50800 h 201966"/>
                <a:gd name="connsiteX11" fmla="*/ 544837 w 7220398"/>
                <a:gd name="connsiteY11" fmla="*/ 107306 h 201966"/>
                <a:gd name="connsiteX12" fmla="*/ 488318 w 7220398"/>
                <a:gd name="connsiteY12" fmla="*/ 163823 h 201966"/>
                <a:gd name="connsiteX13" fmla="*/ 431800 w 7220398"/>
                <a:gd name="connsiteY13" fmla="*/ 107306 h 201966"/>
                <a:gd name="connsiteX14" fmla="*/ 488318 w 7220398"/>
                <a:gd name="connsiteY14" fmla="*/ 50800 h 201966"/>
                <a:gd name="connsiteX15" fmla="*/ 348620 w 7220398"/>
                <a:gd name="connsiteY15" fmla="*/ 50800 h 201966"/>
                <a:gd name="connsiteX16" fmla="*/ 405141 w 7220398"/>
                <a:gd name="connsiteY16" fmla="*/ 107306 h 201966"/>
                <a:gd name="connsiteX17" fmla="*/ 348620 w 7220398"/>
                <a:gd name="connsiteY17" fmla="*/ 163823 h 201966"/>
                <a:gd name="connsiteX18" fmla="*/ 292100 w 7220398"/>
                <a:gd name="connsiteY18" fmla="*/ 107306 h 201966"/>
                <a:gd name="connsiteX19" fmla="*/ 348620 w 7220398"/>
                <a:gd name="connsiteY19" fmla="*/ 50800 h 201966"/>
                <a:gd name="connsiteX20" fmla="*/ 196222 w 7220398"/>
                <a:gd name="connsiteY20" fmla="*/ 50800 h 201966"/>
                <a:gd name="connsiteX21" fmla="*/ 252713 w 7220398"/>
                <a:gd name="connsiteY21" fmla="*/ 107306 h 201966"/>
                <a:gd name="connsiteX22" fmla="*/ 196222 w 7220398"/>
                <a:gd name="connsiteY22" fmla="*/ 163823 h 201966"/>
                <a:gd name="connsiteX23" fmla="*/ 139700 w 7220398"/>
                <a:gd name="connsiteY23" fmla="*/ 107306 h 201966"/>
                <a:gd name="connsiteX24" fmla="*/ 196222 w 7220398"/>
                <a:gd name="connsiteY24" fmla="*/ 50800 h 201966"/>
                <a:gd name="connsiteX25" fmla="*/ 56517 w 7220398"/>
                <a:gd name="connsiteY25" fmla="*/ 50800 h 201966"/>
                <a:gd name="connsiteX26" fmla="*/ 113013 w 7220398"/>
                <a:gd name="connsiteY26" fmla="*/ 107306 h 201966"/>
                <a:gd name="connsiteX27" fmla="*/ 56517 w 7220398"/>
                <a:gd name="connsiteY27" fmla="*/ 163823 h 201966"/>
                <a:gd name="connsiteX28" fmla="*/ 0 w 7220398"/>
                <a:gd name="connsiteY28" fmla="*/ 107306 h 201966"/>
                <a:gd name="connsiteX29" fmla="*/ 56517 w 7220398"/>
                <a:gd name="connsiteY29" fmla="*/ 50800 h 201966"/>
                <a:gd name="connsiteX30" fmla="*/ 884231 w 7220398"/>
                <a:gd name="connsiteY30" fmla="*/ 50799 h 201966"/>
                <a:gd name="connsiteX31" fmla="*/ 968363 w 7220398"/>
                <a:gd name="connsiteY31" fmla="*/ 85665 h 201966"/>
                <a:gd name="connsiteX32" fmla="*/ 949994 w 7220398"/>
                <a:gd name="connsiteY32" fmla="*/ 104064 h 201966"/>
                <a:gd name="connsiteX33" fmla="*/ 818500 w 7220398"/>
                <a:gd name="connsiteY33" fmla="*/ 104064 h 201966"/>
                <a:gd name="connsiteX34" fmla="*/ 800100 w 7220398"/>
                <a:gd name="connsiteY34" fmla="*/ 85665 h 201966"/>
                <a:gd name="connsiteX35" fmla="*/ 884231 w 7220398"/>
                <a:gd name="connsiteY35" fmla="*/ 50799 h 201966"/>
                <a:gd name="connsiteX36" fmla="*/ 6760660 w 7220398"/>
                <a:gd name="connsiteY36" fmla="*/ 36283 h 201966"/>
                <a:gd name="connsiteX37" fmla="*/ 7080614 w 7220398"/>
                <a:gd name="connsiteY37" fmla="*/ 36283 h 201966"/>
                <a:gd name="connsiteX38" fmla="*/ 7088316 w 7220398"/>
                <a:gd name="connsiteY38" fmla="*/ 43991 h 201966"/>
                <a:gd name="connsiteX39" fmla="*/ 7088316 w 7220398"/>
                <a:gd name="connsiteY39" fmla="*/ 153938 h 201966"/>
                <a:gd name="connsiteX40" fmla="*/ 7080614 w 7220398"/>
                <a:gd name="connsiteY40" fmla="*/ 161645 h 201966"/>
                <a:gd name="connsiteX41" fmla="*/ 6760660 w 7220398"/>
                <a:gd name="connsiteY41" fmla="*/ 161645 h 201966"/>
                <a:gd name="connsiteX42" fmla="*/ 6752944 w 7220398"/>
                <a:gd name="connsiteY42" fmla="*/ 153938 h 201966"/>
                <a:gd name="connsiteX43" fmla="*/ 6752944 w 7220398"/>
                <a:gd name="connsiteY43" fmla="*/ 43991 h 201966"/>
                <a:gd name="connsiteX44" fmla="*/ 6760660 w 7220398"/>
                <a:gd name="connsiteY44" fmla="*/ 36283 h 201966"/>
                <a:gd name="connsiteX45" fmla="*/ 6750030 w 7220398"/>
                <a:gd name="connsiteY45" fmla="*/ 8275 h 201966"/>
                <a:gd name="connsiteX46" fmla="*/ 6726576 w 7220398"/>
                <a:gd name="connsiteY46" fmla="*/ 31726 h 201966"/>
                <a:gd name="connsiteX47" fmla="*/ 6726576 w 7220398"/>
                <a:gd name="connsiteY47" fmla="*/ 170241 h 201966"/>
                <a:gd name="connsiteX48" fmla="*/ 6750030 w 7220398"/>
                <a:gd name="connsiteY48" fmla="*/ 193691 h 201966"/>
                <a:gd name="connsiteX49" fmla="*/ 7153150 w 7220398"/>
                <a:gd name="connsiteY49" fmla="*/ 193691 h 201966"/>
                <a:gd name="connsiteX50" fmla="*/ 7176604 w 7220398"/>
                <a:gd name="connsiteY50" fmla="*/ 170241 h 201966"/>
                <a:gd name="connsiteX51" fmla="*/ 7176604 w 7220398"/>
                <a:gd name="connsiteY51" fmla="*/ 31726 h 201966"/>
                <a:gd name="connsiteX52" fmla="*/ 7153150 w 7220398"/>
                <a:gd name="connsiteY52" fmla="*/ 8275 h 201966"/>
                <a:gd name="connsiteX53" fmla="*/ 6750030 w 7220398"/>
                <a:gd name="connsiteY53" fmla="*/ 0 h 201966"/>
                <a:gd name="connsiteX54" fmla="*/ 7153150 w 7220398"/>
                <a:gd name="connsiteY54" fmla="*/ 0 h 201966"/>
                <a:gd name="connsiteX55" fmla="*/ 7184856 w 7220398"/>
                <a:gd name="connsiteY55" fmla="*/ 31726 h 201966"/>
                <a:gd name="connsiteX56" fmla="*/ 7184856 w 7220398"/>
                <a:gd name="connsiteY56" fmla="*/ 64134 h 201966"/>
                <a:gd name="connsiteX57" fmla="*/ 7220398 w 7220398"/>
                <a:gd name="connsiteY57" fmla="*/ 100983 h 201966"/>
                <a:gd name="connsiteX58" fmla="*/ 7184856 w 7220398"/>
                <a:gd name="connsiteY58" fmla="*/ 137833 h 201966"/>
                <a:gd name="connsiteX59" fmla="*/ 7184856 w 7220398"/>
                <a:gd name="connsiteY59" fmla="*/ 170241 h 201966"/>
                <a:gd name="connsiteX60" fmla="*/ 7153150 w 7220398"/>
                <a:gd name="connsiteY60" fmla="*/ 201966 h 201966"/>
                <a:gd name="connsiteX61" fmla="*/ 6750030 w 7220398"/>
                <a:gd name="connsiteY61" fmla="*/ 201966 h 201966"/>
                <a:gd name="connsiteX62" fmla="*/ 6718300 w 7220398"/>
                <a:gd name="connsiteY62" fmla="*/ 170241 h 201966"/>
                <a:gd name="connsiteX63" fmla="*/ 6718300 w 7220398"/>
                <a:gd name="connsiteY63" fmla="*/ 31726 h 201966"/>
                <a:gd name="connsiteX64" fmla="*/ 6750030 w 7220398"/>
                <a:gd name="connsiteY64" fmla="*/ 0 h 201966"/>
                <a:gd name="connsiteX65" fmla="*/ 881329 w 7220398"/>
                <a:gd name="connsiteY65" fmla="*/ 0 h 201966"/>
                <a:gd name="connsiteX66" fmla="*/ 1000659 w 7220398"/>
                <a:gd name="connsiteY66" fmla="*/ 49421 h 201966"/>
                <a:gd name="connsiteX67" fmla="*/ 982307 w 7220398"/>
                <a:gd name="connsiteY67" fmla="*/ 67782 h 201966"/>
                <a:gd name="connsiteX68" fmla="*/ 780319 w 7220398"/>
                <a:gd name="connsiteY68" fmla="*/ 67770 h 201966"/>
                <a:gd name="connsiteX69" fmla="*/ 762000 w 7220398"/>
                <a:gd name="connsiteY69" fmla="*/ 49421 h 201966"/>
                <a:gd name="connsiteX70" fmla="*/ 881329 w 7220398"/>
                <a:gd name="connsiteY70" fmla="*/ 0 h 201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220398" h="201966">
                  <a:moveTo>
                    <a:pt x="884246" y="101599"/>
                  </a:moveTo>
                  <a:cubicBezTo>
                    <a:pt x="901595" y="101599"/>
                    <a:pt x="918943" y="108217"/>
                    <a:pt x="932171" y="121452"/>
                  </a:cubicBezTo>
                  <a:lnTo>
                    <a:pt x="884273" y="169391"/>
                  </a:lnTo>
                  <a:lnTo>
                    <a:pt x="836321" y="121452"/>
                  </a:lnTo>
                  <a:cubicBezTo>
                    <a:pt x="849549" y="108217"/>
                    <a:pt x="866897" y="101599"/>
                    <a:pt x="884246" y="101599"/>
                  </a:cubicBezTo>
                  <a:close/>
                  <a:moveTo>
                    <a:pt x="628020" y="50800"/>
                  </a:moveTo>
                  <a:cubicBezTo>
                    <a:pt x="659217" y="50800"/>
                    <a:pt x="684541" y="76094"/>
                    <a:pt x="684541" y="107306"/>
                  </a:cubicBezTo>
                  <a:cubicBezTo>
                    <a:pt x="684541" y="138529"/>
                    <a:pt x="659217" y="163823"/>
                    <a:pt x="628020" y="163823"/>
                  </a:cubicBezTo>
                  <a:cubicBezTo>
                    <a:pt x="596798" y="163823"/>
                    <a:pt x="571500" y="138529"/>
                    <a:pt x="571500" y="107306"/>
                  </a:cubicBezTo>
                  <a:cubicBezTo>
                    <a:pt x="571500" y="76094"/>
                    <a:pt x="596798" y="50800"/>
                    <a:pt x="628020" y="50800"/>
                  </a:cubicBezTo>
                  <a:close/>
                  <a:moveTo>
                    <a:pt x="488318" y="50800"/>
                  </a:moveTo>
                  <a:cubicBezTo>
                    <a:pt x="519540" y="50800"/>
                    <a:pt x="544837" y="76094"/>
                    <a:pt x="544837" y="107306"/>
                  </a:cubicBezTo>
                  <a:cubicBezTo>
                    <a:pt x="544837" y="138529"/>
                    <a:pt x="519540" y="163823"/>
                    <a:pt x="488318" y="163823"/>
                  </a:cubicBezTo>
                  <a:cubicBezTo>
                    <a:pt x="457123" y="163823"/>
                    <a:pt x="431800" y="138529"/>
                    <a:pt x="431800" y="107306"/>
                  </a:cubicBezTo>
                  <a:cubicBezTo>
                    <a:pt x="431800" y="76094"/>
                    <a:pt x="457123" y="50800"/>
                    <a:pt x="488318" y="50800"/>
                  </a:cubicBezTo>
                  <a:close/>
                  <a:moveTo>
                    <a:pt x="348620" y="50800"/>
                  </a:moveTo>
                  <a:cubicBezTo>
                    <a:pt x="379817" y="50800"/>
                    <a:pt x="405141" y="76094"/>
                    <a:pt x="405141" y="107306"/>
                  </a:cubicBezTo>
                  <a:cubicBezTo>
                    <a:pt x="405141" y="138529"/>
                    <a:pt x="379817" y="163823"/>
                    <a:pt x="348620" y="163823"/>
                  </a:cubicBezTo>
                  <a:cubicBezTo>
                    <a:pt x="317398" y="163823"/>
                    <a:pt x="292100" y="138529"/>
                    <a:pt x="292100" y="107306"/>
                  </a:cubicBezTo>
                  <a:cubicBezTo>
                    <a:pt x="292100" y="76094"/>
                    <a:pt x="317398" y="50800"/>
                    <a:pt x="348620" y="50800"/>
                  </a:cubicBezTo>
                  <a:close/>
                  <a:moveTo>
                    <a:pt x="196222" y="50800"/>
                  </a:moveTo>
                  <a:cubicBezTo>
                    <a:pt x="227416" y="50800"/>
                    <a:pt x="252713" y="76094"/>
                    <a:pt x="252713" y="107306"/>
                  </a:cubicBezTo>
                  <a:cubicBezTo>
                    <a:pt x="252713" y="138529"/>
                    <a:pt x="227416" y="163823"/>
                    <a:pt x="196222" y="163823"/>
                  </a:cubicBezTo>
                  <a:cubicBezTo>
                    <a:pt x="164971" y="163823"/>
                    <a:pt x="139700" y="138529"/>
                    <a:pt x="139700" y="107306"/>
                  </a:cubicBezTo>
                  <a:cubicBezTo>
                    <a:pt x="139700" y="76094"/>
                    <a:pt x="164971" y="50800"/>
                    <a:pt x="196222" y="50800"/>
                  </a:cubicBezTo>
                  <a:close/>
                  <a:moveTo>
                    <a:pt x="56517" y="50800"/>
                  </a:moveTo>
                  <a:cubicBezTo>
                    <a:pt x="87742" y="50800"/>
                    <a:pt x="113013" y="76094"/>
                    <a:pt x="113013" y="107306"/>
                  </a:cubicBezTo>
                  <a:cubicBezTo>
                    <a:pt x="113013" y="138529"/>
                    <a:pt x="87742" y="163823"/>
                    <a:pt x="56517" y="163823"/>
                  </a:cubicBezTo>
                  <a:cubicBezTo>
                    <a:pt x="25297" y="163823"/>
                    <a:pt x="0" y="138529"/>
                    <a:pt x="0" y="107306"/>
                  </a:cubicBezTo>
                  <a:cubicBezTo>
                    <a:pt x="0" y="76094"/>
                    <a:pt x="25297" y="50800"/>
                    <a:pt x="56517" y="50800"/>
                  </a:cubicBezTo>
                  <a:close/>
                  <a:moveTo>
                    <a:pt x="884231" y="50799"/>
                  </a:moveTo>
                  <a:cubicBezTo>
                    <a:pt x="914686" y="50799"/>
                    <a:pt x="945141" y="62421"/>
                    <a:pt x="968363" y="85665"/>
                  </a:cubicBezTo>
                  <a:lnTo>
                    <a:pt x="949994" y="104064"/>
                  </a:lnTo>
                  <a:cubicBezTo>
                    <a:pt x="913678" y="67746"/>
                    <a:pt x="854785" y="67746"/>
                    <a:pt x="818500" y="104064"/>
                  </a:cubicBezTo>
                  <a:lnTo>
                    <a:pt x="800100" y="85665"/>
                  </a:lnTo>
                  <a:cubicBezTo>
                    <a:pt x="823322" y="62421"/>
                    <a:pt x="853777" y="50799"/>
                    <a:pt x="884231" y="50799"/>
                  </a:cubicBezTo>
                  <a:close/>
                  <a:moveTo>
                    <a:pt x="6760660" y="36283"/>
                  </a:moveTo>
                  <a:lnTo>
                    <a:pt x="7080614" y="36283"/>
                  </a:lnTo>
                  <a:cubicBezTo>
                    <a:pt x="7084854" y="36283"/>
                    <a:pt x="7088316" y="39748"/>
                    <a:pt x="7088316" y="43991"/>
                  </a:cubicBezTo>
                  <a:lnTo>
                    <a:pt x="7088316" y="153938"/>
                  </a:lnTo>
                  <a:cubicBezTo>
                    <a:pt x="7088316" y="158180"/>
                    <a:pt x="7084854" y="161645"/>
                    <a:pt x="7080614" y="161645"/>
                  </a:cubicBezTo>
                  <a:cubicBezTo>
                    <a:pt x="7080614" y="161645"/>
                    <a:pt x="6760660" y="161645"/>
                    <a:pt x="6760660" y="161645"/>
                  </a:cubicBezTo>
                  <a:cubicBezTo>
                    <a:pt x="6756406" y="161645"/>
                    <a:pt x="6752944" y="158180"/>
                    <a:pt x="6752944" y="153938"/>
                  </a:cubicBezTo>
                  <a:lnTo>
                    <a:pt x="6752944" y="43991"/>
                  </a:lnTo>
                  <a:cubicBezTo>
                    <a:pt x="6752944" y="39748"/>
                    <a:pt x="6756406" y="36283"/>
                    <a:pt x="6760660" y="36283"/>
                  </a:cubicBezTo>
                  <a:close/>
                  <a:moveTo>
                    <a:pt x="6750030" y="8275"/>
                  </a:moveTo>
                  <a:cubicBezTo>
                    <a:pt x="6737106" y="8275"/>
                    <a:pt x="6726576" y="18785"/>
                    <a:pt x="6726576" y="31726"/>
                  </a:cubicBezTo>
                  <a:lnTo>
                    <a:pt x="6726576" y="170241"/>
                  </a:lnTo>
                  <a:cubicBezTo>
                    <a:pt x="6726576" y="183172"/>
                    <a:pt x="6737106" y="193691"/>
                    <a:pt x="6750030" y="193691"/>
                  </a:cubicBezTo>
                  <a:lnTo>
                    <a:pt x="7153150" y="193691"/>
                  </a:lnTo>
                  <a:cubicBezTo>
                    <a:pt x="7166098" y="193691"/>
                    <a:pt x="7176604" y="183172"/>
                    <a:pt x="7176604" y="170241"/>
                  </a:cubicBezTo>
                  <a:cubicBezTo>
                    <a:pt x="7176604" y="170241"/>
                    <a:pt x="7176604" y="31726"/>
                    <a:pt x="7176604" y="31726"/>
                  </a:cubicBezTo>
                  <a:cubicBezTo>
                    <a:pt x="7176604" y="18785"/>
                    <a:pt x="7166098" y="8275"/>
                    <a:pt x="7153150" y="8275"/>
                  </a:cubicBezTo>
                  <a:close/>
                  <a:moveTo>
                    <a:pt x="6750030" y="0"/>
                  </a:moveTo>
                  <a:lnTo>
                    <a:pt x="7153150" y="0"/>
                  </a:lnTo>
                  <a:cubicBezTo>
                    <a:pt x="7170630" y="0"/>
                    <a:pt x="7184856" y="14222"/>
                    <a:pt x="7184856" y="31726"/>
                  </a:cubicBezTo>
                  <a:lnTo>
                    <a:pt x="7184856" y="64134"/>
                  </a:lnTo>
                  <a:cubicBezTo>
                    <a:pt x="7204614" y="65031"/>
                    <a:pt x="7220398" y="81030"/>
                    <a:pt x="7220398" y="100983"/>
                  </a:cubicBezTo>
                  <a:cubicBezTo>
                    <a:pt x="7220398" y="120927"/>
                    <a:pt x="7204614" y="136935"/>
                    <a:pt x="7184856" y="137833"/>
                  </a:cubicBezTo>
                  <a:lnTo>
                    <a:pt x="7184856" y="170241"/>
                  </a:lnTo>
                  <a:cubicBezTo>
                    <a:pt x="7184856" y="187744"/>
                    <a:pt x="7170630" y="201966"/>
                    <a:pt x="7153150" y="201966"/>
                  </a:cubicBezTo>
                  <a:lnTo>
                    <a:pt x="6750030" y="201966"/>
                  </a:lnTo>
                  <a:cubicBezTo>
                    <a:pt x="6732526" y="201966"/>
                    <a:pt x="6718300" y="187744"/>
                    <a:pt x="6718300" y="170241"/>
                  </a:cubicBezTo>
                  <a:lnTo>
                    <a:pt x="6718300" y="31726"/>
                  </a:lnTo>
                  <a:cubicBezTo>
                    <a:pt x="6718300" y="14222"/>
                    <a:pt x="6732526" y="0"/>
                    <a:pt x="6750030" y="0"/>
                  </a:cubicBezTo>
                  <a:close/>
                  <a:moveTo>
                    <a:pt x="881329" y="0"/>
                  </a:moveTo>
                  <a:cubicBezTo>
                    <a:pt x="924520" y="0"/>
                    <a:pt x="967711" y="16474"/>
                    <a:pt x="1000659" y="49421"/>
                  </a:cubicBezTo>
                  <a:lnTo>
                    <a:pt x="982307" y="67782"/>
                  </a:lnTo>
                  <a:cubicBezTo>
                    <a:pt x="926553" y="12002"/>
                    <a:pt x="836106" y="12002"/>
                    <a:pt x="780319" y="67770"/>
                  </a:cubicBezTo>
                  <a:cubicBezTo>
                    <a:pt x="780319" y="67770"/>
                    <a:pt x="762000" y="49421"/>
                    <a:pt x="762000" y="49421"/>
                  </a:cubicBezTo>
                  <a:cubicBezTo>
                    <a:pt x="794948" y="16474"/>
                    <a:pt x="838139" y="0"/>
                    <a:pt x="881329" y="0"/>
                  </a:cubicBezTo>
                  <a:close/>
                </a:path>
              </a:pathLst>
            </a:custGeom>
            <a:solidFill>
              <a:srgbClr val="000000"/>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a:p>
          </p:txBody>
        </p:sp>
        <p:sp>
          <p:nvSpPr>
            <p:cNvPr id="19" name="Shape 23">
              <a:extLst>
                <a:ext uri="{FF2B5EF4-FFF2-40B4-BE49-F238E27FC236}">
                  <a16:creationId xmlns:a16="http://schemas.microsoft.com/office/drawing/2014/main" id="{6232E5DA-EA3E-4893-A551-0FA46EF2C32E}"/>
                </a:ext>
              </a:extLst>
            </p:cNvPr>
            <p:cNvSpPr/>
            <p:nvPr/>
          </p:nvSpPr>
          <p:spPr>
            <a:xfrm>
              <a:off x="13995400" y="5257800"/>
              <a:ext cx="55172" cy="129654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gradFill>
              <a:gsLst>
                <a:gs pos="5000">
                  <a:srgbClr val="444450"/>
                </a:gs>
                <a:gs pos="92970">
                  <a:srgbClr val="333B41"/>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0" name="Shape 24">
              <a:extLst>
                <a:ext uri="{FF2B5EF4-FFF2-40B4-BE49-F238E27FC236}">
                  <a16:creationId xmlns:a16="http://schemas.microsoft.com/office/drawing/2014/main" id="{89CBBEB6-B7DE-4DBF-8E40-B4C977BFD0D4}"/>
                </a:ext>
              </a:extLst>
            </p:cNvPr>
            <p:cNvSpPr/>
            <p:nvPr/>
          </p:nvSpPr>
          <p:spPr>
            <a:xfrm>
              <a:off x="13970000" y="5257800"/>
              <a:ext cx="27586" cy="129599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041"/>
                  </a:lnTo>
                  <a:lnTo>
                    <a:pt x="0" y="559"/>
                  </a:lnTo>
                  <a:cubicBezTo>
                    <a:pt x="0" y="559"/>
                    <a:pt x="21600" y="0"/>
                    <a:pt x="21600" y="0"/>
                  </a:cubicBezTo>
                  <a:close/>
                </a:path>
              </a:pathLst>
            </a:custGeom>
            <a:gradFill>
              <a:gsLst>
                <a:gs pos="7000">
                  <a:srgbClr val="A6ABB4"/>
                </a:gs>
                <a:gs pos="85957">
                  <a:srgbClr val="A6ABB4"/>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1" name="Shape 25">
              <a:extLst>
                <a:ext uri="{FF2B5EF4-FFF2-40B4-BE49-F238E27FC236}">
                  <a16:creationId xmlns:a16="http://schemas.microsoft.com/office/drawing/2014/main" id="{898EF25E-6273-4CEB-9BD0-BFA97D305BB6}"/>
                </a:ext>
              </a:extLst>
            </p:cNvPr>
            <p:cNvSpPr/>
            <p:nvPr/>
          </p:nvSpPr>
          <p:spPr>
            <a:xfrm>
              <a:off x="14020800" y="3759200"/>
              <a:ext cx="31629" cy="68784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gradFill>
              <a:gsLst>
                <a:gs pos="6000">
                  <a:srgbClr val="444450"/>
                </a:gs>
                <a:gs pos="90036">
                  <a:srgbClr val="343B42"/>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2" name="Shape 26">
              <a:extLst>
                <a:ext uri="{FF2B5EF4-FFF2-40B4-BE49-F238E27FC236}">
                  <a16:creationId xmlns:a16="http://schemas.microsoft.com/office/drawing/2014/main" id="{2749EDC6-F4A3-499F-BDE5-08498B2B7BF4}"/>
                </a:ext>
              </a:extLst>
            </p:cNvPr>
            <p:cNvSpPr/>
            <p:nvPr/>
          </p:nvSpPr>
          <p:spPr>
            <a:xfrm>
              <a:off x="14008100" y="3759200"/>
              <a:ext cx="15815" cy="68752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0997"/>
                  </a:lnTo>
                  <a:lnTo>
                    <a:pt x="0" y="604"/>
                  </a:lnTo>
                  <a:cubicBezTo>
                    <a:pt x="0" y="604"/>
                    <a:pt x="21600" y="0"/>
                    <a:pt x="21600" y="0"/>
                  </a:cubicBezTo>
                  <a:close/>
                </a:path>
              </a:pathLst>
            </a:custGeom>
            <a:gradFill>
              <a:gsLst>
                <a:gs pos="4000">
                  <a:srgbClr val="A6ABB4"/>
                </a:gs>
                <a:gs pos="92992">
                  <a:srgbClr val="A6ABB4"/>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3" name="Shape 27">
              <a:extLst>
                <a:ext uri="{FF2B5EF4-FFF2-40B4-BE49-F238E27FC236}">
                  <a16:creationId xmlns:a16="http://schemas.microsoft.com/office/drawing/2014/main" id="{0E40F0BF-E2AA-4109-8741-575738CAF216}"/>
                </a:ext>
              </a:extLst>
            </p:cNvPr>
            <p:cNvSpPr/>
            <p:nvPr/>
          </p:nvSpPr>
          <p:spPr>
            <a:xfrm>
              <a:off x="13995400" y="6858000"/>
              <a:ext cx="55172" cy="129654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600"/>
                  </a:lnTo>
                  <a:lnTo>
                    <a:pt x="0" y="0"/>
                  </a:lnTo>
                  <a:cubicBezTo>
                    <a:pt x="0" y="0"/>
                    <a:pt x="21600" y="0"/>
                    <a:pt x="21600" y="0"/>
                  </a:cubicBezTo>
                  <a:close/>
                </a:path>
              </a:pathLst>
            </a:custGeom>
            <a:gradFill>
              <a:gsLst>
                <a:gs pos="5000">
                  <a:srgbClr val="444450"/>
                </a:gs>
                <a:gs pos="92970">
                  <a:srgbClr val="333B41"/>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4" name="Shape 28">
              <a:extLst>
                <a:ext uri="{FF2B5EF4-FFF2-40B4-BE49-F238E27FC236}">
                  <a16:creationId xmlns:a16="http://schemas.microsoft.com/office/drawing/2014/main" id="{1C6F5D77-ECF4-4EB8-99AD-C364DC6F05BB}"/>
                </a:ext>
              </a:extLst>
            </p:cNvPr>
            <p:cNvSpPr/>
            <p:nvPr/>
          </p:nvSpPr>
          <p:spPr>
            <a:xfrm>
              <a:off x="13970000" y="6858000"/>
              <a:ext cx="27586" cy="129599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21041"/>
                  </a:lnTo>
                  <a:lnTo>
                    <a:pt x="0" y="559"/>
                  </a:lnTo>
                  <a:cubicBezTo>
                    <a:pt x="0" y="559"/>
                    <a:pt x="21600" y="0"/>
                    <a:pt x="21600" y="0"/>
                  </a:cubicBezTo>
                  <a:close/>
                </a:path>
              </a:pathLst>
            </a:custGeom>
            <a:gradFill>
              <a:gsLst>
                <a:gs pos="7000">
                  <a:srgbClr val="A6ABB4"/>
                </a:gs>
                <a:gs pos="85957">
                  <a:srgbClr val="A6ABB4"/>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5" name="Shape 29">
              <a:extLst>
                <a:ext uri="{FF2B5EF4-FFF2-40B4-BE49-F238E27FC236}">
                  <a16:creationId xmlns:a16="http://schemas.microsoft.com/office/drawing/2014/main" id="{4871E5E0-B447-4873-9F1A-055EF07E1343}"/>
                </a:ext>
              </a:extLst>
            </p:cNvPr>
            <p:cNvSpPr/>
            <p:nvPr/>
          </p:nvSpPr>
          <p:spPr>
            <a:xfrm>
              <a:off x="22529800" y="5257800"/>
              <a:ext cx="55172" cy="129654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21600" y="21600"/>
                  </a:lnTo>
                  <a:cubicBezTo>
                    <a:pt x="21600" y="21600"/>
                    <a:pt x="0" y="21600"/>
                    <a:pt x="0" y="21600"/>
                  </a:cubicBezTo>
                  <a:close/>
                </a:path>
              </a:pathLst>
            </a:custGeom>
            <a:gradFill>
              <a:gsLst>
                <a:gs pos="6000">
                  <a:srgbClr val="444450"/>
                </a:gs>
                <a:gs pos="93984">
                  <a:srgbClr val="333B41"/>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6" name="Shape 30">
              <a:extLst>
                <a:ext uri="{FF2B5EF4-FFF2-40B4-BE49-F238E27FC236}">
                  <a16:creationId xmlns:a16="http://schemas.microsoft.com/office/drawing/2014/main" id="{9EF90568-892B-4699-BD90-86F88E7DF7DD}"/>
                </a:ext>
              </a:extLst>
            </p:cNvPr>
            <p:cNvSpPr/>
            <p:nvPr/>
          </p:nvSpPr>
          <p:spPr>
            <a:xfrm>
              <a:off x="22586011" y="5259679"/>
              <a:ext cx="27586" cy="129599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559"/>
                  </a:lnTo>
                  <a:lnTo>
                    <a:pt x="21600" y="21041"/>
                  </a:lnTo>
                  <a:cubicBezTo>
                    <a:pt x="21600" y="21041"/>
                    <a:pt x="0" y="21600"/>
                    <a:pt x="0" y="21600"/>
                  </a:cubicBezTo>
                  <a:close/>
                </a:path>
              </a:pathLst>
            </a:custGeom>
            <a:gradFill>
              <a:gsLst>
                <a:gs pos="5000">
                  <a:srgbClr val="A6ABB4"/>
                </a:gs>
                <a:gs pos="90025">
                  <a:srgbClr val="A6ABB4"/>
                </a:gs>
              </a:gsLst>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7" name="Shape 31">
              <a:extLst>
                <a:ext uri="{FF2B5EF4-FFF2-40B4-BE49-F238E27FC236}">
                  <a16:creationId xmlns:a16="http://schemas.microsoft.com/office/drawing/2014/main" id="{4F470BDD-AF44-4FFD-B21F-F4900D6230A4}"/>
                </a:ext>
              </a:extLst>
            </p:cNvPr>
            <p:cNvSpPr/>
            <p:nvPr/>
          </p:nvSpPr>
          <p:spPr>
            <a:xfrm>
              <a:off x="16789400" y="2501900"/>
              <a:ext cx="286770" cy="286784"/>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7" y="21600"/>
                    <a:pt x="10801" y="21600"/>
                  </a:cubicBezTo>
                  <a:cubicBezTo>
                    <a:pt x="4836" y="21600"/>
                    <a:pt x="0" y="16765"/>
                    <a:pt x="0" y="10800"/>
                  </a:cubicBezTo>
                  <a:cubicBezTo>
                    <a:pt x="0" y="4835"/>
                    <a:pt x="4836" y="0"/>
                    <a:pt x="10801" y="0"/>
                  </a:cubicBezTo>
                  <a:cubicBezTo>
                    <a:pt x="16767" y="0"/>
                    <a:pt x="21600" y="4835"/>
                    <a:pt x="21600" y="10800"/>
                  </a:cubicBezTo>
                  <a:close/>
                </a:path>
              </a:pathLst>
            </a:custGeom>
            <a:gradFill>
              <a:gsLst>
                <a:gs pos="5000">
                  <a:srgbClr val="222729"/>
                </a:gs>
                <a:gs pos="96010">
                  <a:srgbClr val="7D7F7F"/>
                </a:gs>
              </a:gsLst>
              <a:lin ang="3265368"/>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8" name="Shape 32">
              <a:extLst>
                <a:ext uri="{FF2B5EF4-FFF2-40B4-BE49-F238E27FC236}">
                  <a16:creationId xmlns:a16="http://schemas.microsoft.com/office/drawing/2014/main" id="{3E36011F-EB1E-40B7-BCF7-3F7229AA097F}"/>
                </a:ext>
              </a:extLst>
            </p:cNvPr>
            <p:cNvSpPr/>
            <p:nvPr/>
          </p:nvSpPr>
          <p:spPr>
            <a:xfrm>
              <a:off x="16865600" y="2565400"/>
              <a:ext cx="153743" cy="153731"/>
            </a:xfrm>
            <a:custGeom>
              <a:avLst/>
              <a:gdLst/>
              <a:ahLst/>
              <a:cxnLst>
                <a:cxn ang="0">
                  <a:pos x="wd2" y="hd2"/>
                </a:cxn>
                <a:cxn ang="5400000">
                  <a:pos x="wd2" y="hd2"/>
                </a:cxn>
                <a:cxn ang="10800000">
                  <a:pos x="wd2" y="hd2"/>
                </a:cxn>
                <a:cxn ang="16200000">
                  <a:pos x="wd2" y="hd2"/>
                </a:cxn>
              </a:cxnLst>
              <a:rect l="0" t="0" r="r" b="b"/>
              <a:pathLst>
                <a:path w="21600" h="21600" extrusionOk="0">
                  <a:moveTo>
                    <a:pt x="21600" y="10801"/>
                  </a:moveTo>
                  <a:cubicBezTo>
                    <a:pt x="21600" y="16764"/>
                    <a:pt x="16767" y="21600"/>
                    <a:pt x="10802" y="21600"/>
                  </a:cubicBezTo>
                  <a:cubicBezTo>
                    <a:pt x="4837" y="21600"/>
                    <a:pt x="0" y="16764"/>
                    <a:pt x="0" y="10801"/>
                  </a:cubicBezTo>
                  <a:cubicBezTo>
                    <a:pt x="0" y="4836"/>
                    <a:pt x="4837" y="0"/>
                    <a:pt x="10802" y="0"/>
                  </a:cubicBezTo>
                  <a:cubicBezTo>
                    <a:pt x="16767" y="0"/>
                    <a:pt x="21600" y="4836"/>
                    <a:pt x="21600" y="10801"/>
                  </a:cubicBezTo>
                  <a:close/>
                </a:path>
              </a:pathLst>
            </a:custGeom>
            <a:solidFill>
              <a:srgbClr val="080A0A"/>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29" name="Shape 33">
              <a:extLst>
                <a:ext uri="{FF2B5EF4-FFF2-40B4-BE49-F238E27FC236}">
                  <a16:creationId xmlns:a16="http://schemas.microsoft.com/office/drawing/2014/main" id="{70B0E65C-C32D-495C-8E1D-9DC5ED577DC1}"/>
                </a:ext>
              </a:extLst>
            </p:cNvPr>
            <p:cNvSpPr/>
            <p:nvPr/>
          </p:nvSpPr>
          <p:spPr>
            <a:xfrm>
              <a:off x="16878300" y="2578100"/>
              <a:ext cx="133079" cy="13308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4"/>
                    <a:pt x="16764" y="21600"/>
                    <a:pt x="10800" y="21600"/>
                  </a:cubicBezTo>
                  <a:cubicBezTo>
                    <a:pt x="4836" y="21600"/>
                    <a:pt x="0" y="16764"/>
                    <a:pt x="0" y="10800"/>
                  </a:cubicBezTo>
                  <a:cubicBezTo>
                    <a:pt x="0" y="4836"/>
                    <a:pt x="4836" y="0"/>
                    <a:pt x="10800" y="0"/>
                  </a:cubicBezTo>
                  <a:cubicBezTo>
                    <a:pt x="16764" y="0"/>
                    <a:pt x="21600" y="4836"/>
                    <a:pt x="21600" y="10800"/>
                  </a:cubicBezTo>
                  <a:close/>
                </a:path>
              </a:pathLst>
            </a:custGeom>
            <a:gradFill>
              <a:gsLst>
                <a:gs pos="7000">
                  <a:srgbClr val="39669E"/>
                </a:gs>
                <a:gs pos="90979">
                  <a:srgbClr val="294C7E"/>
                </a:gs>
              </a:gsLst>
              <a:lin ang="270000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0" name="Shape 34">
              <a:extLst>
                <a:ext uri="{FF2B5EF4-FFF2-40B4-BE49-F238E27FC236}">
                  <a16:creationId xmlns:a16="http://schemas.microsoft.com/office/drawing/2014/main" id="{84778A38-7009-4012-9520-19E34DE1B215}"/>
                </a:ext>
              </a:extLst>
            </p:cNvPr>
            <p:cNvSpPr/>
            <p:nvPr/>
          </p:nvSpPr>
          <p:spPr>
            <a:xfrm>
              <a:off x="17602200" y="2565400"/>
              <a:ext cx="1379301" cy="158620"/>
            </a:xfrm>
            <a:custGeom>
              <a:avLst/>
              <a:gdLst/>
              <a:ahLst/>
              <a:cxnLst>
                <a:cxn ang="0">
                  <a:pos x="wd2" y="hd2"/>
                </a:cxn>
                <a:cxn ang="5400000">
                  <a:pos x="wd2" y="hd2"/>
                </a:cxn>
                <a:cxn ang="10800000">
                  <a:pos x="wd2" y="hd2"/>
                </a:cxn>
                <a:cxn ang="16200000">
                  <a:pos x="wd2" y="hd2"/>
                </a:cxn>
              </a:cxnLst>
              <a:rect l="0" t="0" r="r" b="b"/>
              <a:pathLst>
                <a:path w="21600" h="21600" extrusionOk="0">
                  <a:moveTo>
                    <a:pt x="20358" y="0"/>
                  </a:moveTo>
                  <a:lnTo>
                    <a:pt x="1242" y="0"/>
                  </a:lnTo>
                  <a:cubicBezTo>
                    <a:pt x="556" y="0"/>
                    <a:pt x="0" y="4835"/>
                    <a:pt x="0" y="10800"/>
                  </a:cubicBezTo>
                  <a:cubicBezTo>
                    <a:pt x="0" y="16765"/>
                    <a:pt x="556" y="21600"/>
                    <a:pt x="1242" y="21600"/>
                  </a:cubicBezTo>
                  <a:lnTo>
                    <a:pt x="20358" y="21600"/>
                  </a:lnTo>
                  <a:cubicBezTo>
                    <a:pt x="21044" y="21600"/>
                    <a:pt x="21600" y="16765"/>
                    <a:pt x="21600" y="10800"/>
                  </a:cubicBezTo>
                  <a:cubicBezTo>
                    <a:pt x="21600" y="4835"/>
                    <a:pt x="21044" y="0"/>
                    <a:pt x="20358" y="0"/>
                  </a:cubicBezTo>
                  <a:close/>
                </a:path>
              </a:pathLst>
            </a:custGeom>
            <a:solidFill>
              <a:srgbClr val="222725"/>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1" name="Shape 35">
              <a:extLst>
                <a:ext uri="{FF2B5EF4-FFF2-40B4-BE49-F238E27FC236}">
                  <a16:creationId xmlns:a16="http://schemas.microsoft.com/office/drawing/2014/main" id="{7315CD05-927C-4624-8130-5F6C7837A21C}"/>
                </a:ext>
              </a:extLst>
            </p:cNvPr>
            <p:cNvSpPr/>
            <p:nvPr/>
          </p:nvSpPr>
          <p:spPr>
            <a:xfrm>
              <a:off x="17602200" y="2578100"/>
              <a:ext cx="1379301" cy="138846"/>
            </a:xfrm>
            <a:custGeom>
              <a:avLst/>
              <a:gdLst/>
              <a:ahLst/>
              <a:cxnLst>
                <a:cxn ang="0">
                  <a:pos x="wd2" y="hd2"/>
                </a:cxn>
                <a:cxn ang="5400000">
                  <a:pos x="wd2" y="hd2"/>
                </a:cxn>
                <a:cxn ang="10800000">
                  <a:pos x="wd2" y="hd2"/>
                </a:cxn>
                <a:cxn ang="16200000">
                  <a:pos x="wd2" y="hd2"/>
                </a:cxn>
              </a:cxnLst>
              <a:rect l="0" t="0" r="r" b="b"/>
              <a:pathLst>
                <a:path w="21600" h="21600" extrusionOk="0">
                  <a:moveTo>
                    <a:pt x="20358" y="18895"/>
                  </a:moveTo>
                  <a:lnTo>
                    <a:pt x="1242" y="18895"/>
                  </a:lnTo>
                  <a:cubicBezTo>
                    <a:pt x="729" y="18895"/>
                    <a:pt x="311" y="15264"/>
                    <a:pt x="311" y="10800"/>
                  </a:cubicBezTo>
                  <a:cubicBezTo>
                    <a:pt x="311" y="6337"/>
                    <a:pt x="729" y="2705"/>
                    <a:pt x="1242" y="2705"/>
                  </a:cubicBezTo>
                  <a:lnTo>
                    <a:pt x="20358" y="2705"/>
                  </a:lnTo>
                  <a:cubicBezTo>
                    <a:pt x="20871" y="2705"/>
                    <a:pt x="21289" y="6337"/>
                    <a:pt x="21289" y="10800"/>
                  </a:cubicBezTo>
                  <a:cubicBezTo>
                    <a:pt x="21289" y="15264"/>
                    <a:pt x="20871" y="18895"/>
                    <a:pt x="20358" y="18895"/>
                  </a:cubicBezTo>
                  <a:close/>
                  <a:moveTo>
                    <a:pt x="20358" y="0"/>
                  </a:moveTo>
                  <a:lnTo>
                    <a:pt x="1242" y="0"/>
                  </a:lnTo>
                  <a:cubicBezTo>
                    <a:pt x="556" y="0"/>
                    <a:pt x="0" y="4834"/>
                    <a:pt x="0" y="10800"/>
                  </a:cubicBezTo>
                  <a:cubicBezTo>
                    <a:pt x="0" y="16766"/>
                    <a:pt x="556" y="21600"/>
                    <a:pt x="1242" y="21600"/>
                  </a:cubicBezTo>
                  <a:lnTo>
                    <a:pt x="20358" y="21600"/>
                  </a:lnTo>
                  <a:cubicBezTo>
                    <a:pt x="21044" y="21600"/>
                    <a:pt x="21600" y="16766"/>
                    <a:pt x="21600" y="10800"/>
                  </a:cubicBezTo>
                  <a:cubicBezTo>
                    <a:pt x="21600" y="4834"/>
                    <a:pt x="21044" y="0"/>
                    <a:pt x="20358" y="0"/>
                  </a:cubicBezTo>
                  <a:close/>
                </a:path>
              </a:pathLst>
            </a:custGeom>
            <a:solidFill>
              <a:srgbClr val="1D2224">
                <a:alpha val="80000"/>
              </a:srgb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2" name="Shape 36">
              <a:extLst>
                <a:ext uri="{FF2B5EF4-FFF2-40B4-BE49-F238E27FC236}">
                  <a16:creationId xmlns:a16="http://schemas.microsoft.com/office/drawing/2014/main" id="{CC8CC5C4-81C0-42D4-A5DC-75E8754F5CE2}"/>
                </a:ext>
              </a:extLst>
            </p:cNvPr>
            <p:cNvSpPr/>
            <p:nvPr/>
          </p:nvSpPr>
          <p:spPr>
            <a:xfrm>
              <a:off x="17602200" y="2565400"/>
              <a:ext cx="1379301" cy="158620"/>
            </a:xfrm>
            <a:custGeom>
              <a:avLst/>
              <a:gdLst/>
              <a:ahLst/>
              <a:cxnLst>
                <a:cxn ang="0">
                  <a:pos x="wd2" y="hd2"/>
                </a:cxn>
                <a:cxn ang="5400000">
                  <a:pos x="wd2" y="hd2"/>
                </a:cxn>
                <a:cxn ang="10800000">
                  <a:pos x="wd2" y="hd2"/>
                </a:cxn>
                <a:cxn ang="16200000">
                  <a:pos x="wd2" y="hd2"/>
                </a:cxn>
              </a:cxnLst>
              <a:rect l="0" t="0" r="r" b="b"/>
              <a:pathLst>
                <a:path w="21600" h="21600" extrusionOk="0">
                  <a:moveTo>
                    <a:pt x="20358" y="18895"/>
                  </a:moveTo>
                  <a:lnTo>
                    <a:pt x="1242" y="18895"/>
                  </a:lnTo>
                  <a:cubicBezTo>
                    <a:pt x="729" y="18895"/>
                    <a:pt x="311" y="15265"/>
                    <a:pt x="311" y="10800"/>
                  </a:cubicBezTo>
                  <a:cubicBezTo>
                    <a:pt x="311" y="6335"/>
                    <a:pt x="729" y="2705"/>
                    <a:pt x="1242" y="2705"/>
                  </a:cubicBezTo>
                  <a:lnTo>
                    <a:pt x="20358" y="2705"/>
                  </a:lnTo>
                  <a:cubicBezTo>
                    <a:pt x="20871" y="2705"/>
                    <a:pt x="21289" y="6335"/>
                    <a:pt x="21289" y="10800"/>
                  </a:cubicBezTo>
                  <a:cubicBezTo>
                    <a:pt x="21289" y="15265"/>
                    <a:pt x="20871" y="18895"/>
                    <a:pt x="20358" y="18895"/>
                  </a:cubicBezTo>
                  <a:close/>
                  <a:moveTo>
                    <a:pt x="20358" y="0"/>
                  </a:moveTo>
                  <a:lnTo>
                    <a:pt x="1242" y="0"/>
                  </a:lnTo>
                  <a:cubicBezTo>
                    <a:pt x="556" y="0"/>
                    <a:pt x="0" y="4835"/>
                    <a:pt x="0" y="10800"/>
                  </a:cubicBezTo>
                  <a:cubicBezTo>
                    <a:pt x="0" y="16765"/>
                    <a:pt x="556" y="21600"/>
                    <a:pt x="1242" y="21600"/>
                  </a:cubicBezTo>
                  <a:lnTo>
                    <a:pt x="20358" y="21600"/>
                  </a:lnTo>
                  <a:cubicBezTo>
                    <a:pt x="21044" y="21600"/>
                    <a:pt x="21600" y="16765"/>
                    <a:pt x="21600" y="10800"/>
                  </a:cubicBezTo>
                  <a:cubicBezTo>
                    <a:pt x="21600" y="4835"/>
                    <a:pt x="21044" y="0"/>
                    <a:pt x="20358" y="0"/>
                  </a:cubicBezTo>
                  <a:close/>
                </a:path>
              </a:pathLst>
            </a:custGeom>
            <a:gradFill>
              <a:gsLst>
                <a:gs pos="1000">
                  <a:srgbClr val="23282A"/>
                </a:gs>
                <a:gs pos="96992">
                  <a:srgbClr val="7E8080"/>
                </a:gs>
              </a:gsLst>
              <a:lin ang="5400000"/>
            </a:gra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sp>
          <p:nvSpPr>
            <p:cNvPr id="33" name="Shape 37">
              <a:extLst>
                <a:ext uri="{FF2B5EF4-FFF2-40B4-BE49-F238E27FC236}">
                  <a16:creationId xmlns:a16="http://schemas.microsoft.com/office/drawing/2014/main" id="{BCC829F4-D57B-473C-8231-B774E88476C0}"/>
                </a:ext>
              </a:extLst>
            </p:cNvPr>
            <p:cNvSpPr/>
            <p:nvPr/>
          </p:nvSpPr>
          <p:spPr>
            <a:xfrm>
              <a:off x="14046200" y="17360900"/>
              <a:ext cx="139034" cy="25269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21600" y="0"/>
                  </a:lnTo>
                  <a:cubicBezTo>
                    <a:pt x="21600" y="0"/>
                    <a:pt x="21600" y="21600"/>
                    <a:pt x="21600" y="21600"/>
                  </a:cubicBezTo>
                  <a:close/>
                </a:path>
              </a:pathLst>
            </a:custGeom>
            <a:solidFill>
              <a:srgbClr val="A5AAAB"/>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endParaRPr/>
            </a:p>
          </p:txBody>
        </p:sp>
      </p:grpSp>
      <p:sp>
        <p:nvSpPr>
          <p:cNvPr id="34" name="Bildplatzhalter 1"/>
          <p:cNvSpPr>
            <a:spLocks noGrp="1"/>
          </p:cNvSpPr>
          <p:nvPr>
            <p:ph type="pic" sz="quarter" idx="4294967295"/>
          </p:nvPr>
        </p:nvSpPr>
        <p:spPr>
          <a:xfrm>
            <a:off x="9956495" y="4217465"/>
            <a:ext cx="1570121" cy="1298504"/>
          </a:xfrm>
          <a:custGeom>
            <a:avLst/>
            <a:gdLst>
              <a:gd name="connsiteX0" fmla="*/ 0 w 1570121"/>
              <a:gd name="connsiteY0" fmla="*/ 0 h 2741194"/>
              <a:gd name="connsiteX1" fmla="*/ 1570121 w 1570121"/>
              <a:gd name="connsiteY1" fmla="*/ 0 h 2741194"/>
              <a:gd name="connsiteX2" fmla="*/ 1570121 w 1570121"/>
              <a:gd name="connsiteY2" fmla="*/ 2741194 h 2741194"/>
              <a:gd name="connsiteX3" fmla="*/ 0 w 1570121"/>
              <a:gd name="connsiteY3" fmla="*/ 2741194 h 2741194"/>
            </a:gdLst>
            <a:ahLst/>
            <a:cxnLst>
              <a:cxn ang="0">
                <a:pos x="connsiteX0" y="connsiteY0"/>
              </a:cxn>
              <a:cxn ang="0">
                <a:pos x="connsiteX1" y="connsiteY1"/>
              </a:cxn>
              <a:cxn ang="0">
                <a:pos x="connsiteX2" y="connsiteY2"/>
              </a:cxn>
              <a:cxn ang="0">
                <a:pos x="connsiteX3" y="connsiteY3"/>
              </a:cxn>
            </a:cxnLst>
            <a:rect l="l" t="t" r="r" b="b"/>
            <a:pathLst>
              <a:path w="1570121" h="2741194">
                <a:moveTo>
                  <a:pt x="0" y="0"/>
                </a:moveTo>
                <a:lnTo>
                  <a:pt x="1570121" y="0"/>
                </a:lnTo>
                <a:lnTo>
                  <a:pt x="1570121" y="2741194"/>
                </a:lnTo>
                <a:lnTo>
                  <a:pt x="0" y="2741194"/>
                </a:lnTo>
                <a:close/>
              </a:path>
            </a:pathLst>
          </a:custGeom>
        </p:spPr>
      </p:sp>
      <p:pic>
        <p:nvPicPr>
          <p:cNvPr id="35" name="Grafik 34"/>
          <p:cNvPicPr>
            <a:picLocks noChangeAspect="1"/>
          </p:cNvPicPr>
          <p:nvPr/>
        </p:nvPicPr>
        <p:blipFill rotWithShape="1">
          <a:blip r:embed="rId7"/>
          <a:srcRect l="66161" t="18364" r="8053" b="34894"/>
          <a:stretch/>
        </p:blipFill>
        <p:spPr>
          <a:xfrm>
            <a:off x="10007049" y="4082609"/>
            <a:ext cx="1469012" cy="1497816"/>
          </a:xfrm>
          <a:prstGeom prst="rect">
            <a:avLst/>
          </a:prstGeom>
        </p:spPr>
      </p:pic>
    </p:spTree>
    <p:extLst>
      <p:ext uri="{BB962C8B-B14F-4D97-AF65-F5344CB8AC3E}">
        <p14:creationId xmlns:p14="http://schemas.microsoft.com/office/powerpoint/2010/main" val="2108560160"/>
      </p:ext>
    </p:extLst>
  </p:cSld>
  <p:clrMapOvr>
    <a:masterClrMapping/>
  </p:clrMapOvr>
  <p:timing>
    <p:tnLst>
      <p:par>
        <p:cTn id="1" dur="indefinite" restart="never" nodeType="tmRoot"/>
      </p:par>
    </p:tnLst>
  </p:timing>
</p:sld>
</file>

<file path=ppt/theme/theme1.xml><?xml version="1.0" encoding="utf-8"?>
<a:theme xmlns:a="http://schemas.openxmlformats.org/drawingml/2006/main" name="ERGO">
  <a:themeElements>
    <a:clrScheme name="ERGO">
      <a:dk1>
        <a:sysClr val="windowText" lastClr="000000"/>
      </a:dk1>
      <a:lt1>
        <a:sysClr val="window" lastClr="FFFFFF"/>
      </a:lt1>
      <a:dk2>
        <a:srgbClr val="8E0038"/>
      </a:dk2>
      <a:lt2>
        <a:srgbClr val="EBE6D8"/>
      </a:lt2>
      <a:accent1>
        <a:srgbClr val="0F94A7"/>
      </a:accent1>
      <a:accent2>
        <a:srgbClr val="47BCC5"/>
      </a:accent2>
      <a:accent3>
        <a:srgbClr val="CCEBED"/>
      </a:accent3>
      <a:accent4>
        <a:srgbClr val="545241"/>
      </a:accent4>
      <a:accent5>
        <a:srgbClr val="807E6F"/>
      </a:accent5>
      <a:accent6>
        <a:srgbClr val="D9D5C7"/>
      </a:accent6>
      <a:hlink>
        <a:srgbClr val="8E0038"/>
      </a:hlink>
      <a:folHlink>
        <a:srgbClr val="BF1528"/>
      </a:folHlink>
    </a:clrScheme>
    <a:fontScheme name="ERG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lIns="108000" tIns="72000" rIns="108000" bIns="72000" rtlCol="0" anchor="ctr"/>
      <a:lstStyle>
        <a:defPPr algn="ctr">
          <a:defRPr sz="16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ct val="110000"/>
          </a:lnSpc>
          <a:defRPr sz="1600" dirty="0" err="1" smtClean="0"/>
        </a:defPPr>
      </a:lstStyle>
    </a:txDef>
  </a:objectDefaults>
  <a:extraClrSchemeLst/>
  <a:custClrLst>
    <a:custClr name="Violett">
      <a:srgbClr val="E4D6E4"/>
    </a:custClr>
    <a:custClr name="Violett Dunkel 1">
      <a:srgbClr val="DBACCC"/>
    </a:custClr>
    <a:custClr name="Violett Dunkel 2">
      <a:srgbClr val="CE5E92"/>
    </a:custClr>
    <a:custClr name="Violett Dunkel 3">
      <a:srgbClr val="B31767"/>
    </a:custClr>
    <a:custClr>
      <a:srgbClr val="FFFFFF"/>
    </a:custClr>
    <a:custClr>
      <a:srgbClr val="FFFFFF"/>
    </a:custClr>
    <a:custClr name="Grün">
      <a:srgbClr val="B5D5C1"/>
    </a:custClr>
    <a:custClr name="Grün Dunkel 1">
      <a:srgbClr val="8BC9AD"/>
    </a:custClr>
    <a:custClr name="Grün Dunkel 2">
      <a:srgbClr val="5FB8A2"/>
    </a:custClr>
    <a:custClr name="Grün Dunkel 3">
      <a:srgbClr val="009284"/>
    </a:custClr>
    <a:custClr name="Eisblau">
      <a:srgbClr val="CCEBED"/>
    </a:custClr>
    <a:custClr name="Eisblau Dunkel 1">
      <a:srgbClr val="A9DAE0"/>
    </a:custClr>
    <a:custClr name="Eisblau Dunkel 2">
      <a:srgbClr val="47BCC5"/>
    </a:custClr>
    <a:custClr name="Eisblau Dunkel 3">
      <a:srgbClr val="0F94A7"/>
    </a:custClr>
    <a:custClr>
      <a:srgbClr val="FFFFFF"/>
    </a:custClr>
    <a:custClr>
      <a:srgbClr val="FFFFFF"/>
    </a:custClr>
    <a:custClr name="Gelb">
      <a:srgbClr val="F8E89D"/>
    </a:custClr>
    <a:custClr name="Gelb Dunkel 1">
      <a:srgbClr val="F7DB6F"/>
    </a:custClr>
    <a:custClr name="Gelb Dunkel 2">
      <a:srgbClr val="FAD73B"/>
    </a:custClr>
    <a:custClr name="Gelb Dunkel 3">
      <a:srgbClr val="F6CB00"/>
    </a:custClr>
    <a:custClr name="Orange">
      <a:srgbClr val="F7DCBB"/>
    </a:custClr>
    <a:custClr name="Orange Dunkel 1">
      <a:srgbClr val="F3C591"/>
    </a:custClr>
    <a:custClr name="Orange Dunkel 2">
      <a:srgbClr val="EFA56D"/>
    </a:custClr>
    <a:custClr name="Orange Dunkel 3">
      <a:srgbClr val="E87A16"/>
    </a:custClr>
    <a:custClr>
      <a:srgbClr val="FFFFFF"/>
    </a:custClr>
    <a:custClr name="Warm Grey Hell">
      <a:srgbClr val="EBE6D8"/>
    </a:custClr>
    <a:custClr name="Warm Grey">
      <a:srgbClr val="D9D5C7"/>
    </a:custClr>
    <a:custClr name="Warm Grey Dunkel 1">
      <a:srgbClr val="BBB9AD"/>
    </a:custClr>
    <a:custClr name="Warm Grey Dunkel 2">
      <a:srgbClr val="807E6F"/>
    </a:custClr>
    <a:custClr name="Warm Grey Dunkel 3">
      <a:srgbClr val="545241"/>
    </a:custClr>
    <a:custClr name="ERGO Rot">
      <a:srgbClr val="BF1528"/>
    </a:custClr>
    <a:custClr name="ERGO Dunkelrot">
      <a:srgbClr val="8E0038"/>
    </a:custClr>
    <a:custClr>
      <a:srgbClr val="FFFFFF"/>
    </a:custClr>
    <a:custClr>
      <a:srgbClr val="FFFFFF"/>
    </a:custClr>
    <a:custClr>
      <a:srgbClr val="FFFFFF"/>
    </a:custClr>
    <a:custClr>
      <a:srgbClr val="FFFFFF"/>
    </a:custClr>
    <a:custClr>
      <a:srgbClr val="FFFFFF"/>
    </a:custClr>
    <a:custClr name="Ampel Rot">
      <a:srgbClr val="8E0038"/>
    </a:custClr>
    <a:custClr name="Ampel Gelb">
      <a:srgbClr val="F6CB00"/>
    </a:custClr>
    <a:custClr name="Ampel Grün">
      <a:srgbClr val="009284"/>
    </a:custClr>
  </a:custClrLst>
  <a:extLst>
    <a:ext uri="{05A4C25C-085E-4340-85A3-A5531E510DB2}">
      <thm15:themeFamily xmlns:thm15="http://schemas.microsoft.com/office/thememl/2012/main" name="ERGO Folienmaster.potx" id="{18B6F704-4A30-4B5A-891D-19808E3DB555}" vid="{56D5E179-CDB7-4887-B975-27A6F6589E2E}"/>
    </a:ext>
  </a:extLst>
</a:theme>
</file>

<file path=ppt/theme/theme2.xml><?xml version="1.0" encoding="utf-8"?>
<a:theme xmlns:a="http://schemas.openxmlformats.org/drawingml/2006/main" name="Benutzerdefiniertes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4040</Words>
  <Application>Microsoft Office PowerPoint</Application>
  <PresentationFormat>Breitbild</PresentationFormat>
  <Paragraphs>620</Paragraphs>
  <Slides>37</Slides>
  <Notes>32</Notes>
  <HiddenSlides>1</HiddenSlides>
  <MMClips>0</MMClips>
  <ScaleCrop>false</ScaleCrop>
  <HeadingPairs>
    <vt:vector size="8" baseType="variant">
      <vt:variant>
        <vt:lpstr>Verwendete Schriftarten</vt:lpstr>
      </vt:variant>
      <vt:variant>
        <vt:i4>8</vt:i4>
      </vt:variant>
      <vt:variant>
        <vt:lpstr>Design</vt:lpstr>
      </vt:variant>
      <vt:variant>
        <vt:i4>2</vt:i4>
      </vt:variant>
      <vt:variant>
        <vt:lpstr>Eingebettete OLE-Server</vt:lpstr>
      </vt:variant>
      <vt:variant>
        <vt:i4>1</vt:i4>
      </vt:variant>
      <vt:variant>
        <vt:lpstr>Folientitel</vt:lpstr>
      </vt:variant>
      <vt:variant>
        <vt:i4>37</vt:i4>
      </vt:variant>
    </vt:vector>
  </HeadingPairs>
  <TitlesOfParts>
    <vt:vector size="48" baseType="lpstr">
      <vt:lpstr>Arial</vt:lpstr>
      <vt:lpstr>Calibri</vt:lpstr>
      <vt:lpstr>Calibri Light</vt:lpstr>
      <vt:lpstr>Fedra Serif A Pro Demi</vt:lpstr>
      <vt:lpstr>FS Me</vt:lpstr>
      <vt:lpstr>Open Sans Semibold</vt:lpstr>
      <vt:lpstr>Wingdings</vt:lpstr>
      <vt:lpstr>Wingdings 2</vt:lpstr>
      <vt:lpstr>ERGO</vt:lpstr>
      <vt:lpstr>Benutzerdefiniertes Design</vt:lpstr>
      <vt:lpstr>Arbeitsblatt</vt:lpstr>
      <vt:lpstr>Herzlich Willkommen</vt:lpstr>
      <vt:lpstr>  </vt:lpstr>
      <vt:lpstr>Die wohl flexibelste Altersvorsorge Deutschlands</vt:lpstr>
      <vt:lpstr>PowerPoint-Präsentation</vt:lpstr>
      <vt:lpstr>Fokus auf Flexibilität: ERGO Rente Balance</vt:lpstr>
      <vt:lpstr>Maximal flexibel unterwegs</vt:lpstr>
      <vt:lpstr>Fokus auf Flexibilität: ERGO Rente Balance</vt:lpstr>
      <vt:lpstr>  </vt:lpstr>
      <vt:lpstr>Indexbeteiligung des Sicherungsvermögens  der ERGO Rente Balance</vt:lpstr>
      <vt:lpstr>2 Indizes zur Wahl</vt:lpstr>
      <vt:lpstr>Index-Plus, Turbo für die Indexbeteiligung (optional)  </vt:lpstr>
      <vt:lpstr>PowerPoint-Präsentation</vt:lpstr>
      <vt:lpstr>PowerPoint-Präsentation</vt:lpstr>
      <vt:lpstr>PowerPoint-Präsentation</vt:lpstr>
      <vt:lpstr>Fokus auf Flexibilität: ERGO Rente Balance</vt:lpstr>
      <vt:lpstr>Fondsauswahl: Ausgezeichnet!</vt:lpstr>
      <vt:lpstr>Die Fondsauswahl: Ausgezeichnet!</vt:lpstr>
      <vt:lpstr>PowerPoint-Präsentation</vt:lpstr>
      <vt:lpstr>SMAVESTO, der Robo-Advisor Testsieger </vt:lpstr>
      <vt:lpstr>Vorteile, die überzeugen,  exklusiv in ERGO Fondspolicen</vt:lpstr>
      <vt:lpstr>   Machen Sie die Fondsauswahl mit dem Rendite-Risiko-Optimierer einfacher und nachvollziehbar!    </vt:lpstr>
      <vt:lpstr>Rendite-Risiko-Optimierung mit Expertise, ideal für Ihre Beratungsdokumentation</vt:lpstr>
      <vt:lpstr>Rebalancing (optional):  Immer wieder das gleiche Risikoprofil </vt:lpstr>
      <vt:lpstr>Flexibilität fürs Leben</vt:lpstr>
      <vt:lpstr>Fokus auf Flexibilität: ERGO Rente Balance</vt:lpstr>
      <vt:lpstr>Altersvorsorge – am besten mit Sicherheitsnetz!</vt:lpstr>
      <vt:lpstr>BU-Beitragsbefreiung mit dynamischer  Anpassung, mit Gesundheitsfragen</vt:lpstr>
      <vt:lpstr>Fokus auf Flexibilität: ERGO Rente Balance</vt:lpstr>
      <vt:lpstr>ERGO Rentenformel: Drei starke Vorteile für die Rente im Überblick</vt:lpstr>
      <vt:lpstr>Option Rentenfaktor-Plus</vt:lpstr>
      <vt:lpstr>Option Rentenfaktor-Plus – Ein Zahlenbeispiel</vt:lpstr>
      <vt:lpstr>Fokus auf Flexibilität: ERGO Rente Balance</vt:lpstr>
      <vt:lpstr>ERGO Renten –  bestens positioniert</vt:lpstr>
      <vt:lpstr>Sicherheit für Ihre Kunden: Garantie-Urkunde für die Rechnungsgrundlagen</vt:lpstr>
      <vt:lpstr>PowerPoint-Präsentation</vt:lpstr>
      <vt:lpstr>ERGO Rente Balance – Vorteile im Überblick </vt:lpstr>
      <vt:lpstr>PowerPoint-Präsentation</vt:lpstr>
    </vt:vector>
  </TitlesOfParts>
  <Company>ITERGO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ERGO meets               Swiss Life Select</dc:title>
  <dc:creator>Konstantin.Rallidis@ergo.de</dc:creator>
  <cp:lastModifiedBy>Rönnau, Stefan (OD-Pro-Strukt-21721)</cp:lastModifiedBy>
  <cp:revision>219</cp:revision>
  <cp:lastPrinted>2023-01-25T20:41:53Z</cp:lastPrinted>
  <dcterms:created xsi:type="dcterms:W3CDTF">2021-01-18T09:07:10Z</dcterms:created>
  <dcterms:modified xsi:type="dcterms:W3CDTF">2023-08-17T09:30:02Z</dcterms:modified>
</cp:coreProperties>
</file>