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61" r:id="rId2"/>
    <p:sldId id="545" r:id="rId3"/>
    <p:sldId id="546" r:id="rId4"/>
    <p:sldId id="547" r:id="rId5"/>
    <p:sldId id="548" r:id="rId6"/>
    <p:sldId id="549" r:id="rId7"/>
    <p:sldId id="550" r:id="rId8"/>
    <p:sldId id="551" r:id="rId9"/>
    <p:sldId id="552" r:id="rId10"/>
    <p:sldId id="553" r:id="rId11"/>
    <p:sldId id="555" r:id="rId12"/>
    <p:sldId id="556" r:id="rId13"/>
    <p:sldId id="557" r:id="rId14"/>
    <p:sldId id="558" r:id="rId15"/>
    <p:sldId id="559" r:id="rId16"/>
    <p:sldId id="560" r:id="rId17"/>
    <p:sldId id="561" r:id="rId18"/>
    <p:sldId id="562" r:id="rId19"/>
    <p:sldId id="563" r:id="rId20"/>
    <p:sldId id="564" r:id="rId21"/>
    <p:sldId id="565" r:id="rId22"/>
    <p:sldId id="566" r:id="rId23"/>
    <p:sldId id="592" r:id="rId24"/>
    <p:sldId id="593" r:id="rId25"/>
    <p:sldId id="594" r:id="rId26"/>
    <p:sldId id="571" r:id="rId27"/>
    <p:sldId id="572" r:id="rId28"/>
    <p:sldId id="573" r:id="rId29"/>
    <p:sldId id="574" r:id="rId30"/>
    <p:sldId id="575" r:id="rId31"/>
    <p:sldId id="576" r:id="rId32"/>
    <p:sldId id="577" r:id="rId33"/>
    <p:sldId id="578" r:id="rId34"/>
    <p:sldId id="579" r:id="rId35"/>
    <p:sldId id="580" r:id="rId36"/>
    <p:sldId id="581" r:id="rId37"/>
    <p:sldId id="582" r:id="rId38"/>
    <p:sldId id="583" r:id="rId39"/>
    <p:sldId id="584" r:id="rId40"/>
    <p:sldId id="585" r:id="rId41"/>
    <p:sldId id="586" r:id="rId42"/>
    <p:sldId id="587" r:id="rId43"/>
    <p:sldId id="588" r:id="rId44"/>
    <p:sldId id="589" r:id="rId45"/>
    <p:sldId id="590" r:id="rId46"/>
    <p:sldId id="591" r:id="rId47"/>
    <p:sldId id="544" r:id="rId48"/>
  </p:sldIdLst>
  <p:sldSz cx="9144000" cy="5143500" type="screen16x9"/>
  <p:notesSz cx="6888163" cy="100187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49">
          <p15:clr>
            <a:srgbClr val="A4A3A4"/>
          </p15:clr>
        </p15:guide>
        <p15:guide id="4" orient="horz" pos="2890">
          <p15:clr>
            <a:srgbClr val="A4A3A4"/>
          </p15:clr>
        </p15:guide>
        <p15:guide id="5" pos="5420">
          <p15:clr>
            <a:srgbClr val="A4A3A4"/>
          </p15:clr>
        </p15:guide>
        <p15:guide id="6" pos="15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8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00" autoAdjust="0"/>
    <p:restoredTop sz="95042" autoAdjust="0"/>
  </p:normalViewPr>
  <p:slideViewPr>
    <p:cSldViewPr showGuides="1">
      <p:cViewPr>
        <p:scale>
          <a:sx n="100" d="100"/>
          <a:sy n="100" d="100"/>
        </p:scale>
        <p:origin x="-780" y="-252"/>
      </p:cViewPr>
      <p:guideLst>
        <p:guide orient="horz" pos="2160"/>
        <p:guide orient="horz" pos="749"/>
        <p:guide orient="horz" pos="2890"/>
        <p:guide pos="3833"/>
        <p:guide pos="5420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8" d="100"/>
        <a:sy n="178" d="100"/>
      </p:scale>
      <p:origin x="0" y="4354"/>
    </p:cViewPr>
  </p:sorterViewPr>
  <p:notesViewPr>
    <p:cSldViewPr showGuides="1">
      <p:cViewPr varScale="1">
        <p:scale>
          <a:sx n="95" d="100"/>
          <a:sy n="95" d="100"/>
        </p:scale>
        <p:origin x="-3582" y="-108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11C8AB-089A-48AA-9B6B-9D5E55FAD74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63C61300-9CCA-4CCC-9289-BF03845E6D62}">
      <dgm:prSet phldrT="[Text]" custT="1"/>
      <dgm:spPr/>
      <dgm:t>
        <a:bodyPr/>
        <a:lstStyle/>
        <a:p>
          <a:r>
            <a:rPr lang="de-DE" sz="2000" dirty="0" smtClean="0">
              <a:solidFill>
                <a:schemeClr val="accent1"/>
              </a:solidFill>
            </a:rPr>
            <a:t>Franke &amp; </a:t>
          </a:r>
          <a:r>
            <a:rPr lang="de-DE" sz="2000" dirty="0" err="1" smtClean="0">
              <a:solidFill>
                <a:schemeClr val="accent1"/>
              </a:solidFill>
            </a:rPr>
            <a:t>Bornberg</a:t>
          </a:r>
          <a:r>
            <a:rPr lang="de-DE" sz="2000" dirty="0" smtClean="0">
              <a:solidFill>
                <a:schemeClr val="accent1"/>
              </a:solidFill>
            </a:rPr>
            <a:t> – Ende Juni</a:t>
          </a:r>
          <a:endParaRPr lang="de-DE" sz="2000" dirty="0">
            <a:solidFill>
              <a:schemeClr val="accent1"/>
            </a:solidFill>
          </a:endParaRPr>
        </a:p>
      </dgm:t>
    </dgm:pt>
    <dgm:pt modelId="{34111D4E-B728-4D31-98AF-81DBE9E179B7}" type="parTrans" cxnId="{EC899273-1797-41FC-9C3F-BCA507402E48}">
      <dgm:prSet/>
      <dgm:spPr/>
      <dgm:t>
        <a:bodyPr/>
        <a:lstStyle/>
        <a:p>
          <a:endParaRPr lang="de-DE">
            <a:solidFill>
              <a:srgbClr val="009999"/>
            </a:solidFill>
          </a:endParaRPr>
        </a:p>
      </dgm:t>
    </dgm:pt>
    <dgm:pt modelId="{D4445727-2982-48E4-9642-065225D49807}" type="sibTrans" cxnId="{EC899273-1797-41FC-9C3F-BCA507402E48}">
      <dgm:prSet/>
      <dgm:spPr/>
      <dgm:t>
        <a:bodyPr/>
        <a:lstStyle/>
        <a:p>
          <a:endParaRPr lang="de-DE">
            <a:solidFill>
              <a:srgbClr val="009999"/>
            </a:solidFill>
          </a:endParaRPr>
        </a:p>
      </dgm:t>
    </dgm:pt>
    <dgm:pt modelId="{D7146E5E-EDC5-4E9C-AE4D-9634C7F9F913}">
      <dgm:prSet phldrT="[Text]" custT="1"/>
      <dgm:spPr/>
      <dgm:t>
        <a:bodyPr/>
        <a:lstStyle/>
        <a:p>
          <a:r>
            <a:rPr lang="de-DE" sz="2000" dirty="0" err="1" smtClean="0">
              <a:solidFill>
                <a:schemeClr val="accent1"/>
              </a:solidFill>
            </a:rPr>
            <a:t>Softfair</a:t>
          </a:r>
          <a:r>
            <a:rPr lang="de-DE" sz="2000" dirty="0" smtClean="0">
              <a:solidFill>
                <a:schemeClr val="accent1"/>
              </a:solidFill>
            </a:rPr>
            <a:t> – voraussichtlich Mitte August</a:t>
          </a:r>
          <a:endParaRPr lang="de-DE" sz="2000" dirty="0">
            <a:solidFill>
              <a:schemeClr val="accent1"/>
            </a:solidFill>
          </a:endParaRPr>
        </a:p>
      </dgm:t>
    </dgm:pt>
    <dgm:pt modelId="{ADE1A5C4-88C2-420D-AC33-901AD432EDCE}" type="parTrans" cxnId="{4CA1A21C-5BE3-448D-8709-283E9AB8988F}">
      <dgm:prSet/>
      <dgm:spPr/>
      <dgm:t>
        <a:bodyPr/>
        <a:lstStyle/>
        <a:p>
          <a:endParaRPr lang="de-DE">
            <a:solidFill>
              <a:srgbClr val="009999"/>
            </a:solidFill>
          </a:endParaRPr>
        </a:p>
      </dgm:t>
    </dgm:pt>
    <dgm:pt modelId="{DF8EF80B-7DBE-4733-B7E3-9B7D5251AC5D}" type="sibTrans" cxnId="{4CA1A21C-5BE3-448D-8709-283E9AB8988F}">
      <dgm:prSet/>
      <dgm:spPr/>
      <dgm:t>
        <a:bodyPr/>
        <a:lstStyle/>
        <a:p>
          <a:endParaRPr lang="de-DE">
            <a:solidFill>
              <a:srgbClr val="009999"/>
            </a:solidFill>
          </a:endParaRPr>
        </a:p>
      </dgm:t>
    </dgm:pt>
    <dgm:pt modelId="{DBA850D9-1FF5-4832-A0DE-31A49E3C5298}">
      <dgm:prSet phldrT="[Text]" custT="1"/>
      <dgm:spPr/>
      <dgm:t>
        <a:bodyPr/>
        <a:lstStyle/>
        <a:p>
          <a:r>
            <a:rPr lang="de-DE" sz="2000" dirty="0" smtClean="0">
              <a:solidFill>
                <a:schemeClr val="accent1"/>
              </a:solidFill>
            </a:rPr>
            <a:t>Morgen &amp; Morgen – Ende Juli, spätestens 5.August</a:t>
          </a:r>
          <a:endParaRPr lang="de-DE" sz="2000" dirty="0">
            <a:solidFill>
              <a:schemeClr val="accent1"/>
            </a:solidFill>
          </a:endParaRPr>
        </a:p>
      </dgm:t>
    </dgm:pt>
    <dgm:pt modelId="{3C86D9D7-758F-4735-8BBC-A9DC52D1F963}" type="parTrans" cxnId="{7CD38E39-4802-48A1-8539-8DE9E6A3C69E}">
      <dgm:prSet/>
      <dgm:spPr/>
      <dgm:t>
        <a:bodyPr/>
        <a:lstStyle/>
        <a:p>
          <a:endParaRPr lang="de-DE">
            <a:solidFill>
              <a:srgbClr val="009999"/>
            </a:solidFill>
          </a:endParaRPr>
        </a:p>
      </dgm:t>
    </dgm:pt>
    <dgm:pt modelId="{ABB85C44-2CF7-4127-8CC1-0DB0597228E6}" type="sibTrans" cxnId="{7CD38E39-4802-48A1-8539-8DE9E6A3C69E}">
      <dgm:prSet/>
      <dgm:spPr/>
      <dgm:t>
        <a:bodyPr/>
        <a:lstStyle/>
        <a:p>
          <a:endParaRPr lang="de-DE">
            <a:solidFill>
              <a:srgbClr val="009999"/>
            </a:solidFill>
          </a:endParaRPr>
        </a:p>
      </dgm:t>
    </dgm:pt>
    <dgm:pt modelId="{3B691D4E-CF0E-4DFB-9522-46F516145232}" type="pres">
      <dgm:prSet presAssocID="{3A11C8AB-089A-48AA-9B6B-9D5E55FAD74E}" presName="Name0" presStyleCnt="0">
        <dgm:presLayoutVars>
          <dgm:dir/>
          <dgm:resizeHandles val="exact"/>
        </dgm:presLayoutVars>
      </dgm:prSet>
      <dgm:spPr/>
    </dgm:pt>
    <dgm:pt modelId="{1FE81CD6-02A0-42E4-A256-8DB45A0F2386}" type="pres">
      <dgm:prSet presAssocID="{3A11C8AB-089A-48AA-9B6B-9D5E55FAD74E}" presName="arrow" presStyleLbl="bgShp" presStyleIdx="0" presStyleCnt="1"/>
      <dgm:spPr>
        <a:solidFill>
          <a:schemeClr val="accent6"/>
        </a:solidFill>
      </dgm:spPr>
    </dgm:pt>
    <dgm:pt modelId="{AA29D205-88A6-4C1E-A2E7-067EE0AA1BB6}" type="pres">
      <dgm:prSet presAssocID="{3A11C8AB-089A-48AA-9B6B-9D5E55FAD74E}" presName="points" presStyleCnt="0"/>
      <dgm:spPr/>
    </dgm:pt>
    <dgm:pt modelId="{91B2C605-9554-43EC-BA3F-DF4EC51C47C5}" type="pres">
      <dgm:prSet presAssocID="{63C61300-9CCA-4CCC-9289-BF03845E6D62}" presName="compositeA" presStyleCnt="0"/>
      <dgm:spPr/>
    </dgm:pt>
    <dgm:pt modelId="{5EC30751-9548-4F32-A35D-A041F58C9C74}" type="pres">
      <dgm:prSet presAssocID="{63C61300-9CCA-4CCC-9289-BF03845E6D62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10AA33D-76B2-4953-A80B-0F353854C4E6}" type="pres">
      <dgm:prSet presAssocID="{63C61300-9CCA-4CCC-9289-BF03845E6D62}" presName="circleA" presStyleLbl="node1" presStyleIdx="0" presStyleCnt="3"/>
      <dgm:spPr>
        <a:solidFill>
          <a:schemeClr val="accent5">
            <a:lumMod val="75000"/>
          </a:schemeClr>
        </a:solidFill>
      </dgm:spPr>
    </dgm:pt>
    <dgm:pt modelId="{9ED3C0B9-6CFE-4B64-8DE7-F74E1A825477}" type="pres">
      <dgm:prSet presAssocID="{63C61300-9CCA-4CCC-9289-BF03845E6D62}" presName="spaceA" presStyleCnt="0"/>
      <dgm:spPr/>
    </dgm:pt>
    <dgm:pt modelId="{7A01CAA8-E5A4-4008-A9DC-C2E607A8ADD0}" type="pres">
      <dgm:prSet presAssocID="{D4445727-2982-48E4-9642-065225D49807}" presName="space" presStyleCnt="0"/>
      <dgm:spPr/>
    </dgm:pt>
    <dgm:pt modelId="{6117D391-7923-4792-8686-BB783E6F5EEB}" type="pres">
      <dgm:prSet presAssocID="{DBA850D9-1FF5-4832-A0DE-31A49E3C5298}" presName="compositeB" presStyleCnt="0"/>
      <dgm:spPr/>
    </dgm:pt>
    <dgm:pt modelId="{FDD9CDCC-5943-4E62-B3ED-FF20F2B7989A}" type="pres">
      <dgm:prSet presAssocID="{DBA850D9-1FF5-4832-A0DE-31A49E3C5298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BDD2D8E-F651-4E9D-970D-A5122F0149DE}" type="pres">
      <dgm:prSet presAssocID="{DBA850D9-1FF5-4832-A0DE-31A49E3C5298}" presName="circleB" presStyleLbl="node1" presStyleIdx="1" presStyleCnt="3"/>
      <dgm:spPr>
        <a:solidFill>
          <a:schemeClr val="accent6">
            <a:lumMod val="20000"/>
            <a:lumOff val="80000"/>
          </a:schemeClr>
        </a:solidFill>
      </dgm:spPr>
    </dgm:pt>
    <dgm:pt modelId="{8DFE700B-31BD-4B53-A8CE-F6FF1E11115F}" type="pres">
      <dgm:prSet presAssocID="{DBA850D9-1FF5-4832-A0DE-31A49E3C5298}" presName="spaceB" presStyleCnt="0"/>
      <dgm:spPr/>
    </dgm:pt>
    <dgm:pt modelId="{85133CE1-A00F-468F-8E0D-E5E758484B69}" type="pres">
      <dgm:prSet presAssocID="{ABB85C44-2CF7-4127-8CC1-0DB0597228E6}" presName="space" presStyleCnt="0"/>
      <dgm:spPr/>
    </dgm:pt>
    <dgm:pt modelId="{EC59DB2A-DB1A-4840-88C2-76CFE641022D}" type="pres">
      <dgm:prSet presAssocID="{D7146E5E-EDC5-4E9C-AE4D-9634C7F9F913}" presName="compositeA" presStyleCnt="0"/>
      <dgm:spPr/>
    </dgm:pt>
    <dgm:pt modelId="{9A3823D8-3F01-4C14-9BB1-33724CF3ECB9}" type="pres">
      <dgm:prSet presAssocID="{D7146E5E-EDC5-4E9C-AE4D-9634C7F9F913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6DF27F-2524-4788-8DF9-6B7E765BF8CA}" type="pres">
      <dgm:prSet presAssocID="{D7146E5E-EDC5-4E9C-AE4D-9634C7F9F913}" presName="circleA" presStyleLbl="node1" presStyleIdx="2" presStyleCnt="3"/>
      <dgm:spPr>
        <a:solidFill>
          <a:schemeClr val="accent5">
            <a:lumMod val="75000"/>
          </a:schemeClr>
        </a:solidFill>
      </dgm:spPr>
    </dgm:pt>
    <dgm:pt modelId="{FE65E445-2E80-4390-A0D9-2A320253951E}" type="pres">
      <dgm:prSet presAssocID="{D7146E5E-EDC5-4E9C-AE4D-9634C7F9F913}" presName="spaceA" presStyleCnt="0"/>
      <dgm:spPr/>
    </dgm:pt>
  </dgm:ptLst>
  <dgm:cxnLst>
    <dgm:cxn modelId="{EF8DE381-D2AD-4C71-AA55-9007AE51851F}" type="presOf" srcId="{D7146E5E-EDC5-4E9C-AE4D-9634C7F9F913}" destId="{9A3823D8-3F01-4C14-9BB1-33724CF3ECB9}" srcOrd="0" destOrd="0" presId="urn:microsoft.com/office/officeart/2005/8/layout/hProcess11"/>
    <dgm:cxn modelId="{830B2937-6955-4274-B352-8BA055183C27}" type="presOf" srcId="{3A11C8AB-089A-48AA-9B6B-9D5E55FAD74E}" destId="{3B691D4E-CF0E-4DFB-9522-46F516145232}" srcOrd="0" destOrd="0" presId="urn:microsoft.com/office/officeart/2005/8/layout/hProcess11"/>
    <dgm:cxn modelId="{EC899273-1797-41FC-9C3F-BCA507402E48}" srcId="{3A11C8AB-089A-48AA-9B6B-9D5E55FAD74E}" destId="{63C61300-9CCA-4CCC-9289-BF03845E6D62}" srcOrd="0" destOrd="0" parTransId="{34111D4E-B728-4D31-98AF-81DBE9E179B7}" sibTransId="{D4445727-2982-48E4-9642-065225D49807}"/>
    <dgm:cxn modelId="{C2E50EED-1CBF-4505-BFE5-84C253BFF7CE}" type="presOf" srcId="{63C61300-9CCA-4CCC-9289-BF03845E6D62}" destId="{5EC30751-9548-4F32-A35D-A041F58C9C74}" srcOrd="0" destOrd="0" presId="urn:microsoft.com/office/officeart/2005/8/layout/hProcess11"/>
    <dgm:cxn modelId="{4CA1A21C-5BE3-448D-8709-283E9AB8988F}" srcId="{3A11C8AB-089A-48AA-9B6B-9D5E55FAD74E}" destId="{D7146E5E-EDC5-4E9C-AE4D-9634C7F9F913}" srcOrd="2" destOrd="0" parTransId="{ADE1A5C4-88C2-420D-AC33-901AD432EDCE}" sibTransId="{DF8EF80B-7DBE-4733-B7E3-9B7D5251AC5D}"/>
    <dgm:cxn modelId="{7CD38E39-4802-48A1-8539-8DE9E6A3C69E}" srcId="{3A11C8AB-089A-48AA-9B6B-9D5E55FAD74E}" destId="{DBA850D9-1FF5-4832-A0DE-31A49E3C5298}" srcOrd="1" destOrd="0" parTransId="{3C86D9D7-758F-4735-8BBC-A9DC52D1F963}" sibTransId="{ABB85C44-2CF7-4127-8CC1-0DB0597228E6}"/>
    <dgm:cxn modelId="{F59B967F-8AE9-4FF4-AAEB-C43A90A5E80F}" type="presOf" srcId="{DBA850D9-1FF5-4832-A0DE-31A49E3C5298}" destId="{FDD9CDCC-5943-4E62-B3ED-FF20F2B7989A}" srcOrd="0" destOrd="0" presId="urn:microsoft.com/office/officeart/2005/8/layout/hProcess11"/>
    <dgm:cxn modelId="{771D078E-1344-42B2-BE0C-3492DAED1066}" type="presParOf" srcId="{3B691D4E-CF0E-4DFB-9522-46F516145232}" destId="{1FE81CD6-02A0-42E4-A256-8DB45A0F2386}" srcOrd="0" destOrd="0" presId="urn:microsoft.com/office/officeart/2005/8/layout/hProcess11"/>
    <dgm:cxn modelId="{414EECDC-416D-493A-8349-B60B67EF7068}" type="presParOf" srcId="{3B691D4E-CF0E-4DFB-9522-46F516145232}" destId="{AA29D205-88A6-4C1E-A2E7-067EE0AA1BB6}" srcOrd="1" destOrd="0" presId="urn:microsoft.com/office/officeart/2005/8/layout/hProcess11"/>
    <dgm:cxn modelId="{D4054D0B-CB09-4FA9-80C3-98A1B1ED987E}" type="presParOf" srcId="{AA29D205-88A6-4C1E-A2E7-067EE0AA1BB6}" destId="{91B2C605-9554-43EC-BA3F-DF4EC51C47C5}" srcOrd="0" destOrd="0" presId="urn:microsoft.com/office/officeart/2005/8/layout/hProcess11"/>
    <dgm:cxn modelId="{5699F998-BD08-43BD-AA1F-D7234F4986A8}" type="presParOf" srcId="{91B2C605-9554-43EC-BA3F-DF4EC51C47C5}" destId="{5EC30751-9548-4F32-A35D-A041F58C9C74}" srcOrd="0" destOrd="0" presId="urn:microsoft.com/office/officeart/2005/8/layout/hProcess11"/>
    <dgm:cxn modelId="{C151597D-E8FE-4926-AC45-38B2540E69F5}" type="presParOf" srcId="{91B2C605-9554-43EC-BA3F-DF4EC51C47C5}" destId="{510AA33D-76B2-4953-A80B-0F353854C4E6}" srcOrd="1" destOrd="0" presId="urn:microsoft.com/office/officeart/2005/8/layout/hProcess11"/>
    <dgm:cxn modelId="{4BEA87BE-5FEA-466C-8278-6E755A7E5695}" type="presParOf" srcId="{91B2C605-9554-43EC-BA3F-DF4EC51C47C5}" destId="{9ED3C0B9-6CFE-4B64-8DE7-F74E1A825477}" srcOrd="2" destOrd="0" presId="urn:microsoft.com/office/officeart/2005/8/layout/hProcess11"/>
    <dgm:cxn modelId="{914DC11A-2DB4-417A-9442-9AF05C2870E2}" type="presParOf" srcId="{AA29D205-88A6-4C1E-A2E7-067EE0AA1BB6}" destId="{7A01CAA8-E5A4-4008-A9DC-C2E607A8ADD0}" srcOrd="1" destOrd="0" presId="urn:microsoft.com/office/officeart/2005/8/layout/hProcess11"/>
    <dgm:cxn modelId="{DA3740A0-7326-4F39-8319-0DA4458CCDCE}" type="presParOf" srcId="{AA29D205-88A6-4C1E-A2E7-067EE0AA1BB6}" destId="{6117D391-7923-4792-8686-BB783E6F5EEB}" srcOrd="2" destOrd="0" presId="urn:microsoft.com/office/officeart/2005/8/layout/hProcess11"/>
    <dgm:cxn modelId="{2DFC21CF-ADB8-4C73-9524-87286142D0E6}" type="presParOf" srcId="{6117D391-7923-4792-8686-BB783E6F5EEB}" destId="{FDD9CDCC-5943-4E62-B3ED-FF20F2B7989A}" srcOrd="0" destOrd="0" presId="urn:microsoft.com/office/officeart/2005/8/layout/hProcess11"/>
    <dgm:cxn modelId="{C5FCFB4B-83C4-4FFF-8242-26C48804A537}" type="presParOf" srcId="{6117D391-7923-4792-8686-BB783E6F5EEB}" destId="{2BDD2D8E-F651-4E9D-970D-A5122F0149DE}" srcOrd="1" destOrd="0" presId="urn:microsoft.com/office/officeart/2005/8/layout/hProcess11"/>
    <dgm:cxn modelId="{B9A0BC93-A794-4E56-9EEF-2FFEFBB59D8A}" type="presParOf" srcId="{6117D391-7923-4792-8686-BB783E6F5EEB}" destId="{8DFE700B-31BD-4B53-A8CE-F6FF1E11115F}" srcOrd="2" destOrd="0" presId="urn:microsoft.com/office/officeart/2005/8/layout/hProcess11"/>
    <dgm:cxn modelId="{FBFCD58C-921D-4232-8973-67FCCA9064CF}" type="presParOf" srcId="{AA29D205-88A6-4C1E-A2E7-067EE0AA1BB6}" destId="{85133CE1-A00F-468F-8E0D-E5E758484B69}" srcOrd="3" destOrd="0" presId="urn:microsoft.com/office/officeart/2005/8/layout/hProcess11"/>
    <dgm:cxn modelId="{3FD0AE55-D9EC-449F-9528-CA4E1B7F635A}" type="presParOf" srcId="{AA29D205-88A6-4C1E-A2E7-067EE0AA1BB6}" destId="{EC59DB2A-DB1A-4840-88C2-76CFE641022D}" srcOrd="4" destOrd="0" presId="urn:microsoft.com/office/officeart/2005/8/layout/hProcess11"/>
    <dgm:cxn modelId="{E262DE5C-A4C9-4DF1-90C4-69D76434BD99}" type="presParOf" srcId="{EC59DB2A-DB1A-4840-88C2-76CFE641022D}" destId="{9A3823D8-3F01-4C14-9BB1-33724CF3ECB9}" srcOrd="0" destOrd="0" presId="urn:microsoft.com/office/officeart/2005/8/layout/hProcess11"/>
    <dgm:cxn modelId="{E7B16BCF-B474-4E45-AA1B-5EE35616B109}" type="presParOf" srcId="{EC59DB2A-DB1A-4840-88C2-76CFE641022D}" destId="{226DF27F-2524-4788-8DF9-6B7E765BF8CA}" srcOrd="1" destOrd="0" presId="urn:microsoft.com/office/officeart/2005/8/layout/hProcess11"/>
    <dgm:cxn modelId="{121167D7-DDA1-4288-8515-43B35CAF5C6B}" type="presParOf" srcId="{EC59DB2A-DB1A-4840-88C2-76CFE641022D}" destId="{FE65E445-2E80-4390-A0D9-2A320253951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81CD6-02A0-42E4-A256-8DB45A0F2386}">
      <dsp:nvSpPr>
        <dsp:cNvPr id="0" name=""/>
        <dsp:cNvSpPr/>
      </dsp:nvSpPr>
      <dsp:spPr>
        <a:xfrm>
          <a:off x="0" y="972108"/>
          <a:ext cx="8208912" cy="1296144"/>
        </a:xfrm>
        <a:prstGeom prst="notchedRightArrow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C30751-9548-4F32-A35D-A041F58C9C74}">
      <dsp:nvSpPr>
        <dsp:cNvPr id="0" name=""/>
        <dsp:cNvSpPr/>
      </dsp:nvSpPr>
      <dsp:spPr>
        <a:xfrm>
          <a:off x="3607" y="0"/>
          <a:ext cx="2380905" cy="1296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chemeClr val="accent1"/>
              </a:solidFill>
            </a:rPr>
            <a:t>Franke &amp; </a:t>
          </a:r>
          <a:r>
            <a:rPr lang="de-DE" sz="2000" kern="1200" dirty="0" err="1" smtClean="0">
              <a:solidFill>
                <a:schemeClr val="accent1"/>
              </a:solidFill>
            </a:rPr>
            <a:t>Bornberg</a:t>
          </a:r>
          <a:r>
            <a:rPr lang="de-DE" sz="2000" kern="1200" dirty="0" smtClean="0">
              <a:solidFill>
                <a:schemeClr val="accent1"/>
              </a:solidFill>
            </a:rPr>
            <a:t> – Ende Juni</a:t>
          </a:r>
          <a:endParaRPr lang="de-DE" sz="2000" kern="1200" dirty="0">
            <a:solidFill>
              <a:schemeClr val="accent1"/>
            </a:solidFill>
          </a:endParaRPr>
        </a:p>
      </dsp:txBody>
      <dsp:txXfrm>
        <a:off x="3607" y="0"/>
        <a:ext cx="2380905" cy="1296144"/>
      </dsp:txXfrm>
    </dsp:sp>
    <dsp:sp modelId="{510AA33D-76B2-4953-A80B-0F353854C4E6}">
      <dsp:nvSpPr>
        <dsp:cNvPr id="0" name=""/>
        <dsp:cNvSpPr/>
      </dsp:nvSpPr>
      <dsp:spPr>
        <a:xfrm>
          <a:off x="1032042" y="1458162"/>
          <a:ext cx="324036" cy="324036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9CDCC-5943-4E62-B3ED-FF20F2B7989A}">
      <dsp:nvSpPr>
        <dsp:cNvPr id="0" name=""/>
        <dsp:cNvSpPr/>
      </dsp:nvSpPr>
      <dsp:spPr>
        <a:xfrm>
          <a:off x="2503557" y="1944216"/>
          <a:ext cx="2380905" cy="1296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chemeClr val="accent1"/>
              </a:solidFill>
            </a:rPr>
            <a:t>Morgen &amp; Morgen – Ende Juli, spätestens 5.August</a:t>
          </a:r>
          <a:endParaRPr lang="de-DE" sz="2000" kern="1200" dirty="0">
            <a:solidFill>
              <a:schemeClr val="accent1"/>
            </a:solidFill>
          </a:endParaRPr>
        </a:p>
      </dsp:txBody>
      <dsp:txXfrm>
        <a:off x="2503557" y="1944216"/>
        <a:ext cx="2380905" cy="1296144"/>
      </dsp:txXfrm>
    </dsp:sp>
    <dsp:sp modelId="{2BDD2D8E-F651-4E9D-970D-A5122F0149DE}">
      <dsp:nvSpPr>
        <dsp:cNvPr id="0" name=""/>
        <dsp:cNvSpPr/>
      </dsp:nvSpPr>
      <dsp:spPr>
        <a:xfrm>
          <a:off x="3531992" y="1458162"/>
          <a:ext cx="324036" cy="324036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823D8-3F01-4C14-9BB1-33724CF3ECB9}">
      <dsp:nvSpPr>
        <dsp:cNvPr id="0" name=""/>
        <dsp:cNvSpPr/>
      </dsp:nvSpPr>
      <dsp:spPr>
        <a:xfrm>
          <a:off x="5003508" y="0"/>
          <a:ext cx="2380905" cy="1296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>
              <a:solidFill>
                <a:schemeClr val="accent1"/>
              </a:solidFill>
            </a:rPr>
            <a:t>Softfair</a:t>
          </a:r>
          <a:r>
            <a:rPr lang="de-DE" sz="2000" kern="1200" dirty="0" smtClean="0">
              <a:solidFill>
                <a:schemeClr val="accent1"/>
              </a:solidFill>
            </a:rPr>
            <a:t> – voraussichtlich Mitte August</a:t>
          </a:r>
          <a:endParaRPr lang="de-DE" sz="2000" kern="1200" dirty="0">
            <a:solidFill>
              <a:schemeClr val="accent1"/>
            </a:solidFill>
          </a:endParaRPr>
        </a:p>
      </dsp:txBody>
      <dsp:txXfrm>
        <a:off x="5003508" y="0"/>
        <a:ext cx="2380905" cy="1296144"/>
      </dsp:txXfrm>
    </dsp:sp>
    <dsp:sp modelId="{226DF27F-2524-4788-8DF9-6B7E765BF8CA}">
      <dsp:nvSpPr>
        <dsp:cNvPr id="0" name=""/>
        <dsp:cNvSpPr/>
      </dsp:nvSpPr>
      <dsp:spPr>
        <a:xfrm>
          <a:off x="6031942" y="1458162"/>
          <a:ext cx="324036" cy="324036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DBEB2CD1-FF49-4BE3-9C04-EB514329B729}" type="datetimeFigureOut">
              <a:rPr lang="de-DE" smtClean="0"/>
              <a:pPr/>
              <a:t>12.06.2020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517777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01699" y="9516038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414FFE73-0491-4C61-BDF2-2C4C4F0EF4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791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A5757FB7-86DC-4A05-9B18-4C2CA693F893}" type="datetimeFigureOut">
              <a:rPr lang="de-DE" smtClean="0"/>
              <a:pPr/>
              <a:t>12.06.2020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1063625"/>
            <a:ext cx="6034087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8" rIns="92437" bIns="4621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2437" tIns="46218" rIns="92437" bIns="46218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516038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699" y="9516038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4AB6C5F2-D76D-4EBC-A55F-13389C7CFC3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252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Clr>
        <a:schemeClr val="accent1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61950" indent="-180975" algn="l" defTabSz="914400" rtl="0" eaLnBrk="1" latinLnBrk="0" hangingPunct="1">
      <a:buClr>
        <a:schemeClr val="accent1"/>
      </a:buClr>
      <a:buSzPct val="90000"/>
      <a:buFont typeface="Wingdings" panose="05000000000000000000" pitchFamily="2" charset="2"/>
      <a:buChar char="§"/>
      <a:defRPr sz="1050" kern="1200">
        <a:solidFill>
          <a:schemeClr val="tx1"/>
        </a:solidFill>
        <a:latin typeface="+mn-lt"/>
        <a:ea typeface="+mn-ea"/>
        <a:cs typeface="+mn-cs"/>
      </a:defRPr>
    </a:lvl2pPr>
    <a:lvl3pPr marL="542925" indent="-180975" algn="l" defTabSz="914400" rtl="0" eaLnBrk="1" latinLnBrk="0" hangingPunct="1">
      <a:buClr>
        <a:schemeClr val="accent1"/>
      </a:buClr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Vorgaben</a:t>
            </a:r>
            <a:r>
              <a:rPr lang="de-DE" baseline="0" dirty="0" smtClean="0"/>
              <a:t> M&amp;M: </a:t>
            </a:r>
            <a:r>
              <a:rPr lang="de-DE" dirty="0" smtClean="0"/>
              <a:t>Selbständig, Akademiker, Personal 5, 100 % Büro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311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Vorgaben M&amp;M: Angestellt,</a:t>
            </a:r>
            <a:r>
              <a:rPr lang="de-DE" baseline="0" dirty="0" smtClean="0"/>
              <a:t> Akademiker, 100 % Büro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172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Akademiker,</a:t>
            </a:r>
            <a:r>
              <a:rPr lang="de-DE" baseline="0" dirty="0" smtClean="0"/>
              <a:t> 80 % Büro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37397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Akademiker,</a:t>
            </a:r>
            <a:r>
              <a:rPr lang="de-DE" baseline="0" dirty="0" smtClean="0"/>
              <a:t> 80 % Büro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3739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Bleibt unverändert in A1, doch mit NR Verbesserung,</a:t>
            </a:r>
          </a:p>
          <a:p>
            <a:pPr marL="0" indent="0">
              <a:buNone/>
            </a:pPr>
            <a:r>
              <a:rPr lang="de-DE" dirty="0" smtClean="0"/>
              <a:t>Akademiker, 100 % Büro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5775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7133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577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955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9555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955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955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Hier</a:t>
            </a:r>
            <a:r>
              <a:rPr lang="de-DE" baseline="0" dirty="0" smtClean="0"/>
              <a:t> würde ich anders gewichten…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8625" y="1063625"/>
            <a:ext cx="6030913" cy="33924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Diese Sonderregelung ist immer wieder ein großes Hindernis in der Beratung.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VB (Annahmerichtlinien): Nachmeldung nach 5 Jahren -&gt; max. A4</a:t>
            </a:r>
          </a:p>
          <a:p>
            <a:pPr marL="0" indent="0">
              <a:buNone/>
            </a:pPr>
            <a:r>
              <a:rPr lang="de-DE" dirty="0" smtClean="0"/>
              <a:t>Allianz (Flyer): Nach dem Studium ist immer automatisch der aktuell ausgeübte Beruf versichert. Der Versicherungsschutz bleibt auch nach einem Studienabbruch oder einem Berufswechsel</a:t>
            </a:r>
            <a:br>
              <a:rPr lang="de-DE" dirty="0" smtClean="0"/>
            </a:br>
            <a:r>
              <a:rPr lang="de-DE" dirty="0" smtClean="0"/>
              <a:t>unverändert bestehen.</a:t>
            </a:r>
          </a:p>
          <a:p>
            <a:pPr marL="0" indent="0">
              <a:buNone/>
            </a:pPr>
            <a:r>
              <a:rPr lang="de-DE" dirty="0" smtClean="0"/>
              <a:t>AL (Homepage): Bei unserer </a:t>
            </a:r>
            <a:r>
              <a:rPr lang="de-DE" dirty="0" err="1" smtClean="0"/>
              <a:t>BerufsunfähigkeitsPolice</a:t>
            </a:r>
            <a:r>
              <a:rPr lang="de-DE" dirty="0" smtClean="0"/>
              <a:t> läuft Ihr Versicherungsschutz einfach weiter, wenn Sie Ihr Studienfach wechseln. Auch der Beitrag bleibt unverändert. Ganz gleich, was Sie nach dem Studium machen: Grundsätzlich behalten Sie Ihren Berufsunfähigkeitsschutz bis zum vereinbarten Ablaufdatum der Versicherung.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97270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01938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05" lvl="1" indent="-173305" defTabSz="924292">
              <a:buSzTx/>
              <a:defRPr/>
            </a:pPr>
            <a:endParaRPr lang="de-DE" dirty="0" smtClean="0"/>
          </a:p>
          <a:p>
            <a:pPr marL="0" lvl="1" indent="0" defTabSz="924292">
              <a:buSzTx/>
              <a:buNone/>
              <a:defRPr/>
            </a:pPr>
            <a:endParaRPr lang="de-DE" sz="2000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05" lvl="1" indent="-173305" defTabSz="924292">
              <a:buSzTx/>
              <a:defRPr/>
            </a:pPr>
            <a:endParaRPr lang="de-DE" dirty="0" smtClean="0"/>
          </a:p>
          <a:p>
            <a:pPr marL="0" lvl="1" indent="0" defTabSz="924292">
              <a:buSzTx/>
              <a:buNone/>
              <a:defRPr/>
            </a:pPr>
            <a:endParaRPr lang="de-DE" sz="2000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5184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5535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8625" y="1063625"/>
            <a:ext cx="6030913" cy="33924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Diese Sonderregelung ist immer wieder ein großes Hindernis in der Beratung.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VB (Annahmerichtlinien): Nachmeldung nach 5 Jahren -&gt; max. A4</a:t>
            </a:r>
          </a:p>
          <a:p>
            <a:pPr marL="0" indent="0">
              <a:buNone/>
            </a:pPr>
            <a:r>
              <a:rPr lang="de-DE" dirty="0" smtClean="0"/>
              <a:t>Allianz (Flyer): Nach dem Studium ist immer automatisch der aktuell ausgeübte Beruf versichert. Der Versicherungsschutz bleibt auch nach einem Studienabbruch oder einem Berufswechsel</a:t>
            </a:r>
            <a:br>
              <a:rPr lang="de-DE" dirty="0" smtClean="0"/>
            </a:br>
            <a:r>
              <a:rPr lang="de-DE" dirty="0" smtClean="0"/>
              <a:t>unverändert bestehen.</a:t>
            </a:r>
          </a:p>
          <a:p>
            <a:pPr marL="0" indent="0">
              <a:buNone/>
            </a:pPr>
            <a:r>
              <a:rPr lang="de-DE" dirty="0" smtClean="0"/>
              <a:t>AL (Homepage): Bei unserer </a:t>
            </a:r>
            <a:r>
              <a:rPr lang="de-DE" dirty="0" err="1" smtClean="0"/>
              <a:t>BerufsunfähigkeitsPolice</a:t>
            </a:r>
            <a:r>
              <a:rPr lang="de-DE" dirty="0" smtClean="0"/>
              <a:t> läuft Ihr Versicherungsschutz einfach weiter, wenn Sie Ihr Studienfach wechseln. Auch der Beitrag bleibt unverändert. Ganz gleich, was Sie nach dem Studium machen: Grundsätzlich behalten Sie Ihren Berufsunfähigkeitsschutz bis zum vereinbarten Ablaufdatum der Versicherung.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6C5F2-D76D-4EBC-A55F-13389C7CFC30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9727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gradFill>
          <a:gsLst>
            <a:gs pos="1000">
              <a:srgbClr val="DFE3ED"/>
            </a:gs>
            <a:gs pos="57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93488" y="1717062"/>
            <a:ext cx="4910761" cy="917972"/>
          </a:xfrm>
        </p:spPr>
        <p:txBody>
          <a:bodyPr anchor="b">
            <a:normAutofit/>
          </a:bodyPr>
          <a:lstStyle>
            <a:lvl1pPr algn="l">
              <a:defRPr sz="3100" b="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693488" y="2674531"/>
            <a:ext cx="4910761" cy="515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cxnSp>
        <p:nvCxnSpPr>
          <p:cNvPr id="17" name="Gerade Verbindung 16"/>
          <p:cNvCxnSpPr/>
          <p:nvPr userDrawn="1"/>
        </p:nvCxnSpPr>
        <p:spPr>
          <a:xfrm>
            <a:off x="3563888" y="1563638"/>
            <a:ext cx="0" cy="178344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://www.intern.volkswohl-bund.de/TrainingCoaching/dokumente/pptvorlagen/vbfolientool/leben/logosundbewertungen/volkswohl-bun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19578"/>
            <a:ext cx="2452688" cy="50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" y="813647"/>
            <a:ext cx="3923929" cy="432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368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6"/>
          </p:nvPr>
        </p:nvSpPr>
        <p:spPr>
          <a:xfrm>
            <a:off x="254001" y="1188244"/>
            <a:ext cx="8350249" cy="3399631"/>
          </a:xfrm>
        </p:spPr>
        <p:txBody>
          <a:bodyPr/>
          <a:lstStyle>
            <a:lvl1pPr marL="271463" indent="-271463">
              <a:buFont typeface="Wingdings" panose="05000000000000000000" pitchFamily="2" charset="2"/>
              <a:buChar char="§"/>
              <a:defRPr/>
            </a:lvl1pPr>
            <a:lvl2pPr marL="542925" indent="-271463"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55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436984" y="3002367"/>
            <a:ext cx="4167266" cy="1584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436984" y="1188244"/>
            <a:ext cx="4167266" cy="15840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253998" y="1188244"/>
            <a:ext cx="3888000" cy="1583744"/>
          </a:xfrm>
        </p:spPr>
        <p:txBody>
          <a:bodyPr/>
          <a:lstStyle>
            <a:lvl1pPr marL="271463" indent="-271463">
              <a:buFont typeface="Wingdings" panose="05000000000000000000" pitchFamily="2" charset="2"/>
              <a:buChar char="§"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4"/>
          </p:nvPr>
        </p:nvSpPr>
        <p:spPr>
          <a:xfrm>
            <a:off x="253998" y="3002623"/>
            <a:ext cx="3888000" cy="1583744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22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237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60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4824250"/>
            <a:ext cx="9144000" cy="206922"/>
          </a:xfrm>
          <a:prstGeom prst="rect">
            <a:avLst/>
          </a:prstGeom>
          <a:solidFill>
            <a:srgbClr val="E3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2000" y="4822200"/>
            <a:ext cx="8204400" cy="208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Fußzeile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577263" y="4822200"/>
            <a:ext cx="483937" cy="2089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accent1"/>
                </a:solidFill>
              </a:defRPr>
            </a:lvl1pPr>
          </a:lstStyle>
          <a:p>
            <a:fld id="{D4283204-99CE-4BE7-8913-1B1932C4C36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2" descr="http://www.intern.volkswohl-bund.de/TrainingCoaching/dokumente/pptvorlagen/vbfolientool/leben/logosundbewertungen/volkswohl-bund.gif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338" y="68536"/>
            <a:ext cx="1962150" cy="40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Gerade Verbindung 8"/>
          <p:cNvCxnSpPr/>
          <p:nvPr/>
        </p:nvCxnSpPr>
        <p:spPr>
          <a:xfrm>
            <a:off x="0" y="4914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9"/>
          <p:cNvSpPr>
            <a:spLocks noGrp="1"/>
          </p:cNvSpPr>
          <p:nvPr>
            <p:ph type="body" idx="1"/>
          </p:nvPr>
        </p:nvSpPr>
        <p:spPr>
          <a:xfrm>
            <a:off x="251999" y="1188246"/>
            <a:ext cx="8352251" cy="3399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477"/>
            <a:ext cx="1152128" cy="417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86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2" r:id="rId3"/>
    <p:sldLayoutId id="2147483654" r:id="rId4"/>
    <p:sldLayoutId id="214748365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lang="de-DE" sz="24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1463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5963" indent="-17303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3693488" y="1572362"/>
            <a:ext cx="5198992" cy="1359428"/>
          </a:xfrm>
        </p:spPr>
        <p:txBody>
          <a:bodyPr>
            <a:normAutofit/>
          </a:bodyPr>
          <a:lstStyle/>
          <a:p>
            <a:r>
              <a:rPr lang="de-DE" sz="4800" b="1" dirty="0" err="1" smtClean="0">
                <a:solidFill>
                  <a:schemeClr val="accent2"/>
                </a:solidFill>
              </a:rPr>
              <a:t>BU</a:t>
            </a:r>
            <a:r>
              <a:rPr lang="de-DE" sz="4800" b="1" i="1" dirty="0" err="1" smtClean="0">
                <a:solidFill>
                  <a:schemeClr val="accent5"/>
                </a:solidFill>
              </a:rPr>
              <a:t>modern</a:t>
            </a:r>
            <a:r>
              <a:rPr lang="de-DE" sz="3600" dirty="0" smtClean="0"/>
              <a:t>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2800" dirty="0" smtClean="0">
                <a:solidFill>
                  <a:schemeClr val="accent2"/>
                </a:solidFill>
              </a:rPr>
              <a:t>Sicher. Für die Zukunft.</a:t>
            </a:r>
            <a:endParaRPr lang="de-DE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89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Unsere Neuerungen für Sie: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23528" y="138361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Neue Berufe, neue Klassen, neue Prämien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323528" y="210369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Zahlreiche </a:t>
            </a:r>
            <a:r>
              <a:rPr lang="de-DE" sz="2400" dirty="0" smtClean="0"/>
              <a:t>Leistungsverbesserungen</a:t>
            </a:r>
          </a:p>
        </p:txBody>
      </p:sp>
      <p:sp>
        <p:nvSpPr>
          <p:cNvPr id="13" name="Rechteck 12"/>
          <p:cNvSpPr/>
          <p:nvPr/>
        </p:nvSpPr>
        <p:spPr>
          <a:xfrm>
            <a:off x="323528" y="282377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Neue Struktur der Gesundheitsfragen mit bekannter Sicherheit </a:t>
            </a:r>
          </a:p>
        </p:txBody>
      </p:sp>
    </p:spTree>
    <p:extLst>
      <p:ext uri="{BB962C8B-B14F-4D97-AF65-F5344CB8AC3E}">
        <p14:creationId xmlns:p14="http://schemas.microsoft.com/office/powerpoint/2010/main" val="539064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Unsere Neuerungen für Sie: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23528" y="138361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Neue Berufe, neue Klassen, neue Prämien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323528" y="2103698"/>
            <a:ext cx="8424936" cy="6120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Zahlreiche </a:t>
            </a:r>
            <a:r>
              <a:rPr lang="de-DE" sz="2400" dirty="0" smtClean="0"/>
              <a:t>Leistungsverbesserungen</a:t>
            </a:r>
          </a:p>
        </p:txBody>
      </p:sp>
      <p:sp>
        <p:nvSpPr>
          <p:cNvPr id="13" name="Rechteck 12"/>
          <p:cNvSpPr/>
          <p:nvPr/>
        </p:nvSpPr>
        <p:spPr>
          <a:xfrm>
            <a:off x="323528" y="2823778"/>
            <a:ext cx="8424936" cy="6120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Neue Struktur der Gesundheitsfragen mit bekannter Sicherheit </a:t>
            </a:r>
          </a:p>
        </p:txBody>
      </p:sp>
    </p:spTree>
    <p:extLst>
      <p:ext uri="{BB962C8B-B14F-4D97-AF65-F5344CB8AC3E}">
        <p14:creationId xmlns:p14="http://schemas.microsoft.com/office/powerpoint/2010/main" val="539064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Schweißer „gestern“ und „heute“</a:t>
            </a:r>
            <a:endParaRPr lang="de-DE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7654"/>
            <a:ext cx="398761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546" y="1707654"/>
            <a:ext cx="3671932" cy="230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99960"/>
            <a:ext cx="398761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/>
        </p:nvSpPr>
        <p:spPr>
          <a:xfrm>
            <a:off x="467544" y="4083918"/>
            <a:ext cx="7848872" cy="61206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/>
              <a:t>Alles ist im Wandel – auch die Arbeitswelt</a:t>
            </a:r>
          </a:p>
        </p:txBody>
      </p:sp>
    </p:spTree>
    <p:extLst>
      <p:ext uri="{BB962C8B-B14F-4D97-AF65-F5344CB8AC3E}">
        <p14:creationId xmlns:p14="http://schemas.microsoft.com/office/powerpoint/2010/main" val="4081460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Die neue Arbeitswelt bringt neue Berufe</a:t>
            </a:r>
            <a:endParaRPr lang="de-DE" dirty="0"/>
          </a:p>
        </p:txBody>
      </p:sp>
      <p:pic>
        <p:nvPicPr>
          <p:cNvPr id="1030" name="Picture 6" descr="file.sub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46846"/>
            <a:ext cx="3432827" cy="243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3"/>
          <p:cNvSpPr txBox="1">
            <a:spLocks/>
          </p:cNvSpPr>
          <p:nvPr/>
        </p:nvSpPr>
        <p:spPr>
          <a:xfrm>
            <a:off x="5076056" y="1131590"/>
            <a:ext cx="3168352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1463" indent="-2714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"/>
              <a:defRPr lang="de-DE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 err="1" smtClean="0">
                <a:sym typeface="Wingdings"/>
              </a:rPr>
              <a:t>Feel</a:t>
            </a:r>
            <a:r>
              <a:rPr lang="de-DE" sz="1800" dirty="0" smtClean="0">
                <a:sym typeface="Wingdings"/>
              </a:rPr>
              <a:t> </a:t>
            </a:r>
            <a:r>
              <a:rPr lang="de-DE" sz="1800" dirty="0" err="1" smtClean="0">
                <a:sym typeface="Wingdings"/>
              </a:rPr>
              <a:t>Good</a:t>
            </a:r>
            <a:r>
              <a:rPr lang="de-DE" sz="1800" dirty="0" smtClean="0">
                <a:sym typeface="Wingdings"/>
              </a:rPr>
              <a:t> Manager</a:t>
            </a:r>
          </a:p>
          <a:p>
            <a:r>
              <a:rPr lang="de-DE" sz="1800" dirty="0" smtClean="0">
                <a:sym typeface="Wingdings"/>
              </a:rPr>
              <a:t>Data Artist</a:t>
            </a:r>
          </a:p>
          <a:p>
            <a:r>
              <a:rPr lang="de-DE" sz="1800" dirty="0" smtClean="0">
                <a:sym typeface="Wingdings"/>
              </a:rPr>
              <a:t>Robotik-Ingenieur</a:t>
            </a:r>
          </a:p>
          <a:p>
            <a:r>
              <a:rPr lang="de-DE" sz="1800" dirty="0" err="1" smtClean="0">
                <a:sym typeface="Wingdings"/>
              </a:rPr>
              <a:t>Konzepter</a:t>
            </a:r>
            <a:r>
              <a:rPr lang="de-DE" sz="1800" dirty="0" smtClean="0">
                <a:sym typeface="Wingdings"/>
              </a:rPr>
              <a:t> Digitales Lernen</a:t>
            </a:r>
          </a:p>
          <a:p>
            <a:r>
              <a:rPr lang="de-DE" sz="1800" dirty="0" smtClean="0">
                <a:sym typeface="Wingdings"/>
              </a:rPr>
              <a:t>Engagement Manager </a:t>
            </a:r>
          </a:p>
          <a:p>
            <a:r>
              <a:rPr lang="de-DE" sz="1800" dirty="0" smtClean="0">
                <a:sym typeface="Wingdings"/>
              </a:rPr>
              <a:t>Online-Shop-Manager</a:t>
            </a:r>
          </a:p>
          <a:p>
            <a:r>
              <a:rPr lang="de-DE" sz="1800" dirty="0" smtClean="0">
                <a:sym typeface="Wingdings"/>
              </a:rPr>
              <a:t>Innovationsmanager</a:t>
            </a:r>
            <a:endParaRPr lang="de-DE" sz="1800" dirty="0">
              <a:sym typeface="Wingdings"/>
            </a:endParaRPr>
          </a:p>
          <a:p>
            <a:pPr lvl="1"/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endParaRPr lang="de-DE" sz="1800" dirty="0" smtClean="0">
              <a:sym typeface="Wingdings"/>
            </a:endParaRPr>
          </a:p>
          <a:p>
            <a:pPr marL="0" indent="0">
              <a:buNone/>
            </a:pPr>
            <a:endParaRPr lang="de-DE" sz="1800" dirty="0" smtClean="0">
              <a:sym typeface="Wingdings"/>
            </a:endParaRPr>
          </a:p>
          <a:p>
            <a:endParaRPr lang="de-DE" sz="1800" dirty="0">
              <a:sym typeface="Wingdings"/>
            </a:endParaRPr>
          </a:p>
          <a:p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pPr lvl="1"/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pPr marL="271462" lvl="1" indent="0">
              <a:buNone/>
            </a:pPr>
            <a:endParaRPr lang="de-DE" sz="1800" dirty="0" smtClean="0">
              <a:sym typeface="Wingdings"/>
            </a:endParaRPr>
          </a:p>
          <a:p>
            <a:pPr marL="271462" lvl="1" indent="0">
              <a:buNone/>
            </a:pPr>
            <a:endParaRPr lang="de-DE" sz="1800" dirty="0" smtClean="0">
              <a:sym typeface="Wingdings"/>
            </a:endParaRP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001684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39406"/>
            <a:ext cx="2386226" cy="1736400"/>
          </a:xfrm>
          <a:prstGeom prst="rect">
            <a:avLst/>
          </a:prstGeom>
        </p:spPr>
      </p:pic>
      <p:sp>
        <p:nvSpPr>
          <p:cNvPr id="2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Neue Berufsklasse</a:t>
            </a:r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723229"/>
              </p:ext>
            </p:extLst>
          </p:nvPr>
        </p:nvGraphicFramePr>
        <p:xfrm>
          <a:off x="1187624" y="1328680"/>
          <a:ext cx="1520808" cy="3259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0808"/>
              </a:tblGrid>
              <a:tr h="1078069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Berufe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4232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2800" b="1" i="0" u="none" strike="noStrike" kern="1200" dirty="0">
                        <a:solidFill>
                          <a:schemeClr val="accent5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420108">
                <a:tc>
                  <a:txBody>
                    <a:bodyPr/>
                    <a:lstStyle/>
                    <a:p>
                      <a:pPr algn="ctr" fontAlgn="b"/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A1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66766">
                <a:tc>
                  <a:txBody>
                    <a:bodyPr/>
                    <a:lstStyle/>
                    <a:p>
                      <a:pPr algn="ctr" fontAlgn="b"/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A2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66766">
                <a:tc>
                  <a:txBody>
                    <a:bodyPr/>
                    <a:lstStyle/>
                    <a:p>
                      <a:pPr algn="ctr" fontAlgn="b"/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A3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366766">
                <a:tc>
                  <a:txBody>
                    <a:bodyPr/>
                    <a:lstStyle/>
                    <a:p>
                      <a:pPr algn="ctr" fontAlgn="b"/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A4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1630248" y="2401877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accent5"/>
                </a:solidFill>
                <a:latin typeface="+mj-lt"/>
              </a:rPr>
              <a:t>A0</a:t>
            </a:r>
            <a:endParaRPr lang="de-DE" sz="2800" b="1" dirty="0" smtClean="0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345655"/>
            <a:ext cx="2595228" cy="1730151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94" y="2935221"/>
            <a:ext cx="2369926" cy="158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60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Beispiele für </a:t>
            </a:r>
            <a:r>
              <a:rPr lang="de-DE" dirty="0" smtClean="0"/>
              <a:t>„A0“-Berufe</a:t>
            </a:r>
            <a:endParaRPr lang="de-DE" dirty="0"/>
          </a:p>
        </p:txBody>
      </p:sp>
      <p:sp>
        <p:nvSpPr>
          <p:cNvPr id="3" name="Inhaltsplatzhalter 3"/>
          <p:cNvSpPr txBox="1">
            <a:spLocks/>
          </p:cNvSpPr>
          <p:nvPr/>
        </p:nvSpPr>
        <p:spPr>
          <a:xfrm>
            <a:off x="395536" y="1040366"/>
            <a:ext cx="2880320" cy="369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1463" indent="-2714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"/>
              <a:defRPr lang="de-DE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800" b="1" dirty="0" smtClean="0">
                <a:solidFill>
                  <a:schemeClr val="accent1"/>
                </a:solidFill>
                <a:sym typeface="Wingdings"/>
              </a:rPr>
              <a:t> </a:t>
            </a:r>
            <a:endParaRPr lang="de-DE" sz="1800" b="1" dirty="0">
              <a:solidFill>
                <a:schemeClr val="accent1"/>
              </a:solidFill>
              <a:sym typeface="Wingdings"/>
            </a:endParaRPr>
          </a:p>
          <a:p>
            <a:r>
              <a:rPr lang="de-DE" sz="1800" dirty="0" smtClean="0">
                <a:sym typeface="Wingdings"/>
              </a:rPr>
              <a:t>Praktischer Arzt</a:t>
            </a:r>
          </a:p>
          <a:p>
            <a:r>
              <a:rPr lang="de-DE" sz="1800" dirty="0" smtClean="0">
                <a:sym typeface="Wingdings"/>
              </a:rPr>
              <a:t>Allgemeinmediziner</a:t>
            </a:r>
          </a:p>
          <a:p>
            <a:r>
              <a:rPr lang="de-DE" sz="1800" dirty="0" smtClean="0">
                <a:sym typeface="Wingdings"/>
              </a:rPr>
              <a:t>Internist</a:t>
            </a:r>
          </a:p>
          <a:p>
            <a:r>
              <a:rPr lang="de-DE" sz="1800" dirty="0" smtClean="0">
                <a:sym typeface="Wingdings"/>
              </a:rPr>
              <a:t>Kinderarzt</a:t>
            </a:r>
          </a:p>
          <a:p>
            <a:r>
              <a:rPr lang="de-DE" sz="1800" dirty="0" smtClean="0">
                <a:sym typeface="Wingdings"/>
              </a:rPr>
              <a:t>Hals- Nasen- u. Ohrenarzt</a:t>
            </a:r>
          </a:p>
          <a:p>
            <a:r>
              <a:rPr lang="de-DE" sz="1800" dirty="0" smtClean="0">
                <a:sym typeface="Wingdings"/>
              </a:rPr>
              <a:t>Augenarzt</a:t>
            </a:r>
          </a:p>
          <a:p>
            <a:r>
              <a:rPr lang="de-DE" sz="1800" dirty="0" smtClean="0">
                <a:sym typeface="Wingdings"/>
              </a:rPr>
              <a:t>Hautarzt</a:t>
            </a:r>
          </a:p>
          <a:p>
            <a:r>
              <a:rPr lang="de-DE" sz="1800" dirty="0" smtClean="0">
                <a:sym typeface="Wingdings"/>
              </a:rPr>
              <a:t>Psychiater</a:t>
            </a:r>
          </a:p>
          <a:p>
            <a:r>
              <a:rPr lang="de-DE" sz="1800" dirty="0" smtClean="0">
                <a:sym typeface="Wingdings"/>
              </a:rPr>
              <a:t>Radiologe</a:t>
            </a:r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endParaRPr lang="de-DE" sz="1800" dirty="0" smtClean="0">
              <a:sym typeface="Wingdings"/>
            </a:endParaRPr>
          </a:p>
          <a:p>
            <a:pPr marL="0" indent="0">
              <a:buNone/>
            </a:pPr>
            <a:endParaRPr lang="de-DE" sz="1800" dirty="0" smtClean="0">
              <a:sym typeface="Wingdings"/>
            </a:endParaRPr>
          </a:p>
          <a:p>
            <a:endParaRPr lang="de-DE" sz="1800" dirty="0">
              <a:sym typeface="Wingdings"/>
            </a:endParaRPr>
          </a:p>
          <a:p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pPr lvl="1"/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pPr marL="271462" lvl="1" indent="0">
              <a:buNone/>
            </a:pPr>
            <a:endParaRPr lang="de-DE" sz="1800" dirty="0" smtClean="0">
              <a:sym typeface="Wingdings"/>
            </a:endParaRPr>
          </a:p>
          <a:p>
            <a:pPr marL="271462" lvl="1" indent="0">
              <a:buNone/>
            </a:pPr>
            <a:endParaRPr lang="de-DE" sz="1800" dirty="0" smtClean="0">
              <a:sym typeface="Wingdings"/>
            </a:endParaRPr>
          </a:p>
          <a:p>
            <a:endParaRPr lang="de-DE" sz="1800" dirty="0"/>
          </a:p>
        </p:txBody>
      </p:sp>
      <p:pic>
        <p:nvPicPr>
          <p:cNvPr id="1028" name="Picture 4" descr="file.sub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664" y="1559500"/>
            <a:ext cx="4099759" cy="296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846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Beispiele für </a:t>
            </a:r>
            <a:r>
              <a:rPr lang="de-DE" dirty="0" smtClean="0"/>
              <a:t>„A0“-Büroberufe</a:t>
            </a:r>
            <a:endParaRPr lang="de-DE" dirty="0"/>
          </a:p>
        </p:txBody>
      </p:sp>
      <p:sp>
        <p:nvSpPr>
          <p:cNvPr id="4" name="Inhaltsplatzhalter 3"/>
          <p:cNvSpPr txBox="1">
            <a:spLocks/>
          </p:cNvSpPr>
          <p:nvPr/>
        </p:nvSpPr>
        <p:spPr>
          <a:xfrm>
            <a:off x="3923928" y="843558"/>
            <a:ext cx="3456384" cy="3888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1463" indent="-2714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"/>
              <a:defRPr lang="de-DE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800" b="1" dirty="0" smtClean="0">
                <a:solidFill>
                  <a:schemeClr val="accent1"/>
                </a:solidFill>
                <a:sym typeface="Wingdings"/>
              </a:rPr>
              <a:t> </a:t>
            </a:r>
            <a:endParaRPr lang="de-DE" sz="1800" b="1" dirty="0">
              <a:solidFill>
                <a:schemeClr val="accent1"/>
              </a:solidFill>
              <a:sym typeface="Wingdings"/>
            </a:endParaRPr>
          </a:p>
          <a:p>
            <a:r>
              <a:rPr lang="de-DE" sz="1800" dirty="0" smtClean="0">
                <a:sym typeface="Wingdings"/>
              </a:rPr>
              <a:t>Prüfingenieur</a:t>
            </a:r>
          </a:p>
          <a:p>
            <a:r>
              <a:rPr lang="de-DE" sz="1800" dirty="0" smtClean="0">
                <a:sym typeface="Wingdings"/>
              </a:rPr>
              <a:t>Konstruktionsingenieur</a:t>
            </a:r>
          </a:p>
          <a:p>
            <a:r>
              <a:rPr lang="de-DE" sz="1800" dirty="0" smtClean="0">
                <a:sym typeface="Wingdings"/>
              </a:rPr>
              <a:t>Maschinenbauingenieur</a:t>
            </a:r>
          </a:p>
          <a:p>
            <a:r>
              <a:rPr lang="de-DE" sz="1800" dirty="0" smtClean="0">
                <a:sym typeface="Wingdings"/>
              </a:rPr>
              <a:t>Kraftfahrzeugingenieur</a:t>
            </a:r>
          </a:p>
          <a:p>
            <a:r>
              <a:rPr lang="de-DE" sz="1800" dirty="0" smtClean="0">
                <a:sym typeface="Wingdings"/>
              </a:rPr>
              <a:t>Ingenieur Klimatechnik</a:t>
            </a:r>
          </a:p>
          <a:p>
            <a:r>
              <a:rPr lang="de-DE" sz="1800" dirty="0" smtClean="0">
                <a:sym typeface="Wingdings"/>
              </a:rPr>
              <a:t>Fachinformatiker</a:t>
            </a:r>
          </a:p>
          <a:p>
            <a:r>
              <a:rPr lang="de-DE" sz="1800" dirty="0" smtClean="0">
                <a:sym typeface="Wingdings"/>
              </a:rPr>
              <a:t>Verwaltungsinformatiker</a:t>
            </a:r>
          </a:p>
          <a:p>
            <a:r>
              <a:rPr lang="de-DE" sz="1800" dirty="0" smtClean="0">
                <a:sym typeface="Wingdings"/>
              </a:rPr>
              <a:t>Programmierer</a:t>
            </a:r>
          </a:p>
          <a:p>
            <a:r>
              <a:rPr lang="de-DE" sz="1800" dirty="0" smtClean="0">
                <a:sym typeface="Wingdings"/>
              </a:rPr>
              <a:t>Softwareentwickler </a:t>
            </a:r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endParaRPr lang="de-DE" sz="1800" dirty="0" smtClean="0">
              <a:sym typeface="Wingdings"/>
            </a:endParaRPr>
          </a:p>
          <a:p>
            <a:pPr marL="0" indent="0">
              <a:buNone/>
            </a:pPr>
            <a:endParaRPr lang="de-DE" sz="1800" dirty="0" smtClean="0">
              <a:sym typeface="Wingdings"/>
            </a:endParaRPr>
          </a:p>
          <a:p>
            <a:endParaRPr lang="de-DE" sz="1800" dirty="0">
              <a:sym typeface="Wingdings"/>
            </a:endParaRPr>
          </a:p>
          <a:p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pPr lvl="1"/>
            <a:endParaRPr lang="de-DE" sz="1800" dirty="0">
              <a:sym typeface="Wingdings"/>
            </a:endParaRPr>
          </a:p>
          <a:p>
            <a:pPr lvl="1"/>
            <a:endParaRPr lang="de-DE" sz="1800" dirty="0" smtClean="0">
              <a:sym typeface="Wingdings"/>
            </a:endParaRPr>
          </a:p>
          <a:p>
            <a:pPr marL="271462" lvl="1" indent="0">
              <a:buNone/>
            </a:pPr>
            <a:endParaRPr lang="de-DE" sz="1800" dirty="0" smtClean="0">
              <a:sym typeface="Wingdings"/>
            </a:endParaRPr>
          </a:p>
          <a:p>
            <a:pPr marL="271462" lvl="1" indent="0">
              <a:buNone/>
            </a:pPr>
            <a:endParaRPr lang="de-DE" sz="1800" dirty="0" smtClean="0">
              <a:sym typeface="Wingdings"/>
            </a:endParaRPr>
          </a:p>
          <a:p>
            <a:endParaRPr lang="de-DE" sz="1800" dirty="0"/>
          </a:p>
        </p:txBody>
      </p:sp>
      <p:pic>
        <p:nvPicPr>
          <p:cNvPr id="2050" name="Picture 2" descr="file.sub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7574"/>
            <a:ext cx="2376264" cy="356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>
            <a:spLocks noChangeArrowheads="1"/>
          </p:cNvSpPr>
          <p:nvPr/>
        </p:nvSpPr>
        <p:spPr bwMode="auto">
          <a:xfrm rot="406210">
            <a:off x="4707408" y="2583945"/>
            <a:ext cx="3530264" cy="954107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2800" b="1" dirty="0" smtClean="0">
                <a:solidFill>
                  <a:schemeClr val="bg1"/>
                </a:solidFill>
                <a:latin typeface="+mn-lt"/>
              </a:rPr>
              <a:t>mehr als 150 Berufe  </a:t>
            </a:r>
            <a:br>
              <a:rPr lang="de-DE" altLang="de-DE" sz="2800" b="1" dirty="0" smtClean="0">
                <a:solidFill>
                  <a:schemeClr val="bg1"/>
                </a:solidFill>
                <a:latin typeface="+mn-lt"/>
              </a:rPr>
            </a:br>
            <a:r>
              <a:rPr lang="de-DE" altLang="de-DE" sz="2800" b="1" dirty="0" smtClean="0">
                <a:solidFill>
                  <a:schemeClr val="bg1"/>
                </a:solidFill>
                <a:latin typeface="+mn-lt"/>
              </a:rPr>
              <a:t>in Berufsklasse A0</a:t>
            </a:r>
            <a:endParaRPr lang="de-DE" altLang="de-DE" sz="2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9462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08154\AppData\Local\Temp\SNAGHTML10f9e0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126" y="1347614"/>
            <a:ext cx="3471322" cy="331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Mehr Möglichkeiten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292080" y="987574"/>
            <a:ext cx="2072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chemeClr val="accent1"/>
                </a:solidFill>
              </a:rPr>
              <a:t>Schulformen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42356"/>
              </p:ext>
            </p:extLst>
          </p:nvPr>
        </p:nvGraphicFramePr>
        <p:xfrm>
          <a:off x="1187624" y="1328680"/>
          <a:ext cx="1647544" cy="3259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7544"/>
              </a:tblGrid>
              <a:tr h="1078069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Schüler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</a:tr>
              <a:tr h="4232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2800" b="1" i="0" u="none" strike="noStrike" kern="1200" dirty="0">
                        <a:solidFill>
                          <a:schemeClr val="accent5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420108">
                <a:tc>
                  <a:txBody>
                    <a:bodyPr/>
                    <a:lstStyle/>
                    <a:p>
                      <a:pPr algn="ctr" fontAlgn="b"/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S1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66766">
                <a:tc>
                  <a:txBody>
                    <a:bodyPr/>
                    <a:lstStyle/>
                    <a:p>
                      <a:pPr algn="ctr" fontAlgn="b"/>
                      <a:r>
                        <a:rPr lang="de-DE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S2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66766">
                <a:tc>
                  <a:txBody>
                    <a:bodyPr/>
                    <a:lstStyle/>
                    <a:p>
                      <a:pPr algn="ctr" fontAlgn="b"/>
                      <a:endParaRPr lang="de-DE" sz="2800" b="1" i="0" u="none" strike="noStrike" dirty="0">
                        <a:solidFill>
                          <a:schemeClr val="accent5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66766">
                <a:tc>
                  <a:txBody>
                    <a:bodyPr/>
                    <a:lstStyle/>
                    <a:p>
                      <a:pPr algn="ctr" fontAlgn="b"/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5220072" y="1419622"/>
            <a:ext cx="3384376" cy="576064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5220072" y="3507854"/>
            <a:ext cx="3384376" cy="122413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1763688" y="2408570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accent5"/>
                </a:solidFill>
                <a:latin typeface="+mj-lt"/>
              </a:rPr>
              <a:t>S0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763688" y="3651953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accent5"/>
                </a:solidFill>
                <a:latin typeface="+mj-lt"/>
              </a:rPr>
              <a:t>S3</a:t>
            </a:r>
          </a:p>
        </p:txBody>
      </p:sp>
    </p:spTree>
    <p:extLst>
      <p:ext uri="{BB962C8B-B14F-4D97-AF65-F5344CB8AC3E}">
        <p14:creationId xmlns:p14="http://schemas.microsoft.com/office/powerpoint/2010/main" val="1172928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ile.sub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366"/>
            <a:ext cx="3361512" cy="223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ile.subjec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22439"/>
            <a:ext cx="288232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Günstigere </a:t>
            </a:r>
            <a:r>
              <a:rPr lang="de-DE" dirty="0" smtClean="0"/>
              <a:t>Prämien</a:t>
            </a:r>
            <a:endParaRPr lang="de-DE" dirty="0"/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 rot="373275">
            <a:off x="2759738" y="1455066"/>
            <a:ext cx="4054390" cy="1384995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2800" b="1" dirty="0" smtClean="0">
                <a:solidFill>
                  <a:schemeClr val="bg1"/>
                </a:solidFill>
                <a:latin typeface="+mn-lt"/>
              </a:rPr>
              <a:t>zahlreiche Berufe  </a:t>
            </a:r>
            <a:br>
              <a:rPr lang="de-DE" altLang="de-DE" sz="2800" b="1" dirty="0" smtClean="0">
                <a:solidFill>
                  <a:schemeClr val="bg1"/>
                </a:solidFill>
                <a:latin typeface="+mn-lt"/>
              </a:rPr>
            </a:br>
            <a:r>
              <a:rPr lang="de-DE" altLang="de-DE" sz="2800" b="1" dirty="0" smtClean="0">
                <a:solidFill>
                  <a:schemeClr val="bg1"/>
                </a:solidFill>
                <a:latin typeface="+mn-lt"/>
              </a:rPr>
              <a:t>in bessere Berufsklassen umsortiert </a:t>
            </a:r>
            <a:endParaRPr lang="de-DE" altLang="de-DE" sz="2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2871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Neu: Differenzierung </a:t>
            </a:r>
            <a:r>
              <a:rPr lang="de-DE" dirty="0" smtClean="0"/>
              <a:t>Raucher/Nichtraucher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987574"/>
            <a:ext cx="3744801" cy="3817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2339752" y="3579862"/>
            <a:ext cx="3528392" cy="1152128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 rot="1139036">
            <a:off x="4494880" y="2694535"/>
            <a:ext cx="3935491" cy="40011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2800" b="1">
                <a:solidFill>
                  <a:schemeClr val="bg1"/>
                </a:solidFill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latin typeface="Calibri" pitchFamily="34" charset="0"/>
              </a:defRPr>
            </a:lvl9pPr>
          </a:lstStyle>
          <a:p>
            <a:r>
              <a:rPr lang="de-DE" sz="2000" dirty="0" smtClean="0"/>
              <a:t>Keine Nachmeldung notwendig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973183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file.sub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31882"/>
            <a:ext cx="5553630" cy="370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Einige Preisbeispiele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356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/>
          <p:nvPr/>
        </p:nvPicPr>
        <p:blipFill rotWithShape="1">
          <a:blip r:embed="rId3" cstate="print"/>
          <a:srcRect t="14778"/>
          <a:stretch/>
        </p:blipFill>
        <p:spPr>
          <a:xfrm>
            <a:off x="179512" y="1065007"/>
            <a:ext cx="5972810" cy="379410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Allgemeinmediziner 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6948264" y="437195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30/67, 1.000 EUR, NR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10586" y="1184434"/>
            <a:ext cx="7920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A0</a:t>
            </a:r>
          </a:p>
        </p:txBody>
      </p:sp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277813" y="4803998"/>
            <a:ext cx="32271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Vorgabe: Selbständig, Akademiker, Personal 5, 100% Büro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835696" y="1347614"/>
            <a:ext cx="488558" cy="360040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</p:spTree>
    <p:extLst>
      <p:ext uri="{BB962C8B-B14F-4D97-AF65-F5344CB8AC3E}">
        <p14:creationId xmlns:p14="http://schemas.microsoft.com/office/powerpoint/2010/main" val="193657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/>
          <p:nvPr/>
        </p:nvPicPr>
        <p:blipFill rotWithShape="1">
          <a:blip r:embed="rId3" cstate="print"/>
          <a:srcRect t="14332"/>
          <a:stretch/>
        </p:blipFill>
        <p:spPr>
          <a:xfrm>
            <a:off x="277813" y="963977"/>
            <a:ext cx="5972810" cy="3799783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Dipl.-Informatiker 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6948264" y="437195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30/67, 1.000 EUR, NR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10586" y="1184434"/>
            <a:ext cx="7920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A0</a:t>
            </a:r>
          </a:p>
        </p:txBody>
      </p:sp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277813" y="4803998"/>
            <a:ext cx="25811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Vorgabe: Angestellt, Akademiker, 100% Büro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2125158" y="1635646"/>
            <a:ext cx="488558" cy="360040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</p:spTree>
    <p:extLst>
      <p:ext uri="{BB962C8B-B14F-4D97-AF65-F5344CB8AC3E}">
        <p14:creationId xmlns:p14="http://schemas.microsoft.com/office/powerpoint/2010/main" val="1877385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/>
          <p:nvPr/>
        </p:nvPicPr>
        <p:blipFill rotWithShape="1">
          <a:blip r:embed="rId3" cstate="print"/>
          <a:srcRect t="14438"/>
          <a:stretch/>
        </p:blipFill>
        <p:spPr>
          <a:xfrm>
            <a:off x="179512" y="1007878"/>
            <a:ext cx="5972810" cy="3858129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Dipl.-Ingenieur Maschinenbau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876256" y="1048696"/>
            <a:ext cx="226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400" dirty="0" smtClean="0"/>
          </a:p>
          <a:p>
            <a:endParaRPr lang="de-DE" sz="1400" dirty="0"/>
          </a:p>
        </p:txBody>
      </p:sp>
      <p:sp>
        <p:nvSpPr>
          <p:cNvPr id="15" name="Textfeld 14"/>
          <p:cNvSpPr txBox="1"/>
          <p:nvPr/>
        </p:nvSpPr>
        <p:spPr>
          <a:xfrm>
            <a:off x="6948264" y="437195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30/67, 1.000 EUR, NR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710586" y="1184434"/>
            <a:ext cx="7920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A0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77813" y="4803998"/>
            <a:ext cx="24833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Vorgabe: Angestellt, Akademiker, 80% Büro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1893636" y="1526800"/>
            <a:ext cx="488558" cy="360040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</p:spTree>
    <p:extLst>
      <p:ext uri="{BB962C8B-B14F-4D97-AF65-F5344CB8AC3E}">
        <p14:creationId xmlns:p14="http://schemas.microsoft.com/office/powerpoint/2010/main" val="2257326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/>
          <p:nvPr/>
        </p:nvPicPr>
        <p:blipFill rotWithShape="1">
          <a:blip r:embed="rId3" cstate="print"/>
          <a:srcRect t="13632"/>
          <a:stretch/>
        </p:blipFill>
        <p:spPr>
          <a:xfrm>
            <a:off x="247776" y="934589"/>
            <a:ext cx="5972810" cy="3859324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856504" cy="501574"/>
          </a:xfrm>
        </p:spPr>
        <p:txBody>
          <a:bodyPr/>
          <a:lstStyle/>
          <a:p>
            <a:r>
              <a:rPr lang="de-DE" dirty="0" smtClean="0"/>
              <a:t>Dipl.-Ingenieur Maschinenbau </a:t>
            </a:r>
            <a:r>
              <a:rPr lang="de-DE" dirty="0" smtClean="0">
                <a:solidFill>
                  <a:schemeClr val="accent5"/>
                </a:solidFill>
              </a:rPr>
              <a:t>Raucher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876256" y="1048696"/>
            <a:ext cx="226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400" dirty="0" smtClean="0"/>
          </a:p>
          <a:p>
            <a:endParaRPr lang="de-DE" sz="1400" dirty="0"/>
          </a:p>
        </p:txBody>
      </p:sp>
      <p:sp>
        <p:nvSpPr>
          <p:cNvPr id="13" name="Textfeld 12"/>
          <p:cNvSpPr txBox="1"/>
          <p:nvPr/>
        </p:nvSpPr>
        <p:spPr>
          <a:xfrm>
            <a:off x="6710586" y="1184434"/>
            <a:ext cx="7920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A0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948264" y="437195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30/67, 1.000 EUR</a:t>
            </a: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277813" y="4803998"/>
            <a:ext cx="24833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Vorgabe: Angestellt, Akademiker, 80% Büro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053150" y="2715766"/>
            <a:ext cx="488558" cy="360040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</p:spTree>
    <p:extLst>
      <p:ext uri="{BB962C8B-B14F-4D97-AF65-F5344CB8AC3E}">
        <p14:creationId xmlns:p14="http://schemas.microsoft.com/office/powerpoint/2010/main" val="79214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/>
          <p:cNvPicPr/>
          <p:nvPr/>
        </p:nvPicPr>
        <p:blipFill rotWithShape="1">
          <a:blip r:embed="rId3" cstate="print"/>
          <a:srcRect t="14590"/>
          <a:stretch/>
        </p:blipFill>
        <p:spPr>
          <a:xfrm>
            <a:off x="395536" y="975639"/>
            <a:ext cx="5972810" cy="3789979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Betriebswirt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904203" y="1120928"/>
            <a:ext cx="7920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A1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948264" y="437195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30/67, 1.000 EUR, NR</a:t>
            </a: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277813" y="4803998"/>
            <a:ext cx="25490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Vorgabe: Angestellt, Akademiker, 100% Büro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202532" y="2146736"/>
            <a:ext cx="488558" cy="360040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</p:spTree>
    <p:extLst>
      <p:ext uri="{BB962C8B-B14F-4D97-AF65-F5344CB8AC3E}">
        <p14:creationId xmlns:p14="http://schemas.microsoft.com/office/powerpoint/2010/main" val="4090470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/>
          <p:cNvPicPr/>
          <p:nvPr/>
        </p:nvPicPr>
        <p:blipFill rotWithShape="1">
          <a:blip r:embed="rId3" cstate="print"/>
          <a:srcRect t="14596"/>
          <a:stretch/>
        </p:blipFill>
        <p:spPr>
          <a:xfrm>
            <a:off x="395536" y="889142"/>
            <a:ext cx="5972810" cy="3816293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Industriekaufmann 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681972" y="1086004"/>
            <a:ext cx="7920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A2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948264" y="437195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30/67, 1.000 EUR, NR</a:t>
            </a:r>
          </a:p>
        </p:txBody>
      </p:sp>
      <p:sp>
        <p:nvSpPr>
          <p:cNvPr id="16" name="Textfeld 15"/>
          <p:cNvSpPr txBox="1">
            <a:spLocks noChangeArrowheads="1"/>
          </p:cNvSpPr>
          <p:nvPr/>
        </p:nvSpPr>
        <p:spPr bwMode="auto">
          <a:xfrm>
            <a:off x="277813" y="4803998"/>
            <a:ext cx="276550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Vorgabe: Angestellt, kfm. Ausbildung, 100% Büro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2339752" y="2283718"/>
            <a:ext cx="488558" cy="360040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</p:spTree>
    <p:extLst>
      <p:ext uri="{BB962C8B-B14F-4D97-AF65-F5344CB8AC3E}">
        <p14:creationId xmlns:p14="http://schemas.microsoft.com/office/powerpoint/2010/main" val="48457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/>
          <p:nvPr/>
        </p:nvPicPr>
        <p:blipFill rotWithShape="1">
          <a:blip r:embed="rId3" cstate="print"/>
          <a:srcRect t="13451"/>
          <a:stretch/>
        </p:blipFill>
        <p:spPr>
          <a:xfrm>
            <a:off x="308606" y="883778"/>
            <a:ext cx="5972810" cy="384821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9072528" cy="501574"/>
          </a:xfrm>
        </p:spPr>
        <p:txBody>
          <a:bodyPr/>
          <a:lstStyle/>
          <a:p>
            <a:r>
              <a:rPr lang="de-DE" dirty="0" smtClean="0"/>
              <a:t>kfm. Angestellter </a:t>
            </a:r>
            <a:r>
              <a:rPr lang="de-DE" sz="2400" dirty="0" smtClean="0"/>
              <a:t>(</a:t>
            </a:r>
            <a:r>
              <a:rPr lang="de-DE" sz="2400" u="sng" dirty="0" smtClean="0">
                <a:solidFill>
                  <a:schemeClr val="accent5"/>
                </a:solidFill>
              </a:rPr>
              <a:t>nicht</a:t>
            </a:r>
            <a:r>
              <a:rPr lang="de-DE" sz="2400" dirty="0" smtClean="0"/>
              <a:t> Bank, Bürokommunikation, Industrie)</a:t>
            </a:r>
            <a:endParaRPr lang="de-DE" sz="2400" dirty="0"/>
          </a:p>
        </p:txBody>
      </p:sp>
      <p:sp>
        <p:nvSpPr>
          <p:cNvPr id="12" name="Textfeld 11"/>
          <p:cNvSpPr txBox="1"/>
          <p:nvPr/>
        </p:nvSpPr>
        <p:spPr>
          <a:xfrm>
            <a:off x="6904203" y="1120928"/>
            <a:ext cx="7920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A3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948264" y="437195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30/67, 1.000 EUR, NR</a:t>
            </a: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251520" y="4803998"/>
            <a:ext cx="448231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Vorgabe: Angestellt</a:t>
            </a:r>
            <a:r>
              <a:rPr lang="de-DE" altLang="de-DE" sz="1000" dirty="0">
                <a:solidFill>
                  <a:srgbClr val="000000"/>
                </a:solidFill>
              </a:rPr>
              <a:t>, kfm. Ausbildung, </a:t>
            </a:r>
            <a:r>
              <a:rPr lang="de-DE" altLang="de-DE" sz="1000" dirty="0" smtClean="0">
                <a:solidFill>
                  <a:srgbClr val="000000"/>
                </a:solidFill>
              </a:rPr>
              <a:t> 80</a:t>
            </a:r>
            <a:r>
              <a:rPr lang="de-DE" altLang="de-DE" sz="1000" dirty="0">
                <a:solidFill>
                  <a:srgbClr val="000000"/>
                </a:solidFill>
              </a:rPr>
              <a:t>% </a:t>
            </a:r>
            <a:r>
              <a:rPr lang="de-DE" altLang="de-DE" sz="1000" dirty="0" smtClean="0">
                <a:solidFill>
                  <a:srgbClr val="000000"/>
                </a:solidFill>
              </a:rPr>
              <a:t>Büro, maximal 10% körperlich Tätig 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2088288" y="3428758"/>
            <a:ext cx="488558" cy="360040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</p:spTree>
    <p:extLst>
      <p:ext uri="{BB962C8B-B14F-4D97-AF65-F5344CB8AC3E}">
        <p14:creationId xmlns:p14="http://schemas.microsoft.com/office/powerpoint/2010/main" val="2116178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302" y="-46349"/>
            <a:ext cx="4994698" cy="286576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147" y="2721738"/>
            <a:ext cx="3783458" cy="252215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86" y="2721738"/>
            <a:ext cx="3855780" cy="257175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8640" y="2715766"/>
            <a:ext cx="3816424" cy="254428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846" y="-236562"/>
            <a:ext cx="4443806" cy="2962537"/>
          </a:xfrm>
          <a:prstGeom prst="rect">
            <a:avLst/>
          </a:prstGeom>
        </p:spPr>
      </p:pic>
      <p:sp>
        <p:nvSpPr>
          <p:cNvPr id="10" name="Textfeld 9"/>
          <p:cNvSpPr txBox="1">
            <a:spLocks noChangeArrowheads="1"/>
          </p:cNvSpPr>
          <p:nvPr/>
        </p:nvSpPr>
        <p:spPr bwMode="auto">
          <a:xfrm rot="753180">
            <a:off x="2545257" y="1997428"/>
            <a:ext cx="3530264" cy="830997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4800" b="1" dirty="0" smtClean="0">
                <a:solidFill>
                  <a:schemeClr val="bg1"/>
                </a:solidFill>
                <a:latin typeface="+mn-lt"/>
              </a:rPr>
              <a:t>Junge Leute</a:t>
            </a:r>
            <a:endParaRPr lang="de-DE" altLang="de-DE" sz="4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999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27372"/>
            <a:ext cx="6048672" cy="387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Junge Leute: Schülerinnen und Schüler nach Schulart </a:t>
            </a:r>
            <a:endParaRPr lang="de-DE" dirty="0"/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277813" y="4803998"/>
            <a:ext cx="24400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Schuljahr 2018/2019 Quelle : </a:t>
            </a:r>
            <a:r>
              <a:rPr lang="de-DE" altLang="de-DE" sz="1000" dirty="0" err="1" smtClean="0">
                <a:solidFill>
                  <a:srgbClr val="000000"/>
                </a:solidFill>
              </a:rPr>
              <a:t>Statista</a:t>
            </a:r>
            <a:r>
              <a:rPr lang="de-DE" altLang="de-DE" sz="1000" dirty="0" smtClean="0">
                <a:solidFill>
                  <a:srgbClr val="000000"/>
                </a:solidFill>
              </a:rPr>
              <a:t> 2020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8" name="Textfeld 7"/>
          <p:cNvSpPr txBox="1">
            <a:spLocks noChangeArrowheads="1"/>
          </p:cNvSpPr>
          <p:nvPr/>
        </p:nvSpPr>
        <p:spPr bwMode="auto">
          <a:xfrm rot="753180">
            <a:off x="4675687" y="2547862"/>
            <a:ext cx="3530264" cy="1384995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2800" b="1" dirty="0" smtClean="0">
                <a:solidFill>
                  <a:schemeClr val="bg1"/>
                </a:solidFill>
                <a:latin typeface="+mn-lt"/>
              </a:rPr>
              <a:t>fast 5 Millionen Schülerinnen und Schüler</a:t>
            </a:r>
            <a:endParaRPr lang="de-DE" altLang="de-DE" sz="2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9856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044054108"/>
              </p:ext>
            </p:extLst>
          </p:nvPr>
        </p:nvGraphicFramePr>
        <p:xfrm>
          <a:off x="251520" y="1014469"/>
          <a:ext cx="8350251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2016"/>
                <a:gridCol w="2016224"/>
                <a:gridCol w="1872011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Produkt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brutto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netto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Tarif SBU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46,53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31,18</a:t>
                      </a:r>
                      <a:endParaRPr lang="de-DE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Schüler Gymnasium Oberstufe </a:t>
            </a:r>
            <a:r>
              <a:rPr lang="de-DE" dirty="0" smtClean="0"/>
              <a:t>(„S0“), </a:t>
            </a:r>
            <a:r>
              <a:rPr lang="de-DE" dirty="0" smtClean="0"/>
              <a:t>16 Jahre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79512" y="4815031"/>
            <a:ext cx="71641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Quelle: M&amp;M, 5-Sterne BU-Rating und BU-Bedingungen, Eintrittsalter 16 Jahre, Nichtraucher, </a:t>
            </a:r>
            <a:r>
              <a:rPr lang="de-DE" sz="1000" dirty="0" err="1" smtClean="0"/>
              <a:t>Endalter</a:t>
            </a:r>
            <a:r>
              <a:rPr lang="de-DE" sz="1000" dirty="0" smtClean="0"/>
              <a:t> 65 Jahre, 1.000 Euro BU-Rente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372200" y="1883608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accent5"/>
                </a:solidFill>
                <a:latin typeface="+mj-lt"/>
              </a:rPr>
              <a:t>Prämie alt: 40,82 €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51520" y="2351658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mit kostenfreier AU-Absicherung für </a:t>
            </a:r>
            <a:r>
              <a:rPr lang="de-DE" sz="2400" b="1" u="sng" dirty="0" smtClean="0">
                <a:solidFill>
                  <a:schemeClr val="accent1"/>
                </a:solidFill>
              </a:rPr>
              <a:t>36 Monate</a:t>
            </a:r>
            <a:r>
              <a:rPr lang="de-DE" sz="2400" b="1" dirty="0" smtClean="0">
                <a:solidFill>
                  <a:schemeClr val="accent1"/>
                </a:solidFill>
              </a:rPr>
              <a:t> bis zum </a:t>
            </a:r>
          </a:p>
          <a:p>
            <a:r>
              <a:rPr lang="de-DE" sz="2400" b="1" dirty="0" smtClean="0">
                <a:solidFill>
                  <a:schemeClr val="accent1"/>
                </a:solidFill>
              </a:rPr>
              <a:t>   20. Lebensjahr</a:t>
            </a:r>
          </a:p>
          <a:p>
            <a:pP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Überschussverwendung möglich als: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Sofortrabatt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Bonusrente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Fondsansammlung mit steuerfreier Auszahlung!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358116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044054108"/>
              </p:ext>
            </p:extLst>
          </p:nvPr>
        </p:nvGraphicFramePr>
        <p:xfrm>
          <a:off x="251520" y="1014469"/>
          <a:ext cx="8350251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2016"/>
                <a:gridCol w="2016224"/>
                <a:gridCol w="1872011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Produkt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brutto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netto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Tarif SBU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53,41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35,78</a:t>
                      </a:r>
                      <a:endParaRPr lang="de-DE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Schüler Gymnasium (5.-10. Klasse) </a:t>
            </a:r>
            <a:r>
              <a:rPr lang="de-DE" dirty="0" smtClean="0"/>
              <a:t>(„S1“), </a:t>
            </a:r>
            <a:r>
              <a:rPr lang="de-DE" dirty="0" smtClean="0"/>
              <a:t>10 Jahre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79512" y="4815031"/>
            <a:ext cx="71641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Quelle: M&amp;M, 5-Sterne BU-Rating und BU-Bedingungen, Eintrittsalter 10 Jahre, Nichtraucher, Endalter 65 Jahre, 1.000 Euro BU-Rente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372200" y="1883608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accent5"/>
                </a:solidFill>
                <a:latin typeface="+mj-lt"/>
              </a:rPr>
              <a:t>Prämie alt: 44,26 €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51520" y="2351658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mit kostenfreier AU-Absicherung für </a:t>
            </a:r>
            <a:r>
              <a:rPr lang="de-DE" sz="2400" b="1" u="sng" dirty="0" smtClean="0">
                <a:solidFill>
                  <a:schemeClr val="accent1"/>
                </a:solidFill>
              </a:rPr>
              <a:t>36 Monate</a:t>
            </a:r>
            <a:r>
              <a:rPr lang="de-DE" sz="2400" b="1" dirty="0" smtClean="0">
                <a:solidFill>
                  <a:schemeClr val="accent1"/>
                </a:solidFill>
              </a:rPr>
              <a:t> bis zum </a:t>
            </a:r>
          </a:p>
          <a:p>
            <a:r>
              <a:rPr lang="de-DE" sz="2400" b="1" dirty="0" smtClean="0">
                <a:solidFill>
                  <a:schemeClr val="accent1"/>
                </a:solidFill>
              </a:rPr>
              <a:t>   20. Lebensjahr</a:t>
            </a:r>
          </a:p>
          <a:p>
            <a:pP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Überschussverwendung möglich als: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Sofortrabatt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Bonusrente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Fondsansammlung mit steuerfreier Auszahlung!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358116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044054108"/>
              </p:ext>
            </p:extLst>
          </p:nvPr>
        </p:nvGraphicFramePr>
        <p:xfrm>
          <a:off x="251520" y="1014469"/>
          <a:ext cx="8350251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2016"/>
                <a:gridCol w="2016224"/>
                <a:gridCol w="1872011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Produkt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brutto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netto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Tarif SBU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59,34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39,76</a:t>
                      </a:r>
                      <a:endParaRPr lang="de-DE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Schüler Realschule </a:t>
            </a:r>
            <a:r>
              <a:rPr lang="de-DE" dirty="0" smtClean="0"/>
              <a:t>(„S2“), </a:t>
            </a:r>
            <a:r>
              <a:rPr lang="de-DE" dirty="0" smtClean="0"/>
              <a:t>10 Jahre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79512" y="4815031"/>
            <a:ext cx="71641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Quelle: M&amp;M, 5-Sterne BU-Rating und BU-Bedingungen, Eintrittsalter 10 Jahre, Nichtraucher, Endalter 65 Jahre, 1.000 Euro BU-Rente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372200" y="1883608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accent5"/>
                </a:solidFill>
                <a:latin typeface="+mj-lt"/>
              </a:rPr>
              <a:t>Prämie alt: 46,22 €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51520" y="2351658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mit kostenfreier AU-Absicherung für </a:t>
            </a:r>
            <a:r>
              <a:rPr lang="de-DE" sz="2400" b="1" u="sng" dirty="0" smtClean="0">
                <a:solidFill>
                  <a:schemeClr val="accent1"/>
                </a:solidFill>
              </a:rPr>
              <a:t>36 Monate</a:t>
            </a:r>
            <a:r>
              <a:rPr lang="de-DE" sz="2400" b="1" dirty="0" smtClean="0">
                <a:solidFill>
                  <a:schemeClr val="accent1"/>
                </a:solidFill>
              </a:rPr>
              <a:t> bis zum </a:t>
            </a:r>
          </a:p>
          <a:p>
            <a:r>
              <a:rPr lang="de-DE" sz="2400" b="1" dirty="0" smtClean="0">
                <a:solidFill>
                  <a:schemeClr val="accent1"/>
                </a:solidFill>
              </a:rPr>
              <a:t>   20. Lebensjahr</a:t>
            </a:r>
          </a:p>
          <a:p>
            <a:pP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Überschussverwendung möglich als: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Sofortrabatt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Bonusrente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Fondsansammlung mit steuerfreier Auszahlung!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358116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044054108"/>
              </p:ext>
            </p:extLst>
          </p:nvPr>
        </p:nvGraphicFramePr>
        <p:xfrm>
          <a:off x="251520" y="1014469"/>
          <a:ext cx="8350251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2016"/>
                <a:gridCol w="2016224"/>
                <a:gridCol w="1872011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Produkt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brutto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netto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Tarif SBU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85,84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b="1" dirty="0" smtClean="0"/>
                        <a:t>57,51</a:t>
                      </a:r>
                      <a:endParaRPr lang="de-DE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Schüler Hauptschule </a:t>
            </a:r>
            <a:r>
              <a:rPr lang="de-DE" dirty="0" smtClean="0"/>
              <a:t>(„S3“), </a:t>
            </a:r>
            <a:r>
              <a:rPr lang="de-DE" dirty="0" smtClean="0"/>
              <a:t>10 Jahre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79512" y="4815031"/>
            <a:ext cx="71641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Quelle: M&amp;M, 5-Sterne BU-Rating und BU-Bedingungen, Eintrittsalter 10 Jahre, Nichtraucher, Endalter 65 Jahre, 1.000 Euro BU-Rente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372200" y="1883608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accent5"/>
                </a:solidFill>
                <a:latin typeface="+mj-lt"/>
              </a:rPr>
              <a:t>Prämie alt: 46,22 €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51520" y="2351658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mit kostenfreier AU-Absicherung für </a:t>
            </a:r>
            <a:r>
              <a:rPr lang="de-DE" sz="2400" b="1" u="sng" dirty="0" smtClean="0">
                <a:solidFill>
                  <a:schemeClr val="accent1"/>
                </a:solidFill>
              </a:rPr>
              <a:t>36 Monate</a:t>
            </a:r>
            <a:r>
              <a:rPr lang="de-DE" sz="2400" b="1" dirty="0" smtClean="0">
                <a:solidFill>
                  <a:schemeClr val="accent1"/>
                </a:solidFill>
              </a:rPr>
              <a:t> bis zum </a:t>
            </a:r>
          </a:p>
          <a:p>
            <a:r>
              <a:rPr lang="de-DE" sz="2400" b="1" dirty="0" smtClean="0">
                <a:solidFill>
                  <a:schemeClr val="accent1"/>
                </a:solidFill>
              </a:rPr>
              <a:t>   20. Lebensjahr</a:t>
            </a:r>
          </a:p>
          <a:p>
            <a:pP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Überschussverwendung möglich als: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Sofortrabatt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Bonusrente</a:t>
            </a:r>
          </a:p>
          <a:p>
            <a:pPr lvl="1"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1"/>
                </a:solidFill>
              </a:rPr>
              <a:t> Fondsansammlung mit steuerfreier Auszahlung!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358116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„A0“-Berufe 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mit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Top-Prämienplatzierung</a:t>
            </a:r>
            <a:endParaRPr lang="de-DE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Spitzenposition 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für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 Technikerberufe</a:t>
            </a:r>
            <a:endParaRPr lang="de-DE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Absicherung 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für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neue Berufsbilder</a:t>
            </a:r>
          </a:p>
          <a:p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NR/R-Tarif 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für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alle Berufe</a:t>
            </a:r>
          </a:p>
          <a:p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B-Berufe 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mit NR-Tarif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günstiger</a:t>
            </a:r>
          </a:p>
          <a:p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uper Einstiegsprämie 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für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Schüler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endParaRPr lang="de-DE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2000" y="555526"/>
            <a:ext cx="8352250" cy="501574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Prämienfindung bei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BU</a:t>
            </a:r>
            <a:r>
              <a:rPr lang="de-DE" i="1" dirty="0" err="1" smtClean="0">
                <a:solidFill>
                  <a:schemeClr val="accent1">
                    <a:lumMod val="75000"/>
                  </a:schemeClr>
                </a:solidFill>
              </a:rPr>
              <a:t>modern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de-DE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89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Unsere Neuerungen für Sie: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23528" y="1383618"/>
            <a:ext cx="8424936" cy="6120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Neue Berufe, neue Klassen, neue Prämien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323528" y="210369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Zahlreiche </a:t>
            </a:r>
            <a:r>
              <a:rPr lang="de-DE" sz="2400" dirty="0" smtClean="0"/>
              <a:t>Leistungsverbesserungen</a:t>
            </a:r>
          </a:p>
        </p:txBody>
      </p:sp>
      <p:sp>
        <p:nvSpPr>
          <p:cNvPr id="13" name="Rechteck 12"/>
          <p:cNvSpPr/>
          <p:nvPr/>
        </p:nvSpPr>
        <p:spPr>
          <a:xfrm>
            <a:off x="323528" y="2823778"/>
            <a:ext cx="8424936" cy="6120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Neue Struktur der Gesundheitsfragen mit bekannter Sicherheit </a:t>
            </a:r>
          </a:p>
        </p:txBody>
      </p:sp>
    </p:spTree>
    <p:extLst>
      <p:ext uri="{BB962C8B-B14F-4D97-AF65-F5344CB8AC3E}">
        <p14:creationId xmlns:p14="http://schemas.microsoft.com/office/powerpoint/2010/main" val="539064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52000" y="486000"/>
            <a:ext cx="8892000" cy="501574"/>
          </a:xfrm>
        </p:spPr>
        <p:txBody>
          <a:bodyPr/>
          <a:lstStyle/>
          <a:p>
            <a:r>
              <a:rPr lang="de-DE" dirty="0" smtClean="0"/>
              <a:t>Der Markt ist in Bewegung – Wir auch!</a:t>
            </a:r>
            <a:endParaRPr lang="de-DE" dirty="0"/>
          </a:p>
        </p:txBody>
      </p:sp>
      <p:pic>
        <p:nvPicPr>
          <p:cNvPr id="7170" name="Picture 2" descr="file.sub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15566"/>
            <a:ext cx="5722443" cy="381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34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Die </a:t>
            </a:r>
            <a:r>
              <a:rPr lang="de-DE" dirty="0" smtClean="0"/>
              <a:t>Bedingungsneuerungen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23528" y="1707654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Teilzeitklausel</a:t>
            </a:r>
          </a:p>
        </p:txBody>
      </p:sp>
      <p:sp>
        <p:nvSpPr>
          <p:cNvPr id="5" name="Rechteck 4"/>
          <p:cNvSpPr/>
          <p:nvPr/>
        </p:nvSpPr>
        <p:spPr>
          <a:xfrm>
            <a:off x="323528" y="1203598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Sonderregelung Studenten</a:t>
            </a:r>
          </a:p>
        </p:txBody>
      </p:sp>
      <p:sp>
        <p:nvSpPr>
          <p:cNvPr id="6" name="Rechteck 5"/>
          <p:cNvSpPr/>
          <p:nvPr/>
        </p:nvSpPr>
        <p:spPr>
          <a:xfrm>
            <a:off x="323528" y="2211710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AU-Klausel</a:t>
            </a:r>
          </a:p>
        </p:txBody>
      </p:sp>
      <p:sp>
        <p:nvSpPr>
          <p:cNvPr id="7" name="Rechteck 6"/>
          <p:cNvSpPr/>
          <p:nvPr/>
        </p:nvSpPr>
        <p:spPr>
          <a:xfrm>
            <a:off x="323528" y="2715766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Verstöße im Straßenverkehr</a:t>
            </a:r>
          </a:p>
        </p:txBody>
      </p:sp>
      <p:sp>
        <p:nvSpPr>
          <p:cNvPr id="8" name="Rechteck 7"/>
          <p:cNvSpPr/>
          <p:nvPr/>
        </p:nvSpPr>
        <p:spPr>
          <a:xfrm>
            <a:off x="323528" y="3219822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Regelung Kriegsereignisse</a:t>
            </a:r>
          </a:p>
        </p:txBody>
      </p:sp>
      <p:sp>
        <p:nvSpPr>
          <p:cNvPr id="9" name="Rechteck 8"/>
          <p:cNvSpPr/>
          <p:nvPr/>
        </p:nvSpPr>
        <p:spPr>
          <a:xfrm>
            <a:off x="323528" y="3723878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Regelung ABC Ursachen</a:t>
            </a:r>
          </a:p>
        </p:txBody>
      </p:sp>
      <p:sp>
        <p:nvSpPr>
          <p:cNvPr id="10" name="Rechteck 9"/>
          <p:cNvSpPr/>
          <p:nvPr/>
        </p:nvSpPr>
        <p:spPr>
          <a:xfrm>
            <a:off x="323528" y="4227934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Meldung und Mitwirkung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4355976" y="1203598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 smtClean="0"/>
              <a:t>Untersuchungen und Nachweise</a:t>
            </a:r>
          </a:p>
        </p:txBody>
      </p:sp>
      <p:sp>
        <p:nvSpPr>
          <p:cNvPr id="12" name="Rechteck 11"/>
          <p:cNvSpPr/>
          <p:nvPr/>
        </p:nvSpPr>
        <p:spPr>
          <a:xfrm>
            <a:off x="4355976" y="1707654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Leistungspflicht</a:t>
            </a:r>
          </a:p>
        </p:txBody>
      </p:sp>
      <p:sp>
        <p:nvSpPr>
          <p:cNvPr id="13" name="Rechteck 12"/>
          <p:cNvSpPr/>
          <p:nvPr/>
        </p:nvSpPr>
        <p:spPr>
          <a:xfrm>
            <a:off x="4355976" y="2211710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Nachversicherungsgarantie</a:t>
            </a:r>
          </a:p>
        </p:txBody>
      </p:sp>
      <p:sp>
        <p:nvSpPr>
          <p:cNvPr id="14" name="Rechteck 13"/>
          <p:cNvSpPr/>
          <p:nvPr/>
        </p:nvSpPr>
        <p:spPr>
          <a:xfrm>
            <a:off x="4355976" y="2715766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Stundung des Beitrags </a:t>
            </a:r>
          </a:p>
        </p:txBody>
      </p:sp>
      <p:sp>
        <p:nvSpPr>
          <p:cNvPr id="15" name="Rechteck 14"/>
          <p:cNvSpPr/>
          <p:nvPr/>
        </p:nvSpPr>
        <p:spPr>
          <a:xfrm>
            <a:off x="4355976" y="3219822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Regelung </a:t>
            </a:r>
            <a:r>
              <a:rPr lang="de-DE" sz="2000" dirty="0" smtClean="0"/>
              <a:t>Dynamiken</a:t>
            </a:r>
            <a:endParaRPr lang="de-DE" sz="2000" dirty="0"/>
          </a:p>
        </p:txBody>
      </p:sp>
      <p:sp>
        <p:nvSpPr>
          <p:cNvPr id="16" name="Rechteck 15"/>
          <p:cNvSpPr/>
          <p:nvPr/>
        </p:nvSpPr>
        <p:spPr>
          <a:xfrm>
            <a:off x="4355976" y="3723878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Direktversicherung und BU</a:t>
            </a:r>
          </a:p>
        </p:txBody>
      </p:sp>
      <p:sp>
        <p:nvSpPr>
          <p:cNvPr id="17" name="Rechteck 16"/>
          <p:cNvSpPr/>
          <p:nvPr/>
        </p:nvSpPr>
        <p:spPr>
          <a:xfrm>
            <a:off x="4355976" y="4227934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Berufswechselprüfung</a:t>
            </a:r>
          </a:p>
        </p:txBody>
      </p:sp>
    </p:spTree>
    <p:extLst>
      <p:ext uri="{BB962C8B-B14F-4D97-AF65-F5344CB8AC3E}">
        <p14:creationId xmlns:p14="http://schemas.microsoft.com/office/powerpoint/2010/main" val="79646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277813" y="4803998"/>
            <a:ext cx="1750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Quelle : §21 BED.SBU.062020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6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TOP: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Die Berufswechselprüfung</a:t>
            </a:r>
            <a:endParaRPr lang="de-DE" dirty="0"/>
          </a:p>
        </p:txBody>
      </p:sp>
      <p:pic>
        <p:nvPicPr>
          <p:cNvPr id="4098" name="Picture 2" descr="file.sub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106" y="787432"/>
            <a:ext cx="2647286" cy="176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ile.subjec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43758"/>
            <a:ext cx="3166599" cy="205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Inhaltsplatzhalter 2"/>
          <p:cNvSpPr>
            <a:spLocks noGrp="1"/>
          </p:cNvSpPr>
          <p:nvPr>
            <p:ph sz="quarter" idx="16"/>
          </p:nvPr>
        </p:nvSpPr>
        <p:spPr>
          <a:xfrm>
            <a:off x="254001" y="1491630"/>
            <a:ext cx="8350249" cy="3096245"/>
          </a:xfrm>
        </p:spPr>
        <p:txBody>
          <a:bodyPr/>
          <a:lstStyle/>
          <a:p>
            <a:r>
              <a:rPr lang="de-DE" b="1" dirty="0" smtClean="0">
                <a:solidFill>
                  <a:schemeClr val="accent5"/>
                </a:solidFill>
              </a:rPr>
              <a:t>Garantiert</a:t>
            </a:r>
            <a:r>
              <a:rPr lang="de-DE" b="1" u="sng" dirty="0" smtClean="0">
                <a:solidFill>
                  <a:schemeClr val="accent5"/>
                </a:solidFill>
              </a:rPr>
              <a:t> ohne</a:t>
            </a:r>
            <a:r>
              <a:rPr lang="de-DE" b="1" dirty="0" smtClean="0">
                <a:solidFill>
                  <a:schemeClr val="accent5"/>
                </a:solidFill>
              </a:rPr>
              <a:t> Gesundheitsprüfung!</a:t>
            </a:r>
          </a:p>
          <a:p>
            <a:r>
              <a:rPr lang="de-DE" dirty="0" smtClean="0"/>
              <a:t>Für alle in den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ersten 5 Jahren</a:t>
            </a:r>
          </a:p>
          <a:p>
            <a:r>
              <a:rPr lang="de-DE" dirty="0" smtClean="0"/>
              <a:t>Für Schüler, Azubis und Studenten</a:t>
            </a:r>
            <a:br>
              <a:rPr lang="de-DE" dirty="0" smtClean="0"/>
            </a:br>
            <a:r>
              <a:rPr lang="de-DE" dirty="0" smtClean="0"/>
              <a:t>in den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ersten 10 Jahren</a:t>
            </a:r>
          </a:p>
          <a:p>
            <a:r>
              <a:rPr lang="de-DE" dirty="0" smtClean="0"/>
              <a:t>Spätestens bis zum 35. Lebensjahr</a:t>
            </a:r>
          </a:p>
          <a:p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Immer nur besser – nie schlechter!</a:t>
            </a:r>
          </a:p>
        </p:txBody>
      </p:sp>
    </p:spTree>
    <p:extLst>
      <p:ext uri="{BB962C8B-B14F-4D97-AF65-F5344CB8AC3E}">
        <p14:creationId xmlns:p14="http://schemas.microsoft.com/office/powerpoint/2010/main" val="64675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640480" cy="501574"/>
          </a:xfrm>
        </p:spPr>
        <p:txBody>
          <a:bodyPr/>
          <a:lstStyle/>
          <a:p>
            <a:r>
              <a:rPr lang="de-DE" dirty="0" smtClean="0"/>
              <a:t>TOP: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Die bisherige „Studentenklausel“ (für A1</a:t>
            </a:r>
            <a:r>
              <a:rPr lang="de-DE" dirty="0" smtClean="0"/>
              <a:t>, A2 und </a:t>
            </a:r>
            <a:r>
              <a:rPr lang="de-DE" dirty="0" smtClean="0"/>
              <a:t>A3)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2786307" y="1606029"/>
            <a:ext cx="3320063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bg1"/>
                </a:solidFill>
              </a:rPr>
              <a:t>… </a:t>
            </a:r>
            <a:r>
              <a:rPr lang="de-DE" sz="2400" b="1" dirty="0" smtClean="0">
                <a:solidFill>
                  <a:schemeClr val="bg1"/>
                </a:solidFill>
              </a:rPr>
              <a:t>entfällt ersatzlos! </a:t>
            </a:r>
            <a:endParaRPr lang="de-DE" sz="2400" b="1" dirty="0" smtClean="0">
              <a:solidFill>
                <a:schemeClr val="bg1"/>
              </a:solidFill>
            </a:endParaRP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77813" y="4803998"/>
            <a:ext cx="66479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Hinweis </a:t>
            </a:r>
            <a:r>
              <a:rPr lang="de-DE" altLang="de-DE" sz="1000" dirty="0" smtClean="0">
                <a:solidFill>
                  <a:srgbClr val="000000"/>
                </a:solidFill>
              </a:rPr>
              <a:t>: </a:t>
            </a:r>
            <a:r>
              <a:rPr lang="de-DE" altLang="de-DE" sz="1000" dirty="0" smtClean="0">
                <a:solidFill>
                  <a:srgbClr val="000000"/>
                </a:solidFill>
              </a:rPr>
              <a:t>„Studentenklausel“ aus den BU-</a:t>
            </a:r>
            <a:r>
              <a:rPr lang="de-DE" altLang="de-DE" sz="1000" dirty="0" err="1" smtClean="0">
                <a:solidFill>
                  <a:srgbClr val="000000"/>
                </a:solidFill>
              </a:rPr>
              <a:t>Annahmerichtlinen</a:t>
            </a:r>
            <a:r>
              <a:rPr lang="de-DE" altLang="de-DE" sz="1000" dirty="0" smtClean="0">
                <a:solidFill>
                  <a:srgbClr val="000000"/>
                </a:solidFill>
              </a:rPr>
              <a:t> gestrichen – diese wird </a:t>
            </a:r>
            <a:r>
              <a:rPr lang="de-DE" altLang="de-DE" sz="1000" dirty="0" smtClean="0">
                <a:solidFill>
                  <a:srgbClr val="000000"/>
                </a:solidFill>
              </a:rPr>
              <a:t>im Neugeschäft nicht mehr vereinbart.</a:t>
            </a:r>
            <a:r>
              <a:rPr lang="de-DE" altLang="de-DE" sz="1000" dirty="0" smtClean="0">
                <a:solidFill>
                  <a:srgbClr val="000000"/>
                </a:solidFill>
              </a:rPr>
              <a:t> 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286099" y="2571750"/>
            <a:ext cx="4320480" cy="122413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Die einmal geltende Berufsklasse bleibt dauerhaft erhalten!</a:t>
            </a:r>
            <a:endParaRPr lang="de-DE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106622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7614"/>
            <a:ext cx="4503737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Inhaltsplatzhalter 3"/>
          <p:cNvSpPr txBox="1">
            <a:spLocks/>
          </p:cNvSpPr>
          <p:nvPr/>
        </p:nvSpPr>
        <p:spPr>
          <a:xfrm>
            <a:off x="5148064" y="1779662"/>
            <a:ext cx="4104456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1463" indent="-2714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"/>
              <a:defRPr lang="de-DE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963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800" b="1" dirty="0" smtClean="0">
                <a:solidFill>
                  <a:schemeClr val="accent5"/>
                </a:solidFill>
                <a:sym typeface="Wingdings"/>
              </a:rPr>
              <a:t>nicht medizinische </a:t>
            </a:r>
            <a:br>
              <a:rPr lang="de-DE" sz="2800" b="1" dirty="0" smtClean="0">
                <a:solidFill>
                  <a:schemeClr val="accent5"/>
                </a:solidFill>
                <a:sym typeface="Wingdings"/>
              </a:rPr>
            </a:br>
            <a:r>
              <a:rPr lang="de-DE" sz="2800" b="1" dirty="0" smtClean="0">
                <a:solidFill>
                  <a:schemeClr val="accent5"/>
                </a:solidFill>
                <a:sym typeface="Wingdings"/>
              </a:rPr>
              <a:t>Gründe:</a:t>
            </a:r>
            <a:endParaRPr lang="de-DE" sz="2800" b="1" dirty="0">
              <a:solidFill>
                <a:schemeClr val="accent5"/>
              </a:solidFill>
              <a:sym typeface="Wingdings"/>
            </a:endParaRPr>
          </a:p>
          <a:p>
            <a:r>
              <a:rPr lang="de-DE" sz="2000" b="1" i="1" dirty="0" smtClean="0">
                <a:sym typeface="Wingdings"/>
              </a:rPr>
              <a:t>Gesetzliche Elternzeit </a:t>
            </a:r>
            <a:br>
              <a:rPr lang="de-DE" sz="2000" b="1" i="1" dirty="0" smtClean="0">
                <a:sym typeface="Wingdings"/>
              </a:rPr>
            </a:br>
            <a:r>
              <a:rPr lang="de-DE" sz="2000" b="1" i="1" dirty="0" smtClean="0">
                <a:sym typeface="Wingdings"/>
              </a:rPr>
              <a:t>(</a:t>
            </a:r>
            <a:r>
              <a:rPr lang="de-DE" sz="2000" b="1" i="1" dirty="0" smtClean="0">
                <a:sym typeface="Wingdings"/>
              </a:rPr>
              <a:t>36 Monate</a:t>
            </a:r>
            <a:r>
              <a:rPr lang="de-DE" sz="2000" b="1" i="1" dirty="0" smtClean="0">
                <a:sym typeface="Wingdings"/>
              </a:rPr>
              <a:t>)</a:t>
            </a:r>
          </a:p>
          <a:p>
            <a:r>
              <a:rPr lang="de-DE" sz="2000" b="1" i="1" dirty="0" smtClean="0">
                <a:sym typeface="Wingdings"/>
              </a:rPr>
              <a:t>Pflege eines Angehörigen</a:t>
            </a:r>
            <a:br>
              <a:rPr lang="de-DE" sz="2000" b="1" i="1" dirty="0" smtClean="0">
                <a:sym typeface="Wingdings"/>
              </a:rPr>
            </a:br>
            <a:r>
              <a:rPr lang="de-DE" sz="2000" b="1" i="1" dirty="0" smtClean="0">
                <a:sym typeface="Wingdings"/>
              </a:rPr>
              <a:t>(24 Monate)</a:t>
            </a:r>
          </a:p>
          <a:p>
            <a:r>
              <a:rPr lang="de-DE" sz="2000" b="1" i="1" dirty="0" smtClean="0">
                <a:sym typeface="Wingdings"/>
              </a:rPr>
              <a:t>Kurzarbeit</a:t>
            </a:r>
            <a:br>
              <a:rPr lang="de-DE" sz="2000" b="1" i="1" dirty="0" smtClean="0">
                <a:sym typeface="Wingdings"/>
              </a:rPr>
            </a:br>
            <a:r>
              <a:rPr lang="de-DE" sz="2000" b="1" i="1" dirty="0" smtClean="0">
                <a:sym typeface="Wingdings"/>
              </a:rPr>
              <a:t>(12 Monate)</a:t>
            </a:r>
            <a:endParaRPr lang="de-DE" sz="2000" b="1" i="1" dirty="0">
              <a:sym typeface="Wingdings"/>
            </a:endParaRPr>
          </a:p>
          <a:p>
            <a:pPr lvl="1"/>
            <a:endParaRPr lang="de-DE" sz="1400" dirty="0">
              <a:sym typeface="Wingdings"/>
            </a:endParaRPr>
          </a:p>
          <a:p>
            <a:pPr lvl="1"/>
            <a:endParaRPr lang="de-DE" sz="1400" dirty="0" smtClean="0">
              <a:sym typeface="Wingdings"/>
            </a:endParaRPr>
          </a:p>
          <a:p>
            <a:endParaRPr lang="de-DE" sz="1400" dirty="0" smtClean="0">
              <a:sym typeface="Wingdings"/>
            </a:endParaRPr>
          </a:p>
          <a:p>
            <a:pPr marL="0" indent="0">
              <a:buNone/>
            </a:pPr>
            <a:endParaRPr lang="de-DE" sz="1400" dirty="0" smtClean="0">
              <a:sym typeface="Wingdings"/>
            </a:endParaRPr>
          </a:p>
          <a:p>
            <a:endParaRPr lang="de-DE" sz="1400" dirty="0">
              <a:sym typeface="Wingdings"/>
            </a:endParaRPr>
          </a:p>
          <a:p>
            <a:endParaRPr lang="de-DE" sz="1400" dirty="0">
              <a:sym typeface="Wingdings"/>
            </a:endParaRPr>
          </a:p>
          <a:p>
            <a:pPr lvl="1"/>
            <a:endParaRPr lang="de-DE" sz="1400" dirty="0" smtClean="0">
              <a:sym typeface="Wingdings"/>
            </a:endParaRPr>
          </a:p>
          <a:p>
            <a:pPr lvl="1"/>
            <a:endParaRPr lang="de-DE" sz="1400" dirty="0">
              <a:sym typeface="Wingdings"/>
            </a:endParaRPr>
          </a:p>
          <a:p>
            <a:pPr lvl="1"/>
            <a:endParaRPr lang="de-DE" sz="1400" dirty="0" smtClean="0">
              <a:sym typeface="Wingdings"/>
            </a:endParaRPr>
          </a:p>
          <a:p>
            <a:pPr marL="271462" lvl="1" indent="0">
              <a:buNone/>
            </a:pPr>
            <a:endParaRPr lang="de-DE" sz="1400" dirty="0" smtClean="0">
              <a:sym typeface="Wingdings"/>
            </a:endParaRPr>
          </a:p>
          <a:p>
            <a:pPr marL="271462" lvl="1" indent="0">
              <a:buNone/>
            </a:pPr>
            <a:endParaRPr lang="de-DE" sz="1400" dirty="0" smtClean="0">
              <a:sym typeface="Wingdings"/>
            </a:endParaRPr>
          </a:p>
          <a:p>
            <a:endParaRPr lang="de-DE" sz="1400" dirty="0"/>
          </a:p>
        </p:txBody>
      </p:sp>
      <p:sp>
        <p:nvSpPr>
          <p:cNvPr id="5" name="Textfeld 4"/>
          <p:cNvSpPr txBox="1">
            <a:spLocks noChangeArrowheads="1"/>
          </p:cNvSpPr>
          <p:nvPr/>
        </p:nvSpPr>
        <p:spPr bwMode="auto">
          <a:xfrm>
            <a:off x="277813" y="4803998"/>
            <a:ext cx="196560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Quelle : §1 Abs. 14 BED.SBU.0620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11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TOP: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Die neue Teilzeitklausel</a:t>
            </a:r>
            <a:endParaRPr lang="de-DE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395536" y="2643758"/>
            <a:ext cx="4320480" cy="0"/>
          </a:xfrm>
          <a:prstGeom prst="line">
            <a:avLst/>
          </a:prstGeom>
          <a:ln w="254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1403648" y="2471167"/>
            <a:ext cx="3312368" cy="0"/>
          </a:xfrm>
          <a:prstGeom prst="line">
            <a:avLst/>
          </a:prstGeom>
          <a:ln w="254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395536" y="4227934"/>
            <a:ext cx="4320480" cy="0"/>
          </a:xfrm>
          <a:prstGeom prst="line">
            <a:avLst/>
          </a:prstGeom>
          <a:ln w="254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395536" y="4415383"/>
            <a:ext cx="4320480" cy="0"/>
          </a:xfrm>
          <a:prstGeom prst="line">
            <a:avLst/>
          </a:prstGeom>
          <a:ln w="254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395536" y="4587974"/>
            <a:ext cx="722863" cy="0"/>
          </a:xfrm>
          <a:prstGeom prst="line">
            <a:avLst/>
          </a:prstGeom>
          <a:ln w="254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395536" y="2831207"/>
            <a:ext cx="4320480" cy="0"/>
          </a:xfrm>
          <a:prstGeom prst="line">
            <a:avLst/>
          </a:prstGeom>
          <a:ln w="254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395536" y="3003798"/>
            <a:ext cx="2808312" cy="0"/>
          </a:xfrm>
          <a:prstGeom prst="line">
            <a:avLst/>
          </a:prstGeom>
          <a:ln w="254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739" y="594089"/>
            <a:ext cx="1613717" cy="111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517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277813" y="4803998"/>
            <a:ext cx="14237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Quelle : BED.SBU.0620 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6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Weitere wichtige Leistungsverbesserungen: 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79512" y="1223022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AU-Klausel</a:t>
            </a:r>
          </a:p>
        </p:txBody>
      </p:sp>
      <p:sp>
        <p:nvSpPr>
          <p:cNvPr id="8" name="Rechteck 7"/>
          <p:cNvSpPr/>
          <p:nvPr/>
        </p:nvSpPr>
        <p:spPr>
          <a:xfrm>
            <a:off x="179512" y="2067694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Verstöße im Straßenverkehr</a:t>
            </a:r>
          </a:p>
        </p:txBody>
      </p:sp>
      <p:sp>
        <p:nvSpPr>
          <p:cNvPr id="9" name="Rechteck 8"/>
          <p:cNvSpPr/>
          <p:nvPr/>
        </p:nvSpPr>
        <p:spPr>
          <a:xfrm>
            <a:off x="179512" y="2931790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Regelung Kriegsereignisse</a:t>
            </a:r>
          </a:p>
        </p:txBody>
      </p:sp>
      <p:sp>
        <p:nvSpPr>
          <p:cNvPr id="10" name="Rechteck 9"/>
          <p:cNvSpPr/>
          <p:nvPr/>
        </p:nvSpPr>
        <p:spPr>
          <a:xfrm>
            <a:off x="179512" y="3795886"/>
            <a:ext cx="3456384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Regelung ABC Ursachen</a:t>
            </a:r>
          </a:p>
        </p:txBody>
      </p:sp>
      <p:sp>
        <p:nvSpPr>
          <p:cNvPr id="13" name="Pfeil nach rechts 12"/>
          <p:cNvSpPr/>
          <p:nvPr/>
        </p:nvSpPr>
        <p:spPr>
          <a:xfrm>
            <a:off x="3779912" y="12230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18" name="Pfeil nach rechts 17"/>
          <p:cNvSpPr/>
          <p:nvPr/>
        </p:nvSpPr>
        <p:spPr>
          <a:xfrm>
            <a:off x="3810790" y="20871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19" name="Pfeil nach rechts 18"/>
          <p:cNvSpPr/>
          <p:nvPr/>
        </p:nvSpPr>
        <p:spPr>
          <a:xfrm>
            <a:off x="3809616" y="29512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20" name="Pfeil nach rechts 19"/>
          <p:cNvSpPr/>
          <p:nvPr/>
        </p:nvSpPr>
        <p:spPr>
          <a:xfrm>
            <a:off x="3851920" y="38153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21" name="Rechteck 20"/>
          <p:cNvSpPr/>
          <p:nvPr/>
        </p:nvSpPr>
        <p:spPr>
          <a:xfrm>
            <a:off x="4932040" y="1223022"/>
            <a:ext cx="3456384" cy="43204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36 statt 18 Monate</a:t>
            </a:r>
          </a:p>
        </p:txBody>
      </p:sp>
      <p:sp>
        <p:nvSpPr>
          <p:cNvPr id="22" name="Rechteck 21"/>
          <p:cNvSpPr/>
          <p:nvPr/>
        </p:nvSpPr>
        <p:spPr>
          <a:xfrm>
            <a:off x="4932040" y="2067694"/>
            <a:ext cx="3456384" cy="43204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uneingeschränkte Leistung</a:t>
            </a:r>
          </a:p>
        </p:txBody>
      </p:sp>
      <p:sp>
        <p:nvSpPr>
          <p:cNvPr id="23" name="Rechteck 22"/>
          <p:cNvSpPr/>
          <p:nvPr/>
        </p:nvSpPr>
        <p:spPr>
          <a:xfrm>
            <a:off x="4932040" y="2787774"/>
            <a:ext cx="3456384" cy="864096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Versicherungsschutz bei humanitären und friedens-sichernden Maßnahmen </a:t>
            </a:r>
          </a:p>
        </p:txBody>
      </p:sp>
      <p:sp>
        <p:nvSpPr>
          <p:cNvPr id="24" name="Rechteck 23"/>
          <p:cNvSpPr/>
          <p:nvPr/>
        </p:nvSpPr>
        <p:spPr>
          <a:xfrm>
            <a:off x="4932040" y="3795886"/>
            <a:ext cx="3456384" cy="57606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bedingte Leistung bei ABC Waffeneinsatz </a:t>
            </a:r>
          </a:p>
        </p:txBody>
      </p:sp>
    </p:spTree>
    <p:extLst>
      <p:ext uri="{BB962C8B-B14F-4D97-AF65-F5344CB8AC3E}">
        <p14:creationId xmlns:p14="http://schemas.microsoft.com/office/powerpoint/2010/main" val="480704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277813" y="4803998"/>
            <a:ext cx="13917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Quelle : BED.SBU0620 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07504" y="1223022"/>
            <a:ext cx="3528392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Meldung und Mitwirkung</a:t>
            </a:r>
          </a:p>
        </p:txBody>
      </p:sp>
      <p:sp>
        <p:nvSpPr>
          <p:cNvPr id="8" name="Rechteck 7"/>
          <p:cNvSpPr/>
          <p:nvPr/>
        </p:nvSpPr>
        <p:spPr>
          <a:xfrm>
            <a:off x="107504" y="2067694"/>
            <a:ext cx="3528392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Untersuchungen </a:t>
            </a:r>
            <a:r>
              <a:rPr lang="de-DE" sz="2000" dirty="0" smtClean="0"/>
              <a:t>und Nachweise</a:t>
            </a:r>
            <a:endParaRPr lang="de-DE" sz="2000" dirty="0"/>
          </a:p>
        </p:txBody>
      </p:sp>
      <p:sp>
        <p:nvSpPr>
          <p:cNvPr id="9" name="Rechteck 8"/>
          <p:cNvSpPr/>
          <p:nvPr/>
        </p:nvSpPr>
        <p:spPr>
          <a:xfrm>
            <a:off x="107504" y="2931790"/>
            <a:ext cx="3528392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 smtClean="0"/>
              <a:t>Leistungspflicht</a:t>
            </a:r>
          </a:p>
        </p:txBody>
      </p:sp>
      <p:sp>
        <p:nvSpPr>
          <p:cNvPr id="10" name="Rechteck 9"/>
          <p:cNvSpPr/>
          <p:nvPr/>
        </p:nvSpPr>
        <p:spPr>
          <a:xfrm>
            <a:off x="107504" y="3795886"/>
            <a:ext cx="3528392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Nachversicherungsgarantie</a:t>
            </a:r>
          </a:p>
        </p:txBody>
      </p:sp>
      <p:sp>
        <p:nvSpPr>
          <p:cNvPr id="13" name="Pfeil nach rechts 12"/>
          <p:cNvSpPr/>
          <p:nvPr/>
        </p:nvSpPr>
        <p:spPr>
          <a:xfrm>
            <a:off x="3779912" y="12230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18" name="Pfeil nach rechts 17"/>
          <p:cNvSpPr/>
          <p:nvPr/>
        </p:nvSpPr>
        <p:spPr>
          <a:xfrm>
            <a:off x="3810790" y="20871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19" name="Pfeil nach rechts 18"/>
          <p:cNvSpPr/>
          <p:nvPr/>
        </p:nvSpPr>
        <p:spPr>
          <a:xfrm>
            <a:off x="3809616" y="295121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20" name="Pfeil nach rechts 19"/>
          <p:cNvSpPr/>
          <p:nvPr/>
        </p:nvSpPr>
        <p:spPr>
          <a:xfrm>
            <a:off x="3851920" y="38153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21" name="Rechteck 20"/>
          <p:cNvSpPr/>
          <p:nvPr/>
        </p:nvSpPr>
        <p:spPr>
          <a:xfrm>
            <a:off x="4932040" y="1131590"/>
            <a:ext cx="3456384" cy="62864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Klarstellung: „ohne </a:t>
            </a:r>
            <a:br>
              <a:rPr lang="de-DE" sz="2000" dirty="0" smtClean="0"/>
            </a:br>
            <a:r>
              <a:rPr lang="de-DE" sz="2000" dirty="0" smtClean="0"/>
              <a:t>schuldhaftes Zögern“</a:t>
            </a:r>
          </a:p>
        </p:txBody>
      </p:sp>
      <p:sp>
        <p:nvSpPr>
          <p:cNvPr id="22" name="Rechteck 21"/>
          <p:cNvSpPr/>
          <p:nvPr/>
        </p:nvSpPr>
        <p:spPr>
          <a:xfrm>
            <a:off x="4932040" y="2067694"/>
            <a:ext cx="3456384" cy="57606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Untersuchungen auch im Ausland möglich</a:t>
            </a:r>
          </a:p>
        </p:txBody>
      </p:sp>
      <p:sp>
        <p:nvSpPr>
          <p:cNvPr id="23" name="Rechteck 22"/>
          <p:cNvSpPr/>
          <p:nvPr/>
        </p:nvSpPr>
        <p:spPr>
          <a:xfrm>
            <a:off x="4932040" y="2859782"/>
            <a:ext cx="3456384" cy="64807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regelmäßige Information über den Sachstand</a:t>
            </a:r>
          </a:p>
        </p:txBody>
      </p:sp>
      <p:sp>
        <p:nvSpPr>
          <p:cNvPr id="24" name="Rechteck 23"/>
          <p:cNvSpPr/>
          <p:nvPr/>
        </p:nvSpPr>
        <p:spPr>
          <a:xfrm>
            <a:off x="4932040" y="3651870"/>
            <a:ext cx="3456384" cy="79208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Immobilienerwerb und </a:t>
            </a:r>
            <a:br>
              <a:rPr lang="de-DE" sz="2000" dirty="0" smtClean="0"/>
            </a:br>
            <a:r>
              <a:rPr lang="de-DE" sz="2000" dirty="0" smtClean="0"/>
              <a:t>Beginn Ausbildung </a:t>
            </a:r>
          </a:p>
        </p:txBody>
      </p:sp>
      <p:sp>
        <p:nvSpPr>
          <p:cNvPr id="25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Weitere wichtige Leistungsverbesserungen: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9775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277813" y="4803998"/>
            <a:ext cx="21419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Quelle : BED.SBU.0620 BED.DV.0620 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07504" y="1223022"/>
            <a:ext cx="3528392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Stundung des Beitrags </a:t>
            </a:r>
          </a:p>
        </p:txBody>
      </p:sp>
      <p:sp>
        <p:nvSpPr>
          <p:cNvPr id="8" name="Rechteck 7"/>
          <p:cNvSpPr/>
          <p:nvPr/>
        </p:nvSpPr>
        <p:spPr>
          <a:xfrm>
            <a:off x="107504" y="2427734"/>
            <a:ext cx="3528392" cy="43204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Regelung Dynamiken</a:t>
            </a:r>
          </a:p>
        </p:txBody>
      </p:sp>
      <p:sp>
        <p:nvSpPr>
          <p:cNvPr id="13" name="Pfeil nach rechts 12"/>
          <p:cNvSpPr/>
          <p:nvPr/>
        </p:nvSpPr>
        <p:spPr>
          <a:xfrm>
            <a:off x="3779912" y="12230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18" name="Pfeil nach rechts 17"/>
          <p:cNvSpPr/>
          <p:nvPr/>
        </p:nvSpPr>
        <p:spPr>
          <a:xfrm>
            <a:off x="3810790" y="244715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Neu</a:t>
            </a:r>
          </a:p>
        </p:txBody>
      </p:sp>
      <p:sp>
        <p:nvSpPr>
          <p:cNvPr id="21" name="Rechteck 20"/>
          <p:cNvSpPr/>
          <p:nvPr/>
        </p:nvSpPr>
        <p:spPr>
          <a:xfrm>
            <a:off x="4932040" y="1131590"/>
            <a:ext cx="3456384" cy="62864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36 Monate auch bei Arbeitslosigkeit oder Kurzarbeit</a:t>
            </a:r>
          </a:p>
        </p:txBody>
      </p:sp>
      <p:sp>
        <p:nvSpPr>
          <p:cNvPr id="22" name="Rechteck 21"/>
          <p:cNvSpPr/>
          <p:nvPr/>
        </p:nvSpPr>
        <p:spPr>
          <a:xfrm>
            <a:off x="4932040" y="2063160"/>
            <a:ext cx="3456384" cy="1224136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/>
              <a:t>Wiedereinschluss der Index- oder *Beitragsdynamik bis zum 50. Lebensjahr möglich </a:t>
            </a:r>
            <a:br>
              <a:rPr lang="de-DE" sz="2000" dirty="0" smtClean="0"/>
            </a:br>
            <a:r>
              <a:rPr lang="de-DE" sz="1600" dirty="0" smtClean="0"/>
              <a:t>(*Angemessenheitsprüfung)</a:t>
            </a:r>
          </a:p>
        </p:txBody>
      </p:sp>
      <p:sp>
        <p:nvSpPr>
          <p:cNvPr id="12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Weitere wichtige Leistungsverbesserungen: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7267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36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254001" y="1188244"/>
            <a:ext cx="8350249" cy="3615754"/>
          </a:xfrm>
        </p:spPr>
        <p:txBody>
          <a:bodyPr/>
          <a:lstStyle/>
          <a:p>
            <a:r>
              <a:rPr lang="de-DE" b="1" dirty="0" smtClean="0">
                <a:solidFill>
                  <a:schemeClr val="accent5"/>
                </a:solidFill>
              </a:rPr>
              <a:t>Neu:</a:t>
            </a:r>
            <a:r>
              <a:rPr lang="de-DE" b="1" dirty="0" smtClean="0"/>
              <a:t>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Berufsklasse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„A0“ </a:t>
            </a:r>
            <a:endParaRPr lang="de-DE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DE" b="1" dirty="0" smtClean="0">
                <a:solidFill>
                  <a:schemeClr val="accent5"/>
                </a:solidFill>
              </a:rPr>
              <a:t>Neu:</a:t>
            </a:r>
            <a:r>
              <a:rPr lang="de-DE" b="1" dirty="0" smtClean="0"/>
              <a:t>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Zahlreiche neue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Berufsbilder</a:t>
            </a:r>
          </a:p>
          <a:p>
            <a:r>
              <a:rPr lang="de-DE" b="1" dirty="0" smtClean="0">
                <a:solidFill>
                  <a:schemeClr val="accent5"/>
                </a:solidFill>
              </a:rPr>
              <a:t>Neu:</a:t>
            </a:r>
            <a:r>
              <a:rPr lang="de-DE" b="1" dirty="0" smtClean="0"/>
              <a:t>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Viele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Berufe durch Berufsklassenwechsel günsti</a:t>
            </a:r>
            <a:r>
              <a:rPr lang="de-DE" b="1" dirty="0" smtClean="0"/>
              <a:t>ger </a:t>
            </a:r>
          </a:p>
          <a:p>
            <a:r>
              <a:rPr lang="de-DE" b="1" dirty="0" smtClean="0">
                <a:solidFill>
                  <a:schemeClr val="accent5"/>
                </a:solidFill>
              </a:rPr>
              <a:t>Neu</a:t>
            </a:r>
            <a:r>
              <a:rPr lang="de-DE" dirty="0" smtClean="0">
                <a:solidFill>
                  <a:schemeClr val="accent5"/>
                </a:solidFill>
              </a:rPr>
              <a:t>:</a:t>
            </a:r>
            <a:r>
              <a:rPr lang="de-DE" b="1" dirty="0" smtClean="0"/>
              <a:t>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Nichtraucher-Tarif 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für alle Berufe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jetzt günstiger</a:t>
            </a:r>
          </a:p>
          <a:p>
            <a:r>
              <a:rPr lang="de-DE" b="1" dirty="0" smtClean="0">
                <a:solidFill>
                  <a:schemeClr val="accent5"/>
                </a:solidFill>
              </a:rPr>
              <a:t>Neu:</a:t>
            </a:r>
            <a:r>
              <a:rPr lang="de-DE" b="1" dirty="0" smtClean="0"/>
              <a:t>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Teilzeitklausel</a:t>
            </a:r>
          </a:p>
          <a:p>
            <a:r>
              <a:rPr lang="de-DE" b="1" dirty="0" smtClean="0">
                <a:solidFill>
                  <a:schemeClr val="accent5"/>
                </a:solidFill>
              </a:rPr>
              <a:t>Neu:</a:t>
            </a:r>
            <a:r>
              <a:rPr lang="de-DE" b="1" dirty="0" smtClean="0"/>
              <a:t>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AU-Klausel 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</a:rPr>
              <a:t>36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Monate </a:t>
            </a:r>
          </a:p>
          <a:p>
            <a:r>
              <a:rPr lang="de-DE" b="1" dirty="0" smtClean="0">
                <a:solidFill>
                  <a:schemeClr val="accent5"/>
                </a:solidFill>
              </a:rPr>
              <a:t>Neu:</a:t>
            </a:r>
            <a:r>
              <a:rPr lang="de-DE" dirty="0" smtClean="0"/>
              <a:t>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Dynamiken bis zum 50sten erweitert </a:t>
            </a:r>
            <a:r>
              <a:rPr lang="de-DE" b="1" dirty="0" err="1" smtClean="0">
                <a:solidFill>
                  <a:schemeClr val="accent1">
                    <a:lumMod val="75000"/>
                  </a:schemeClr>
                </a:solidFill>
              </a:rPr>
              <a:t>einschließbar</a:t>
            </a:r>
            <a:endParaRPr lang="de-DE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DE" b="1" dirty="0" smtClean="0">
                <a:solidFill>
                  <a:schemeClr val="accent5"/>
                </a:solidFill>
              </a:rPr>
              <a:t>Neu:</a:t>
            </a:r>
            <a:r>
              <a:rPr lang="de-DE" b="1" dirty="0" smtClean="0"/>
              <a:t> 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Berufswechselprüfung</a:t>
            </a:r>
          </a:p>
          <a:p>
            <a:endParaRPr lang="de-DE" dirty="0" smtClean="0"/>
          </a:p>
        </p:txBody>
      </p:sp>
      <p:sp>
        <p:nvSpPr>
          <p:cNvPr id="6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352250" cy="501574"/>
          </a:xfrm>
        </p:spPr>
        <p:txBody>
          <a:bodyPr/>
          <a:lstStyle/>
          <a:p>
            <a:r>
              <a:rPr lang="de-DE" dirty="0" smtClean="0"/>
              <a:t>Das </a:t>
            </a:r>
            <a:r>
              <a:rPr lang="de-DE" dirty="0"/>
              <a:t>Wichtigste </a:t>
            </a:r>
            <a:r>
              <a:rPr lang="de-DE" dirty="0" smtClean="0"/>
              <a:t>zusammengefasst: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811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Unsere Neuerungen für Sie: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23528" y="1383618"/>
            <a:ext cx="8424936" cy="6120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Neue Berufe, neue Klassen, neue Prämien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323528" y="2103698"/>
            <a:ext cx="8424936" cy="6120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Zahlreiche</a:t>
            </a:r>
            <a:r>
              <a:rPr lang="de-DE" sz="2400" dirty="0" smtClean="0"/>
              <a:t> </a:t>
            </a:r>
            <a:r>
              <a:rPr lang="de-DE" sz="2400" dirty="0" smtClean="0"/>
              <a:t>Leistungsverbesserungen</a:t>
            </a:r>
          </a:p>
        </p:txBody>
      </p:sp>
      <p:sp>
        <p:nvSpPr>
          <p:cNvPr id="13" name="Rechteck 12"/>
          <p:cNvSpPr/>
          <p:nvPr/>
        </p:nvSpPr>
        <p:spPr>
          <a:xfrm>
            <a:off x="323528" y="282377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/>
              <a:t>Neue Struktur der Gesundheitsfragen mit bekannter Sicherheit </a:t>
            </a:r>
          </a:p>
        </p:txBody>
      </p:sp>
    </p:spTree>
    <p:extLst>
      <p:ext uri="{BB962C8B-B14F-4D97-AF65-F5344CB8AC3E}">
        <p14:creationId xmlns:p14="http://schemas.microsoft.com/office/powerpoint/2010/main" val="539064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323528" y="210369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Raucher / Nichtraucher </a:t>
            </a:r>
          </a:p>
        </p:txBody>
      </p:sp>
      <p:sp>
        <p:nvSpPr>
          <p:cNvPr id="12" name="Rechteck 11"/>
          <p:cNvSpPr/>
          <p:nvPr/>
        </p:nvSpPr>
        <p:spPr>
          <a:xfrm>
            <a:off x="323528" y="354385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 lvl="1" algn="ctr">
              <a:spcBef>
                <a:spcPts val="1000"/>
              </a:spcBef>
              <a:buSzTx/>
            </a:pPr>
            <a:r>
              <a:rPr lang="de-DE" sz="2400" dirty="0"/>
              <a:t>Andere Struktur der Fragen von 5 auf 3</a:t>
            </a:r>
          </a:p>
        </p:txBody>
      </p:sp>
      <p:sp>
        <p:nvSpPr>
          <p:cNvPr id="13" name="Rechteck 12"/>
          <p:cNvSpPr/>
          <p:nvPr/>
        </p:nvSpPr>
        <p:spPr>
          <a:xfrm>
            <a:off x="323528" y="282377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spcBef>
                <a:spcPts val="1000"/>
              </a:spcBef>
              <a:buSzTx/>
            </a:pPr>
            <a:r>
              <a:rPr lang="de-DE" sz="2400" dirty="0" smtClean="0"/>
              <a:t>Weniger Fragen</a:t>
            </a:r>
            <a:endParaRPr lang="de-DE" sz="240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251520" y="627534"/>
            <a:ext cx="8352250" cy="50157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 smtClean="0"/>
              <a:t>Was ändert sich?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2718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/>
          <p:cNvSpPr/>
          <p:nvPr/>
        </p:nvSpPr>
        <p:spPr>
          <a:xfrm>
            <a:off x="2555776" y="2697764"/>
            <a:ext cx="3168013" cy="396044"/>
          </a:xfrm>
          <a:prstGeom prst="ellipse">
            <a:avLst/>
          </a:prstGeom>
          <a:noFill/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2" y="1059582"/>
            <a:ext cx="895689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Gerade Verbindung 3"/>
          <p:cNvCxnSpPr/>
          <p:nvPr/>
        </p:nvCxnSpPr>
        <p:spPr>
          <a:xfrm>
            <a:off x="1923440" y="3400676"/>
            <a:ext cx="63233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3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/>
          <p:cNvSpPr/>
          <p:nvPr/>
        </p:nvSpPr>
        <p:spPr>
          <a:xfrm>
            <a:off x="2555776" y="2697764"/>
            <a:ext cx="3168013" cy="396044"/>
          </a:xfrm>
          <a:prstGeom prst="ellipse">
            <a:avLst/>
          </a:prstGeom>
          <a:noFill/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400" smtClean="0"/>
          </a:p>
        </p:txBody>
      </p:sp>
      <p:pic>
        <p:nvPicPr>
          <p:cNvPr id="1027" name="Grafik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23" y="627534"/>
            <a:ext cx="8439483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Gerade Verbindung 2"/>
          <p:cNvCxnSpPr/>
          <p:nvPr/>
        </p:nvCxnSpPr>
        <p:spPr>
          <a:xfrm>
            <a:off x="5342384" y="1995686"/>
            <a:ext cx="3118048" cy="0"/>
          </a:xfrm>
          <a:prstGeom prst="line">
            <a:avLst/>
          </a:prstGeom>
          <a:ln w="349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827584" y="1707654"/>
            <a:ext cx="7632848" cy="830997"/>
          </a:xfrm>
          <a:prstGeom prst="rect">
            <a:avLst/>
          </a:prstGeom>
          <a:solidFill>
            <a:schemeClr val="bg1"/>
          </a:solidFill>
          <a:ln w="889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… ärztlich oder therapeutisch beraten, untersucht oder behandelt?</a:t>
            </a:r>
          </a:p>
        </p:txBody>
      </p:sp>
    </p:spTree>
    <p:extLst>
      <p:ext uri="{BB962C8B-B14F-4D97-AF65-F5344CB8AC3E}">
        <p14:creationId xmlns:p14="http://schemas.microsoft.com/office/powerpoint/2010/main" val="71459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352223" y="120359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 Ärztliche und therapeutische Behandlung/Beratung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352223" y="1973122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Körpermaße/Freizeit / Hobbies </a:t>
            </a:r>
          </a:p>
        </p:txBody>
      </p:sp>
      <p:sp>
        <p:nvSpPr>
          <p:cNvPr id="12" name="Rechteck 11"/>
          <p:cNvSpPr/>
          <p:nvPr/>
        </p:nvSpPr>
        <p:spPr>
          <a:xfrm>
            <a:off x="345658" y="3399842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 lvl="1" algn="ctr">
              <a:spcBef>
                <a:spcPts val="1000"/>
              </a:spcBef>
            </a:pPr>
            <a:r>
              <a:rPr lang="de-DE" sz="2400" dirty="0"/>
              <a:t>Dauerhafte körperliche und geistige </a:t>
            </a:r>
            <a:r>
              <a:rPr lang="de-DE" sz="2400" dirty="0" smtClean="0"/>
              <a:t>Beeinträchtigung</a:t>
            </a:r>
            <a:endParaRPr lang="de-DE" sz="2400" dirty="0"/>
          </a:p>
        </p:txBody>
      </p:sp>
      <p:sp>
        <p:nvSpPr>
          <p:cNvPr id="13" name="Rechteck 12"/>
          <p:cNvSpPr/>
          <p:nvPr/>
        </p:nvSpPr>
        <p:spPr>
          <a:xfrm>
            <a:off x="345658" y="2679762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spcBef>
                <a:spcPts val="1000"/>
              </a:spcBef>
              <a:buSzTx/>
            </a:pPr>
            <a:r>
              <a:rPr lang="de-DE" sz="2400" dirty="0" smtClean="0"/>
              <a:t>Auslandsaufenthalt &gt; 3 Monate</a:t>
            </a:r>
            <a:endParaRPr lang="de-DE" sz="2400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251520" y="627534"/>
            <a:ext cx="8352250" cy="50157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 smtClean="0"/>
              <a:t>Was bleibt wie gewohnt? 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345658" y="4083918"/>
            <a:ext cx="8424936" cy="61206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 lvl="1" algn="ctr">
              <a:spcBef>
                <a:spcPts val="1000"/>
              </a:spcBef>
            </a:pPr>
            <a:r>
              <a:rPr lang="de-DE" sz="2400" dirty="0" smtClean="0"/>
              <a:t>Medikamentenabfrage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93066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42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254001" y="1203697"/>
            <a:ext cx="8350249" cy="3600301"/>
          </a:xfrm>
        </p:spPr>
        <p:txBody>
          <a:bodyPr/>
          <a:lstStyle/>
          <a:p>
            <a:pPr algn="just"/>
            <a:r>
              <a:rPr lang="de-DE" sz="2000" dirty="0" smtClean="0"/>
              <a:t>„Wurden </a:t>
            </a:r>
            <a:r>
              <a:rPr lang="de-DE" sz="2000" dirty="0" smtClean="0"/>
              <a:t>Sie in den nachfolgend genannten Zeiträumen wegen Erkrankungen oder Beschwerden </a:t>
            </a:r>
            <a:r>
              <a:rPr lang="de-DE" sz="2000" b="1" u="sng" dirty="0" smtClean="0"/>
              <a:t>ärztlich oder therapeutisch </a:t>
            </a:r>
            <a:r>
              <a:rPr lang="de-DE" sz="2000" dirty="0" smtClean="0"/>
              <a:t>beraten, untersucht oder </a:t>
            </a:r>
            <a:r>
              <a:rPr lang="de-DE" sz="2000" dirty="0" smtClean="0"/>
              <a:t>behandelt?“</a:t>
            </a:r>
            <a:r>
              <a:rPr lang="de-DE" sz="2000" dirty="0" smtClean="0"/>
              <a:t>				      			</a:t>
            </a:r>
          </a:p>
          <a:p>
            <a:pPr algn="just">
              <a:buNone/>
            </a:pPr>
            <a:r>
              <a:rPr lang="de-DE" sz="2000" dirty="0" smtClean="0"/>
              <a:t>	……..	</a:t>
            </a:r>
            <a:r>
              <a:rPr lang="de-DE" sz="2000" b="1" dirty="0" smtClean="0"/>
              <a:t>und nicht folgende </a:t>
            </a:r>
            <a:r>
              <a:rPr lang="de-DE" sz="2000" b="1" dirty="0" smtClean="0"/>
              <a:t>Frageformulierungen:</a:t>
            </a:r>
            <a:endParaRPr lang="de-DE" sz="2000" b="1" dirty="0" smtClean="0"/>
          </a:p>
          <a:p>
            <a:pPr algn="just"/>
            <a:r>
              <a:rPr lang="de-DE" sz="2000" i="1" dirty="0" smtClean="0"/>
              <a:t>„Bestehen </a:t>
            </a:r>
            <a:r>
              <a:rPr lang="de-DE" sz="2000" i="1" dirty="0" smtClean="0"/>
              <a:t>oder bestanden bei Ihnen in den letzten 5 Jahren Krankheiten oder </a:t>
            </a:r>
            <a:r>
              <a:rPr lang="de-DE" sz="2000" i="1" dirty="0" smtClean="0"/>
              <a:t>Beschwerden?“  </a:t>
            </a:r>
            <a:endParaRPr lang="de-DE" sz="2000" i="1" dirty="0" smtClean="0"/>
          </a:p>
          <a:p>
            <a:pPr algn="just"/>
            <a:r>
              <a:rPr lang="de-DE" sz="2000" i="1" dirty="0" smtClean="0"/>
              <a:t>„Haben </a:t>
            </a:r>
            <a:r>
              <a:rPr lang="de-DE" sz="2000" i="1" dirty="0" smtClean="0"/>
              <a:t>Erkrankungen oder Unfälle Folgen </a:t>
            </a:r>
            <a:r>
              <a:rPr lang="de-DE" sz="2000" i="1" dirty="0" smtClean="0"/>
              <a:t>hinterlassen?“</a:t>
            </a:r>
            <a:endParaRPr lang="de-DE" sz="2000" i="1" dirty="0" smtClean="0"/>
          </a:p>
          <a:p>
            <a:pPr algn="just"/>
            <a:r>
              <a:rPr lang="de-DE" sz="2000" i="1" dirty="0" smtClean="0"/>
              <a:t>„Bestehen </a:t>
            </a:r>
            <a:r>
              <a:rPr lang="de-DE" sz="2000" i="1" dirty="0" smtClean="0"/>
              <a:t>oder bestanden in den letzten 3 Jahren Krankheiten, Unfallfolgen oder Körperliche Schäden (z. B. mehr als 2 x im Jahr Rückenschmerzen</a:t>
            </a:r>
            <a:r>
              <a:rPr lang="de-DE" sz="2000" i="1" dirty="0" smtClean="0"/>
              <a:t>)?“ </a:t>
            </a:r>
            <a:endParaRPr lang="de-DE" sz="2000" i="1" dirty="0" smtClean="0"/>
          </a:p>
          <a:p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uns wichtig war: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7702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43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254001" y="1404367"/>
            <a:ext cx="8350249" cy="3399631"/>
          </a:xfrm>
        </p:spPr>
        <p:txBody>
          <a:bodyPr/>
          <a:lstStyle/>
          <a:p>
            <a:pPr marL="274320" indent="-274320">
              <a:buSzPts val="2400"/>
              <a:buFont typeface="Wingdings"/>
              <a:buChar char="§"/>
            </a:pPr>
            <a:r>
              <a:rPr lang="de-DE" sz="2000" dirty="0">
                <a:solidFill>
                  <a:srgbClr val="000000"/>
                </a:solidFill>
              </a:rPr>
              <a:t>……..oder </a:t>
            </a:r>
            <a:r>
              <a:rPr lang="de-DE" sz="1800" dirty="0">
                <a:solidFill>
                  <a:srgbClr val="000000"/>
                </a:solidFill>
              </a:rPr>
              <a:t>							     </a:t>
            </a:r>
            <a:endParaRPr lang="de-DE" sz="1800" dirty="0" smtClean="0">
              <a:solidFill>
                <a:srgbClr val="000000"/>
              </a:solidFill>
            </a:endParaRPr>
          </a:p>
          <a:p>
            <a:pPr marL="274320" indent="-274320" algn="just">
              <a:buSzPts val="2400"/>
              <a:buNone/>
            </a:pPr>
            <a:r>
              <a:rPr lang="de-DE" sz="1800" dirty="0" smtClean="0">
                <a:solidFill>
                  <a:srgbClr val="000000"/>
                </a:solidFill>
              </a:rPr>
              <a:t>	</a:t>
            </a:r>
            <a:r>
              <a:rPr lang="de-DE" sz="1800" i="1" dirty="0" smtClean="0">
                <a:solidFill>
                  <a:srgbClr val="000000"/>
                </a:solidFill>
              </a:rPr>
              <a:t>„</a:t>
            </a:r>
            <a:r>
              <a:rPr lang="de-DE" sz="2000" i="1" dirty="0" smtClean="0">
                <a:solidFill>
                  <a:srgbClr val="000000"/>
                </a:solidFill>
              </a:rPr>
              <a:t>Bitte </a:t>
            </a:r>
            <a:r>
              <a:rPr lang="de-DE" sz="2000" i="1" dirty="0">
                <a:solidFill>
                  <a:srgbClr val="000000"/>
                </a:solidFill>
              </a:rPr>
              <a:t>geben Sie an, ob Sie in den letzten 3 bzw. 5 Jahren Erkrankungen oder Beschwerden der folgenden Punkte …….haben/hatten und/oder sich </a:t>
            </a:r>
            <a:r>
              <a:rPr lang="de-DE" sz="2000" i="1" dirty="0" smtClean="0">
                <a:solidFill>
                  <a:srgbClr val="000000"/>
                </a:solidFill>
              </a:rPr>
              <a:t>des-wegen </a:t>
            </a:r>
            <a:r>
              <a:rPr lang="de-DE" sz="2000" i="1" dirty="0">
                <a:solidFill>
                  <a:srgbClr val="000000"/>
                </a:solidFill>
              </a:rPr>
              <a:t>in ärztlicher Behandlung, Beratung oder Untersuchung befinden</a:t>
            </a:r>
            <a:r>
              <a:rPr lang="de-DE" sz="2000" i="1" dirty="0" smtClean="0">
                <a:solidFill>
                  <a:srgbClr val="000000"/>
                </a:solidFill>
              </a:rPr>
              <a:t>/ befunden </a:t>
            </a:r>
            <a:r>
              <a:rPr lang="de-DE" sz="2000" i="1" dirty="0" smtClean="0">
                <a:solidFill>
                  <a:srgbClr val="000000"/>
                </a:solidFill>
              </a:rPr>
              <a:t>haben.“</a:t>
            </a:r>
            <a:endParaRPr lang="de-DE" sz="2000" i="1" dirty="0"/>
          </a:p>
          <a:p>
            <a:pPr marL="274320" indent="-274320" algn="just"/>
            <a:r>
              <a:rPr lang="de-DE" sz="2000" i="1" dirty="0">
                <a:solidFill>
                  <a:srgbClr val="000000"/>
                </a:solidFill>
              </a:rPr>
              <a:t>„Wir weisen darauf hin, dass die Auflistung der Beispielerkrankungen/- </a:t>
            </a:r>
            <a:r>
              <a:rPr lang="de-DE" sz="2000" i="1" dirty="0" err="1">
                <a:solidFill>
                  <a:srgbClr val="000000"/>
                </a:solidFill>
              </a:rPr>
              <a:t>behandlungen</a:t>
            </a:r>
            <a:r>
              <a:rPr lang="de-DE" sz="2000" i="1" dirty="0">
                <a:solidFill>
                  <a:srgbClr val="000000"/>
                </a:solidFill>
              </a:rPr>
              <a:t> keinen Anspruch auf Vollständigkeit erhebt!“</a:t>
            </a:r>
            <a:endParaRPr lang="de-DE" sz="2000" i="1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1714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44</a:t>
            </a:fld>
            <a:endParaRPr lang="de-DE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7534"/>
            <a:ext cx="5615707" cy="38751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383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45</a:t>
            </a:fld>
            <a:endParaRPr lang="de-DE"/>
          </a:p>
        </p:txBody>
      </p:sp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252000" y="486000"/>
            <a:ext cx="8640480" cy="501574"/>
          </a:xfrm>
        </p:spPr>
        <p:txBody>
          <a:bodyPr/>
          <a:lstStyle/>
          <a:p>
            <a:r>
              <a:rPr lang="de-DE" dirty="0" smtClean="0"/>
              <a:t>Wettbewerbsfaktor Risikoprüfung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827584" y="1347614"/>
            <a:ext cx="3320063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bg1"/>
                </a:solidFill>
              </a:rPr>
              <a:t>… </a:t>
            </a:r>
            <a:r>
              <a:rPr lang="de-DE" sz="2400" b="1" dirty="0" smtClean="0">
                <a:solidFill>
                  <a:schemeClr val="bg1"/>
                </a:solidFill>
              </a:rPr>
              <a:t>auf </a:t>
            </a:r>
            <a:r>
              <a:rPr lang="de-DE" sz="2400" b="1" dirty="0" smtClean="0">
                <a:solidFill>
                  <a:schemeClr val="bg1"/>
                </a:solidFill>
              </a:rPr>
              <a:t>Wunsch </a:t>
            </a:r>
            <a:r>
              <a:rPr lang="de-DE" sz="2400" b="1" dirty="0" smtClean="0">
                <a:solidFill>
                  <a:schemeClr val="bg1"/>
                </a:solidFill>
              </a:rPr>
              <a:t>immer </a:t>
            </a:r>
            <a:r>
              <a:rPr lang="de-DE" sz="2400" b="1" dirty="0" smtClean="0">
                <a:solidFill>
                  <a:schemeClr val="bg1"/>
                </a:solidFill>
              </a:rPr>
              <a:t>mit individueller Risikoprüfung! 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77813" y="4803998"/>
            <a:ext cx="24192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Char char="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sz="1000" dirty="0" smtClean="0">
                <a:solidFill>
                  <a:srgbClr val="000000"/>
                </a:solidFill>
              </a:rPr>
              <a:t>Quelle : </a:t>
            </a:r>
            <a:r>
              <a:rPr lang="de-DE" altLang="de-DE" sz="1000" dirty="0" err="1" smtClean="0">
                <a:solidFill>
                  <a:srgbClr val="000000"/>
                </a:solidFill>
              </a:rPr>
              <a:t>Annahmerichtlinen</a:t>
            </a:r>
            <a:r>
              <a:rPr lang="de-DE" altLang="de-DE" sz="1000" dirty="0" smtClean="0">
                <a:solidFill>
                  <a:srgbClr val="000000"/>
                </a:solidFill>
              </a:rPr>
              <a:t> BU/EU Schutz  </a:t>
            </a:r>
            <a:endParaRPr lang="de-DE" altLang="de-DE" sz="1000" dirty="0">
              <a:solidFill>
                <a:srgbClr val="0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286099" y="3161903"/>
            <a:ext cx="4320480" cy="115212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Voraussichtlich ab Juli 2020:</a:t>
            </a:r>
            <a:br>
              <a:rPr lang="de-DE" sz="2400" b="1" dirty="0" smtClean="0"/>
            </a:br>
            <a:r>
              <a:rPr lang="de-DE" sz="2400" b="1" dirty="0" smtClean="0"/>
              <a:t>Einschätzung via </a:t>
            </a:r>
            <a:r>
              <a:rPr lang="de-DE" sz="2400" b="1" dirty="0" err="1" smtClean="0"/>
              <a:t>vers.diagnose</a:t>
            </a:r>
            <a:r>
              <a:rPr lang="de-DE" sz="2400" b="1" dirty="0" smtClean="0"/>
              <a:t>!</a:t>
            </a:r>
            <a:br>
              <a:rPr lang="de-DE" sz="2400" b="1" dirty="0" smtClean="0"/>
            </a:br>
            <a:r>
              <a:rPr lang="de-DE" sz="2400" dirty="0" smtClean="0"/>
              <a:t>(BU, €XISTENZ und Plan D)</a:t>
            </a:r>
            <a:endParaRPr lang="de-DE" sz="2400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4708321" y="1659453"/>
            <a:ext cx="3320063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bg1"/>
                </a:solidFill>
              </a:rPr>
              <a:t>… Votum </a:t>
            </a:r>
            <a:r>
              <a:rPr lang="de-DE" sz="2400" b="1" dirty="0" smtClean="0">
                <a:solidFill>
                  <a:schemeClr val="bg1"/>
                </a:solidFill>
              </a:rPr>
              <a:t>auf Wunsch natürlich auch per</a:t>
            </a:r>
            <a:r>
              <a:rPr lang="de-DE" sz="2400" b="1" dirty="0" smtClean="0">
                <a:solidFill>
                  <a:schemeClr val="bg1"/>
                </a:solidFill>
              </a:rPr>
              <a:t> Vorabanfrage! </a:t>
            </a:r>
            <a:endParaRPr lang="de-DE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18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46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BU</a:t>
            </a:r>
            <a:r>
              <a:rPr lang="de-DE" i="1" dirty="0" err="1" smtClean="0"/>
              <a:t>modern</a:t>
            </a:r>
            <a:r>
              <a:rPr lang="de-DE" dirty="0" smtClean="0"/>
              <a:t> in Vergleichern</a:t>
            </a:r>
            <a:endParaRPr lang="de-DE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590316730"/>
              </p:ext>
            </p:extLst>
          </p:nvPr>
        </p:nvGraphicFramePr>
        <p:xfrm>
          <a:off x="683568" y="1491630"/>
          <a:ext cx="8208912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8112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3204-99CE-4BE7-8913-1B1932C4C363}" type="slidenum">
              <a:rPr lang="de-DE" smtClean="0"/>
              <a:pPr/>
              <a:t>47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Jetzt gemeinsam durchstarten!</a:t>
            </a:r>
            <a:endParaRPr lang="de-DE" dirty="0"/>
          </a:p>
        </p:txBody>
      </p:sp>
      <p:pic>
        <p:nvPicPr>
          <p:cNvPr id="4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7614"/>
            <a:ext cx="8152744" cy="22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34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lkswohl Bund Vorlage 16_9 (1)">
  <a:themeElements>
    <a:clrScheme name="Volkswohlbund_Color">
      <a:dk1>
        <a:srgbClr val="000000"/>
      </a:dk1>
      <a:lt1>
        <a:srgbClr val="FFFFFF"/>
      </a:lt1>
      <a:dk2>
        <a:srgbClr val="5F5F5F"/>
      </a:dk2>
      <a:lt2>
        <a:srgbClr val="D8D8D8"/>
      </a:lt2>
      <a:accent1>
        <a:srgbClr val="00518E"/>
      </a:accent1>
      <a:accent2>
        <a:srgbClr val="0068B4"/>
      </a:accent2>
      <a:accent3>
        <a:srgbClr val="66A4D2"/>
      </a:accent3>
      <a:accent4>
        <a:srgbClr val="B7C8E7"/>
      </a:accent4>
      <a:accent5>
        <a:srgbClr val="ED008C"/>
      </a:accent5>
      <a:accent6>
        <a:srgbClr val="9F9F9F"/>
      </a:accent6>
      <a:hlink>
        <a:srgbClr val="00518E"/>
      </a:hlink>
      <a:folHlink>
        <a:srgbClr val="9F9F9F"/>
      </a:folHlink>
    </a:clrScheme>
    <a:fontScheme name="Volkswohlbund_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Volkswohl Bund Vorlage 16_9.potx" id="{F87F40FF-95F2-4206-A3D0-2B38873AE6C0}" vid="{22AC4C73-1281-49D3-879B-592A3BA3C8C4}"/>
    </a:ext>
  </a:extLst>
</a:theme>
</file>

<file path=ppt/theme/theme2.xml><?xml version="1.0" encoding="utf-8"?>
<a:theme xmlns:a="http://schemas.openxmlformats.org/drawingml/2006/main" name="Larissa">
  <a:themeElements>
    <a:clrScheme name="Volkswohlbund_Color">
      <a:dk1>
        <a:srgbClr val="000000"/>
      </a:dk1>
      <a:lt1>
        <a:srgbClr val="FFFFFF"/>
      </a:lt1>
      <a:dk2>
        <a:srgbClr val="5F5F5F"/>
      </a:dk2>
      <a:lt2>
        <a:srgbClr val="D8D8D8"/>
      </a:lt2>
      <a:accent1>
        <a:srgbClr val="00518E"/>
      </a:accent1>
      <a:accent2>
        <a:srgbClr val="0068B4"/>
      </a:accent2>
      <a:accent3>
        <a:srgbClr val="66A4D2"/>
      </a:accent3>
      <a:accent4>
        <a:srgbClr val="B7C8E7"/>
      </a:accent4>
      <a:accent5>
        <a:srgbClr val="ED008C"/>
      </a:accent5>
      <a:accent6>
        <a:srgbClr val="9F9F9F"/>
      </a:accent6>
      <a:hlink>
        <a:srgbClr val="00518E"/>
      </a:hlink>
      <a:folHlink>
        <a:srgbClr val="9F9F9F"/>
      </a:folHlink>
    </a:clrScheme>
    <a:fontScheme name="Volkswohlbund_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Volkswohlbund_Color">
      <a:dk1>
        <a:srgbClr val="000000"/>
      </a:dk1>
      <a:lt1>
        <a:srgbClr val="FFFFFF"/>
      </a:lt1>
      <a:dk2>
        <a:srgbClr val="5F5F5F"/>
      </a:dk2>
      <a:lt2>
        <a:srgbClr val="D8D8D8"/>
      </a:lt2>
      <a:accent1>
        <a:srgbClr val="00518E"/>
      </a:accent1>
      <a:accent2>
        <a:srgbClr val="0068B4"/>
      </a:accent2>
      <a:accent3>
        <a:srgbClr val="66A4D2"/>
      </a:accent3>
      <a:accent4>
        <a:srgbClr val="B7C8E7"/>
      </a:accent4>
      <a:accent5>
        <a:srgbClr val="ED008C"/>
      </a:accent5>
      <a:accent6>
        <a:srgbClr val="9F9F9F"/>
      </a:accent6>
      <a:hlink>
        <a:srgbClr val="00518E"/>
      </a:hlink>
      <a:folHlink>
        <a:srgbClr val="9F9F9F"/>
      </a:folHlink>
    </a:clrScheme>
    <a:fontScheme name="Volkswohlbund_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Volkswohl Bund Vorlage 16_9 (1)</Template>
  <TotalTime>0</TotalTime>
  <Words>1284</Words>
  <Application>Microsoft Office PowerPoint</Application>
  <PresentationFormat>Bildschirmpräsentation (16:9)</PresentationFormat>
  <Paragraphs>386</Paragraphs>
  <Slides>47</Slides>
  <Notes>39</Notes>
  <HiddenSlides>1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48" baseType="lpstr">
      <vt:lpstr>Volkswohl Bund Vorlage 16_9 (1)</vt:lpstr>
      <vt:lpstr>BUmodern  Sicher. Für die Zukunft.</vt:lpstr>
      <vt:lpstr>Unsere Neuerungen für Sie:</vt:lpstr>
      <vt:lpstr>Unsere Neuerungen für Sie:</vt:lpstr>
      <vt:lpstr>Schweißer „gestern“ und „heute“</vt:lpstr>
      <vt:lpstr>Die neue Arbeitswelt bringt neue Berufe</vt:lpstr>
      <vt:lpstr>Neue Berufsklasse</vt:lpstr>
      <vt:lpstr>Beispiele für „A0“-Berufe</vt:lpstr>
      <vt:lpstr>Beispiele für „A0“-Büroberufe</vt:lpstr>
      <vt:lpstr>Mehr Möglichkeiten</vt:lpstr>
      <vt:lpstr>Günstigere Prämien</vt:lpstr>
      <vt:lpstr>Neu: Differenzierung Raucher/Nichtraucher</vt:lpstr>
      <vt:lpstr>Einige Preisbeispiele</vt:lpstr>
      <vt:lpstr>Allgemeinmediziner </vt:lpstr>
      <vt:lpstr>Dipl.-Informatiker </vt:lpstr>
      <vt:lpstr>Dipl.-Ingenieur Maschinenbau</vt:lpstr>
      <vt:lpstr>Dipl.-Ingenieur Maschinenbau Raucher</vt:lpstr>
      <vt:lpstr>Betriebswirt</vt:lpstr>
      <vt:lpstr>Industriekaufmann </vt:lpstr>
      <vt:lpstr>kfm. Angestellter (nicht Bank, Bürokommunikation, Industrie)</vt:lpstr>
      <vt:lpstr>PowerPoint-Präsentation</vt:lpstr>
      <vt:lpstr>Junge Leute: Schülerinnen und Schüler nach Schulart </vt:lpstr>
      <vt:lpstr>Schüler Gymnasium Oberstufe („S0“), 16 Jahre</vt:lpstr>
      <vt:lpstr>Schüler Gymnasium (5.-10. Klasse) („S1“), 10 Jahre</vt:lpstr>
      <vt:lpstr>Schüler Realschule („S2“), 10 Jahre</vt:lpstr>
      <vt:lpstr>Schüler Hauptschule („S3“), 10 Jahre</vt:lpstr>
      <vt:lpstr>Prämienfindung bei BUmodern </vt:lpstr>
      <vt:lpstr>Unsere Neuerungen für Sie:</vt:lpstr>
      <vt:lpstr>Der Markt ist in Bewegung – Wir auch!</vt:lpstr>
      <vt:lpstr>Die Bedingungsneuerungen</vt:lpstr>
      <vt:lpstr>TOP: Die Berufswechselprüfung</vt:lpstr>
      <vt:lpstr>TOP: Die bisherige „Studentenklausel“ (für A1, A2 und A3)</vt:lpstr>
      <vt:lpstr>TOP: Die neue Teilzeitklausel</vt:lpstr>
      <vt:lpstr>Weitere wichtige Leistungsverbesserungen: </vt:lpstr>
      <vt:lpstr>Weitere wichtige Leistungsverbesserungen: </vt:lpstr>
      <vt:lpstr>Weitere wichtige Leistungsverbesserungen: </vt:lpstr>
      <vt:lpstr>Das Wichtigste zusammengefasst:</vt:lpstr>
      <vt:lpstr>Unsere Neuerungen für Sie:</vt:lpstr>
      <vt:lpstr>PowerPoint-Präsentation</vt:lpstr>
      <vt:lpstr>PowerPoint-Präsentation</vt:lpstr>
      <vt:lpstr>PowerPoint-Präsentation</vt:lpstr>
      <vt:lpstr>PowerPoint-Präsentation</vt:lpstr>
      <vt:lpstr>Was uns wichtig war:</vt:lpstr>
      <vt:lpstr>PowerPoint-Präsentation</vt:lpstr>
      <vt:lpstr>PowerPoint-Präsentation</vt:lpstr>
      <vt:lpstr>Wettbewerbsfaktor Risikoprüfung</vt:lpstr>
      <vt:lpstr>BUmodern in Vergleichern</vt:lpstr>
      <vt:lpstr>Jetzt gemeinsam durchstarten!</vt:lpstr>
    </vt:vector>
  </TitlesOfParts>
  <Company>Volkswohl Bund Versicherungen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Lennertz, Sarah</dc:creator>
  <cp:lastModifiedBy>Lohaus, Rudolf</cp:lastModifiedBy>
  <cp:revision>338</cp:revision>
  <cp:lastPrinted>2020-06-03T12:36:57Z</cp:lastPrinted>
  <dcterms:created xsi:type="dcterms:W3CDTF">2019-01-03T11:22:55Z</dcterms:created>
  <dcterms:modified xsi:type="dcterms:W3CDTF">2020-06-12T07:40:23Z</dcterms:modified>
</cp:coreProperties>
</file>