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1"/>
  </p:notesMasterIdLst>
  <p:sldIdLst>
    <p:sldId id="271" r:id="rId2"/>
    <p:sldId id="257" r:id="rId3"/>
    <p:sldId id="279" r:id="rId4"/>
    <p:sldId id="281" r:id="rId5"/>
    <p:sldId id="278" r:id="rId6"/>
    <p:sldId id="280" r:id="rId7"/>
    <p:sldId id="274" r:id="rId8"/>
    <p:sldId id="275" r:id="rId9"/>
    <p:sldId id="282" r:id="rId10"/>
  </p:sldIdLst>
  <p:sldSz cx="12193588" cy="6858000"/>
  <p:notesSz cx="6858000" cy="9144000"/>
  <p:custDataLst>
    <p:tags r:id="rId12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695" autoAdjust="0"/>
    <p:restoredTop sz="94604"/>
  </p:normalViewPr>
  <p:slideViewPr>
    <p:cSldViewPr>
      <p:cViewPr varScale="1">
        <p:scale>
          <a:sx n="67" d="100"/>
          <a:sy n="67" d="100"/>
        </p:scale>
        <p:origin x="1000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0C6658-20AB-9343-80A0-A501DB0E453A}" type="datetimeFigureOut">
              <a:rPr lang="de-DE" smtClean="0"/>
              <a:t>16.07.2021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03CF45-903C-474C-85C8-6C48A130F3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8971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07850" y="1620001"/>
            <a:ext cx="11356766" cy="929651"/>
          </a:xfrm>
          <a:ln/>
        </p:spPr>
        <p:txBody>
          <a:bodyPr/>
          <a:lstStyle>
            <a:lvl1pPr>
              <a:defRPr sz="2800">
                <a:solidFill>
                  <a:srgbClr val="000066"/>
                </a:solidFill>
                <a:latin typeface="+mj-lt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61495" name="Picture Placeholder 6149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4038933"/>
            <a:ext cx="12193588" cy="2449181"/>
          </a:xfrm>
          <a:solidFill>
            <a:srgbClr val="FFFFFF"/>
          </a:solidFill>
        </p:spPr>
        <p:txBody>
          <a:bodyPr/>
          <a:lstStyle>
            <a:lvl1pPr marL="304800" indent="0">
              <a:spcBef>
                <a:spcPts val="0"/>
              </a:spcBef>
              <a:buNone/>
              <a:defRPr sz="1050" baseline="0"/>
            </a:lvl1pPr>
          </a:lstStyle>
          <a:p>
            <a:r>
              <a:rPr lang="en-US" noProof="0" dirty="0"/>
              <a:t>   </a:t>
            </a:r>
          </a:p>
        </p:txBody>
      </p:sp>
      <p:cxnSp>
        <p:nvCxnSpPr>
          <p:cNvPr id="61493" name="Straight Connector 61492" hidden="1"/>
          <p:cNvCxnSpPr/>
          <p:nvPr/>
        </p:nvCxnSpPr>
        <p:spPr bwMode="auto">
          <a:xfrm>
            <a:off x="0" y="4015267"/>
            <a:ext cx="12193588" cy="0"/>
          </a:xfrm>
          <a:prstGeom prst="line">
            <a:avLst/>
          </a:prstGeom>
          <a:solidFill>
            <a:schemeClr val="folHlink">
              <a:alpha val="50000"/>
            </a:schemeClr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06453" y="2535377"/>
            <a:ext cx="11355079" cy="815608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Name</a:t>
            </a:r>
            <a:br>
              <a:rPr lang="de-DE" dirty="0"/>
            </a:br>
            <a:r>
              <a:rPr lang="de-DE" dirty="0"/>
              <a:t>Abteilung</a:t>
            </a:r>
            <a:br>
              <a:rPr lang="de-DE" dirty="0"/>
            </a:br>
            <a:r>
              <a:rPr lang="de-DE" dirty="0"/>
              <a:t>Datum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0"/>
            <a:ext cx="0" cy="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600" baseline="0">
                <a:solidFill>
                  <a:schemeClr val="bg1"/>
                </a:solidFill>
              </a:defRPr>
            </a:lvl1pPr>
            <a:lvl2pPr marL="266700" indent="0">
              <a:buFontTx/>
              <a:buNone/>
              <a:defRPr/>
            </a:lvl2pPr>
            <a:lvl3pPr marL="541337" indent="0">
              <a:buFontTx/>
              <a:buNone/>
              <a:defRPr/>
            </a:lvl3pPr>
            <a:lvl4pPr marL="808037" indent="0">
              <a:buFontTx/>
              <a:buNone/>
              <a:defRPr/>
            </a:lvl4pPr>
            <a:lvl5pPr marL="1074738" indent="0">
              <a:buFontTx/>
              <a:buNone/>
              <a:defRPr/>
            </a:lvl5pPr>
          </a:lstStyle>
          <a:p>
            <a:pPr lvl="0"/>
            <a:r>
              <a:rPr lang="de-DE" dirty="0"/>
              <a:t>  </a:t>
            </a:r>
          </a:p>
        </p:txBody>
      </p:sp>
      <p:sp>
        <p:nvSpPr>
          <p:cNvPr id="4" name="ciimagehelp"/>
          <p:cNvSpPr/>
          <p:nvPr userDrawn="1"/>
        </p:nvSpPr>
        <p:spPr bwMode="auto">
          <a:xfrm>
            <a:off x="-2160000" y="3150000"/>
            <a:ext cx="1980000" cy="3708000"/>
          </a:xfrm>
          <a:prstGeom prst="homePlate">
            <a:avLst>
              <a:gd name="adj" fmla="val 12453"/>
            </a:avLst>
          </a:prstGeom>
          <a:solidFill>
            <a:srgbClr val="E7ECE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rot="0" spcFirstLastPara="0" vertOverflow="overflow" horzOverflow="overflow" vert="horz" wrap="square" lIns="18000" tIns="54000" rIns="90000" bIns="54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1450" marR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de-DE" sz="900" b="0" i="0" u="none" strike="noStrike" cap="none" normalizeH="0" baseline="0">
                <a:ln>
                  <a:noFill/>
                </a:ln>
                <a:solidFill>
                  <a:srgbClr val="000066"/>
                </a:solidFill>
                <a:effectLst/>
                <a:latin typeface="Frutiger 55 Roman"/>
              </a:rPr>
              <a:t>Um ein Zurich Bild einzufügen, klicken Sie auf das "Kamera" Symbol in der Zurich CI Symbolleiste und folgen Sie den Anweisungen.</a:t>
            </a:r>
            <a:br>
              <a:rPr kumimoji="0" lang="de-DE" sz="900" b="0" i="0" u="none" strike="noStrike" cap="none" normalizeH="0" baseline="0">
                <a:ln>
                  <a:noFill/>
                </a:ln>
                <a:solidFill>
                  <a:srgbClr val="000066"/>
                </a:solidFill>
                <a:effectLst/>
                <a:latin typeface="Frutiger 55 Roman"/>
              </a:rPr>
            </a:br>
            <a:endParaRPr kumimoji="0" lang="de-DE" sz="900" b="0" i="0" u="none" strike="noStrike" cap="none" normalizeH="0" baseline="0">
              <a:ln>
                <a:noFill/>
              </a:ln>
              <a:solidFill>
                <a:srgbClr val="000066"/>
              </a:solidFill>
              <a:effectLst/>
              <a:latin typeface="Frutiger 55 Roman"/>
            </a:endParaRPr>
          </a:p>
          <a:p>
            <a:pPr marL="171450" marR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de-DE" sz="900" b="0" i="0" u="none" strike="noStrike" cap="none" normalizeH="0" baseline="0">
                <a:ln>
                  <a:noFill/>
                </a:ln>
                <a:solidFill>
                  <a:srgbClr val="000066"/>
                </a:solidFill>
                <a:effectLst/>
                <a:latin typeface="Frutiger 55 Roman"/>
              </a:rPr>
              <a:t>Um ein Bild aus Ihren Dateien einzufügen, klicken Sie auf das "Bild einfügen aus Datei"-Symbol hier auf der rechten Seite.</a:t>
            </a:r>
            <a:br>
              <a:rPr kumimoji="0" lang="de-DE" sz="900" b="0" i="0" u="none" strike="noStrike" cap="none" normalizeH="0" baseline="0">
                <a:ln>
                  <a:noFill/>
                </a:ln>
                <a:solidFill>
                  <a:srgbClr val="000066"/>
                </a:solidFill>
                <a:effectLst/>
                <a:latin typeface="Frutiger 55 Roman"/>
              </a:rPr>
            </a:br>
            <a:r>
              <a:rPr kumimoji="0" lang="de-DE" sz="900" b="0" i="0" u="none" strike="noStrike" cap="none" normalizeH="0" baseline="0">
                <a:ln>
                  <a:noFill/>
                </a:ln>
                <a:solidFill>
                  <a:srgbClr val="000066"/>
                </a:solidFill>
                <a:effectLst/>
                <a:latin typeface="Frutiger 55 Roman"/>
              </a:rPr>
              <a:t>Bitte stellen Sie sicher, dass dieses Bild unserem Leitfaden der Zurich Kernelementen folgt (siehe "Buch"-Symbol in der Zurich CI Symbolleiste.</a:t>
            </a:r>
            <a:br>
              <a:rPr kumimoji="0" lang="de-DE" sz="900" b="0" i="0" u="none" strike="noStrike" cap="none" normalizeH="0" baseline="0">
                <a:ln>
                  <a:noFill/>
                </a:ln>
                <a:solidFill>
                  <a:srgbClr val="000066"/>
                </a:solidFill>
                <a:effectLst/>
                <a:latin typeface="Frutiger 55 Roman"/>
              </a:rPr>
            </a:br>
            <a:endParaRPr kumimoji="0" lang="de-DE" sz="900" b="0" i="0" u="none" strike="noStrike" cap="none" normalizeH="0" baseline="0">
              <a:ln>
                <a:noFill/>
              </a:ln>
              <a:solidFill>
                <a:srgbClr val="000066"/>
              </a:solidFill>
              <a:effectLst/>
              <a:latin typeface="Frutiger 55 Roman"/>
            </a:endParaRPr>
          </a:p>
          <a:p>
            <a:pPr marL="171450" marR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de-DE" sz="900" b="0" i="0" u="none" strike="noStrike" cap="none" normalizeH="0" baseline="0">
                <a:ln>
                  <a:noFill/>
                </a:ln>
                <a:solidFill>
                  <a:srgbClr val="000066"/>
                </a:solidFill>
                <a:effectLst/>
                <a:latin typeface="Frutiger 55 Roman"/>
              </a:rPr>
              <a:t>Um den neutralen Hintergrund beizubehalten, belassen Sie es wie es ist.</a:t>
            </a:r>
            <a:br>
              <a:rPr kumimoji="0" lang="de-DE" sz="900" b="0" i="0" u="none" strike="noStrike" cap="none" normalizeH="0" baseline="0">
                <a:ln>
                  <a:noFill/>
                </a:ln>
                <a:solidFill>
                  <a:srgbClr val="000066"/>
                </a:solidFill>
                <a:effectLst/>
                <a:latin typeface="Frutiger 55 Roman"/>
              </a:rPr>
            </a:br>
            <a:endParaRPr kumimoji="0" lang="de-DE" sz="900" b="0" i="0" u="none" strike="noStrike" cap="none" normalizeH="0" baseline="0">
              <a:ln>
                <a:noFill/>
              </a:ln>
              <a:solidFill>
                <a:srgbClr val="000066"/>
              </a:solidFill>
              <a:effectLst/>
              <a:latin typeface="Frutiger 55 Roman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900" b="0" i="0" u="none" strike="noStrike" cap="none" normalizeH="0" baseline="0">
                <a:ln>
                  <a:noFill/>
                </a:ln>
                <a:solidFill>
                  <a:srgbClr val="000066"/>
                </a:solidFill>
                <a:effectLst/>
                <a:latin typeface="Frutiger 55 Roman"/>
              </a:rPr>
              <a:t>Hinweis: Diese Meldung wird im Präsentationsmodus nicht angezeigt.</a:t>
            </a:r>
            <a:endParaRPr kumimoji="0" lang="de-DE" sz="900" b="0" i="0" u="none" strike="noStrike" cap="none" normalizeH="0" baseline="0" dirty="0">
              <a:ln>
                <a:noFill/>
              </a:ln>
              <a:solidFill>
                <a:srgbClr val="000066"/>
              </a:solidFill>
              <a:effectLst/>
              <a:latin typeface="Frutiger 55 Roman"/>
            </a:endParaRPr>
          </a:p>
        </p:txBody>
      </p:sp>
      <p:sp>
        <p:nvSpPr>
          <p:cNvPr id="5" name="ZConfT"/>
          <p:cNvSpPr txBox="1"/>
          <p:nvPr userDrawn="1"/>
        </p:nvSpPr>
        <p:spPr>
          <a:xfrm>
            <a:off x="407850" y="6576840"/>
            <a:ext cx="1136650" cy="13716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spAutoFit/>
          </a:bodyPr>
          <a:lstStyle/>
          <a:p>
            <a:pPr marL="0" algn="l" defTabSz="914400" rtl="0" eaLnBrk="1" latinLnBrk="0" hangingPunct="1">
              <a:buNone/>
            </a:pPr>
            <a:r>
              <a:rPr lang="de-DE" sz="900" b="0">
                <a:solidFill>
                  <a:schemeClr val="tx1"/>
                </a:solidFill>
              </a:rPr>
              <a:t>INTERNAL USE ONLY</a:t>
            </a:r>
            <a:endParaRPr lang="de-DE" sz="900" b="0" dirty="0">
              <a:solidFill>
                <a:schemeClr val="tx1"/>
              </a:solidFill>
            </a:endParaRPr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A93156E6-F86B-42B7-BE31-D060CAECC93B}" type="slidenum">
              <a:rPr lang="de-DE" smtClean="0"/>
              <a:t>‹Nr.›</a:t>
            </a:fld>
            <a:endParaRPr lang="de-DE" dirty="0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AA9618DD-776C-D448-A095-3B6CD915C6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3187" y="313200"/>
            <a:ext cx="1688345" cy="715905"/>
          </a:xfrm>
          <a:prstGeom prst="rect">
            <a:avLst/>
          </a:prstGeom>
        </p:spPr>
      </p:pic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03871" y="1430338"/>
            <a:ext cx="11383264" cy="4959662"/>
          </a:xfrm>
        </p:spPr>
        <p:txBody>
          <a:bodyPr/>
          <a:lstStyle>
            <a:lvl5pPr marL="1346200" indent="-271463">
              <a:buClr>
                <a:srgbClr val="000066"/>
              </a:buClr>
              <a:buSzPct val="100000"/>
              <a:buFont typeface="Frutiger 55 Roman" pitchFamily="34" charset="0"/>
              <a:buChar char="–"/>
              <a:defRPr/>
            </a:lvl5pPr>
            <a:lvl6pPr marL="1614488" indent="-285750"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defRPr/>
            </a:lvl6pPr>
            <a:lvl7pPr marL="1881188" indent="-285750"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defRPr/>
            </a:lvl7pPr>
            <a:lvl8pPr marL="2160588" indent="-285750"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defRPr/>
            </a:lvl8pPr>
            <a:lvl9pPr marL="2427288" indent="-285750"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defRPr/>
            </a:lvl9pPr>
          </a:lstStyle>
          <a:p>
            <a:pPr lvl="0"/>
            <a:r>
              <a:rPr lang="de-DE" dirty="0"/>
              <a:t>Click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edit</a:t>
            </a:r>
            <a:r>
              <a:rPr lang="de-DE" dirty="0"/>
              <a:t> Master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styles</a:t>
            </a:r>
            <a:endParaRPr lang="de-DE" dirty="0"/>
          </a:p>
          <a:p>
            <a:pPr lvl="1"/>
            <a:r>
              <a:rPr lang="de-DE" dirty="0"/>
              <a:t>Second </a:t>
            </a:r>
            <a:r>
              <a:rPr lang="de-DE" dirty="0" err="1"/>
              <a:t>level</a:t>
            </a:r>
            <a:endParaRPr lang="de-DE" dirty="0"/>
          </a:p>
          <a:p>
            <a:pPr lvl="2"/>
            <a:r>
              <a:rPr lang="de-DE" dirty="0"/>
              <a:t>Third </a:t>
            </a:r>
            <a:r>
              <a:rPr lang="de-DE" dirty="0" err="1"/>
              <a:t>level</a:t>
            </a:r>
            <a:endParaRPr lang="de-DE" dirty="0"/>
          </a:p>
          <a:p>
            <a:pPr lvl="3"/>
            <a:r>
              <a:rPr lang="de-DE" dirty="0" err="1"/>
              <a:t>Fourth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  <a:p>
            <a:pPr lvl="4"/>
            <a:r>
              <a:rPr lang="de-DE" dirty="0" err="1"/>
              <a:t>Fifth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  <a:p>
            <a:pPr lvl="5"/>
            <a:r>
              <a:rPr lang="de-DE" dirty="0" err="1"/>
              <a:t>Sixth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  <a:p>
            <a:pPr lvl="6"/>
            <a:r>
              <a:rPr lang="de-DE" dirty="0" err="1"/>
              <a:t>Seventh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  <a:p>
            <a:pPr lvl="7"/>
            <a:r>
              <a:rPr lang="de-DE" dirty="0" err="1"/>
              <a:t>Eighth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  <a:p>
            <a:pPr lvl="8"/>
            <a:r>
              <a:rPr lang="de-DE" dirty="0" err="1"/>
              <a:t>Ninth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3"/>
          </p:nvPr>
        </p:nvSpPr>
        <p:spPr>
          <a:xfrm>
            <a:off x="403201" y="689656"/>
            <a:ext cx="9795601" cy="3960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>
          <a:xfrm>
            <a:off x="1607600" y="6566401"/>
            <a:ext cx="1080000" cy="151200"/>
          </a:xfrm>
          <a:prstGeom prst="rect">
            <a:avLst/>
          </a:prstGeom>
        </p:spPr>
        <p:txBody>
          <a:bodyPr anchor="t"/>
          <a:lstStyle>
            <a:lvl1pPr>
              <a:defRPr b="0">
                <a:solidFill>
                  <a:srgbClr val="000066"/>
                </a:solidFill>
              </a:defRPr>
            </a:lvl1pPr>
          </a:lstStyle>
          <a:p>
            <a:r>
              <a:rPr lang="de-DE" dirty="0"/>
              <a:t>06.11.2014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5"/>
          </p:nvPr>
        </p:nvSpPr>
        <p:spPr>
          <a:xfrm>
            <a:off x="3204000" y="6566401"/>
            <a:ext cx="7560001" cy="15120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>
          <a:xfrm>
            <a:off x="11437587" y="6566400"/>
            <a:ext cx="360000" cy="151200"/>
          </a:xfrm>
        </p:spPr>
        <p:txBody>
          <a:bodyPr anchor="t"/>
          <a:lstStyle>
            <a:lvl1pPr marL="0" algn="r" defTabSz="914400" rtl="0" eaLnBrk="1" latinLnBrk="0" hangingPunct="1">
              <a:buNone/>
              <a:defRPr b="0"/>
            </a:lvl1pPr>
          </a:lstStyle>
          <a:p>
            <a:fld id="{A93156E6-F86B-42B7-BE31-D060CAECC93B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numb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871" y="1430338"/>
            <a:ext cx="11383264" cy="4965700"/>
          </a:xfrm>
        </p:spPr>
        <p:txBody>
          <a:bodyPr/>
          <a:lstStyle>
            <a:lvl1pPr marL="365125" indent="-365125">
              <a:buSzPct val="100000"/>
              <a:buFont typeface="+mj-lt"/>
              <a:buAutoNum type="arabicPeriod"/>
              <a:defRPr/>
            </a:lvl1pPr>
            <a:lvl2pPr marL="631825" indent="-266700">
              <a:defRPr/>
            </a:lvl2pPr>
            <a:lvl3pPr marL="898525" indent="-266700">
              <a:defRPr/>
            </a:lvl3pPr>
            <a:lvl4pPr marL="1163638" indent="-265113">
              <a:defRPr/>
            </a:lvl4pPr>
            <a:lvl5pPr marL="1430338" indent="-266700">
              <a:buClr>
                <a:srgbClr val="000066"/>
              </a:buClr>
              <a:buSzPct val="100000"/>
              <a:buFont typeface="Frutiger 55 Roman" pitchFamily="34" charset="0"/>
              <a:buChar char="–"/>
              <a:defRPr/>
            </a:lvl5pPr>
            <a:lvl6pPr marL="1614488" indent="-285750"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defRPr/>
            </a:lvl6pPr>
            <a:lvl7pPr marL="1881188" indent="-285750"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defRPr/>
            </a:lvl7pPr>
            <a:lvl8pPr marL="2160588" indent="-285750"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defRPr/>
            </a:lvl8pPr>
            <a:lvl9pPr marL="2427288" indent="-285750"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defRPr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3"/>
          </p:nvPr>
        </p:nvSpPr>
        <p:spPr>
          <a:xfrm>
            <a:off x="403201" y="689656"/>
            <a:ext cx="9795601" cy="3960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>
          <a:xfrm>
            <a:off x="1607600" y="6566401"/>
            <a:ext cx="1080000" cy="151200"/>
          </a:xfrm>
          <a:prstGeom prst="rect">
            <a:avLst/>
          </a:prstGeom>
        </p:spPr>
        <p:txBody>
          <a:bodyPr anchor="t"/>
          <a:lstStyle>
            <a:lvl1pPr>
              <a:defRPr b="0">
                <a:solidFill>
                  <a:srgbClr val="000066"/>
                </a:solidFill>
              </a:defRPr>
            </a:lvl1pPr>
          </a:lstStyle>
          <a:p>
            <a:r>
              <a:rPr lang="de-DE" dirty="0"/>
              <a:t>06.11.2014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5"/>
          </p:nvPr>
        </p:nvSpPr>
        <p:spPr>
          <a:xfrm>
            <a:off x="3204000" y="6566401"/>
            <a:ext cx="7560001" cy="15120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>
          <a:xfrm>
            <a:off x="11437587" y="6566400"/>
            <a:ext cx="360000" cy="151200"/>
          </a:xfrm>
        </p:spPr>
        <p:txBody>
          <a:bodyPr anchor="t"/>
          <a:lstStyle>
            <a:lvl1pPr marL="0" algn="r" defTabSz="914400" rtl="0" eaLnBrk="1" latinLnBrk="0" hangingPunct="1">
              <a:buNone/>
              <a:defRPr b="0"/>
            </a:lvl1pPr>
          </a:lstStyle>
          <a:p>
            <a:fld id="{A93156E6-F86B-42B7-BE31-D060CAECC93B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21335838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6453" y="4237568"/>
            <a:ext cx="11380682" cy="1362075"/>
          </a:xfrm>
        </p:spPr>
        <p:txBody>
          <a:bodyPr/>
          <a:lstStyle>
            <a:lvl1pPr algn="l">
              <a:defRPr sz="2800" b="1" cap="all" baseline="0"/>
            </a:lvl1pPr>
          </a:lstStyle>
          <a:p>
            <a:r>
              <a:rPr lang="de-DE" dirty="0"/>
              <a:t>[title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section</a:t>
            </a:r>
            <a:r>
              <a:rPr lang="de-DE" dirty="0"/>
              <a:t> </a:t>
            </a:r>
            <a:r>
              <a:rPr lang="de-DE" dirty="0" err="1"/>
              <a:t>header</a:t>
            </a:r>
            <a:r>
              <a:rPr lang="de-DE" dirty="0"/>
              <a:t>]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6453" y="2616726"/>
            <a:ext cx="11380682" cy="1500187"/>
          </a:xfrm>
        </p:spPr>
        <p:txBody>
          <a:bodyPr anchor="b"/>
          <a:lstStyle>
            <a:lvl1pPr marL="0" indent="0">
              <a:buNone/>
              <a:defRPr sz="18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06453" y="1441446"/>
            <a:ext cx="5535808" cy="4954591"/>
          </a:xfrm>
        </p:spPr>
        <p:txBody>
          <a:bodyPr/>
          <a:lstStyle>
            <a:lvl1pPr>
              <a:defRPr sz="2000">
                <a:latin typeface="+mn-lt"/>
              </a:defRPr>
            </a:lvl1pPr>
            <a:lvl2pPr>
              <a:defRPr sz="2000">
                <a:latin typeface="+mn-lt"/>
              </a:defRPr>
            </a:lvl2pPr>
            <a:lvl3pPr>
              <a:defRPr sz="2000">
                <a:latin typeface="+mn-lt"/>
              </a:defRPr>
            </a:lvl3pPr>
            <a:lvl4pPr>
              <a:defRPr sz="2000">
                <a:latin typeface="+mn-lt"/>
              </a:defRPr>
            </a:lvl4pPr>
            <a:lvl5pPr>
              <a:defRPr sz="2000">
                <a:latin typeface="+mn-lt"/>
              </a:defRPr>
            </a:lvl5pPr>
            <a:lvl6pPr marL="1614488" marR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tabLst/>
              <a:defRPr sz="1800"/>
            </a:lvl6pPr>
            <a:lvl7pPr marL="1881188" marR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tabLst/>
              <a:defRPr sz="1800"/>
            </a:lvl7pPr>
            <a:lvl8pPr marL="2160588" marR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tabLst/>
              <a:defRPr sz="1800"/>
            </a:lvl8pPr>
            <a:lvl9pPr marL="2427288" marR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tabLst/>
              <a:defRPr sz="1800"/>
            </a:lvl9pPr>
          </a:lstStyle>
          <a:p>
            <a:pPr lvl="0"/>
            <a:r>
              <a:rPr lang="de-DE" dirty="0"/>
              <a:t>Click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edit</a:t>
            </a:r>
            <a:r>
              <a:rPr lang="de-DE" dirty="0"/>
              <a:t> Master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styles</a:t>
            </a:r>
            <a:endParaRPr lang="de-DE" dirty="0"/>
          </a:p>
          <a:p>
            <a:pPr lvl="1"/>
            <a:r>
              <a:rPr lang="de-DE" dirty="0"/>
              <a:t>Second </a:t>
            </a:r>
            <a:r>
              <a:rPr lang="de-DE" dirty="0" err="1"/>
              <a:t>level</a:t>
            </a:r>
            <a:endParaRPr lang="de-DE" dirty="0"/>
          </a:p>
          <a:p>
            <a:pPr lvl="2"/>
            <a:r>
              <a:rPr lang="de-DE" dirty="0"/>
              <a:t>Third </a:t>
            </a:r>
            <a:r>
              <a:rPr lang="de-DE" dirty="0" err="1"/>
              <a:t>level</a:t>
            </a:r>
            <a:endParaRPr lang="de-DE" dirty="0"/>
          </a:p>
          <a:p>
            <a:pPr lvl="3"/>
            <a:r>
              <a:rPr lang="de-DE" dirty="0" err="1"/>
              <a:t>Fourth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  <a:p>
            <a:pPr lvl="4"/>
            <a:r>
              <a:rPr lang="de-DE" dirty="0" err="1"/>
              <a:t>Fifth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  <a:p>
            <a:pPr marL="1614488" marR="0" lvl="5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tabLst/>
              <a:defRPr/>
            </a:pPr>
            <a:r>
              <a:rPr kumimoji="0" lang="de-DE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Sixth</a:t>
            </a:r>
            <a:r>
              <a: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de-DE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level</a:t>
            </a:r>
            <a:endParaRPr kumimoji="0" lang="de-DE" sz="1800" b="0" i="0" u="none" strike="noStrike" kern="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+mj-lt"/>
            </a:endParaRPr>
          </a:p>
          <a:p>
            <a:pPr marL="1881188" marR="0" lvl="6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tabLst/>
              <a:defRPr/>
            </a:pPr>
            <a:r>
              <a:rPr kumimoji="0" lang="de-DE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Seventh</a:t>
            </a:r>
            <a:r>
              <a: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de-DE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level</a:t>
            </a:r>
            <a:endParaRPr kumimoji="0" lang="de-DE" sz="1800" b="0" i="0" u="none" strike="noStrike" kern="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+mj-lt"/>
            </a:endParaRPr>
          </a:p>
          <a:p>
            <a:pPr marL="2160588" marR="0" lvl="7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tabLst/>
              <a:defRPr/>
            </a:pPr>
            <a:r>
              <a:rPr kumimoji="0" lang="de-DE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Eighth</a:t>
            </a:r>
            <a:r>
              <a:rPr kumimoji="0" lang="de-DE" sz="1600" b="0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de-DE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level</a:t>
            </a:r>
            <a:endParaRPr kumimoji="0" lang="de-DE" sz="1600" b="0" i="0" u="none" strike="noStrike" kern="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+mj-lt"/>
            </a:endParaRPr>
          </a:p>
          <a:p>
            <a:pPr marL="2427288" marR="0" lvl="8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tabLst/>
              <a:defRPr/>
            </a:pPr>
            <a:r>
              <a:rPr kumimoji="0" lang="de-DE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Ninth</a:t>
            </a:r>
            <a:r>
              <a:rPr kumimoji="0" lang="de-DE" sz="1600" b="0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de-DE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26690" y="1441446"/>
            <a:ext cx="5537425" cy="4954591"/>
          </a:xfrm>
        </p:spPr>
        <p:txBody>
          <a:bodyPr/>
          <a:lstStyle>
            <a:lvl1pPr>
              <a:defRPr sz="2000">
                <a:latin typeface="+mn-lt"/>
              </a:defRPr>
            </a:lvl1pPr>
            <a:lvl2pPr>
              <a:defRPr sz="2000">
                <a:latin typeface="+mn-lt"/>
              </a:defRPr>
            </a:lvl2pPr>
            <a:lvl3pPr>
              <a:defRPr sz="2000">
                <a:latin typeface="+mn-lt"/>
              </a:defRPr>
            </a:lvl3pPr>
            <a:lvl4pPr>
              <a:defRPr sz="2000">
                <a:latin typeface="+mn-lt"/>
              </a:defRPr>
            </a:lvl4pPr>
            <a:lvl5pPr>
              <a:defRPr sz="2000">
                <a:latin typeface="+mn-lt"/>
              </a:defRPr>
            </a:lvl5pPr>
            <a:lvl6pPr marL="1614488" marR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tabLst/>
              <a:defRPr sz="1800"/>
            </a:lvl6pPr>
            <a:lvl7pPr marL="1881188" marR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tabLst/>
              <a:defRPr sz="1800"/>
            </a:lvl7pPr>
            <a:lvl8pPr marL="2160588" marR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tabLst/>
              <a:defRPr sz="1800"/>
            </a:lvl8pPr>
            <a:lvl9pPr marL="2427288" marR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tabLst/>
              <a:defRPr sz="1800"/>
            </a:lvl9pPr>
          </a:lstStyle>
          <a:p>
            <a:pPr lvl="0"/>
            <a:r>
              <a:rPr lang="de-DE" dirty="0"/>
              <a:t>Click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edit</a:t>
            </a:r>
            <a:r>
              <a:rPr lang="de-DE" dirty="0"/>
              <a:t> Master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styles</a:t>
            </a:r>
            <a:endParaRPr lang="de-DE" dirty="0"/>
          </a:p>
          <a:p>
            <a:pPr lvl="1"/>
            <a:r>
              <a:rPr lang="de-DE" dirty="0"/>
              <a:t>Second </a:t>
            </a:r>
            <a:r>
              <a:rPr lang="de-DE" dirty="0" err="1"/>
              <a:t>level</a:t>
            </a:r>
            <a:endParaRPr lang="de-DE" dirty="0"/>
          </a:p>
          <a:p>
            <a:pPr lvl="2"/>
            <a:r>
              <a:rPr lang="de-DE" dirty="0"/>
              <a:t>Third </a:t>
            </a:r>
            <a:r>
              <a:rPr lang="de-DE" dirty="0" err="1"/>
              <a:t>level</a:t>
            </a:r>
            <a:endParaRPr lang="de-DE" dirty="0"/>
          </a:p>
          <a:p>
            <a:pPr lvl="3"/>
            <a:r>
              <a:rPr lang="de-DE" dirty="0" err="1"/>
              <a:t>Fourth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  <a:p>
            <a:pPr lvl="4"/>
            <a:r>
              <a:rPr lang="de-DE" dirty="0" err="1"/>
              <a:t>Fifth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  <a:p>
            <a:pPr marL="1614488" marR="0" lvl="5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tabLst/>
              <a:defRPr/>
            </a:pPr>
            <a:r>
              <a:rPr kumimoji="0" lang="de-DE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Sixth</a:t>
            </a:r>
            <a:r>
              <a: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de-DE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level</a:t>
            </a:r>
            <a:endParaRPr kumimoji="0" lang="de-DE" sz="1800" b="0" i="0" u="none" strike="noStrike" kern="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+mj-lt"/>
            </a:endParaRPr>
          </a:p>
          <a:p>
            <a:pPr marL="1881188" marR="0" lvl="6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tabLst/>
              <a:defRPr/>
            </a:pPr>
            <a:r>
              <a:rPr kumimoji="0" lang="de-DE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Seventh</a:t>
            </a:r>
            <a:r>
              <a: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de-DE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level</a:t>
            </a:r>
            <a:endParaRPr kumimoji="0" lang="de-DE" sz="1800" b="0" i="0" u="none" strike="noStrike" kern="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+mj-lt"/>
            </a:endParaRPr>
          </a:p>
          <a:p>
            <a:pPr marL="2160588" marR="0" lvl="7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tabLst/>
              <a:defRPr/>
            </a:pPr>
            <a:r>
              <a:rPr kumimoji="0" lang="de-DE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Eighth</a:t>
            </a:r>
            <a:r>
              <a:rPr kumimoji="0" lang="de-DE" sz="1600" b="0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de-DE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level</a:t>
            </a:r>
            <a:endParaRPr kumimoji="0" lang="de-DE" sz="1600" b="0" i="0" u="none" strike="noStrike" kern="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+mj-lt"/>
            </a:endParaRPr>
          </a:p>
          <a:p>
            <a:pPr marL="2427288" marR="0" lvl="8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tabLst/>
              <a:defRPr/>
            </a:pPr>
            <a:r>
              <a:rPr kumimoji="0" lang="de-DE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Ninth</a:t>
            </a:r>
            <a:r>
              <a:rPr kumimoji="0" lang="de-DE" sz="1600" b="0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de-DE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level</a:t>
            </a:r>
            <a:endParaRPr lang="de-DE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3"/>
          </p:nvPr>
        </p:nvSpPr>
        <p:spPr>
          <a:xfrm>
            <a:off x="403201" y="689656"/>
            <a:ext cx="9795601" cy="3960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>
          <a:xfrm>
            <a:off x="1607600" y="6566401"/>
            <a:ext cx="1080000" cy="151200"/>
          </a:xfrm>
          <a:prstGeom prst="rect">
            <a:avLst/>
          </a:prstGeom>
        </p:spPr>
        <p:txBody>
          <a:bodyPr anchor="t"/>
          <a:lstStyle>
            <a:lvl1pPr>
              <a:defRPr b="0">
                <a:solidFill>
                  <a:srgbClr val="000066"/>
                </a:solidFill>
              </a:defRPr>
            </a:lvl1pPr>
          </a:lstStyle>
          <a:p>
            <a:r>
              <a:rPr lang="de-DE" dirty="0"/>
              <a:t>06.11.2014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5"/>
          </p:nvPr>
        </p:nvSpPr>
        <p:spPr>
          <a:xfrm>
            <a:off x="3204000" y="6566401"/>
            <a:ext cx="7560001" cy="15120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6"/>
          </p:nvPr>
        </p:nvSpPr>
        <p:spPr>
          <a:xfrm>
            <a:off x="11437587" y="6566400"/>
            <a:ext cx="360000" cy="151200"/>
          </a:xfrm>
        </p:spPr>
        <p:txBody>
          <a:bodyPr anchor="t"/>
          <a:lstStyle>
            <a:lvl1pPr marL="0" algn="r" defTabSz="914400" rtl="0" eaLnBrk="1" latinLnBrk="0" hangingPunct="1">
              <a:buNone/>
              <a:defRPr b="0"/>
            </a:lvl1pPr>
          </a:lstStyle>
          <a:p>
            <a:fld id="{A93156E6-F86B-42B7-BE31-D060CAECC93B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6452" y="1430338"/>
            <a:ext cx="5543566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06452" y="2174875"/>
            <a:ext cx="5543566" cy="4206875"/>
          </a:xfrm>
        </p:spPr>
        <p:txBody>
          <a:bodyPr/>
          <a:lstStyle>
            <a:lvl1pPr>
              <a:defRPr sz="2000">
                <a:latin typeface="+mn-lt"/>
              </a:defRPr>
            </a:lvl1pPr>
            <a:lvl2pPr>
              <a:defRPr sz="2000">
                <a:latin typeface="+mn-lt"/>
              </a:defRPr>
            </a:lvl2pPr>
            <a:lvl3pPr>
              <a:defRPr sz="2000">
                <a:latin typeface="+mn-lt"/>
              </a:defRPr>
            </a:lvl3pPr>
            <a:lvl4pPr>
              <a:defRPr sz="2000">
                <a:latin typeface="+mn-lt"/>
              </a:defRPr>
            </a:lvl4pPr>
            <a:lvl5pPr>
              <a:defRPr sz="2000">
                <a:latin typeface="+mn-lt"/>
              </a:defRPr>
            </a:lvl5pPr>
            <a:lvl6pPr marL="1614488" marR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tabLst/>
              <a:defRPr sz="1800"/>
            </a:lvl6pPr>
            <a:lvl7pPr marL="1881188" marR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tabLst/>
              <a:defRPr sz="1600"/>
            </a:lvl7pPr>
            <a:lvl8pPr marL="2160588" marR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tabLst/>
              <a:defRPr sz="1600"/>
            </a:lvl8pPr>
            <a:lvl9pPr marL="2427288" marR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tabLst/>
              <a:defRPr sz="1600"/>
            </a:lvl9pPr>
          </a:lstStyle>
          <a:p>
            <a:pPr lvl="0"/>
            <a:r>
              <a:rPr lang="de-DE" dirty="0"/>
              <a:t>Click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edit</a:t>
            </a:r>
            <a:r>
              <a:rPr lang="de-DE" dirty="0"/>
              <a:t> Master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styles</a:t>
            </a:r>
            <a:endParaRPr lang="de-DE" dirty="0"/>
          </a:p>
          <a:p>
            <a:pPr lvl="1"/>
            <a:r>
              <a:rPr lang="de-DE" dirty="0"/>
              <a:t>Second </a:t>
            </a:r>
            <a:r>
              <a:rPr lang="de-DE" dirty="0" err="1"/>
              <a:t>level</a:t>
            </a:r>
            <a:endParaRPr lang="de-DE" dirty="0"/>
          </a:p>
          <a:p>
            <a:pPr lvl="2"/>
            <a:r>
              <a:rPr lang="de-DE" dirty="0"/>
              <a:t>Third </a:t>
            </a:r>
            <a:r>
              <a:rPr lang="de-DE" dirty="0" err="1"/>
              <a:t>level</a:t>
            </a:r>
            <a:endParaRPr lang="de-DE" dirty="0"/>
          </a:p>
          <a:p>
            <a:pPr lvl="3"/>
            <a:r>
              <a:rPr lang="de-DE" dirty="0" err="1"/>
              <a:t>Fourth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  <a:p>
            <a:pPr lvl="4"/>
            <a:r>
              <a:rPr lang="de-DE" dirty="0" err="1"/>
              <a:t>Fifth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  <a:p>
            <a:pPr marL="1614488" marR="0" lvl="5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tabLst/>
              <a:defRPr/>
            </a:pPr>
            <a:r>
              <a:rPr kumimoji="0" lang="de-DE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Sixth</a:t>
            </a:r>
            <a:r>
              <a: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de-DE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level</a:t>
            </a:r>
            <a:endParaRPr kumimoji="0" lang="de-DE" sz="1800" b="0" i="0" u="none" strike="noStrike" kern="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+mj-lt"/>
            </a:endParaRPr>
          </a:p>
          <a:p>
            <a:pPr marL="1881188" marR="0" lvl="6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tabLst/>
              <a:defRPr/>
            </a:pPr>
            <a:r>
              <a:rPr kumimoji="0" lang="de-DE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Seventh</a:t>
            </a:r>
            <a:r>
              <a: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de-DE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level</a:t>
            </a:r>
            <a:endParaRPr kumimoji="0" lang="de-DE" sz="1800" b="0" i="0" u="none" strike="noStrike" kern="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+mj-lt"/>
            </a:endParaRPr>
          </a:p>
          <a:p>
            <a:pPr marL="2160588" marR="0" lvl="7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tabLst/>
              <a:defRPr/>
            </a:pPr>
            <a:r>
              <a:rPr kumimoji="0" lang="de-DE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Eighth</a:t>
            </a:r>
            <a:r>
              <a:rPr kumimoji="0" lang="de-DE" sz="1600" b="0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de-DE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level</a:t>
            </a:r>
            <a:endParaRPr kumimoji="0" lang="de-DE" sz="1600" b="0" i="0" u="none" strike="noStrike" kern="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+mj-lt"/>
            </a:endParaRPr>
          </a:p>
          <a:p>
            <a:pPr marL="2427288" marR="0" lvl="8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tabLst/>
              <a:defRPr/>
            </a:pPr>
            <a:r>
              <a:rPr kumimoji="0" lang="de-DE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Ninth</a:t>
            </a:r>
            <a:r>
              <a:rPr kumimoji="0" lang="de-DE" sz="1600" b="0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de-DE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level</a:t>
            </a:r>
            <a:endParaRPr lang="de-D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3570" y="1430338"/>
            <a:ext cx="5543566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243570" y="2166408"/>
            <a:ext cx="5543566" cy="4206875"/>
          </a:xfrm>
        </p:spPr>
        <p:txBody>
          <a:bodyPr/>
          <a:lstStyle>
            <a:lvl1pPr>
              <a:defRPr sz="2000">
                <a:latin typeface="+mn-lt"/>
              </a:defRPr>
            </a:lvl1pPr>
            <a:lvl2pPr>
              <a:defRPr sz="2000">
                <a:latin typeface="+mn-lt"/>
              </a:defRPr>
            </a:lvl2pPr>
            <a:lvl3pPr>
              <a:defRPr sz="2000">
                <a:latin typeface="+mn-lt"/>
              </a:defRPr>
            </a:lvl3pPr>
            <a:lvl4pPr>
              <a:defRPr sz="2000">
                <a:latin typeface="+mn-lt"/>
              </a:defRPr>
            </a:lvl4pPr>
            <a:lvl5pPr>
              <a:defRPr sz="2000">
                <a:latin typeface="+mn-lt"/>
              </a:defRPr>
            </a:lvl5pPr>
            <a:lvl6pPr marL="1614488" marR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tabLst/>
              <a:defRPr sz="1800"/>
            </a:lvl6pPr>
            <a:lvl7pPr marL="1881188" marR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tabLst/>
              <a:defRPr sz="1600"/>
            </a:lvl7pPr>
            <a:lvl8pPr marL="2160588" marR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tabLst/>
              <a:defRPr sz="1600"/>
            </a:lvl8pPr>
            <a:lvl9pPr marL="2427288" marR="0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tabLst/>
              <a:defRPr sz="1600"/>
            </a:lvl9pPr>
          </a:lstStyle>
          <a:p>
            <a:pPr lvl="0"/>
            <a:r>
              <a:rPr lang="de-DE" dirty="0"/>
              <a:t>Click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edit</a:t>
            </a:r>
            <a:r>
              <a:rPr lang="de-DE" dirty="0"/>
              <a:t> Master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styles</a:t>
            </a:r>
            <a:endParaRPr lang="de-DE" dirty="0"/>
          </a:p>
          <a:p>
            <a:pPr lvl="1"/>
            <a:r>
              <a:rPr lang="de-DE" dirty="0"/>
              <a:t>Second </a:t>
            </a:r>
            <a:r>
              <a:rPr lang="de-DE" dirty="0" err="1"/>
              <a:t>level</a:t>
            </a:r>
            <a:endParaRPr lang="de-DE" dirty="0"/>
          </a:p>
          <a:p>
            <a:pPr lvl="2"/>
            <a:r>
              <a:rPr lang="de-DE" dirty="0"/>
              <a:t>Third </a:t>
            </a:r>
            <a:r>
              <a:rPr lang="de-DE" dirty="0" err="1"/>
              <a:t>level</a:t>
            </a:r>
            <a:endParaRPr lang="de-DE" dirty="0"/>
          </a:p>
          <a:p>
            <a:pPr lvl="3"/>
            <a:r>
              <a:rPr lang="de-DE" dirty="0" err="1"/>
              <a:t>Fourth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  <a:p>
            <a:pPr lvl="4"/>
            <a:r>
              <a:rPr lang="de-DE" dirty="0" err="1"/>
              <a:t>Fifth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  <a:p>
            <a:pPr marL="1614488" marR="0" lvl="5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tabLst/>
              <a:defRPr/>
            </a:pPr>
            <a:r>
              <a:rPr kumimoji="0" lang="de-DE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Sixth</a:t>
            </a:r>
            <a:r>
              <a: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de-DE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level</a:t>
            </a:r>
            <a:endParaRPr kumimoji="0" lang="de-DE" sz="1800" b="0" i="0" u="none" strike="noStrike" kern="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+mj-lt"/>
            </a:endParaRPr>
          </a:p>
          <a:p>
            <a:pPr marL="1881188" marR="0" lvl="6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tabLst/>
              <a:defRPr/>
            </a:pPr>
            <a:r>
              <a:rPr kumimoji="0" lang="de-DE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Seventh</a:t>
            </a:r>
            <a:r>
              <a: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de-DE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level</a:t>
            </a:r>
            <a:endParaRPr kumimoji="0" lang="de-DE" sz="1800" b="0" i="0" u="none" strike="noStrike" kern="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+mj-lt"/>
            </a:endParaRPr>
          </a:p>
          <a:p>
            <a:pPr marL="2160588" marR="0" lvl="7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tabLst/>
              <a:defRPr/>
            </a:pPr>
            <a:r>
              <a:rPr kumimoji="0" lang="de-DE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Eighth</a:t>
            </a:r>
            <a:r>
              <a:rPr kumimoji="0" lang="de-DE" sz="1600" b="0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de-DE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level</a:t>
            </a:r>
            <a:endParaRPr kumimoji="0" lang="de-DE" sz="1600" b="0" i="0" u="none" strike="noStrike" kern="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+mj-lt"/>
            </a:endParaRPr>
          </a:p>
          <a:p>
            <a:pPr marL="2427288" marR="0" lvl="8" indent="-2857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66"/>
              </a:buClr>
              <a:buSzPct val="100000"/>
              <a:buFont typeface="Frutiger 55 Roman" pitchFamily="34" charset="0"/>
              <a:buChar char="–"/>
              <a:tabLst/>
              <a:defRPr/>
            </a:pPr>
            <a:r>
              <a:rPr kumimoji="0" lang="de-DE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Ninth</a:t>
            </a:r>
            <a:r>
              <a:rPr kumimoji="0" lang="de-DE" sz="1600" b="0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de-DE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j-lt"/>
              </a:rPr>
              <a:t>level</a:t>
            </a:r>
            <a:endParaRPr lang="de-DE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3"/>
          </p:nvPr>
        </p:nvSpPr>
        <p:spPr>
          <a:xfrm>
            <a:off x="403201" y="689656"/>
            <a:ext cx="9795601" cy="3960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4"/>
          </p:nvPr>
        </p:nvSpPr>
        <p:spPr>
          <a:xfrm>
            <a:off x="1607600" y="6566401"/>
            <a:ext cx="1080000" cy="151200"/>
          </a:xfrm>
          <a:prstGeom prst="rect">
            <a:avLst/>
          </a:prstGeom>
        </p:spPr>
        <p:txBody>
          <a:bodyPr anchor="t"/>
          <a:lstStyle>
            <a:lvl1pPr>
              <a:defRPr b="0">
                <a:solidFill>
                  <a:srgbClr val="000066"/>
                </a:solidFill>
              </a:defRPr>
            </a:lvl1pPr>
          </a:lstStyle>
          <a:p>
            <a:r>
              <a:rPr lang="de-DE" dirty="0"/>
              <a:t>06.11.2014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5"/>
          </p:nvPr>
        </p:nvSpPr>
        <p:spPr>
          <a:xfrm>
            <a:off x="3204000" y="6566401"/>
            <a:ext cx="7560001" cy="15120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>
          <a:xfrm>
            <a:off x="11437587" y="6566400"/>
            <a:ext cx="360000" cy="151200"/>
          </a:xfrm>
        </p:spPr>
        <p:txBody>
          <a:bodyPr anchor="t"/>
          <a:lstStyle>
            <a:lvl1pPr marL="0" algn="r" defTabSz="914400" rtl="0" eaLnBrk="1" latinLnBrk="0" hangingPunct="1">
              <a:buNone/>
              <a:defRPr b="0"/>
            </a:lvl1pPr>
          </a:lstStyle>
          <a:p>
            <a:fld id="{A93156E6-F86B-42B7-BE31-D060CAECC93B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3"/>
          </p:nvPr>
        </p:nvSpPr>
        <p:spPr>
          <a:xfrm>
            <a:off x="403201" y="689656"/>
            <a:ext cx="9795601" cy="3960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>
          <a:xfrm>
            <a:off x="1607600" y="6566401"/>
            <a:ext cx="1080000" cy="151200"/>
          </a:xfrm>
          <a:prstGeom prst="rect">
            <a:avLst/>
          </a:prstGeom>
        </p:spPr>
        <p:txBody>
          <a:bodyPr anchor="t"/>
          <a:lstStyle>
            <a:lvl1pPr>
              <a:defRPr b="0">
                <a:solidFill>
                  <a:srgbClr val="000066"/>
                </a:solidFill>
              </a:defRPr>
            </a:lvl1pPr>
          </a:lstStyle>
          <a:p>
            <a:r>
              <a:rPr lang="de-DE" dirty="0"/>
              <a:t>06.11.2014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5"/>
          </p:nvPr>
        </p:nvSpPr>
        <p:spPr>
          <a:xfrm>
            <a:off x="3204000" y="6566401"/>
            <a:ext cx="7560001" cy="15120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6"/>
          </p:nvPr>
        </p:nvSpPr>
        <p:spPr>
          <a:xfrm>
            <a:off x="11437587" y="6566400"/>
            <a:ext cx="360000" cy="151200"/>
          </a:xfrm>
        </p:spPr>
        <p:txBody>
          <a:bodyPr anchor="t"/>
          <a:lstStyle>
            <a:lvl1pPr marL="0" algn="r" defTabSz="914400" rtl="0" eaLnBrk="1" latinLnBrk="0" hangingPunct="1">
              <a:buNone/>
              <a:defRPr b="0"/>
            </a:lvl1pPr>
          </a:lstStyle>
          <a:p>
            <a:fld id="{A93156E6-F86B-42B7-BE31-D060CAECC93B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5161" y="1430338"/>
            <a:ext cx="11371974" cy="49514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3"/>
          </p:nvPr>
        </p:nvSpPr>
        <p:spPr>
          <a:xfrm>
            <a:off x="403201" y="689656"/>
            <a:ext cx="9795601" cy="3960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>
          <a:xfrm>
            <a:off x="1607600" y="6566401"/>
            <a:ext cx="1080000" cy="151200"/>
          </a:xfrm>
          <a:prstGeom prst="rect">
            <a:avLst/>
          </a:prstGeom>
        </p:spPr>
        <p:txBody>
          <a:bodyPr anchor="t"/>
          <a:lstStyle>
            <a:lvl1pPr>
              <a:defRPr b="0">
                <a:solidFill>
                  <a:srgbClr val="000066"/>
                </a:solidFill>
              </a:defRPr>
            </a:lvl1pPr>
          </a:lstStyle>
          <a:p>
            <a:r>
              <a:rPr lang="de-DE" dirty="0"/>
              <a:t>06.11.2014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5"/>
          </p:nvPr>
        </p:nvSpPr>
        <p:spPr>
          <a:xfrm>
            <a:off x="3204000" y="6566401"/>
            <a:ext cx="7560001" cy="15120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>
          <a:xfrm>
            <a:off x="11437587" y="6566400"/>
            <a:ext cx="360000" cy="151200"/>
          </a:xfrm>
        </p:spPr>
        <p:txBody>
          <a:bodyPr anchor="t"/>
          <a:lstStyle>
            <a:lvl1pPr marL="0" algn="r" defTabSz="914400" rtl="0" eaLnBrk="1" latinLnBrk="0" hangingPunct="1">
              <a:buNone/>
              <a:defRPr b="0"/>
            </a:lvl1pPr>
          </a:lstStyle>
          <a:p>
            <a:fld id="{A93156E6-F86B-42B7-BE31-D060CAECC93B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urich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hart Placeholder 6"/>
          <p:cNvSpPr>
            <a:spLocks noGrp="1"/>
          </p:cNvSpPr>
          <p:nvPr>
            <p:ph type="chart" sz="quarter" idx="13"/>
          </p:nvPr>
        </p:nvSpPr>
        <p:spPr>
          <a:xfrm>
            <a:off x="406453" y="1430338"/>
            <a:ext cx="11380682" cy="4961995"/>
          </a:xfrm>
        </p:spPr>
        <p:txBody>
          <a:bodyPr/>
          <a:lstStyle>
            <a:lvl1pPr>
              <a:buFontTx/>
              <a:buNone/>
              <a:defRPr/>
            </a:lvl1pPr>
          </a:lstStyle>
          <a:p>
            <a:r>
              <a:rPr lang="de-DE"/>
              <a:t>Diagramm durch Klicken auf Symbol hinzufügen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8"/>
          </p:nvPr>
        </p:nvSpPr>
        <p:spPr>
          <a:xfrm>
            <a:off x="403201" y="689656"/>
            <a:ext cx="9795601" cy="3960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9"/>
          </p:nvPr>
        </p:nvSpPr>
        <p:spPr>
          <a:xfrm>
            <a:off x="1607600" y="6566401"/>
            <a:ext cx="1080000" cy="151200"/>
          </a:xfrm>
          <a:prstGeom prst="rect">
            <a:avLst/>
          </a:prstGeom>
        </p:spPr>
        <p:txBody>
          <a:bodyPr anchor="t"/>
          <a:lstStyle>
            <a:lvl1pPr>
              <a:defRPr b="0">
                <a:solidFill>
                  <a:srgbClr val="000066"/>
                </a:solidFill>
              </a:defRPr>
            </a:lvl1pPr>
          </a:lstStyle>
          <a:p>
            <a:r>
              <a:rPr lang="de-DE" dirty="0"/>
              <a:t>06.11.2014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0"/>
          </p:nvPr>
        </p:nvSpPr>
        <p:spPr>
          <a:xfrm>
            <a:off x="3204000" y="6566401"/>
            <a:ext cx="7560001" cy="15120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1"/>
          </p:nvPr>
        </p:nvSpPr>
        <p:spPr>
          <a:xfrm>
            <a:off x="11437587" y="6566400"/>
            <a:ext cx="360000" cy="151200"/>
          </a:xfrm>
        </p:spPr>
        <p:txBody>
          <a:bodyPr anchor="t"/>
          <a:lstStyle>
            <a:lvl1pPr marL="0" algn="r" defTabSz="914400" rtl="0" eaLnBrk="1" latinLnBrk="0" hangingPunct="1">
              <a:buNone/>
              <a:defRPr b="0"/>
            </a:lvl1pPr>
          </a:lstStyle>
          <a:p>
            <a:fld id="{A93156E6-F86B-42B7-BE31-D060CAECC93B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06454" y="2974458"/>
            <a:ext cx="10209067" cy="675200"/>
          </a:xfrm>
        </p:spPr>
        <p:txBody>
          <a:bodyPr/>
          <a:lstStyle>
            <a:lvl1pPr>
              <a:defRPr sz="4800"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0" name="BUShape"/>
          <p:cNvSpPr>
            <a:spLocks noGrp="1"/>
          </p:cNvSpPr>
          <p:nvPr>
            <p:ph type="body" sz="quarter" idx="11" hasCustomPrompt="1"/>
          </p:nvPr>
        </p:nvSpPr>
        <p:spPr>
          <a:xfrm>
            <a:off x="406454" y="5289551"/>
            <a:ext cx="10239651" cy="215444"/>
          </a:xfrm>
        </p:spPr>
        <p:txBody>
          <a:bodyPr anchor="t" anchorCtr="0">
            <a:normAutofit/>
          </a:bodyPr>
          <a:lstStyle>
            <a:lvl1pPr marL="0" indent="0">
              <a:buFontTx/>
              <a:buNone/>
              <a:defRPr sz="1400" b="1" baseline="0">
                <a:latin typeface="+mn-lt"/>
              </a:defRPr>
            </a:lvl1pPr>
            <a:lvl2pPr marL="266700" indent="0">
              <a:buFontTx/>
              <a:buNone/>
              <a:defRPr sz="1800">
                <a:latin typeface="+mn-lt"/>
              </a:defRPr>
            </a:lvl2pPr>
            <a:lvl3pPr marL="541337" indent="0">
              <a:buFontTx/>
              <a:buNone/>
              <a:defRPr sz="1800">
                <a:latin typeface="+mn-lt"/>
              </a:defRPr>
            </a:lvl3pPr>
            <a:lvl4pPr marL="808037" indent="0">
              <a:buFontTx/>
              <a:buNone/>
              <a:defRPr sz="1800">
                <a:latin typeface="+mn-lt"/>
              </a:defRPr>
            </a:lvl4pPr>
            <a:lvl5pPr marL="1074738" indent="0">
              <a:buFontTx/>
              <a:buNone/>
              <a:defRPr sz="1800">
                <a:latin typeface="+mn-lt"/>
              </a:defRPr>
            </a:lvl5pPr>
          </a:lstStyle>
          <a:p>
            <a:pPr lvl="0"/>
            <a:r>
              <a:rPr lang="de-DE" b="1" dirty="0"/>
              <a:t>[Business Unit]</a:t>
            </a:r>
            <a:endParaRPr lang="de-DE" dirty="0"/>
          </a:p>
        </p:txBody>
      </p:sp>
      <p:sp>
        <p:nvSpPr>
          <p:cNvPr id="4" name="Z_Web"/>
          <p:cNvSpPr>
            <a:spLocks noGrp="1"/>
          </p:cNvSpPr>
          <p:nvPr>
            <p:ph type="body" sz="quarter" idx="12" hasCustomPrompt="1"/>
          </p:nvPr>
        </p:nvSpPr>
        <p:spPr>
          <a:xfrm>
            <a:off x="406453" y="5518417"/>
            <a:ext cx="10239651" cy="215444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 b="1"/>
            </a:lvl1pPr>
            <a:lvl2pPr marL="266700" indent="0">
              <a:buFontTx/>
              <a:buNone/>
              <a:defRPr sz="1400"/>
            </a:lvl2pPr>
            <a:lvl3pPr marL="541337" indent="0">
              <a:buFontTx/>
              <a:buNone/>
              <a:defRPr sz="1400"/>
            </a:lvl3pPr>
            <a:lvl4pPr marL="808037" indent="0">
              <a:buFontTx/>
              <a:buNone/>
              <a:defRPr sz="1400"/>
            </a:lvl4pPr>
            <a:lvl5pPr marL="1074738" indent="0">
              <a:buFontTx/>
              <a:buNone/>
              <a:defRPr sz="1400"/>
            </a:lvl5pPr>
          </a:lstStyle>
          <a:p>
            <a:pPr lvl="0"/>
            <a:r>
              <a:rPr lang="de-DE" dirty="0"/>
              <a:t>[Web </a:t>
            </a:r>
            <a:r>
              <a:rPr lang="de-DE" dirty="0" err="1"/>
              <a:t>address</a:t>
            </a:r>
            <a:r>
              <a:rPr lang="de-DE" dirty="0"/>
              <a:t>]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3"/>
          </p:nvPr>
        </p:nvSpPr>
        <p:spPr>
          <a:xfrm>
            <a:off x="1607600" y="6566401"/>
            <a:ext cx="1080000" cy="151200"/>
          </a:xfrm>
          <a:prstGeom prst="rect">
            <a:avLst/>
          </a:prstGeom>
        </p:spPr>
        <p:txBody>
          <a:bodyPr anchor="t"/>
          <a:lstStyle>
            <a:lvl1pPr>
              <a:defRPr b="0">
                <a:solidFill>
                  <a:srgbClr val="000066"/>
                </a:solidFill>
              </a:defRPr>
            </a:lvl1pPr>
          </a:lstStyle>
          <a:p>
            <a:r>
              <a:rPr lang="de-DE" dirty="0"/>
              <a:t>06.11.2014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4"/>
          </p:nvPr>
        </p:nvSpPr>
        <p:spPr>
          <a:xfrm>
            <a:off x="3204000" y="6566401"/>
            <a:ext cx="7560001" cy="15120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>
          <a:xfrm>
            <a:off x="11437587" y="6566400"/>
            <a:ext cx="360000" cy="151200"/>
          </a:xfrm>
        </p:spPr>
        <p:txBody>
          <a:bodyPr anchor="t"/>
          <a:lstStyle>
            <a:lvl1pPr marL="0" algn="r" defTabSz="914400" rtl="0" eaLnBrk="1" latinLnBrk="0" hangingPunct="1">
              <a:buNone/>
              <a:defRPr b="0"/>
            </a:lvl1pPr>
          </a:lstStyle>
          <a:p>
            <a:fld id="{A93156E6-F86B-42B7-BE31-D060CAECC93B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13698242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BLU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22A5BFB8-9895-4C2C-93B9-F97B0517105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7223975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6" name="think-cell Folie" r:id="rId14" imgW="395" imgH="396" progId="TCLayout.ActiveDocument.1">
                  <p:embed/>
                </p:oleObj>
              </mc:Choice>
              <mc:Fallback>
                <p:oleObj name="think-cell Folie" r:id="rId14" imgW="395" imgH="39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3200" y="312739"/>
            <a:ext cx="9795601" cy="35902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/>
              <a:t>Titelmasterformat durch Klicken bearbeiten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6453" y="1430338"/>
            <a:ext cx="11383264" cy="49596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0424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133431" y="6565901"/>
            <a:ext cx="628731" cy="1492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900">
                <a:latin typeface="Frutiger 55 Roman" pitchFamily="34" charset="0"/>
              </a:defRPr>
            </a:lvl1pPr>
          </a:lstStyle>
          <a:p>
            <a:fld id="{A93156E6-F86B-42B7-BE31-D060CAECC93B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3204000" y="6566401"/>
            <a:ext cx="7560001" cy="1512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000066"/>
                </a:solidFill>
                <a:latin typeface="Frutiger 55 Roman"/>
              </a:defRPr>
            </a:lvl1pPr>
          </a:lstStyle>
          <a:p>
            <a:endParaRPr lang="de-DE" dirty="0"/>
          </a:p>
        </p:txBody>
      </p:sp>
      <p:cxnSp>
        <p:nvCxnSpPr>
          <p:cNvPr id="6" name="citextline"/>
          <p:cNvCxnSpPr/>
          <p:nvPr userDrawn="1"/>
        </p:nvCxnSpPr>
        <p:spPr bwMode="auto">
          <a:xfrm>
            <a:off x="403200" y="6480001"/>
            <a:ext cx="11383202" cy="0"/>
          </a:xfrm>
          <a:prstGeom prst="line">
            <a:avLst/>
          </a:prstGeom>
          <a:solidFill>
            <a:schemeClr val="folHlink">
              <a:alpha val="50000"/>
            </a:schemeClr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" name="ZConf"/>
          <p:cNvSpPr txBox="1"/>
          <p:nvPr userDrawn="1"/>
        </p:nvSpPr>
        <p:spPr>
          <a:xfrm>
            <a:off x="403200" y="6566401"/>
            <a:ext cx="1168400" cy="13716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spAutoFit/>
          </a:bodyPr>
          <a:lstStyle/>
          <a:p>
            <a:pPr marL="0" algn="l" defTabSz="914400" rtl="0" eaLnBrk="1" latinLnBrk="0" hangingPunct="1">
              <a:lnSpc>
                <a:spcPct val="100000"/>
              </a:lnSpc>
              <a:buNone/>
            </a:pPr>
            <a:r>
              <a:rPr lang="de-DE" sz="900" b="0">
                <a:solidFill>
                  <a:schemeClr val="tx1"/>
                </a:solidFill>
                <a:latin typeface="Frutiger 55 Roman"/>
              </a:rPr>
              <a:t>INTERNAL USE ONLY </a:t>
            </a:r>
            <a:endParaRPr lang="de-DE" sz="900" b="0" dirty="0">
              <a:solidFill>
                <a:schemeClr val="tx1"/>
              </a:solidFill>
              <a:latin typeface="Frutiger 55 Roman"/>
            </a:endParaRPr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2"/>
          </p:nvPr>
        </p:nvSpPr>
        <p:spPr>
          <a:xfrm>
            <a:off x="1607600" y="6566401"/>
            <a:ext cx="1080000" cy="151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900">
                <a:solidFill>
                  <a:srgbClr val="000066"/>
                </a:solidFill>
                <a:latin typeface="Frutiger 55 Roman"/>
              </a:defRPr>
            </a:lvl1pPr>
          </a:lstStyle>
          <a:p>
            <a:endParaRPr lang="de-DE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B13A4517-68E0-C040-8B6E-912E24DE9797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3187" y="298800"/>
            <a:ext cx="1173215" cy="49747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hf hdr="0" ftr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000066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Frutiger 45 Light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Frutiger 45 Light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Frutiger 45 Light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Frutiger 45 Light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Frutiger 45 Light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Frutiger 45 Light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Frutiger 45 Light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Frutiger 45 Light" pitchFamily="34" charset="0"/>
        </a:defRPr>
      </a:lvl9pPr>
    </p:titleStyle>
    <p:bodyStyle>
      <a:lvl1pPr marL="265113" indent="-265113" algn="l" rtl="0" eaLnBrk="1" fontAlgn="base" hangingPunct="1">
        <a:spcBef>
          <a:spcPts val="0"/>
        </a:spcBef>
        <a:spcAft>
          <a:spcPts val="300"/>
        </a:spcAft>
        <a:buClr>
          <a:srgbClr val="000066"/>
        </a:buClr>
        <a:buSzPct val="120000"/>
        <a:buFont typeface="Symbol" pitchFamily="18" charset="2"/>
        <a:buChar char="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539750" indent="-273050" algn="l" rtl="0" eaLnBrk="1" fontAlgn="base" hangingPunct="1">
        <a:spcBef>
          <a:spcPts val="0"/>
        </a:spcBef>
        <a:spcAft>
          <a:spcPts val="300"/>
        </a:spcAft>
        <a:buClr>
          <a:srgbClr val="000066"/>
        </a:buClr>
        <a:buSzPct val="100000"/>
        <a:buFont typeface="Frutiger 55 Roman" pitchFamily="34" charset="0"/>
        <a:buChar char="–"/>
        <a:defRPr sz="2000">
          <a:solidFill>
            <a:schemeClr val="tx1"/>
          </a:solidFill>
          <a:latin typeface="+mn-lt"/>
        </a:defRPr>
      </a:lvl2pPr>
      <a:lvl3pPr marL="806450" indent="-265113" algn="l" rtl="0" eaLnBrk="1" fontAlgn="base" hangingPunct="1">
        <a:spcBef>
          <a:spcPts val="0"/>
        </a:spcBef>
        <a:spcAft>
          <a:spcPts val="300"/>
        </a:spcAft>
        <a:buClr>
          <a:srgbClr val="000066"/>
        </a:buClr>
        <a:buSzPct val="100000"/>
        <a:buFont typeface="Frutiger 55 Roman" pitchFamily="34" charset="0"/>
        <a:buChar char="–"/>
        <a:defRPr sz="2000">
          <a:solidFill>
            <a:schemeClr val="tx1"/>
          </a:solidFill>
          <a:latin typeface="Frutiger 55 Roman" pitchFamily="34" charset="0"/>
        </a:defRPr>
      </a:lvl3pPr>
      <a:lvl4pPr marL="1073150" indent="-265113" algn="l" rtl="0" eaLnBrk="1" fontAlgn="base" hangingPunct="1">
        <a:spcBef>
          <a:spcPts val="0"/>
        </a:spcBef>
        <a:spcAft>
          <a:spcPts val="300"/>
        </a:spcAft>
        <a:buClr>
          <a:srgbClr val="000066"/>
        </a:buClr>
        <a:buSzPct val="100000"/>
        <a:buFont typeface="Frutiger 55 Roman" pitchFamily="34" charset="0"/>
        <a:buChar char="–"/>
        <a:defRPr sz="2000">
          <a:solidFill>
            <a:schemeClr val="tx1"/>
          </a:solidFill>
          <a:latin typeface="Frutiger 55 Roman" pitchFamily="34" charset="0"/>
        </a:defRPr>
      </a:lvl4pPr>
      <a:lvl5pPr marL="1360488" indent="-285750" algn="l" rtl="0" eaLnBrk="1" fontAlgn="base" hangingPunct="1">
        <a:spcBef>
          <a:spcPts val="0"/>
        </a:spcBef>
        <a:spcAft>
          <a:spcPts val="300"/>
        </a:spcAft>
        <a:buClr>
          <a:srgbClr val="000066"/>
        </a:buClr>
        <a:buSzPct val="100000"/>
        <a:buFont typeface="Frutiger 55 Roman" pitchFamily="34" charset="0"/>
        <a:buChar char="–"/>
        <a:defRPr sz="2000">
          <a:solidFill>
            <a:schemeClr val="tx1"/>
          </a:solidFill>
          <a:latin typeface="Frutiger 55 Roman" pitchFamily="34" charset="0"/>
        </a:defRPr>
      </a:lvl5pPr>
      <a:lvl6pPr marL="1614488" indent="-285750" algn="l" rtl="0" eaLnBrk="1" fontAlgn="base" hangingPunct="1">
        <a:spcBef>
          <a:spcPts val="0"/>
        </a:spcBef>
        <a:spcAft>
          <a:spcPts val="300"/>
        </a:spcAft>
        <a:buClr>
          <a:srgbClr val="000066"/>
        </a:buClr>
        <a:buSzPct val="100000"/>
        <a:buFont typeface="Frutiger 55 Roman" pitchFamily="34" charset="0"/>
        <a:buChar char="–"/>
        <a:defRPr sz="1800" baseline="0">
          <a:solidFill>
            <a:schemeClr val="tx1"/>
          </a:solidFill>
          <a:latin typeface="+mj-lt"/>
        </a:defRPr>
      </a:lvl6pPr>
      <a:lvl7pPr marL="1881188" indent="-285750" algn="l" rtl="0" eaLnBrk="1" fontAlgn="base" hangingPunct="1">
        <a:spcBef>
          <a:spcPts val="0"/>
        </a:spcBef>
        <a:spcAft>
          <a:spcPts val="300"/>
        </a:spcAft>
        <a:buClr>
          <a:srgbClr val="000066"/>
        </a:buClr>
        <a:buSzPct val="100000"/>
        <a:buFont typeface="Frutiger 55 Roman" pitchFamily="34" charset="0"/>
        <a:buChar char="–"/>
        <a:defRPr sz="1800" baseline="0">
          <a:solidFill>
            <a:schemeClr val="tx1"/>
          </a:solidFill>
          <a:latin typeface="+mj-lt"/>
        </a:defRPr>
      </a:lvl7pPr>
      <a:lvl8pPr marL="2160588" indent="-285750" algn="l" rtl="0" eaLnBrk="1" fontAlgn="base" hangingPunct="1">
        <a:spcBef>
          <a:spcPts val="0"/>
        </a:spcBef>
        <a:spcAft>
          <a:spcPts val="300"/>
        </a:spcAft>
        <a:buClr>
          <a:srgbClr val="000066"/>
        </a:buClr>
        <a:buSzPct val="100000"/>
        <a:buFont typeface="Frutiger 55 Roman" pitchFamily="34" charset="0"/>
        <a:buChar char="–"/>
        <a:defRPr sz="1600" baseline="0">
          <a:solidFill>
            <a:schemeClr val="tx1"/>
          </a:solidFill>
          <a:latin typeface="+mj-lt"/>
        </a:defRPr>
      </a:lvl8pPr>
      <a:lvl9pPr marL="2427288" indent="-285750" algn="l" rtl="0" eaLnBrk="1" fontAlgn="base" hangingPunct="1">
        <a:spcBef>
          <a:spcPts val="0"/>
        </a:spcBef>
        <a:spcAft>
          <a:spcPts val="300"/>
        </a:spcAft>
        <a:buClr>
          <a:srgbClr val="000066"/>
        </a:buClr>
        <a:buSzPct val="100000"/>
        <a:buFont typeface="Frutiger 55 Roman" pitchFamily="34" charset="0"/>
        <a:buChar char="–"/>
        <a:defRPr sz="1600" baseline="0">
          <a:solidFill>
            <a:schemeClr val="tx1"/>
          </a:solidFill>
          <a:latin typeface="+mj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jp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svg"/><Relationship Id="rId2" Type="http://schemas.openxmlformats.org/officeDocument/2006/relationships/tags" Target="../tags/tag6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svg"/><Relationship Id="rId2" Type="http://schemas.openxmlformats.org/officeDocument/2006/relationships/tags" Target="../tags/tag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svg"/><Relationship Id="rId2" Type="http://schemas.openxmlformats.org/officeDocument/2006/relationships/tags" Target="../tags/tag8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7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8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svg"/><Relationship Id="rId2" Type="http://schemas.openxmlformats.org/officeDocument/2006/relationships/tags" Target="../tags/tag11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AA3B75D7-2AC6-4846-A156-A8222805D620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9120813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4" name="think-cell Folie" r:id="rId4" imgW="395" imgH="396" progId="TCLayout.ActiveDocument.1">
                  <p:embed/>
                </p:oleObj>
              </mc:Choice>
              <mc:Fallback>
                <p:oleObj name="think-cell Folie" r:id="rId4" imgW="395" imgH="39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el 5"/>
          <p:cNvSpPr>
            <a:spLocks noGrp="1"/>
          </p:cNvSpPr>
          <p:nvPr>
            <p:ph type="ctrTitle"/>
          </p:nvPr>
        </p:nvSpPr>
        <p:spPr>
          <a:xfrm>
            <a:off x="407850" y="1620001"/>
            <a:ext cx="11356766" cy="1198763"/>
          </a:xfrm>
        </p:spPr>
        <p:txBody>
          <a:bodyPr vert="horz"/>
          <a:lstStyle/>
          <a:p>
            <a:r>
              <a:rPr lang="de-DE" dirty="0">
                <a:latin typeface="+mn-lt"/>
              </a:rPr>
              <a:t>Kfz Versicherung DA direkt:</a:t>
            </a:r>
            <a:br>
              <a:rPr lang="de-DE" dirty="0">
                <a:latin typeface="+mn-lt"/>
              </a:rPr>
            </a:br>
            <a:r>
              <a:rPr lang="de-DE" sz="2400" b="0" dirty="0">
                <a:latin typeface="+mn-lt"/>
              </a:rPr>
              <a:t>Tarife und Deckungen, Besonderheiten für Elektrofahrzeuge, Regelungen zum Schadenfreiheitsrabatt, Partnerwerkstätten</a:t>
            </a:r>
          </a:p>
        </p:txBody>
      </p:sp>
      <p:sp>
        <p:nvSpPr>
          <p:cNvPr id="7" name="Untertitel 6"/>
          <p:cNvSpPr>
            <a:spLocks noGrp="1"/>
          </p:cNvSpPr>
          <p:nvPr>
            <p:ph type="subTitle" idx="1"/>
          </p:nvPr>
        </p:nvSpPr>
        <p:spPr>
          <a:xfrm>
            <a:off x="407850" y="2972761"/>
            <a:ext cx="11355079" cy="605591"/>
          </a:xfrm>
        </p:spPr>
        <p:txBody>
          <a:bodyPr/>
          <a:lstStyle/>
          <a:p>
            <a:r>
              <a:rPr lang="de-DE" dirty="0"/>
              <a:t>Stand 01.09.2021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25000" lnSpcReduction="20000"/>
          </a:bodyPr>
          <a:lstStyle/>
          <a:p>
            <a:endParaRPr lang="de-DE" dirty="0"/>
          </a:p>
        </p:txBody>
      </p:sp>
      <p:pic>
        <p:nvPicPr>
          <p:cNvPr id="5" name="Bildplatzhalter 4">
            <a:extLst>
              <a:ext uri="{FF2B5EF4-FFF2-40B4-BE49-F238E27FC236}">
                <a16:creationId xmlns:a16="http://schemas.microsoft.com/office/drawing/2014/main" id="{2519B061-137F-2B41-9197-C49C56D8B95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" y="4039236"/>
            <a:ext cx="12193579" cy="2818126"/>
          </a:xfrm>
        </p:spPr>
      </p:pic>
    </p:spTree>
    <p:extLst>
      <p:ext uri="{BB962C8B-B14F-4D97-AF65-F5344CB8AC3E}">
        <p14:creationId xmlns:p14="http://schemas.microsoft.com/office/powerpoint/2010/main" val="310070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>
            <a:extLst>
              <a:ext uri="{FF2B5EF4-FFF2-40B4-BE49-F238E27FC236}">
                <a16:creationId xmlns:a16="http://schemas.microsoft.com/office/drawing/2014/main" id="{872D84B5-00FB-4403-B326-D20A0400E6E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2760776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0" name="think-cell Folie" r:id="rId4" imgW="395" imgH="396" progId="TCLayout.ActiveDocument.1">
                  <p:embed/>
                </p:oleObj>
              </mc:Choice>
              <mc:Fallback>
                <p:oleObj name="think-cell Folie" r:id="rId4" imgW="395" imgH="39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Untertitel 2">
            <a:extLst>
              <a:ext uri="{FF2B5EF4-FFF2-40B4-BE49-F238E27FC236}">
                <a16:creationId xmlns:a16="http://schemas.microsoft.com/office/drawing/2014/main" id="{30FEDA05-98BF-4C6D-8822-F3A81847D580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>
            <a:normAutofit/>
          </a:bodyPr>
          <a:lstStyle/>
          <a:p>
            <a:r>
              <a:rPr lang="de-DE" dirty="0">
                <a:latin typeface="Frutiger 55 Roman" panose="020B0500000000000000" pitchFamily="34" charset="0"/>
              </a:rPr>
              <a:t>Pkw Tarife und Besonderheiten – was bieten wir unseren Kunden</a:t>
            </a:r>
          </a:p>
          <a:p>
            <a:endParaRPr lang="de-D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57D02376-2717-479C-849A-1394B5FC4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de-DE" dirty="0">
                <a:latin typeface="Frutiger 55 Roman" panose="020B0500000000000000" pitchFamily="34" charset="0"/>
              </a:rPr>
              <a:t>Kfz Versicherung 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ED456B5-9D0F-44CD-9874-2F74412F30F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93156E6-F86B-42B7-BE31-D060CAECC93B}" type="slidenum">
              <a:rPr lang="de-DE" smtClean="0"/>
              <a:pPr/>
              <a:t>2</a:t>
            </a:fld>
            <a:endParaRPr lang="de-DE" dirty="0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2BBB2440-D3B9-4E8B-8F64-80947A08A112}"/>
              </a:ext>
            </a:extLst>
          </p:cNvPr>
          <p:cNvSpPr/>
          <p:nvPr/>
        </p:nvSpPr>
        <p:spPr bwMode="auto">
          <a:xfrm>
            <a:off x="603073" y="1628800"/>
            <a:ext cx="9670185" cy="4320682"/>
          </a:xfrm>
          <a:prstGeom prst="rect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39" tIns="45720" rIns="91439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defTabSz="914353" fontAlgn="base">
              <a:spcBef>
                <a:spcPct val="0"/>
              </a:spcBef>
              <a:spcAft>
                <a:spcPct val="0"/>
              </a:spcAft>
            </a:pPr>
            <a:endParaRPr lang="de-DE" sz="2000" dirty="0">
              <a:latin typeface="Frutiger 55 Roman" pitchFamily="34" charset="0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525D9FE6-42E1-41C1-A4D7-D40AED2965BD}"/>
              </a:ext>
            </a:extLst>
          </p:cNvPr>
          <p:cNvSpPr/>
          <p:nvPr/>
        </p:nvSpPr>
        <p:spPr bwMode="auto">
          <a:xfrm>
            <a:off x="4569808" y="2452103"/>
            <a:ext cx="4805904" cy="1520328"/>
          </a:xfrm>
          <a:prstGeom prst="ellipse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b="0" i="0" u="none" strike="noStrike" cap="none" normalizeH="0" baseline="0" dirty="0">
                <a:ln>
                  <a:noFill/>
                </a:ln>
                <a:effectLst/>
                <a:latin typeface="Frutiger 55 Roman" pitchFamily="34" charset="0"/>
              </a:rPr>
              <a:t>Optionale Deckungsbausteine zur Absicherung der einzelnen Kundenbedürfnisse</a:t>
            </a: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3560BD45-362D-442C-BB9D-881AB4DB74C0}"/>
              </a:ext>
            </a:extLst>
          </p:cNvPr>
          <p:cNvSpPr/>
          <p:nvPr/>
        </p:nvSpPr>
        <p:spPr bwMode="auto">
          <a:xfrm>
            <a:off x="4944666" y="3862466"/>
            <a:ext cx="4583360" cy="1656687"/>
          </a:xfrm>
          <a:prstGeom prst="ellipse">
            <a:avLst/>
          </a:prstGeom>
          <a:solidFill>
            <a:srgbClr val="D5CEB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b="0" i="0" u="none" strike="noStrike" cap="none" normalizeH="0" baseline="0" dirty="0">
                <a:ln>
                  <a:noFill/>
                </a:ln>
                <a:effectLst/>
                <a:latin typeface="Frutiger 55 Roman" pitchFamily="34" charset="0"/>
              </a:rPr>
              <a:t>Großzügige Regelungen für Zweitwagen und bei Unterbrechung des Schadenfreiheitsrabattes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206394FA-C2A9-4E51-80CB-1F2C42E582EB}"/>
              </a:ext>
            </a:extLst>
          </p:cNvPr>
          <p:cNvSpPr/>
          <p:nvPr/>
        </p:nvSpPr>
        <p:spPr bwMode="auto">
          <a:xfrm>
            <a:off x="912218" y="1970485"/>
            <a:ext cx="4805904" cy="1520329"/>
          </a:xfrm>
          <a:prstGeom prst="ellipse">
            <a:avLst/>
          </a:prstGeom>
          <a:solidFill>
            <a:srgbClr val="E7ECEB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b="0" i="0" u="none" strike="noStrike" cap="none" normalizeH="0" baseline="0" dirty="0">
                <a:ln>
                  <a:noFill/>
                </a:ln>
                <a:effectLst/>
                <a:latin typeface="Frutiger 55 Roman" pitchFamily="34" charset="0"/>
              </a:rPr>
              <a:t>Basis Tarif für Preisbewusste</a:t>
            </a:r>
            <a:r>
              <a:rPr lang="de-DE" sz="2000" dirty="0">
                <a:latin typeface="Frutiger 55 Roman" pitchFamily="34" charset="0"/>
              </a:rPr>
              <a:t>, mit Komfort Tarif „</a:t>
            </a:r>
            <a:r>
              <a:rPr lang="de-DE" sz="2000" dirty="0" err="1">
                <a:latin typeface="Frutiger 55 Roman" pitchFamily="34" charset="0"/>
              </a:rPr>
              <a:t>rundrum</a:t>
            </a:r>
            <a:r>
              <a:rPr lang="de-DE" sz="2000" dirty="0">
                <a:latin typeface="Frutiger 55 Roman" pitchFamily="34" charset="0"/>
              </a:rPr>
              <a:t> gut abgesichert“</a:t>
            </a:r>
            <a:endParaRPr kumimoji="0" lang="de-DE" sz="2000" b="0" i="0" u="none" strike="noStrike" cap="none" normalizeH="0" baseline="0" dirty="0">
              <a:ln>
                <a:noFill/>
              </a:ln>
              <a:effectLst/>
              <a:latin typeface="Frutiger 55 Roman" pitchFamily="34" charset="0"/>
            </a:endParaRP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BEEC97C6-C294-4D2E-ACDA-0A5F8A39E4C3}"/>
              </a:ext>
            </a:extLst>
          </p:cNvPr>
          <p:cNvSpPr/>
          <p:nvPr/>
        </p:nvSpPr>
        <p:spPr bwMode="auto">
          <a:xfrm>
            <a:off x="1272258" y="3429000"/>
            <a:ext cx="4445864" cy="1464570"/>
          </a:xfrm>
          <a:prstGeom prst="ellipse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b="0" i="0" u="none" strike="noStrike" cap="none" normalizeH="0" baseline="0" dirty="0">
                <a:ln>
                  <a:noFill/>
                </a:ln>
                <a:effectLst/>
                <a:latin typeface="Frutiger 55 Roman" pitchFamily="34" charset="0"/>
              </a:rPr>
              <a:t>Besonderer Versicherungsschutz für Elektrofahrzeuge</a:t>
            </a:r>
          </a:p>
        </p:txBody>
      </p:sp>
    </p:spTree>
    <p:extLst>
      <p:ext uri="{BB962C8B-B14F-4D97-AF65-F5344CB8AC3E}">
        <p14:creationId xmlns:p14="http://schemas.microsoft.com/office/powerpoint/2010/main" val="1259160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>
            <a:extLst>
              <a:ext uri="{FF2B5EF4-FFF2-40B4-BE49-F238E27FC236}">
                <a16:creationId xmlns:a16="http://schemas.microsoft.com/office/drawing/2014/main" id="{872D84B5-00FB-4403-B326-D20A0400E6E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4223590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1" name="think-cell Folie" r:id="rId4" imgW="395" imgH="396" progId="TCLayout.ActiveDocument.1">
                  <p:embed/>
                </p:oleObj>
              </mc:Choice>
              <mc:Fallback>
                <p:oleObj name="think-cell Folie" r:id="rId4" imgW="395" imgH="396" progId="TCLayout.ActiveDocument.1">
                  <p:embed/>
                  <p:pic>
                    <p:nvPicPr>
                      <p:cNvPr id="12" name="Objekt 11" hidden="1">
                        <a:extLst>
                          <a:ext uri="{FF2B5EF4-FFF2-40B4-BE49-F238E27FC236}">
                            <a16:creationId xmlns:a16="http://schemas.microsoft.com/office/drawing/2014/main" id="{872D84B5-00FB-4403-B326-D20A0400E6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Untertitel 2">
            <a:extLst>
              <a:ext uri="{FF2B5EF4-FFF2-40B4-BE49-F238E27FC236}">
                <a16:creationId xmlns:a16="http://schemas.microsoft.com/office/drawing/2014/main" id="{30FEDA05-98BF-4C6D-8822-F3A81847D580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>
            <a:normAutofit/>
          </a:bodyPr>
          <a:lstStyle/>
          <a:p>
            <a:r>
              <a:rPr lang="de-DE" dirty="0">
                <a:latin typeface="Frutiger 55 Roman" panose="020B0500000000000000" pitchFamily="34" charset="0"/>
              </a:rPr>
              <a:t>Haftpflicht, Teil- und Vollkasko, Schutzbrief</a:t>
            </a:r>
          </a:p>
          <a:p>
            <a:endParaRPr lang="de-D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57D02376-2717-479C-849A-1394B5FC4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de-DE" dirty="0">
                <a:latin typeface="Frutiger 55 Roman" panose="020B0500000000000000" pitchFamily="34" charset="0"/>
              </a:rPr>
              <a:t>Kfz Versicherung 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ED456B5-9D0F-44CD-9874-2F74412F30F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93156E6-F86B-42B7-BE31-D060CAECC93B}" type="slidenum">
              <a:rPr lang="de-DE" smtClean="0"/>
              <a:pPr/>
              <a:t>3</a:t>
            </a:fld>
            <a:endParaRPr lang="de-DE" dirty="0"/>
          </a:p>
        </p:txBody>
      </p:sp>
      <p:graphicFrame>
        <p:nvGraphicFramePr>
          <p:cNvPr id="27" name="Tabelle 27">
            <a:extLst>
              <a:ext uri="{FF2B5EF4-FFF2-40B4-BE49-F238E27FC236}">
                <a16:creationId xmlns:a16="http://schemas.microsoft.com/office/drawing/2014/main" id="{A2A8FF4F-1BFE-4A77-A64D-89C73E8D17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488031"/>
              </p:ext>
            </p:extLst>
          </p:nvPr>
        </p:nvGraphicFramePr>
        <p:xfrm>
          <a:off x="389495" y="1314420"/>
          <a:ext cx="11070992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1195">
                  <a:extLst>
                    <a:ext uri="{9D8B030D-6E8A-4147-A177-3AD203B41FA5}">
                      <a16:colId xmlns:a16="http://schemas.microsoft.com/office/drawing/2014/main" val="2058796961"/>
                    </a:ext>
                  </a:extLst>
                </a:gridCol>
                <a:gridCol w="6299797">
                  <a:extLst>
                    <a:ext uri="{9D8B030D-6E8A-4147-A177-3AD203B41FA5}">
                      <a16:colId xmlns:a16="http://schemas.microsoft.com/office/drawing/2014/main" val="17987342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Kfz-Haftpflichtversicherung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dirty="0"/>
                        <a:t>Versicherungssumme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8777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Schäden, die Sie mit Ihrem Auto anderen zufügen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Je Schadenereignis 100 Mio. €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4252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Personen-, Sach- oder Vermögensschäden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b="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Je geschädigte Person bis zu 15 Mio. €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6608780"/>
                  </a:ext>
                </a:extLst>
              </a:tr>
            </a:tbl>
          </a:graphicData>
        </a:graphic>
      </p:graphicFrame>
      <p:graphicFrame>
        <p:nvGraphicFramePr>
          <p:cNvPr id="7" name="Tabelle 7">
            <a:extLst>
              <a:ext uri="{FF2B5EF4-FFF2-40B4-BE49-F238E27FC236}">
                <a16:creationId xmlns:a16="http://schemas.microsoft.com/office/drawing/2014/main" id="{87BAB57F-1C51-423C-BE49-BFF088ECEF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6340257"/>
              </p:ext>
            </p:extLst>
          </p:nvPr>
        </p:nvGraphicFramePr>
        <p:xfrm>
          <a:off x="403200" y="2752040"/>
          <a:ext cx="11070991" cy="248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57490">
                  <a:extLst>
                    <a:ext uri="{9D8B030D-6E8A-4147-A177-3AD203B41FA5}">
                      <a16:colId xmlns:a16="http://schemas.microsoft.com/office/drawing/2014/main" val="627332441"/>
                    </a:ext>
                  </a:extLst>
                </a:gridCol>
                <a:gridCol w="6313501">
                  <a:extLst>
                    <a:ext uri="{9D8B030D-6E8A-4147-A177-3AD203B41FA5}">
                      <a16:colId xmlns:a16="http://schemas.microsoft.com/office/drawing/2014/main" val="3031747648"/>
                    </a:ext>
                  </a:extLst>
                </a:gridCol>
              </a:tblGrid>
              <a:tr h="318223">
                <a:tc>
                  <a:txBody>
                    <a:bodyPr/>
                    <a:lstStyle/>
                    <a:p>
                      <a:r>
                        <a:rPr lang="de-DE" dirty="0"/>
                        <a:t>Teilkasko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Vollkasko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378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Brand und Explosion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Selbst verursachte Unfallschäden am eigenen Fahrzeug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2855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Entwendung (Diebstahl)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Schäden durch Vandalismus oder Fahrerflucht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676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Sturm, Hagel, Blitzschlag, Überschwemmung, Lawinen, Erdrutsch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3836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Bruchschäden an der Verglasung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062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Wildschäden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3859154"/>
                  </a:ext>
                </a:extLst>
              </a:tr>
            </a:tbl>
          </a:graphicData>
        </a:graphic>
      </p:graphicFrame>
      <p:graphicFrame>
        <p:nvGraphicFramePr>
          <p:cNvPr id="10" name="Tabelle 10">
            <a:extLst>
              <a:ext uri="{FF2B5EF4-FFF2-40B4-BE49-F238E27FC236}">
                <a16:creationId xmlns:a16="http://schemas.microsoft.com/office/drawing/2014/main" id="{E8CDEB56-7F11-4CAE-89FC-7510FCD0DC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6884911"/>
              </p:ext>
            </p:extLst>
          </p:nvPr>
        </p:nvGraphicFramePr>
        <p:xfrm>
          <a:off x="401499" y="5297100"/>
          <a:ext cx="11070992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1196">
                  <a:extLst>
                    <a:ext uri="{9D8B030D-6E8A-4147-A177-3AD203B41FA5}">
                      <a16:colId xmlns:a16="http://schemas.microsoft.com/office/drawing/2014/main" val="130433798"/>
                    </a:ext>
                  </a:extLst>
                </a:gridCol>
                <a:gridCol w="6299796">
                  <a:extLst>
                    <a:ext uri="{9D8B030D-6E8A-4147-A177-3AD203B41FA5}">
                      <a16:colId xmlns:a16="http://schemas.microsoft.com/office/drawing/2014/main" val="39690552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Auto-Schutzbrief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In welchen Ländern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1971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Pannenservice, Bergen, Abschleppen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Geographische Grenzen Europas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5364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Krankenrücktransport, Fahrzeugabholung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3790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17127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>
            <a:extLst>
              <a:ext uri="{FF2B5EF4-FFF2-40B4-BE49-F238E27FC236}">
                <a16:creationId xmlns:a16="http://schemas.microsoft.com/office/drawing/2014/main" id="{872D84B5-00FB-4403-B326-D20A0400E6E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7" name="think-cell Folie" r:id="rId4" imgW="395" imgH="396" progId="TCLayout.ActiveDocument.1">
                  <p:embed/>
                </p:oleObj>
              </mc:Choice>
              <mc:Fallback>
                <p:oleObj name="think-cell Folie" r:id="rId4" imgW="395" imgH="396" progId="TCLayout.ActiveDocument.1">
                  <p:embed/>
                  <p:pic>
                    <p:nvPicPr>
                      <p:cNvPr id="12" name="Objekt 11" hidden="1">
                        <a:extLst>
                          <a:ext uri="{FF2B5EF4-FFF2-40B4-BE49-F238E27FC236}">
                            <a16:creationId xmlns:a16="http://schemas.microsoft.com/office/drawing/2014/main" id="{872D84B5-00FB-4403-B326-D20A0400E6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Untertitel 2">
            <a:extLst>
              <a:ext uri="{FF2B5EF4-FFF2-40B4-BE49-F238E27FC236}">
                <a16:creationId xmlns:a16="http://schemas.microsoft.com/office/drawing/2014/main" id="{30FEDA05-98BF-4C6D-8822-F3A81847D580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>
            <a:normAutofit/>
          </a:bodyPr>
          <a:lstStyle/>
          <a:p>
            <a:r>
              <a:rPr lang="de-DE" dirty="0">
                <a:latin typeface="Frutiger 55 Roman" panose="020B0500000000000000" pitchFamily="34" charset="0"/>
              </a:rPr>
              <a:t>Pkw Tarife und Deckungsinhalte</a:t>
            </a:r>
          </a:p>
          <a:p>
            <a:endParaRPr lang="de-D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57D02376-2717-479C-849A-1394B5FC4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de-DE" dirty="0">
                <a:latin typeface="Frutiger 55 Roman" panose="020B0500000000000000" pitchFamily="34" charset="0"/>
              </a:rPr>
              <a:t>Kfz Haftpflicht 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ED456B5-9D0F-44CD-9874-2F74412F30F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93156E6-F86B-42B7-BE31-D060CAECC93B}" type="slidenum">
              <a:rPr lang="de-DE" smtClean="0"/>
              <a:pPr/>
              <a:t>4</a:t>
            </a:fld>
            <a:endParaRPr lang="de-DE" dirty="0"/>
          </a:p>
        </p:txBody>
      </p:sp>
      <p:graphicFrame>
        <p:nvGraphicFramePr>
          <p:cNvPr id="27" name="Tabelle 27">
            <a:extLst>
              <a:ext uri="{FF2B5EF4-FFF2-40B4-BE49-F238E27FC236}">
                <a16:creationId xmlns:a16="http://schemas.microsoft.com/office/drawing/2014/main" id="{A2A8FF4F-1BFE-4A77-A64D-89C73E8D17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1848955"/>
              </p:ext>
            </p:extLst>
          </p:nvPr>
        </p:nvGraphicFramePr>
        <p:xfrm>
          <a:off x="434904" y="1455420"/>
          <a:ext cx="11053918" cy="3947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4973">
                  <a:extLst>
                    <a:ext uri="{9D8B030D-6E8A-4147-A177-3AD203B41FA5}">
                      <a16:colId xmlns:a16="http://schemas.microsoft.com/office/drawing/2014/main" val="2058796961"/>
                    </a:ext>
                  </a:extLst>
                </a:gridCol>
                <a:gridCol w="3312368">
                  <a:extLst>
                    <a:ext uri="{9D8B030D-6E8A-4147-A177-3AD203B41FA5}">
                      <a16:colId xmlns:a16="http://schemas.microsoft.com/office/drawing/2014/main" val="1798734245"/>
                    </a:ext>
                  </a:extLst>
                </a:gridCol>
                <a:gridCol w="3396577">
                  <a:extLst>
                    <a:ext uri="{9D8B030D-6E8A-4147-A177-3AD203B41FA5}">
                      <a16:colId xmlns:a16="http://schemas.microsoft.com/office/drawing/2014/main" val="20451290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Kfz-Haftpflichtversicherung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Basis Tarif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Komfort Tarif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8777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Versicherungssumme 100 Mio.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8 Mio. € pro Person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15 Mio. € pro Person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4252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Mallorca Police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b="1" baseline="0" dirty="0">
                        <a:solidFill>
                          <a:srgbClr val="00B05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6608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Beitragsbefreiung bei unverschuldeter Arbeitslosigkeit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de-DE" sz="1800" b="1" i="0" u="none" dirty="0">
                          <a:solidFill>
                            <a:srgbClr val="00B050"/>
                          </a:solidFill>
                          <a:effectLst/>
                        </a:rPr>
                        <a:t>--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335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de-DE" dirty="0"/>
                        <a:t>Eigenschadendeckung (max. 50.000 € im Versicherungsjahr mit 500 € SB im Schadenfall)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de-DE" sz="1800" b="1" dirty="0">
                          <a:solidFill>
                            <a:srgbClr val="00B050"/>
                          </a:solidFill>
                        </a:rPr>
                        <a:t>--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2264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Rabattschutz (keine Rückstufung beim 1. Schaden)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de-DE" sz="1800" b="1" dirty="0">
                          <a:solidFill>
                            <a:srgbClr val="00B050"/>
                          </a:solidFill>
                        </a:rPr>
                        <a:t>--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de-DE" dirty="0"/>
                        <a:t>Optional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3151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Fahrerschutz (versichert den Fahrer bei selbstverschuldetem Unfall)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de-DE" sz="1800" b="1" dirty="0">
                          <a:solidFill>
                            <a:srgbClr val="00B050"/>
                          </a:solidFill>
                        </a:rPr>
                        <a:t>--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de-DE" dirty="0"/>
                        <a:t>Optional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193113"/>
                  </a:ext>
                </a:extLst>
              </a:tr>
            </a:tbl>
          </a:graphicData>
        </a:graphic>
      </p:graphicFrame>
      <p:pic>
        <p:nvPicPr>
          <p:cNvPr id="32" name="Grafik 31" descr="Häkchen">
            <a:extLst>
              <a:ext uri="{FF2B5EF4-FFF2-40B4-BE49-F238E27FC236}">
                <a16:creationId xmlns:a16="http://schemas.microsoft.com/office/drawing/2014/main" id="{C8BC693A-CA6A-4B1C-8007-7FF88EF59A1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91840" y="2212844"/>
            <a:ext cx="293386" cy="293386"/>
          </a:xfrm>
          <a:prstGeom prst="rect">
            <a:avLst/>
          </a:prstGeom>
        </p:spPr>
      </p:pic>
      <p:pic>
        <p:nvPicPr>
          <p:cNvPr id="36" name="Grafik 35" descr="Häkchen">
            <a:extLst>
              <a:ext uri="{FF2B5EF4-FFF2-40B4-BE49-F238E27FC236}">
                <a16:creationId xmlns:a16="http://schemas.microsoft.com/office/drawing/2014/main" id="{2EBE3EBE-F8DE-478E-A7D9-D82EE843E84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309214" y="2212150"/>
            <a:ext cx="293386" cy="293386"/>
          </a:xfrm>
          <a:prstGeom prst="rect">
            <a:avLst/>
          </a:prstGeom>
        </p:spPr>
      </p:pic>
      <p:pic>
        <p:nvPicPr>
          <p:cNvPr id="37" name="Grafik 36" descr="Häkchen">
            <a:extLst>
              <a:ext uri="{FF2B5EF4-FFF2-40B4-BE49-F238E27FC236}">
                <a16:creationId xmlns:a16="http://schemas.microsoft.com/office/drawing/2014/main" id="{09C11307-D517-4653-BF14-A32A8C3B32F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91840" y="2732073"/>
            <a:ext cx="293386" cy="293386"/>
          </a:xfrm>
          <a:prstGeom prst="rect">
            <a:avLst/>
          </a:prstGeom>
        </p:spPr>
      </p:pic>
      <p:pic>
        <p:nvPicPr>
          <p:cNvPr id="38" name="Grafik 37" descr="Häkchen">
            <a:extLst>
              <a:ext uri="{FF2B5EF4-FFF2-40B4-BE49-F238E27FC236}">
                <a16:creationId xmlns:a16="http://schemas.microsoft.com/office/drawing/2014/main" id="{7C2171AC-8F57-4898-8399-2108DBA4141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91840" y="3519198"/>
            <a:ext cx="293386" cy="293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594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>
            <a:extLst>
              <a:ext uri="{FF2B5EF4-FFF2-40B4-BE49-F238E27FC236}">
                <a16:creationId xmlns:a16="http://schemas.microsoft.com/office/drawing/2014/main" id="{872D84B5-00FB-4403-B326-D20A0400E6E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04896558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1" name="think-cell Folie" r:id="rId4" imgW="395" imgH="396" progId="TCLayout.ActiveDocument.1">
                  <p:embed/>
                </p:oleObj>
              </mc:Choice>
              <mc:Fallback>
                <p:oleObj name="think-cell Folie" r:id="rId4" imgW="395" imgH="396" progId="TCLayout.ActiveDocument.1">
                  <p:embed/>
                  <p:pic>
                    <p:nvPicPr>
                      <p:cNvPr id="12" name="Objekt 11" hidden="1">
                        <a:extLst>
                          <a:ext uri="{FF2B5EF4-FFF2-40B4-BE49-F238E27FC236}">
                            <a16:creationId xmlns:a16="http://schemas.microsoft.com/office/drawing/2014/main" id="{872D84B5-00FB-4403-B326-D20A0400E6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Untertitel 2">
            <a:extLst>
              <a:ext uri="{FF2B5EF4-FFF2-40B4-BE49-F238E27FC236}">
                <a16:creationId xmlns:a16="http://schemas.microsoft.com/office/drawing/2014/main" id="{30FEDA05-98BF-4C6D-8822-F3A81847D580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>
            <a:normAutofit/>
          </a:bodyPr>
          <a:lstStyle/>
          <a:p>
            <a:r>
              <a:rPr lang="de-DE" dirty="0">
                <a:latin typeface="Frutiger 55 Roman" panose="020B0500000000000000" pitchFamily="34" charset="0"/>
              </a:rPr>
              <a:t>Pkw Tarife und Deckungsinhalte – Seite 1</a:t>
            </a:r>
          </a:p>
          <a:p>
            <a:endParaRPr lang="de-D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57D02376-2717-479C-849A-1394B5FC4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de-DE" dirty="0">
                <a:latin typeface="Frutiger 55 Roman" panose="020B0500000000000000" pitchFamily="34" charset="0"/>
              </a:rPr>
              <a:t>Teil- und Vollkasko 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ED456B5-9D0F-44CD-9874-2F74412F30F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93156E6-F86B-42B7-BE31-D060CAECC93B}" type="slidenum">
              <a:rPr lang="de-DE" smtClean="0"/>
              <a:pPr/>
              <a:t>5</a:t>
            </a:fld>
            <a:endParaRPr lang="de-DE" dirty="0"/>
          </a:p>
        </p:txBody>
      </p:sp>
      <p:graphicFrame>
        <p:nvGraphicFramePr>
          <p:cNvPr id="27" name="Tabelle 27">
            <a:extLst>
              <a:ext uri="{FF2B5EF4-FFF2-40B4-BE49-F238E27FC236}">
                <a16:creationId xmlns:a16="http://schemas.microsoft.com/office/drawing/2014/main" id="{A2A8FF4F-1BFE-4A77-A64D-89C73E8D17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1419471"/>
              </p:ext>
            </p:extLst>
          </p:nvPr>
        </p:nvGraphicFramePr>
        <p:xfrm>
          <a:off x="403200" y="1340768"/>
          <a:ext cx="11053918" cy="50451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40658">
                  <a:extLst>
                    <a:ext uri="{9D8B030D-6E8A-4147-A177-3AD203B41FA5}">
                      <a16:colId xmlns:a16="http://schemas.microsoft.com/office/drawing/2014/main" val="2058796961"/>
                    </a:ext>
                  </a:extLst>
                </a:gridCol>
                <a:gridCol w="3096344">
                  <a:extLst>
                    <a:ext uri="{9D8B030D-6E8A-4147-A177-3AD203B41FA5}">
                      <a16:colId xmlns:a16="http://schemas.microsoft.com/office/drawing/2014/main" val="1798734245"/>
                    </a:ext>
                  </a:extLst>
                </a:gridCol>
                <a:gridCol w="3516916">
                  <a:extLst>
                    <a:ext uri="{9D8B030D-6E8A-4147-A177-3AD203B41FA5}">
                      <a16:colId xmlns:a16="http://schemas.microsoft.com/office/drawing/2014/main" val="20451290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Kaskoversicherung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Basis Tarif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Komfort Tarif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8777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Neuwertentschädigung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de-DE" sz="1800" b="1" dirty="0">
                          <a:solidFill>
                            <a:srgbClr val="00B050"/>
                          </a:solidFill>
                        </a:rPr>
                        <a:t>--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/>
                        <a:t>12 Monate (optional 24 Monate bei Vollkasko)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4252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Kaufpreisentschädigung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/>
                        <a:t>optional (24 Monate)</a:t>
                      </a:r>
                      <a:endParaRPr lang="de-DE" b="1" baseline="0" dirty="0">
                        <a:solidFill>
                          <a:srgbClr val="00B05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/>
                        <a:t>optional (24 Monate)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6608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Wir zahlen auch bei grober Fahrlässig- </a:t>
                      </a:r>
                      <a:r>
                        <a:rPr lang="de-DE" dirty="0" err="1"/>
                        <a:t>keit</a:t>
                      </a:r>
                      <a:r>
                        <a:rPr lang="de-DE" dirty="0"/>
                        <a:t> (außer Diebstahl, Alkohol, Drogen)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de-DE" dirty="0"/>
                        <a:t>optional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335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de-DE" dirty="0"/>
                        <a:t>Wertminderung (bei Unfall, Vandalismus oder Kollision mit Tieren)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de-DE" b="1" dirty="0">
                          <a:solidFill>
                            <a:srgbClr val="00B050"/>
                          </a:solidFill>
                        </a:rPr>
                        <a:t>--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/>
                        <a:t>5% der Reparaturkosten (Fahrzeug max. 5 Jahre alt und Rep.-Kosten mind. 2.000 €)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2264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Sonderausstattung beitragsfrei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2.500 €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de-DE" dirty="0"/>
                        <a:t>20.000 €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4157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Innenraumvandalismus nach Einbruch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b="1" dirty="0">
                          <a:solidFill>
                            <a:srgbClr val="00B050"/>
                          </a:solidFill>
                        </a:rPr>
                        <a:t>--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0726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Schlossaustauschkosten nach Diebstahl Fahrzeugschlüssel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de-DE" b="1" dirty="0">
                          <a:solidFill>
                            <a:srgbClr val="00B050"/>
                          </a:solidFill>
                        </a:rPr>
                        <a:t>--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106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Kurzschlussfolgeschäden an Aggregaten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de-DE" b="1" dirty="0">
                          <a:solidFill>
                            <a:srgbClr val="00B050"/>
                          </a:solidFill>
                        </a:rPr>
                        <a:t>--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de-DE" dirty="0"/>
                        <a:t>max. 3.000 €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193113"/>
                  </a:ext>
                </a:extLst>
              </a:tr>
            </a:tbl>
          </a:graphicData>
        </a:graphic>
      </p:graphicFrame>
      <p:pic>
        <p:nvPicPr>
          <p:cNvPr id="32" name="Grafik 31" descr="Häkchen">
            <a:extLst>
              <a:ext uri="{FF2B5EF4-FFF2-40B4-BE49-F238E27FC236}">
                <a16:creationId xmlns:a16="http://schemas.microsoft.com/office/drawing/2014/main" id="{C8BC693A-CA6A-4B1C-8007-7FF88EF59A1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91840" y="4746566"/>
            <a:ext cx="293386" cy="293386"/>
          </a:xfrm>
          <a:prstGeom prst="rect">
            <a:avLst/>
          </a:prstGeom>
        </p:spPr>
      </p:pic>
      <p:pic>
        <p:nvPicPr>
          <p:cNvPr id="37" name="Grafik 36" descr="Häkchen">
            <a:extLst>
              <a:ext uri="{FF2B5EF4-FFF2-40B4-BE49-F238E27FC236}">
                <a16:creationId xmlns:a16="http://schemas.microsoft.com/office/drawing/2014/main" id="{09C11307-D517-4653-BF14-A32A8C3B32F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82099" y="2921812"/>
            <a:ext cx="293386" cy="293386"/>
          </a:xfrm>
          <a:prstGeom prst="rect">
            <a:avLst/>
          </a:prstGeom>
        </p:spPr>
      </p:pic>
      <p:pic>
        <p:nvPicPr>
          <p:cNvPr id="17" name="Grafik 16" descr="Häkchen">
            <a:extLst>
              <a:ext uri="{FF2B5EF4-FFF2-40B4-BE49-F238E27FC236}">
                <a16:creationId xmlns:a16="http://schemas.microsoft.com/office/drawing/2014/main" id="{116CE60B-2A29-4B6A-9D72-8BE0F461541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91840" y="5272850"/>
            <a:ext cx="293386" cy="293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35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>
            <a:extLst>
              <a:ext uri="{FF2B5EF4-FFF2-40B4-BE49-F238E27FC236}">
                <a16:creationId xmlns:a16="http://schemas.microsoft.com/office/drawing/2014/main" id="{872D84B5-00FB-4403-B326-D20A0400E6E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6" name="think-cell Folie" r:id="rId4" imgW="395" imgH="396" progId="TCLayout.ActiveDocument.1">
                  <p:embed/>
                </p:oleObj>
              </mc:Choice>
              <mc:Fallback>
                <p:oleObj name="think-cell Folie" r:id="rId4" imgW="395" imgH="396" progId="TCLayout.ActiveDocument.1">
                  <p:embed/>
                  <p:pic>
                    <p:nvPicPr>
                      <p:cNvPr id="12" name="Objekt 11" hidden="1">
                        <a:extLst>
                          <a:ext uri="{FF2B5EF4-FFF2-40B4-BE49-F238E27FC236}">
                            <a16:creationId xmlns:a16="http://schemas.microsoft.com/office/drawing/2014/main" id="{872D84B5-00FB-4403-B326-D20A0400E6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Untertitel 2">
            <a:extLst>
              <a:ext uri="{FF2B5EF4-FFF2-40B4-BE49-F238E27FC236}">
                <a16:creationId xmlns:a16="http://schemas.microsoft.com/office/drawing/2014/main" id="{30FEDA05-98BF-4C6D-8822-F3A81847D580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>
            <a:normAutofit/>
          </a:bodyPr>
          <a:lstStyle/>
          <a:p>
            <a:r>
              <a:rPr lang="de-DE" dirty="0">
                <a:latin typeface="Frutiger 55 Roman" panose="020B0500000000000000" pitchFamily="34" charset="0"/>
              </a:rPr>
              <a:t>Pkw Tarife und Deckungsinhalte – Seite 2</a:t>
            </a:r>
          </a:p>
          <a:p>
            <a:endParaRPr lang="de-D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57D02376-2717-479C-849A-1394B5FC4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de-DE" dirty="0">
                <a:latin typeface="Frutiger 55 Roman" panose="020B0500000000000000" pitchFamily="34" charset="0"/>
              </a:rPr>
              <a:t>Teil- und Vollkasko 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ED456B5-9D0F-44CD-9874-2F74412F30F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93156E6-F86B-42B7-BE31-D060CAECC93B}" type="slidenum">
              <a:rPr lang="de-DE" smtClean="0"/>
              <a:pPr/>
              <a:t>6</a:t>
            </a:fld>
            <a:endParaRPr lang="de-DE" dirty="0"/>
          </a:p>
        </p:txBody>
      </p:sp>
      <p:graphicFrame>
        <p:nvGraphicFramePr>
          <p:cNvPr id="27" name="Tabelle 27">
            <a:extLst>
              <a:ext uri="{FF2B5EF4-FFF2-40B4-BE49-F238E27FC236}">
                <a16:creationId xmlns:a16="http://schemas.microsoft.com/office/drawing/2014/main" id="{A2A8FF4F-1BFE-4A77-A64D-89C73E8D17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8636895"/>
              </p:ext>
            </p:extLst>
          </p:nvPr>
        </p:nvGraphicFramePr>
        <p:xfrm>
          <a:off x="426402" y="1458886"/>
          <a:ext cx="11053918" cy="340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4973">
                  <a:extLst>
                    <a:ext uri="{9D8B030D-6E8A-4147-A177-3AD203B41FA5}">
                      <a16:colId xmlns:a16="http://schemas.microsoft.com/office/drawing/2014/main" val="2058796961"/>
                    </a:ext>
                  </a:extLst>
                </a:gridCol>
                <a:gridCol w="3197627">
                  <a:extLst>
                    <a:ext uri="{9D8B030D-6E8A-4147-A177-3AD203B41FA5}">
                      <a16:colId xmlns:a16="http://schemas.microsoft.com/office/drawing/2014/main" val="1798734245"/>
                    </a:ext>
                  </a:extLst>
                </a:gridCol>
                <a:gridCol w="3511318">
                  <a:extLst>
                    <a:ext uri="{9D8B030D-6E8A-4147-A177-3AD203B41FA5}">
                      <a16:colId xmlns:a16="http://schemas.microsoft.com/office/drawing/2014/main" val="20451290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Kaskoversicherung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Basis Tarif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Komfort Tarif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8777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Zusammenstoß mit Tieren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Haarwild, 500 € SB zusätzlich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Haar-/Federwild und Nutztiere, optional „Tiere aller Art“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4252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Tierbissschäden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b="1" baseline="0" dirty="0">
                          <a:solidFill>
                            <a:srgbClr val="00B050"/>
                          </a:solidFill>
                          <a:latin typeface="+mn-lt"/>
                        </a:rPr>
                        <a:t>--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6608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Tierbissfolgeschäden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b="1" dirty="0">
                          <a:solidFill>
                            <a:srgbClr val="00B050"/>
                          </a:solidFill>
                        </a:rPr>
                        <a:t>--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optional bis 10.000 €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335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de-DE" dirty="0"/>
                        <a:t>Rabattschutz (keine Rückstufung beim 1. Schaden)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de-DE" b="1" dirty="0">
                          <a:solidFill>
                            <a:srgbClr val="00B050"/>
                          </a:solidFill>
                        </a:rPr>
                        <a:t>--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de-DE" dirty="0"/>
                        <a:t>optional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2264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Freie Wahl der 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optional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de-DE" dirty="0"/>
                        <a:t>optional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3151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Ersatzwagen (Erstattung von Leihwagenkosten)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optional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de-DE" dirty="0"/>
                        <a:t>optional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0726563"/>
                  </a:ext>
                </a:extLst>
              </a:tr>
            </a:tbl>
          </a:graphicData>
        </a:graphic>
      </p:graphicFrame>
      <p:pic>
        <p:nvPicPr>
          <p:cNvPr id="36" name="Grafik 35" descr="Häkchen">
            <a:extLst>
              <a:ext uri="{FF2B5EF4-FFF2-40B4-BE49-F238E27FC236}">
                <a16:creationId xmlns:a16="http://schemas.microsoft.com/office/drawing/2014/main" id="{2EBE3EBE-F8DE-478E-A7D9-D82EE843E84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91840" y="2525282"/>
            <a:ext cx="293386" cy="293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458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>
            <a:extLst>
              <a:ext uri="{FF2B5EF4-FFF2-40B4-BE49-F238E27FC236}">
                <a16:creationId xmlns:a16="http://schemas.microsoft.com/office/drawing/2014/main" id="{F9606063-2738-46E6-B241-0B9934F54A56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711415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9" name="think-cell Folie" r:id="rId4" imgW="395" imgH="396" progId="TCLayout.ActiveDocument.1">
                  <p:embed/>
                </p:oleObj>
              </mc:Choice>
              <mc:Fallback>
                <p:oleObj name="think-cell Folie" r:id="rId4" imgW="395" imgH="39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Untertitel 2">
            <a:extLst>
              <a:ext uri="{FF2B5EF4-FFF2-40B4-BE49-F238E27FC236}">
                <a16:creationId xmlns:a16="http://schemas.microsoft.com/office/drawing/2014/main" id="{30FEDA05-98BF-4C6D-8822-F3A81847D580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>
            <a:normAutofit/>
          </a:bodyPr>
          <a:lstStyle/>
          <a:p>
            <a:r>
              <a:rPr lang="de-DE" dirty="0">
                <a:latin typeface="Frutiger 55 Roman" panose="020B0500000000000000" pitchFamily="34" charset="0"/>
              </a:rPr>
              <a:t>Antriebs-Akku, mitversicherte Teile bzw. Zubehör, Mobilitätsschutz</a:t>
            </a:r>
          </a:p>
          <a:p>
            <a:endParaRPr lang="de-D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57D02376-2717-479C-849A-1394B5FC4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de-DE" dirty="0">
                <a:latin typeface="Frutiger 55 Roman" panose="020B0500000000000000" pitchFamily="34" charset="0"/>
              </a:rPr>
              <a:t>Besonderheiten Elektrofahrzeug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ED456B5-9D0F-44CD-9874-2F74412F30F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93156E6-F86B-42B7-BE31-D060CAECC93B}" type="slidenum">
              <a:rPr lang="de-DE" smtClean="0"/>
              <a:pPr/>
              <a:t>7</a:t>
            </a:fld>
            <a:endParaRPr lang="de-DE" dirty="0"/>
          </a:p>
        </p:txBody>
      </p:sp>
      <p:graphicFrame>
        <p:nvGraphicFramePr>
          <p:cNvPr id="6" name="Tabelle 6">
            <a:extLst>
              <a:ext uri="{FF2B5EF4-FFF2-40B4-BE49-F238E27FC236}">
                <a16:creationId xmlns:a16="http://schemas.microsoft.com/office/drawing/2014/main" id="{ED0EF3A1-6469-487E-9882-5AEDDA446F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2160566"/>
              </p:ext>
            </p:extLst>
          </p:nvPr>
        </p:nvGraphicFramePr>
        <p:xfrm>
          <a:off x="415401" y="3487831"/>
          <a:ext cx="11022186" cy="21151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29498">
                  <a:extLst>
                    <a:ext uri="{9D8B030D-6E8A-4147-A177-3AD203B41FA5}">
                      <a16:colId xmlns:a16="http://schemas.microsoft.com/office/drawing/2014/main" val="2465214345"/>
                    </a:ext>
                  </a:extLst>
                </a:gridCol>
                <a:gridCol w="6192688">
                  <a:extLst>
                    <a:ext uri="{9D8B030D-6E8A-4147-A177-3AD203B41FA5}">
                      <a16:colId xmlns:a16="http://schemas.microsoft.com/office/drawing/2014/main" val="2330544701"/>
                    </a:ext>
                  </a:extLst>
                </a:gridCol>
              </a:tblGrid>
              <a:tr h="377761">
                <a:tc gridSpan="2">
                  <a:txBody>
                    <a:bodyPr/>
                    <a:lstStyle/>
                    <a:p>
                      <a:r>
                        <a:rPr lang="de-DE" dirty="0"/>
                        <a:t>Beitragsfrei mitversicherte Teile und Zubehör im Komfort Tarif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53329"/>
                  </a:ext>
                </a:extLst>
              </a:tr>
              <a:tr h="337179">
                <a:tc>
                  <a:txBody>
                    <a:bodyPr/>
                    <a:lstStyle/>
                    <a:p>
                      <a:r>
                        <a:rPr lang="de-DE" dirty="0"/>
                        <a:t>Wandladestation (Wallbox)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max. 1.000 € (sofern fest mit dem Gebäude verbunden)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38469"/>
                  </a:ext>
                </a:extLst>
              </a:tr>
              <a:tr h="590064">
                <a:tc>
                  <a:txBody>
                    <a:bodyPr/>
                    <a:lstStyle/>
                    <a:p>
                      <a:r>
                        <a:rPr lang="de-DE" dirty="0"/>
                        <a:t>Mobiles Ladegerät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max. 1.000 € (beim Ladevorgang oder unter Verschluss verwahrt)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1675352"/>
                  </a:ext>
                </a:extLst>
              </a:tr>
              <a:tr h="357768">
                <a:tc>
                  <a:txBody>
                    <a:bodyPr/>
                    <a:lstStyle/>
                    <a:p>
                      <a:r>
                        <a:rPr lang="de-DE" dirty="0"/>
                        <a:t>Ladekabel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beim Ladevorgang oder unter Verschluss verwahrt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2579751"/>
                  </a:ext>
                </a:extLst>
              </a:tr>
              <a:tr h="337179">
                <a:tc>
                  <a:txBody>
                    <a:bodyPr/>
                    <a:lstStyle/>
                    <a:p>
                      <a:r>
                        <a:rPr lang="de-DE" dirty="0"/>
                        <a:t>Ladekarte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max. 100 €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9178296"/>
                  </a:ext>
                </a:extLst>
              </a:tr>
            </a:tbl>
          </a:graphicData>
        </a:graphic>
      </p:graphicFrame>
      <p:graphicFrame>
        <p:nvGraphicFramePr>
          <p:cNvPr id="8" name="Tabelle 9">
            <a:extLst>
              <a:ext uri="{FF2B5EF4-FFF2-40B4-BE49-F238E27FC236}">
                <a16:creationId xmlns:a16="http://schemas.microsoft.com/office/drawing/2014/main" id="{E08BA6B9-DAC2-4C6F-A699-C313ACB014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4199137"/>
              </p:ext>
            </p:extLst>
          </p:nvPr>
        </p:nvGraphicFramePr>
        <p:xfrm>
          <a:off x="403200" y="2183930"/>
          <a:ext cx="11022186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29498">
                  <a:extLst>
                    <a:ext uri="{9D8B030D-6E8A-4147-A177-3AD203B41FA5}">
                      <a16:colId xmlns:a16="http://schemas.microsoft.com/office/drawing/2014/main" val="981237488"/>
                    </a:ext>
                  </a:extLst>
                </a:gridCol>
                <a:gridCol w="6192688">
                  <a:extLst>
                    <a:ext uri="{9D8B030D-6E8A-4147-A177-3AD203B41FA5}">
                      <a16:colId xmlns:a16="http://schemas.microsoft.com/office/drawing/2014/main" val="1800649209"/>
                    </a:ext>
                  </a:extLst>
                </a:gridCol>
              </a:tblGrid>
              <a:tr h="360040">
                <a:tc gridSpan="2">
                  <a:txBody>
                    <a:bodyPr/>
                    <a:lstStyle/>
                    <a:p>
                      <a:r>
                        <a:rPr lang="de-DE" dirty="0"/>
                        <a:t>Zusätzlicher Deckungsschutz für den Antriebs-Akku im Komfort Tarif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0865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All-Risk-Deckung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Zusätzliche Schäden am Antriebs-Akku durch Ereignisse aller Art bis max. 20.000 € (Ausnahme: Alterung und Verschleiß)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531993"/>
                  </a:ext>
                </a:extLst>
              </a:tr>
            </a:tbl>
          </a:graphicData>
        </a:graphic>
      </p:graphicFrame>
      <p:sp>
        <p:nvSpPr>
          <p:cNvPr id="7" name="Textfeld 6">
            <a:extLst>
              <a:ext uri="{FF2B5EF4-FFF2-40B4-BE49-F238E27FC236}">
                <a16:creationId xmlns:a16="http://schemas.microsoft.com/office/drawing/2014/main" id="{61C4642C-35BD-43D3-A55E-BD9E76DE9BD4}"/>
              </a:ext>
            </a:extLst>
          </p:cNvPr>
          <p:cNvSpPr txBox="1"/>
          <p:nvPr/>
        </p:nvSpPr>
        <p:spPr>
          <a:xfrm>
            <a:off x="403200" y="1424970"/>
            <a:ext cx="1037816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2000" dirty="0"/>
              <a:t>Grundsätzlich ist der Antriebs-Akku als Fahrzeugbestandteil gegen alle Ereignisse der</a:t>
            </a:r>
          </a:p>
          <a:p>
            <a:pPr algn="l"/>
            <a:r>
              <a:rPr lang="de-DE" sz="2000" dirty="0"/>
              <a:t>Kaskoversicherung mitversichert (z.B. Unfall, Brand)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B3DB7B08-014D-47CC-9986-E0E9CC1CA752}"/>
              </a:ext>
            </a:extLst>
          </p:cNvPr>
          <p:cNvSpPr/>
          <p:nvPr/>
        </p:nvSpPr>
        <p:spPr bwMode="auto">
          <a:xfrm>
            <a:off x="415401" y="1416562"/>
            <a:ext cx="11009985" cy="707886"/>
          </a:xfrm>
          <a:prstGeom prst="rect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39" tIns="45720" rIns="91439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defTabSz="914353" fontAlgn="base">
              <a:spcBef>
                <a:spcPct val="0"/>
              </a:spcBef>
              <a:spcAft>
                <a:spcPct val="0"/>
              </a:spcAft>
            </a:pPr>
            <a:endParaRPr lang="de-DE" sz="2000" dirty="0">
              <a:latin typeface="Frutiger 55 Roman" pitchFamily="34" charset="0"/>
            </a:endParaRPr>
          </a:p>
        </p:txBody>
      </p:sp>
      <p:graphicFrame>
        <p:nvGraphicFramePr>
          <p:cNvPr id="11" name="Tabelle 9">
            <a:extLst>
              <a:ext uri="{FF2B5EF4-FFF2-40B4-BE49-F238E27FC236}">
                <a16:creationId xmlns:a16="http://schemas.microsoft.com/office/drawing/2014/main" id="{4D0BA16C-CEBF-4AE9-B265-28517BE511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2032227"/>
              </p:ext>
            </p:extLst>
          </p:nvPr>
        </p:nvGraphicFramePr>
        <p:xfrm>
          <a:off x="415401" y="5644728"/>
          <a:ext cx="11022186" cy="73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29498">
                  <a:extLst>
                    <a:ext uri="{9D8B030D-6E8A-4147-A177-3AD203B41FA5}">
                      <a16:colId xmlns:a16="http://schemas.microsoft.com/office/drawing/2014/main" val="981237488"/>
                    </a:ext>
                  </a:extLst>
                </a:gridCol>
                <a:gridCol w="6192688">
                  <a:extLst>
                    <a:ext uri="{9D8B030D-6E8A-4147-A177-3AD203B41FA5}">
                      <a16:colId xmlns:a16="http://schemas.microsoft.com/office/drawing/2014/main" val="1800649209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r>
                        <a:rPr lang="de-DE" dirty="0"/>
                        <a:t>Mobilitätsschutz über den DA Schutzbrief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0865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Bei Problemen mit dem Antriebs-Akku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Abschleppen zur nächsten Ladesäule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5319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4882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>
            <a:extLst>
              <a:ext uri="{FF2B5EF4-FFF2-40B4-BE49-F238E27FC236}">
                <a16:creationId xmlns:a16="http://schemas.microsoft.com/office/drawing/2014/main" id="{C99471D1-60FD-4388-B67E-26F43687D477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4615626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9" name="think-cell Folie" r:id="rId4" imgW="395" imgH="396" progId="TCLayout.ActiveDocument.1">
                  <p:embed/>
                </p:oleObj>
              </mc:Choice>
              <mc:Fallback>
                <p:oleObj name="think-cell Folie" r:id="rId4" imgW="395" imgH="39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Untertitel 2">
            <a:extLst>
              <a:ext uri="{FF2B5EF4-FFF2-40B4-BE49-F238E27FC236}">
                <a16:creationId xmlns:a16="http://schemas.microsoft.com/office/drawing/2014/main" id="{30FEDA05-98BF-4C6D-8822-F3A81847D580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de-DE" dirty="0">
                <a:latin typeface="Frutiger 55 Roman" panose="020B0500000000000000" pitchFamily="34" charset="0"/>
              </a:rPr>
              <a:t>Kulante Regelungen und niedrige Beitragssätze bei Schadenfreiheit</a:t>
            </a:r>
          </a:p>
          <a:p>
            <a:endParaRPr lang="de-D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57D02376-2717-479C-849A-1394B5FC4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de-DE" dirty="0">
                <a:latin typeface="Frutiger 55 Roman" panose="020B0500000000000000" pitchFamily="34" charset="0"/>
              </a:rPr>
              <a:t>Rund um den Schadenfreiheitsrabatt 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ED456B5-9D0F-44CD-9874-2F74412F30F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93156E6-F86B-42B7-BE31-D060CAECC93B}" type="slidenum">
              <a:rPr lang="de-DE" smtClean="0"/>
              <a:pPr/>
              <a:t>8</a:t>
            </a:fld>
            <a:endParaRPr lang="de-DE" dirty="0"/>
          </a:p>
        </p:txBody>
      </p:sp>
      <p:graphicFrame>
        <p:nvGraphicFramePr>
          <p:cNvPr id="20" name="Tabelle 20">
            <a:extLst>
              <a:ext uri="{FF2B5EF4-FFF2-40B4-BE49-F238E27FC236}">
                <a16:creationId xmlns:a16="http://schemas.microsoft.com/office/drawing/2014/main" id="{F3D790B3-8968-43D9-A5AC-D4FE098FB4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6251272"/>
              </p:ext>
            </p:extLst>
          </p:nvPr>
        </p:nvGraphicFramePr>
        <p:xfrm>
          <a:off x="403199" y="1700808"/>
          <a:ext cx="11034388" cy="330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17194">
                  <a:extLst>
                    <a:ext uri="{9D8B030D-6E8A-4147-A177-3AD203B41FA5}">
                      <a16:colId xmlns:a16="http://schemas.microsoft.com/office/drawing/2014/main" val="1321983209"/>
                    </a:ext>
                  </a:extLst>
                </a:gridCol>
                <a:gridCol w="5517194">
                  <a:extLst>
                    <a:ext uri="{9D8B030D-6E8A-4147-A177-3AD203B41FA5}">
                      <a16:colId xmlns:a16="http://schemas.microsoft.com/office/drawing/2014/main" val="3575229149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de-DE" dirty="0"/>
                        <a:t>Themen rund um den Schadenfreiheitsrabatt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9142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Schadenfreiheitsklassen Pkw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SF-Staffel bis SF50 und 16% Beitragssatz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7267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Rückstufung im Schadenfall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Abweichende Rückstufungstabellen im Basis Tarif, Faire Rückstufung im Komfort Tarif laut Check24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338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Einstufung von Zweitwagen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bis zu SF4 möglich angelehnt an den Schadenfreiheitsrabatt des Erstfahrzeugs*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3529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Partnerregelung (für Ehegatten oder Lebenspartner in häuslicher Gemeinschaft)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bis zu SF4 möglich angelehnt an den Schadenfreiheitsrabatt des Erstfahrzeugs*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842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Unterbrechung des Schadenfreiheitsrabattes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Übernahme des Schadenfreiheitsrabattes bis zu einer Unterbrechung von 10 Jahren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3178711"/>
                  </a:ext>
                </a:extLst>
              </a:tr>
            </a:tbl>
          </a:graphicData>
        </a:graphic>
      </p:graphicFrame>
      <p:sp>
        <p:nvSpPr>
          <p:cNvPr id="11" name="Textfeld 10">
            <a:extLst>
              <a:ext uri="{FF2B5EF4-FFF2-40B4-BE49-F238E27FC236}">
                <a16:creationId xmlns:a16="http://schemas.microsoft.com/office/drawing/2014/main" id="{486FE109-C8FA-4AA5-A3EA-AF66006BA3B2}"/>
              </a:ext>
            </a:extLst>
          </p:cNvPr>
          <p:cNvSpPr txBox="1"/>
          <p:nvPr/>
        </p:nvSpPr>
        <p:spPr>
          <a:xfrm>
            <a:off x="408698" y="6106120"/>
            <a:ext cx="47171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1400" dirty="0"/>
              <a:t>*bitte weitere Voraussetzungen gemäß AKB beachten</a:t>
            </a:r>
          </a:p>
        </p:txBody>
      </p:sp>
    </p:spTree>
    <p:extLst>
      <p:ext uri="{BB962C8B-B14F-4D97-AF65-F5344CB8AC3E}">
        <p14:creationId xmlns:p14="http://schemas.microsoft.com/office/powerpoint/2010/main" val="35125266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>
            <a:extLst>
              <a:ext uri="{FF2B5EF4-FFF2-40B4-BE49-F238E27FC236}">
                <a16:creationId xmlns:a16="http://schemas.microsoft.com/office/drawing/2014/main" id="{C99471D1-60FD-4388-B67E-26F43687D477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93923315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5" name="think-cell Folie" r:id="rId4" imgW="395" imgH="396" progId="TCLayout.ActiveDocument.1">
                  <p:embed/>
                </p:oleObj>
              </mc:Choice>
              <mc:Fallback>
                <p:oleObj name="think-cell Folie" r:id="rId4" imgW="395" imgH="396" progId="TCLayout.ActiveDocument.1">
                  <p:embed/>
                  <p:pic>
                    <p:nvPicPr>
                      <p:cNvPr id="12" name="Objekt 11" hidden="1">
                        <a:extLst>
                          <a:ext uri="{FF2B5EF4-FFF2-40B4-BE49-F238E27FC236}">
                            <a16:creationId xmlns:a16="http://schemas.microsoft.com/office/drawing/2014/main" id="{C99471D1-60FD-4388-B67E-26F43687D47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Untertitel 2">
            <a:extLst>
              <a:ext uri="{FF2B5EF4-FFF2-40B4-BE49-F238E27FC236}">
                <a16:creationId xmlns:a16="http://schemas.microsoft.com/office/drawing/2014/main" id="{30FEDA05-98BF-4C6D-8822-F3A81847D580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de-DE" dirty="0">
                <a:latin typeface="Frutiger 55 Roman" panose="020B0500000000000000" pitchFamily="34" charset="0"/>
              </a:rPr>
              <a:t>Für DA Kunden und Geschädigte</a:t>
            </a:r>
          </a:p>
          <a:p>
            <a:endParaRPr lang="de-D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57D02376-2717-479C-849A-1394B5FC4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de-DE" dirty="0">
                <a:latin typeface="Frutiger 55 Roman" panose="020B0500000000000000" pitchFamily="34" charset="0"/>
              </a:rPr>
              <a:t>Garantierte Vorteile unserer Partnerwerkstätten 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ED456B5-9D0F-44CD-9874-2F74412F30F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93156E6-F86B-42B7-BE31-D060CAECC93B}" type="slidenum">
              <a:rPr lang="de-DE" smtClean="0"/>
              <a:pPr/>
              <a:t>9</a:t>
            </a:fld>
            <a:endParaRPr lang="de-DE" dirty="0"/>
          </a:p>
        </p:txBody>
      </p:sp>
      <p:graphicFrame>
        <p:nvGraphicFramePr>
          <p:cNvPr id="20" name="Tabelle 20">
            <a:extLst>
              <a:ext uri="{FF2B5EF4-FFF2-40B4-BE49-F238E27FC236}">
                <a16:creationId xmlns:a16="http://schemas.microsoft.com/office/drawing/2014/main" id="{F3D790B3-8968-43D9-A5AC-D4FE098FB4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275902"/>
              </p:ext>
            </p:extLst>
          </p:nvPr>
        </p:nvGraphicFramePr>
        <p:xfrm>
          <a:off x="403199" y="1700808"/>
          <a:ext cx="11034388" cy="441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13875">
                  <a:extLst>
                    <a:ext uri="{9D8B030D-6E8A-4147-A177-3AD203B41FA5}">
                      <a16:colId xmlns:a16="http://schemas.microsoft.com/office/drawing/2014/main" val="1321983209"/>
                    </a:ext>
                  </a:extLst>
                </a:gridCol>
                <a:gridCol w="2820513">
                  <a:extLst>
                    <a:ext uri="{9D8B030D-6E8A-4147-A177-3AD203B41FA5}">
                      <a16:colId xmlns:a16="http://schemas.microsoft.com/office/drawing/2014/main" val="3575229149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de-DE" dirty="0"/>
                        <a:t>Themen rund um unsere Partnerwerkstätten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9142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Schneller Kontakt: Die beauftragte Partnerwerkstatt setzt sich innerhalb einer Stunde mit dem Kunden in Verbindung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7267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/>
                        <a:t>DEKRA- und TÜV- zertifizierte Fachbetriebe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338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/>
                        <a:t>Reparatur mit Originalersatzteilen nach Herstellervorgaben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3529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Reparaturservice – Unser Werkstattpartner gewährt eine Garantie von 30 Jahren auf alle ausgeführten Arbeiten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842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Kostenloser Hol- und Bringservice des beschädigten Fahrzeugs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125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Kostenloses kleines Ersatzfahrzeug für die Dauer der Reparatur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5134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Kostenloser Reinigungsservice des Fahrzeugs (außen und innen)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8243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Herstellergarantie: Wird ein Fahrzeug in einer unserer Partnerwerkstätten repariert, übernimmt diese den Eintritt in die Herstellergarantie, falls erforderlich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3178711"/>
                  </a:ext>
                </a:extLst>
              </a:tr>
            </a:tbl>
          </a:graphicData>
        </a:graphic>
      </p:graphicFrame>
      <p:pic>
        <p:nvPicPr>
          <p:cNvPr id="13" name="Grafik 12" descr="Häkchen">
            <a:extLst>
              <a:ext uri="{FF2B5EF4-FFF2-40B4-BE49-F238E27FC236}">
                <a16:creationId xmlns:a16="http://schemas.microsoft.com/office/drawing/2014/main" id="{701246BF-CCF2-4C56-928B-80F29BEC0D8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905415" y="2209932"/>
            <a:ext cx="293386" cy="293386"/>
          </a:xfrm>
          <a:prstGeom prst="rect">
            <a:avLst/>
          </a:prstGeom>
        </p:spPr>
      </p:pic>
      <p:pic>
        <p:nvPicPr>
          <p:cNvPr id="14" name="Grafik 13" descr="Häkchen">
            <a:extLst>
              <a:ext uri="{FF2B5EF4-FFF2-40B4-BE49-F238E27FC236}">
                <a16:creationId xmlns:a16="http://schemas.microsoft.com/office/drawing/2014/main" id="{80EAEFD4-27D5-4B19-8540-A57EEE7A6E2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905415" y="3634616"/>
            <a:ext cx="293386" cy="293386"/>
          </a:xfrm>
          <a:prstGeom prst="rect">
            <a:avLst/>
          </a:prstGeom>
        </p:spPr>
      </p:pic>
      <p:pic>
        <p:nvPicPr>
          <p:cNvPr id="15" name="Grafik 14" descr="Häkchen">
            <a:extLst>
              <a:ext uri="{FF2B5EF4-FFF2-40B4-BE49-F238E27FC236}">
                <a16:creationId xmlns:a16="http://schemas.microsoft.com/office/drawing/2014/main" id="{F1A3E755-8037-4D3A-B5E7-E7D4E2BACC0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905415" y="4141349"/>
            <a:ext cx="293386" cy="293386"/>
          </a:xfrm>
          <a:prstGeom prst="rect">
            <a:avLst/>
          </a:prstGeom>
        </p:spPr>
      </p:pic>
      <p:pic>
        <p:nvPicPr>
          <p:cNvPr id="16" name="Grafik 15" descr="Häkchen">
            <a:extLst>
              <a:ext uri="{FF2B5EF4-FFF2-40B4-BE49-F238E27FC236}">
                <a16:creationId xmlns:a16="http://schemas.microsoft.com/office/drawing/2014/main" id="{79BA3DEF-9F2A-4201-9A34-D99216563DF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905415" y="4503766"/>
            <a:ext cx="293386" cy="293386"/>
          </a:xfrm>
          <a:prstGeom prst="rect">
            <a:avLst/>
          </a:prstGeom>
        </p:spPr>
      </p:pic>
      <p:pic>
        <p:nvPicPr>
          <p:cNvPr id="17" name="Grafik 16" descr="Häkchen">
            <a:extLst>
              <a:ext uri="{FF2B5EF4-FFF2-40B4-BE49-F238E27FC236}">
                <a16:creationId xmlns:a16="http://schemas.microsoft.com/office/drawing/2014/main" id="{3C3B921C-5062-4046-9B76-26CC1B01CB2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905415" y="4863806"/>
            <a:ext cx="293386" cy="293386"/>
          </a:xfrm>
          <a:prstGeom prst="rect">
            <a:avLst/>
          </a:prstGeom>
        </p:spPr>
      </p:pic>
      <p:pic>
        <p:nvPicPr>
          <p:cNvPr id="18" name="Grafik 17" descr="Häkchen">
            <a:extLst>
              <a:ext uri="{FF2B5EF4-FFF2-40B4-BE49-F238E27FC236}">
                <a16:creationId xmlns:a16="http://schemas.microsoft.com/office/drawing/2014/main" id="{61B86E1C-46D6-44FB-A1E0-37FFC7DD7AF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905415" y="5517232"/>
            <a:ext cx="293386" cy="293386"/>
          </a:xfrm>
          <a:prstGeom prst="rect">
            <a:avLst/>
          </a:prstGeom>
        </p:spPr>
      </p:pic>
      <p:pic>
        <p:nvPicPr>
          <p:cNvPr id="19" name="Grafik 18" descr="Häkchen">
            <a:extLst>
              <a:ext uri="{FF2B5EF4-FFF2-40B4-BE49-F238E27FC236}">
                <a16:creationId xmlns:a16="http://schemas.microsoft.com/office/drawing/2014/main" id="{11CDDCBD-F82C-40BF-9D71-C6190E14115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905415" y="2724880"/>
            <a:ext cx="293386" cy="293386"/>
          </a:xfrm>
          <a:prstGeom prst="rect">
            <a:avLst/>
          </a:prstGeom>
        </p:spPr>
      </p:pic>
      <p:pic>
        <p:nvPicPr>
          <p:cNvPr id="21" name="Grafik 20" descr="Häkchen">
            <a:extLst>
              <a:ext uri="{FF2B5EF4-FFF2-40B4-BE49-F238E27FC236}">
                <a16:creationId xmlns:a16="http://schemas.microsoft.com/office/drawing/2014/main" id="{9619E77E-7ACE-42EB-A9EA-742EEC09F47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905415" y="3119005"/>
            <a:ext cx="293386" cy="293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89189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Zurich White">
  <a:themeElements>
    <a:clrScheme name="Z Primary and Secondary">
      <a:dk1>
        <a:srgbClr val="000066"/>
      </a:dk1>
      <a:lt1>
        <a:srgbClr val="FFFFFF"/>
      </a:lt1>
      <a:dk2>
        <a:srgbClr val="000066"/>
      </a:dk2>
      <a:lt2>
        <a:srgbClr val="009EFE"/>
      </a:lt2>
      <a:accent1>
        <a:srgbClr val="003399"/>
      </a:accent1>
      <a:accent2>
        <a:srgbClr val="97C1E3"/>
      </a:accent2>
      <a:accent3>
        <a:srgbClr val="4F90C8"/>
      </a:accent3>
      <a:accent4>
        <a:srgbClr val="D5CEB5"/>
      </a:accent4>
      <a:accent5>
        <a:srgbClr val="A89F96"/>
      </a:accent5>
      <a:accent6>
        <a:srgbClr val="E7ECEB"/>
      </a:accent6>
      <a:hlink>
        <a:srgbClr val="009EFE"/>
      </a:hlink>
      <a:folHlink>
        <a:srgbClr val="A89F96"/>
      </a:folHlink>
    </a:clrScheme>
    <a:fontScheme name="Zurich Font">
      <a:majorFont>
        <a:latin typeface="Frutiger 55 Roman"/>
        <a:ea typeface=""/>
        <a:cs typeface=""/>
      </a:majorFont>
      <a:minorFont>
        <a:latin typeface="Frutiger 55 Roman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000" b="0" i="0" u="none" strike="noStrike" cap="none" normalizeH="0" baseline="0" dirty="0" smtClean="0">
            <a:ln>
              <a:noFill/>
            </a:ln>
            <a:effectLst/>
            <a:latin typeface="Frutiger 55 Roman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folHlink">
            <a:alpha val="50000"/>
          </a:schemeClr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CH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Frutiger 55 Roman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 algn="l">
          <a:defRPr sz="2000" dirty="0" smtClean="0"/>
        </a:defPPr>
      </a:lstStyle>
    </a:txDef>
  </a:objectDefaults>
  <a:extraClrSchemeLst>
    <a:extraClrScheme>
      <a:clrScheme name="Z Primary and Secondary">
        <a:dk1>
          <a:srgbClr val="000066"/>
        </a:dk1>
        <a:lt1>
          <a:srgbClr val="FFFFFF"/>
        </a:lt1>
        <a:dk2>
          <a:srgbClr val="000066"/>
        </a:dk2>
        <a:lt2>
          <a:srgbClr val="009EFE"/>
        </a:lt2>
        <a:accent1>
          <a:srgbClr val="003399"/>
        </a:accent1>
        <a:accent2>
          <a:srgbClr val="97C1E3"/>
        </a:accent2>
        <a:accent3>
          <a:srgbClr val="4F90C8"/>
        </a:accent3>
        <a:accent4>
          <a:srgbClr val="D5CEB5"/>
        </a:accent4>
        <a:accent5>
          <a:srgbClr val="A89F96"/>
        </a:accent5>
        <a:accent6>
          <a:srgbClr val="E7ECEB"/>
        </a:accent6>
        <a:hlink>
          <a:srgbClr val="009EFE"/>
        </a:hlink>
        <a:folHlink>
          <a:srgbClr val="A89F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custClrLst>
    <a:custClr name="Zurich blue 1">
      <a:srgbClr val="003399"/>
    </a:custClr>
    <a:custClr name="Zurich blue 2">
      <a:srgbClr val="000066"/>
    </a:custClr>
    <a:custClr name="Sky blue">
      <a:srgbClr val="009EFE"/>
    </a:custClr>
    <a:custClr name="Mid blue">
      <a:srgbClr val="4F90C8"/>
    </a:custClr>
    <a:custClr name="Light blue">
      <a:srgbClr val="97C1E3"/>
    </a:custClr>
    <a:custClr name="Sand Stone">
      <a:srgbClr val="D5CEB5"/>
    </a:custClr>
    <a:custClr name="Dark stone">
      <a:srgbClr val="A89F96"/>
    </a:custClr>
    <a:custClr name="Dove">
      <a:srgbClr val="E7ECEB"/>
    </a:custClr>
    <a:custClr name="Black">
      <a:srgbClr val="000000"/>
    </a:custClr>
    <a:custClr name="White">
      <a:srgbClr val="FFFFFF"/>
    </a:custClr>
    <a:custClr name="Teal">
      <a:srgbClr val="007396"/>
    </a:custClr>
    <a:custClr name="Turquoise">
      <a:srgbClr val="00BFB3"/>
    </a:custClr>
    <a:custClr name="Lemon">
      <a:srgbClr val="E0E27C"/>
    </a:custClr>
    <a:custClr name="Orange">
      <a:srgbClr val="F69C00"/>
    </a:custClr>
    <a:custClr name="Salmon">
      <a:srgbClr val="EA635C"/>
    </a:custClr>
  </a:custClrLst>
  <a:extLst>
    <a:ext uri="{05A4C25C-085E-4340-85A3-A5531E510DB2}">
      <thm15:themeFamily xmlns:thm15="http://schemas.microsoft.com/office/thememl/2012/main" name="Leakage für Self Service Vertragsdaten Änderung_20.01.2021.potx" id="{010B2787-005E-4D76-9E1C-5CF7426CD0D4}" vid="{09034602-906D-4F4A-B4ED-B66BA8DC8D81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Leakage für Self Service Vertragsdaten Änderung_20.01.2021</Template>
  <TotalTime>0</TotalTime>
  <Words>735</Words>
  <Application>Microsoft Office PowerPoint</Application>
  <PresentationFormat>Benutzerdefiniert</PresentationFormat>
  <Paragraphs>149</Paragraphs>
  <Slides>9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5" baseType="lpstr">
      <vt:lpstr>Calibri</vt:lpstr>
      <vt:lpstr>Frutiger 45 Light</vt:lpstr>
      <vt:lpstr>Frutiger 55 Roman</vt:lpstr>
      <vt:lpstr>Symbol</vt:lpstr>
      <vt:lpstr>Zurich White</vt:lpstr>
      <vt:lpstr>think-cell Folie</vt:lpstr>
      <vt:lpstr>Kfz Versicherung DA direkt: Tarife und Deckungen, Besonderheiten für Elektrofahrzeuge, Regelungen zum Schadenfreiheitsrabatt, Partnerwerkstätten</vt:lpstr>
      <vt:lpstr>Kfz Versicherung </vt:lpstr>
      <vt:lpstr>Kfz Versicherung </vt:lpstr>
      <vt:lpstr>Kfz Haftpflicht </vt:lpstr>
      <vt:lpstr>Teil- und Vollkasko </vt:lpstr>
      <vt:lpstr>Teil- und Vollkasko </vt:lpstr>
      <vt:lpstr>Besonderheiten Elektrofahrzeug</vt:lpstr>
      <vt:lpstr>Rund um den Schadenfreiheitsrabatt </vt:lpstr>
      <vt:lpstr>Garantierte Vorteile unserer Partnerwerkstätten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Leakage – Self Service Vertragsdaten Änderung</dc:title>
  <dc:creator>Yuan Yuan</dc:creator>
  <cp:lastModifiedBy>Oliver Frindt</cp:lastModifiedBy>
  <cp:revision>105</cp:revision>
  <dcterms:created xsi:type="dcterms:W3CDTF">2021-01-20T07:09:26Z</dcterms:created>
  <dcterms:modified xsi:type="dcterms:W3CDTF">2021-07-16T07:08:01Z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ZurichVersion">
    <vt:lpwstr>5</vt:lpwstr>
  </property>
  <property fmtid="{D5CDD505-2E9C-101B-9397-08002B2CF9AE}" pid="3" name="Data Classification String">
    <vt:lpwstr>INTERNAL USE ONLY</vt:lpwstr>
  </property>
  <property fmtid="{D5CDD505-2E9C-101B-9397-08002B2CF9AE}" pid="4" name="Data Classification Identifier">
    <vt:lpwstr>1dd101ec51a2f103d0d6b0764239b8736c38aace</vt:lpwstr>
  </property>
  <property fmtid="{D5CDD505-2E9C-101B-9397-08002B2CF9AE}" pid="5" name="MSIP_Label_9a7ed875-cb67-40d7-9ea6-a804b08b1148_Enabled">
    <vt:lpwstr>true</vt:lpwstr>
  </property>
  <property fmtid="{D5CDD505-2E9C-101B-9397-08002B2CF9AE}" pid="6" name="MSIP_Label_9a7ed875-cb67-40d7-9ea6-a804b08b1148_SetDate">
    <vt:lpwstr>2021-07-16T07:05:24Z</vt:lpwstr>
  </property>
  <property fmtid="{D5CDD505-2E9C-101B-9397-08002B2CF9AE}" pid="7" name="MSIP_Label_9a7ed875-cb67-40d7-9ea6-a804b08b1148_Method">
    <vt:lpwstr>Privileged</vt:lpwstr>
  </property>
  <property fmtid="{D5CDD505-2E9C-101B-9397-08002B2CF9AE}" pid="8" name="MSIP_Label_9a7ed875-cb67-40d7-9ea6-a804b08b1148_Name">
    <vt:lpwstr>9a7ed875-cb67-40d7-9ea6-a804b08b1148</vt:lpwstr>
  </property>
  <property fmtid="{D5CDD505-2E9C-101B-9397-08002B2CF9AE}" pid="9" name="MSIP_Label_9a7ed875-cb67-40d7-9ea6-a804b08b1148_SiteId">
    <vt:lpwstr>473672ba-cd07-4371-a2ae-788b4c61840e</vt:lpwstr>
  </property>
  <property fmtid="{D5CDD505-2E9C-101B-9397-08002B2CF9AE}" pid="10" name="MSIP_Label_9a7ed875-cb67-40d7-9ea6-a804b08b1148_ActionId">
    <vt:lpwstr>eacf0314-7519-4eb1-bcf9-3ba89cf211ff</vt:lpwstr>
  </property>
  <property fmtid="{D5CDD505-2E9C-101B-9397-08002B2CF9AE}" pid="11" name="MSIP_Label_9a7ed875-cb67-40d7-9ea6-a804b08b1148_ContentBits">
    <vt:lpwstr>0</vt:lpwstr>
  </property>
</Properties>
</file>