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sldIdLst>
    <p:sldId id="257" r:id="rId2"/>
    <p:sldId id="256" r:id="rId3"/>
    <p:sldId id="258" r:id="rId4"/>
    <p:sldId id="300" r:id="rId5"/>
    <p:sldId id="295" r:id="rId6"/>
    <p:sldId id="298" r:id="rId7"/>
    <p:sldId id="299" r:id="rId8"/>
    <p:sldId id="297" r:id="rId9"/>
    <p:sldId id="259" r:id="rId10"/>
    <p:sldId id="260" r:id="rId11"/>
    <p:sldId id="261" r:id="rId12"/>
    <p:sldId id="263" r:id="rId13"/>
    <p:sldId id="264" r:id="rId14"/>
    <p:sldId id="301" r:id="rId15"/>
    <p:sldId id="265" r:id="rId16"/>
    <p:sldId id="274" r:id="rId17"/>
    <p:sldId id="266" r:id="rId18"/>
    <p:sldId id="267" r:id="rId19"/>
    <p:sldId id="268" r:id="rId20"/>
    <p:sldId id="269" r:id="rId21"/>
    <p:sldId id="283" r:id="rId22"/>
    <p:sldId id="270" r:id="rId23"/>
    <p:sldId id="293" r:id="rId24"/>
    <p:sldId id="296" r:id="rId25"/>
    <p:sldId id="294" r:id="rId26"/>
    <p:sldId id="303" r:id="rId27"/>
    <p:sldId id="277" r:id="rId28"/>
    <p:sldId id="313" r:id="rId29"/>
    <p:sldId id="279" r:id="rId30"/>
    <p:sldId id="282" r:id="rId31"/>
    <p:sldId id="304" r:id="rId32"/>
    <p:sldId id="305" r:id="rId33"/>
    <p:sldId id="306" r:id="rId34"/>
    <p:sldId id="280" r:id="rId35"/>
    <p:sldId id="312" r:id="rId36"/>
    <p:sldId id="308" r:id="rId37"/>
    <p:sldId id="311" r:id="rId38"/>
    <p:sldId id="310" r:id="rId39"/>
    <p:sldId id="281" r:id="rId40"/>
    <p:sldId id="309" r:id="rId41"/>
    <p:sldId id="307" r:id="rId42"/>
    <p:sldId id="278" r:id="rId43"/>
    <p:sldId id="273" r:id="rId44"/>
    <p:sldId id="276" r:id="rId45"/>
  </p:sldIdLst>
  <p:sldSz cx="12192000" cy="6858000"/>
  <p:notesSz cx="6797675"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a Fischer" initials="AF" lastIdx="1" clrIdx="0">
    <p:extLst>
      <p:ext uri="{19B8F6BF-5375-455C-9EA6-DF929625EA0E}">
        <p15:presenceInfo xmlns:p15="http://schemas.microsoft.com/office/powerpoint/2012/main" userId="Anna Fisch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4086E"/>
    <a:srgbClr val="2A11E1"/>
    <a:srgbClr val="FF9900"/>
    <a:srgbClr val="0077D0"/>
    <a:srgbClr val="0086EA"/>
    <a:srgbClr val="0192FF"/>
    <a:srgbClr val="715FF3"/>
    <a:srgbClr val="FFE593"/>
    <a:srgbClr val="C7E6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showGuides="1">
      <p:cViewPr varScale="1">
        <p:scale>
          <a:sx n="114" d="100"/>
          <a:sy n="114" d="100"/>
        </p:scale>
        <p:origin x="47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9EC516-FFEC-4182-8A2E-DA9D4B49C7F7}" type="doc">
      <dgm:prSet loTypeId="urn:microsoft.com/office/officeart/2005/8/layout/venn1" loCatId="relationship" qsTypeId="urn:microsoft.com/office/officeart/2005/8/quickstyle/simple1" qsCatId="simple" csTypeId="urn:microsoft.com/office/officeart/2005/8/colors/accent1_2" csCatId="accent1" phldr="1"/>
      <dgm:spPr/>
    </dgm:pt>
    <dgm:pt modelId="{663331EE-3DE6-4187-8328-CB84656922CE}">
      <dgm:prSet phldrT="[Text]" custT="1"/>
      <dgm:spPr>
        <a:solidFill>
          <a:srgbClr val="0077D0">
            <a:alpha val="49804"/>
          </a:srgbClr>
        </a:solidFill>
      </dgm:spPr>
      <dgm:t>
        <a:bodyPr/>
        <a:lstStyle/>
        <a:p>
          <a:r>
            <a:rPr lang="de-DE" sz="1400" b="1" dirty="0">
              <a:solidFill>
                <a:schemeClr val="tx1">
                  <a:lumMod val="65000"/>
                  <a:lumOff val="35000"/>
                </a:schemeClr>
              </a:solidFill>
            </a:rPr>
            <a:t>Environmental</a:t>
          </a:r>
        </a:p>
        <a:p>
          <a:r>
            <a:rPr lang="de-DE" sz="1400" dirty="0">
              <a:solidFill>
                <a:schemeClr val="tx1">
                  <a:lumMod val="65000"/>
                  <a:lumOff val="35000"/>
                </a:schemeClr>
              </a:solidFill>
            </a:rPr>
            <a:t>Klimaschutz</a:t>
          </a:r>
        </a:p>
        <a:p>
          <a:r>
            <a:rPr lang="de-DE" sz="1400" dirty="0">
              <a:solidFill>
                <a:schemeClr val="tx1">
                  <a:lumMod val="65000"/>
                  <a:lumOff val="35000"/>
                </a:schemeClr>
              </a:solidFill>
            </a:rPr>
            <a:t>Schutz der biologischen Vielfalt</a:t>
          </a:r>
        </a:p>
        <a:p>
          <a:r>
            <a:rPr lang="de-DE" sz="1400" dirty="0">
              <a:solidFill>
                <a:schemeClr val="tx1">
                  <a:lumMod val="65000"/>
                  <a:lumOff val="35000"/>
                </a:schemeClr>
              </a:solidFill>
            </a:rPr>
            <a:t>Schutz von Wasser und Meeresressourcen</a:t>
          </a:r>
        </a:p>
        <a:p>
          <a:r>
            <a:rPr lang="de-DE" sz="1400" dirty="0">
              <a:solidFill>
                <a:schemeClr val="tx1">
                  <a:lumMod val="65000"/>
                  <a:lumOff val="35000"/>
                </a:schemeClr>
              </a:solidFill>
            </a:rPr>
            <a:t>Vermeidung von Umweltverschmutzung</a:t>
          </a:r>
        </a:p>
        <a:p>
          <a:r>
            <a:rPr lang="de-DE" sz="1400" dirty="0">
              <a:solidFill>
                <a:schemeClr val="tx1">
                  <a:lumMod val="65000"/>
                  <a:lumOff val="35000"/>
                </a:schemeClr>
              </a:solidFill>
            </a:rPr>
            <a:t>usw. </a:t>
          </a:r>
        </a:p>
      </dgm:t>
    </dgm:pt>
    <dgm:pt modelId="{55011D90-4DD9-4885-AB65-E296B7F85A1D}" type="parTrans" cxnId="{5C0F8AAC-8740-4EE7-BD6F-3DA27B4E8968}">
      <dgm:prSet/>
      <dgm:spPr/>
      <dgm:t>
        <a:bodyPr/>
        <a:lstStyle/>
        <a:p>
          <a:endParaRPr lang="de-DE"/>
        </a:p>
      </dgm:t>
    </dgm:pt>
    <dgm:pt modelId="{80E04232-18DA-4E31-9F9B-9E606263AB11}" type="sibTrans" cxnId="{5C0F8AAC-8740-4EE7-BD6F-3DA27B4E8968}">
      <dgm:prSet/>
      <dgm:spPr/>
      <dgm:t>
        <a:bodyPr/>
        <a:lstStyle/>
        <a:p>
          <a:endParaRPr lang="de-DE"/>
        </a:p>
      </dgm:t>
    </dgm:pt>
    <dgm:pt modelId="{0403464D-F3D0-4570-B3CD-9A1D1AB6432F}">
      <dgm:prSet phldrT="[Text]" custT="1"/>
      <dgm:spPr>
        <a:solidFill>
          <a:srgbClr val="92D050"/>
        </a:solidFill>
      </dgm:spPr>
      <dgm:t>
        <a:bodyPr/>
        <a:lstStyle/>
        <a:p>
          <a:r>
            <a:rPr lang="de-DE" sz="1400" b="1" dirty="0" err="1">
              <a:solidFill>
                <a:schemeClr val="tx1">
                  <a:lumMod val="65000"/>
                  <a:lumOff val="35000"/>
                </a:schemeClr>
              </a:solidFill>
            </a:rPr>
            <a:t>Governance</a:t>
          </a:r>
          <a:r>
            <a:rPr lang="de-DE" sz="1400" b="1" dirty="0">
              <a:solidFill>
                <a:schemeClr val="tx1">
                  <a:lumMod val="65000"/>
                  <a:lumOff val="35000"/>
                </a:schemeClr>
              </a:solidFill>
            </a:rPr>
            <a:t> </a:t>
          </a:r>
        </a:p>
        <a:p>
          <a:r>
            <a:rPr lang="de-DE" sz="1400" dirty="0">
              <a:solidFill>
                <a:schemeClr val="tx1">
                  <a:lumMod val="65000"/>
                  <a:lumOff val="35000"/>
                </a:schemeClr>
              </a:solidFill>
            </a:rPr>
            <a:t>Steuerehrlichkeit</a:t>
          </a:r>
        </a:p>
        <a:p>
          <a:r>
            <a:rPr lang="de-DE" sz="1400" dirty="0">
              <a:solidFill>
                <a:schemeClr val="tx1">
                  <a:lumMod val="65000"/>
                  <a:lumOff val="35000"/>
                </a:schemeClr>
              </a:solidFill>
            </a:rPr>
            <a:t>Verhinderung von Korruption</a:t>
          </a:r>
        </a:p>
        <a:p>
          <a:r>
            <a:rPr lang="de-DE" sz="1400" dirty="0">
              <a:solidFill>
                <a:schemeClr val="tx1">
                  <a:lumMod val="65000"/>
                  <a:lumOff val="35000"/>
                </a:schemeClr>
              </a:solidFill>
            </a:rPr>
            <a:t>Nachhaltigkeits-management</a:t>
          </a:r>
        </a:p>
        <a:p>
          <a:r>
            <a:rPr lang="de-DE" sz="1400" dirty="0">
              <a:solidFill>
                <a:schemeClr val="tx1">
                  <a:lumMod val="65000"/>
                  <a:lumOff val="35000"/>
                </a:schemeClr>
              </a:solidFill>
            </a:rPr>
            <a:t>Gewährleitung von Arbeitnehmerrechten</a:t>
          </a:r>
        </a:p>
        <a:p>
          <a:r>
            <a:rPr lang="de-DE" sz="1400" dirty="0">
              <a:solidFill>
                <a:schemeClr val="tx1">
                  <a:lumMod val="65000"/>
                  <a:lumOff val="35000"/>
                </a:schemeClr>
              </a:solidFill>
            </a:rPr>
            <a:t>Offenlegung von Informationen</a:t>
          </a:r>
        </a:p>
        <a:p>
          <a:r>
            <a:rPr lang="de-DE" sz="1400" dirty="0">
              <a:solidFill>
                <a:schemeClr val="tx1">
                  <a:lumMod val="65000"/>
                  <a:lumOff val="35000"/>
                </a:schemeClr>
              </a:solidFill>
            </a:rPr>
            <a:t>usw. </a:t>
          </a:r>
        </a:p>
      </dgm:t>
    </dgm:pt>
    <dgm:pt modelId="{FCE55D70-4B87-449F-8E29-842C5DF0FFC1}" type="parTrans" cxnId="{E5616A8E-3F95-4C79-82B2-F777AF161A17}">
      <dgm:prSet/>
      <dgm:spPr/>
      <dgm:t>
        <a:bodyPr/>
        <a:lstStyle/>
        <a:p>
          <a:endParaRPr lang="de-DE"/>
        </a:p>
      </dgm:t>
    </dgm:pt>
    <dgm:pt modelId="{F682BB98-CEAE-4C02-A7A7-941557CCBC4C}" type="sibTrans" cxnId="{E5616A8E-3F95-4C79-82B2-F777AF161A17}">
      <dgm:prSet/>
      <dgm:spPr/>
      <dgm:t>
        <a:bodyPr/>
        <a:lstStyle/>
        <a:p>
          <a:endParaRPr lang="de-DE"/>
        </a:p>
      </dgm:t>
    </dgm:pt>
    <dgm:pt modelId="{B9BACAFE-F125-4B50-A648-4FE991EC3A64}">
      <dgm:prSet phldrT="[Text]" custT="1"/>
      <dgm:spPr>
        <a:solidFill>
          <a:srgbClr val="FFFF00">
            <a:alpha val="50000"/>
          </a:srgbClr>
        </a:solidFill>
      </dgm:spPr>
      <dgm:t>
        <a:bodyPr/>
        <a:lstStyle/>
        <a:p>
          <a:r>
            <a:rPr lang="de-DE" sz="1400" b="1" dirty="0" err="1">
              <a:solidFill>
                <a:schemeClr val="tx1">
                  <a:lumMod val="65000"/>
                  <a:lumOff val="35000"/>
                </a:schemeClr>
              </a:solidFill>
            </a:rPr>
            <a:t>Social</a:t>
          </a:r>
          <a:r>
            <a:rPr lang="de-DE" sz="1400" b="1" dirty="0">
              <a:solidFill>
                <a:schemeClr val="tx1">
                  <a:lumMod val="65000"/>
                  <a:lumOff val="35000"/>
                </a:schemeClr>
              </a:solidFill>
            </a:rPr>
            <a:t>	</a:t>
          </a:r>
        </a:p>
        <a:p>
          <a:r>
            <a:rPr lang="de-DE" sz="1400" b="0" dirty="0">
              <a:solidFill>
                <a:schemeClr val="tx1">
                  <a:lumMod val="65000"/>
                  <a:lumOff val="35000"/>
                </a:schemeClr>
              </a:solidFill>
            </a:rPr>
            <a:t>Anerkennung arbeits-rechtlicher Standards</a:t>
          </a:r>
        </a:p>
        <a:p>
          <a:r>
            <a:rPr lang="de-DE" sz="1400" b="0" dirty="0">
              <a:solidFill>
                <a:schemeClr val="tx1">
                  <a:lumMod val="65000"/>
                  <a:lumOff val="35000"/>
                </a:schemeClr>
              </a:solidFill>
            </a:rPr>
            <a:t>Arbeitssicherheit Gesundheitsschutz</a:t>
          </a:r>
        </a:p>
        <a:p>
          <a:r>
            <a:rPr lang="de-DE" sz="1400" b="0" dirty="0">
              <a:solidFill>
                <a:schemeClr val="tx1">
                  <a:lumMod val="65000"/>
                  <a:lumOff val="35000"/>
                </a:schemeClr>
              </a:solidFill>
            </a:rPr>
            <a:t>Gewerkschafts-/Versammlungsfreiheit</a:t>
          </a:r>
        </a:p>
        <a:p>
          <a:r>
            <a:rPr lang="de-DE" sz="1400" b="0" dirty="0">
              <a:solidFill>
                <a:schemeClr val="tx1">
                  <a:lumMod val="65000"/>
                  <a:lumOff val="35000"/>
                </a:schemeClr>
              </a:solidFill>
            </a:rPr>
            <a:t>Angemessene Entlohnung </a:t>
          </a:r>
        </a:p>
        <a:p>
          <a:r>
            <a:rPr lang="de-DE" sz="1400" b="0" dirty="0">
              <a:solidFill>
                <a:schemeClr val="tx1">
                  <a:lumMod val="65000"/>
                  <a:lumOff val="35000"/>
                </a:schemeClr>
              </a:solidFill>
            </a:rPr>
            <a:t>Ausbildungs- und Weiterbildungs-chancen</a:t>
          </a:r>
        </a:p>
        <a:p>
          <a:r>
            <a:rPr lang="de-DE" sz="1400" dirty="0">
              <a:solidFill>
                <a:schemeClr val="tx1">
                  <a:lumMod val="65000"/>
                  <a:lumOff val="35000"/>
                </a:schemeClr>
              </a:solidFill>
            </a:rPr>
            <a:t>usw.</a:t>
          </a:r>
        </a:p>
      </dgm:t>
    </dgm:pt>
    <dgm:pt modelId="{E2867AEE-AF4D-4333-90CE-534440C26EB8}" type="parTrans" cxnId="{865A1D76-36A3-4AEE-8F9E-EEF5EFDF60FB}">
      <dgm:prSet/>
      <dgm:spPr/>
      <dgm:t>
        <a:bodyPr/>
        <a:lstStyle/>
        <a:p>
          <a:endParaRPr lang="de-DE"/>
        </a:p>
      </dgm:t>
    </dgm:pt>
    <dgm:pt modelId="{E21B312B-0F06-4298-A400-2B3BC7BAD1F9}" type="sibTrans" cxnId="{865A1D76-36A3-4AEE-8F9E-EEF5EFDF60FB}">
      <dgm:prSet/>
      <dgm:spPr/>
      <dgm:t>
        <a:bodyPr/>
        <a:lstStyle/>
        <a:p>
          <a:endParaRPr lang="de-DE"/>
        </a:p>
      </dgm:t>
    </dgm:pt>
    <dgm:pt modelId="{E1242AE1-D3F0-4A26-8AD4-CC68A1F3B1A2}" type="pres">
      <dgm:prSet presAssocID="{919EC516-FFEC-4182-8A2E-DA9D4B49C7F7}" presName="compositeShape" presStyleCnt="0">
        <dgm:presLayoutVars>
          <dgm:chMax val="7"/>
          <dgm:dir/>
          <dgm:resizeHandles val="exact"/>
        </dgm:presLayoutVars>
      </dgm:prSet>
      <dgm:spPr/>
    </dgm:pt>
    <dgm:pt modelId="{704B2711-7D58-47C8-BD2E-FDA00155FA41}" type="pres">
      <dgm:prSet presAssocID="{663331EE-3DE6-4187-8328-CB84656922CE}" presName="circ1" presStyleLbl="vennNode1" presStyleIdx="0" presStyleCnt="3" custLinFactNeighborX="0"/>
      <dgm:spPr/>
    </dgm:pt>
    <dgm:pt modelId="{D917F0CB-6284-4A74-964D-6ECA4950B001}" type="pres">
      <dgm:prSet presAssocID="{663331EE-3DE6-4187-8328-CB84656922CE}" presName="circ1Tx" presStyleLbl="revTx" presStyleIdx="0" presStyleCnt="0">
        <dgm:presLayoutVars>
          <dgm:chMax val="0"/>
          <dgm:chPref val="0"/>
          <dgm:bulletEnabled val="1"/>
        </dgm:presLayoutVars>
      </dgm:prSet>
      <dgm:spPr/>
    </dgm:pt>
    <dgm:pt modelId="{DD17B810-4EE6-4A6C-B64F-90402334CFEF}" type="pres">
      <dgm:prSet presAssocID="{0403464D-F3D0-4570-B3CD-9A1D1AB6432F}" presName="circ2" presStyleLbl="vennNode1" presStyleIdx="1" presStyleCnt="3"/>
      <dgm:spPr/>
    </dgm:pt>
    <dgm:pt modelId="{49FE8CFE-9547-472A-95B1-CC4274A9EC28}" type="pres">
      <dgm:prSet presAssocID="{0403464D-F3D0-4570-B3CD-9A1D1AB6432F}" presName="circ2Tx" presStyleLbl="revTx" presStyleIdx="0" presStyleCnt="0">
        <dgm:presLayoutVars>
          <dgm:chMax val="0"/>
          <dgm:chPref val="0"/>
          <dgm:bulletEnabled val="1"/>
        </dgm:presLayoutVars>
      </dgm:prSet>
      <dgm:spPr/>
    </dgm:pt>
    <dgm:pt modelId="{69134CAE-8BDD-46D5-853C-62A108271397}" type="pres">
      <dgm:prSet presAssocID="{B9BACAFE-F125-4B50-A648-4FE991EC3A64}" presName="circ3" presStyleLbl="vennNode1" presStyleIdx="2" presStyleCnt="3"/>
      <dgm:spPr/>
    </dgm:pt>
    <dgm:pt modelId="{289239EF-4885-49A5-B5E6-C66721C8DC45}" type="pres">
      <dgm:prSet presAssocID="{B9BACAFE-F125-4B50-A648-4FE991EC3A64}" presName="circ3Tx" presStyleLbl="revTx" presStyleIdx="0" presStyleCnt="0">
        <dgm:presLayoutVars>
          <dgm:chMax val="0"/>
          <dgm:chPref val="0"/>
          <dgm:bulletEnabled val="1"/>
        </dgm:presLayoutVars>
      </dgm:prSet>
      <dgm:spPr/>
    </dgm:pt>
  </dgm:ptLst>
  <dgm:cxnLst>
    <dgm:cxn modelId="{3FA63703-D9AE-472C-A88A-B388232A5D4B}" type="presOf" srcId="{0403464D-F3D0-4570-B3CD-9A1D1AB6432F}" destId="{49FE8CFE-9547-472A-95B1-CC4274A9EC28}" srcOrd="1" destOrd="0" presId="urn:microsoft.com/office/officeart/2005/8/layout/venn1"/>
    <dgm:cxn modelId="{3835FA32-EA2B-4117-A592-85ABB78F11B5}" type="presOf" srcId="{663331EE-3DE6-4187-8328-CB84656922CE}" destId="{704B2711-7D58-47C8-BD2E-FDA00155FA41}" srcOrd="0" destOrd="0" presId="urn:microsoft.com/office/officeart/2005/8/layout/venn1"/>
    <dgm:cxn modelId="{865A1D76-36A3-4AEE-8F9E-EEF5EFDF60FB}" srcId="{919EC516-FFEC-4182-8A2E-DA9D4B49C7F7}" destId="{B9BACAFE-F125-4B50-A648-4FE991EC3A64}" srcOrd="2" destOrd="0" parTransId="{E2867AEE-AF4D-4333-90CE-534440C26EB8}" sibTransId="{E21B312B-0F06-4298-A400-2B3BC7BAD1F9}"/>
    <dgm:cxn modelId="{E5616A8E-3F95-4C79-82B2-F777AF161A17}" srcId="{919EC516-FFEC-4182-8A2E-DA9D4B49C7F7}" destId="{0403464D-F3D0-4570-B3CD-9A1D1AB6432F}" srcOrd="1" destOrd="0" parTransId="{FCE55D70-4B87-449F-8E29-842C5DF0FFC1}" sibTransId="{F682BB98-CEAE-4C02-A7A7-941557CCBC4C}"/>
    <dgm:cxn modelId="{5C0F8AAC-8740-4EE7-BD6F-3DA27B4E8968}" srcId="{919EC516-FFEC-4182-8A2E-DA9D4B49C7F7}" destId="{663331EE-3DE6-4187-8328-CB84656922CE}" srcOrd="0" destOrd="0" parTransId="{55011D90-4DD9-4885-AB65-E296B7F85A1D}" sibTransId="{80E04232-18DA-4E31-9F9B-9E606263AB11}"/>
    <dgm:cxn modelId="{FDE779CD-A057-4D58-A6AA-DAE8F79F026F}" type="presOf" srcId="{B9BACAFE-F125-4B50-A648-4FE991EC3A64}" destId="{289239EF-4885-49A5-B5E6-C66721C8DC45}" srcOrd="1" destOrd="0" presId="urn:microsoft.com/office/officeart/2005/8/layout/venn1"/>
    <dgm:cxn modelId="{E72A84D7-A14A-458C-B509-1ED8BBEF282F}" type="presOf" srcId="{919EC516-FFEC-4182-8A2E-DA9D4B49C7F7}" destId="{E1242AE1-D3F0-4A26-8AD4-CC68A1F3B1A2}" srcOrd="0" destOrd="0" presId="urn:microsoft.com/office/officeart/2005/8/layout/venn1"/>
    <dgm:cxn modelId="{808461EC-4950-4931-BB19-34F5F66FC381}" type="presOf" srcId="{B9BACAFE-F125-4B50-A648-4FE991EC3A64}" destId="{69134CAE-8BDD-46D5-853C-62A108271397}" srcOrd="0" destOrd="0" presId="urn:microsoft.com/office/officeart/2005/8/layout/venn1"/>
    <dgm:cxn modelId="{1E090EF7-1CD5-41EB-9FBE-05B613130C52}" type="presOf" srcId="{0403464D-F3D0-4570-B3CD-9A1D1AB6432F}" destId="{DD17B810-4EE6-4A6C-B64F-90402334CFEF}" srcOrd="0" destOrd="0" presId="urn:microsoft.com/office/officeart/2005/8/layout/venn1"/>
    <dgm:cxn modelId="{E5F7CAF9-CCB6-4CF6-850A-2B6F351D5D05}" type="presOf" srcId="{663331EE-3DE6-4187-8328-CB84656922CE}" destId="{D917F0CB-6284-4A74-964D-6ECA4950B001}" srcOrd="1" destOrd="0" presId="urn:microsoft.com/office/officeart/2005/8/layout/venn1"/>
    <dgm:cxn modelId="{BB820112-F9A1-44F0-BDFF-012E0354933A}" type="presParOf" srcId="{E1242AE1-D3F0-4A26-8AD4-CC68A1F3B1A2}" destId="{704B2711-7D58-47C8-BD2E-FDA00155FA41}" srcOrd="0" destOrd="0" presId="urn:microsoft.com/office/officeart/2005/8/layout/venn1"/>
    <dgm:cxn modelId="{AC7FE564-3709-4E68-8141-5BE45F0A1359}" type="presParOf" srcId="{E1242AE1-D3F0-4A26-8AD4-CC68A1F3B1A2}" destId="{D917F0CB-6284-4A74-964D-6ECA4950B001}" srcOrd="1" destOrd="0" presId="urn:microsoft.com/office/officeart/2005/8/layout/venn1"/>
    <dgm:cxn modelId="{43488441-CE39-4C6C-9CBC-39CC7AE54CD3}" type="presParOf" srcId="{E1242AE1-D3F0-4A26-8AD4-CC68A1F3B1A2}" destId="{DD17B810-4EE6-4A6C-B64F-90402334CFEF}" srcOrd="2" destOrd="0" presId="urn:microsoft.com/office/officeart/2005/8/layout/venn1"/>
    <dgm:cxn modelId="{CBF74D91-866D-4762-AFFB-B4BDEEA5E934}" type="presParOf" srcId="{E1242AE1-D3F0-4A26-8AD4-CC68A1F3B1A2}" destId="{49FE8CFE-9547-472A-95B1-CC4274A9EC28}" srcOrd="3" destOrd="0" presId="urn:microsoft.com/office/officeart/2005/8/layout/venn1"/>
    <dgm:cxn modelId="{F20CB013-4538-463C-971F-DF59E9D50401}" type="presParOf" srcId="{E1242AE1-D3F0-4A26-8AD4-CC68A1F3B1A2}" destId="{69134CAE-8BDD-46D5-853C-62A108271397}" srcOrd="4" destOrd="0" presId="urn:microsoft.com/office/officeart/2005/8/layout/venn1"/>
    <dgm:cxn modelId="{F1D28BBD-5D25-4693-8D62-FC71207B38DF}" type="presParOf" srcId="{E1242AE1-D3F0-4A26-8AD4-CC68A1F3B1A2}" destId="{289239EF-4885-49A5-B5E6-C66721C8DC45}"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B2711-7D58-47C8-BD2E-FDA00155FA41}">
      <dsp:nvSpPr>
        <dsp:cNvPr id="0" name=""/>
        <dsp:cNvSpPr/>
      </dsp:nvSpPr>
      <dsp:spPr>
        <a:xfrm>
          <a:off x="2850289" y="169113"/>
          <a:ext cx="3498907" cy="3498907"/>
        </a:xfrm>
        <a:prstGeom prst="ellipse">
          <a:avLst/>
        </a:prstGeom>
        <a:solidFill>
          <a:srgbClr val="0077D0">
            <a:alpha val="4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de-DE" sz="1400" b="1" kern="1200" dirty="0">
              <a:solidFill>
                <a:schemeClr val="tx1">
                  <a:lumMod val="65000"/>
                  <a:lumOff val="35000"/>
                </a:schemeClr>
              </a:solidFill>
            </a:rPr>
            <a:t>Environmental</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Klimaschutz</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Schutz der biologischen Vielfalt</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Schutz von Wasser und Meeresressourcen</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Vermeidung von Umweltverschmutzung</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usw. </a:t>
          </a:r>
        </a:p>
      </dsp:txBody>
      <dsp:txXfrm>
        <a:off x="3316810" y="781422"/>
        <a:ext cx="2565865" cy="1574508"/>
      </dsp:txXfrm>
    </dsp:sp>
    <dsp:sp modelId="{DD17B810-4EE6-4A6C-B64F-90402334CFEF}">
      <dsp:nvSpPr>
        <dsp:cNvPr id="0" name=""/>
        <dsp:cNvSpPr/>
      </dsp:nvSpPr>
      <dsp:spPr>
        <a:xfrm>
          <a:off x="4112812" y="2355931"/>
          <a:ext cx="3498907" cy="3498907"/>
        </a:xfrm>
        <a:prstGeom prst="ellipse">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de-DE" sz="1400" b="1" kern="1200" dirty="0" err="1">
              <a:solidFill>
                <a:schemeClr val="tx1">
                  <a:lumMod val="65000"/>
                  <a:lumOff val="35000"/>
                </a:schemeClr>
              </a:solidFill>
            </a:rPr>
            <a:t>Governance</a:t>
          </a:r>
          <a:r>
            <a:rPr lang="de-DE" sz="1400" b="1" kern="1200" dirty="0">
              <a:solidFill>
                <a:schemeClr val="tx1">
                  <a:lumMod val="65000"/>
                  <a:lumOff val="35000"/>
                </a:schemeClr>
              </a:solidFill>
            </a:rPr>
            <a:t> </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Steuerehrlichkeit</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Verhinderung von Korruption</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Nachhaltigkeits-management</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Gewährleitung von Arbeitnehmerrechten</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Offenlegung von Informationen</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usw. </a:t>
          </a:r>
        </a:p>
      </dsp:txBody>
      <dsp:txXfrm>
        <a:off x="5182894" y="3259815"/>
        <a:ext cx="2099344" cy="1924399"/>
      </dsp:txXfrm>
    </dsp:sp>
    <dsp:sp modelId="{69134CAE-8BDD-46D5-853C-62A108271397}">
      <dsp:nvSpPr>
        <dsp:cNvPr id="0" name=""/>
        <dsp:cNvSpPr/>
      </dsp:nvSpPr>
      <dsp:spPr>
        <a:xfrm>
          <a:off x="1587767" y="2355931"/>
          <a:ext cx="3498907" cy="3498907"/>
        </a:xfrm>
        <a:prstGeom prst="ellipse">
          <a:avLst/>
        </a:prstGeom>
        <a:solidFill>
          <a:srgbClr val="FFFF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de-DE" sz="1400" b="1" kern="1200" dirty="0" err="1">
              <a:solidFill>
                <a:schemeClr val="tx1">
                  <a:lumMod val="65000"/>
                  <a:lumOff val="35000"/>
                </a:schemeClr>
              </a:solidFill>
            </a:rPr>
            <a:t>Social</a:t>
          </a:r>
          <a:r>
            <a:rPr lang="de-DE" sz="1400" b="1" kern="1200" dirty="0">
              <a:solidFill>
                <a:schemeClr val="tx1">
                  <a:lumMod val="65000"/>
                  <a:lumOff val="35000"/>
                </a:schemeClr>
              </a:solidFill>
            </a:rPr>
            <a:t>	</a:t>
          </a:r>
        </a:p>
        <a:p>
          <a:pPr marL="0" lvl="0" indent="0" algn="ctr" defTabSz="622300">
            <a:lnSpc>
              <a:spcPct val="90000"/>
            </a:lnSpc>
            <a:spcBef>
              <a:spcPct val="0"/>
            </a:spcBef>
            <a:spcAft>
              <a:spcPct val="35000"/>
            </a:spcAft>
            <a:buNone/>
          </a:pPr>
          <a:r>
            <a:rPr lang="de-DE" sz="1400" b="0" kern="1200" dirty="0">
              <a:solidFill>
                <a:schemeClr val="tx1">
                  <a:lumMod val="65000"/>
                  <a:lumOff val="35000"/>
                </a:schemeClr>
              </a:solidFill>
            </a:rPr>
            <a:t>Anerkennung arbeits-rechtlicher Standards</a:t>
          </a:r>
        </a:p>
        <a:p>
          <a:pPr marL="0" lvl="0" indent="0" algn="ctr" defTabSz="622300">
            <a:lnSpc>
              <a:spcPct val="90000"/>
            </a:lnSpc>
            <a:spcBef>
              <a:spcPct val="0"/>
            </a:spcBef>
            <a:spcAft>
              <a:spcPct val="35000"/>
            </a:spcAft>
            <a:buNone/>
          </a:pPr>
          <a:r>
            <a:rPr lang="de-DE" sz="1400" b="0" kern="1200" dirty="0">
              <a:solidFill>
                <a:schemeClr val="tx1">
                  <a:lumMod val="65000"/>
                  <a:lumOff val="35000"/>
                </a:schemeClr>
              </a:solidFill>
            </a:rPr>
            <a:t>Arbeitssicherheit Gesundheitsschutz</a:t>
          </a:r>
        </a:p>
        <a:p>
          <a:pPr marL="0" lvl="0" indent="0" algn="ctr" defTabSz="622300">
            <a:lnSpc>
              <a:spcPct val="90000"/>
            </a:lnSpc>
            <a:spcBef>
              <a:spcPct val="0"/>
            </a:spcBef>
            <a:spcAft>
              <a:spcPct val="35000"/>
            </a:spcAft>
            <a:buNone/>
          </a:pPr>
          <a:r>
            <a:rPr lang="de-DE" sz="1400" b="0" kern="1200" dirty="0">
              <a:solidFill>
                <a:schemeClr val="tx1">
                  <a:lumMod val="65000"/>
                  <a:lumOff val="35000"/>
                </a:schemeClr>
              </a:solidFill>
            </a:rPr>
            <a:t>Gewerkschafts-/Versammlungsfreiheit</a:t>
          </a:r>
        </a:p>
        <a:p>
          <a:pPr marL="0" lvl="0" indent="0" algn="ctr" defTabSz="622300">
            <a:lnSpc>
              <a:spcPct val="90000"/>
            </a:lnSpc>
            <a:spcBef>
              <a:spcPct val="0"/>
            </a:spcBef>
            <a:spcAft>
              <a:spcPct val="35000"/>
            </a:spcAft>
            <a:buNone/>
          </a:pPr>
          <a:r>
            <a:rPr lang="de-DE" sz="1400" b="0" kern="1200" dirty="0">
              <a:solidFill>
                <a:schemeClr val="tx1">
                  <a:lumMod val="65000"/>
                  <a:lumOff val="35000"/>
                </a:schemeClr>
              </a:solidFill>
            </a:rPr>
            <a:t>Angemessene Entlohnung </a:t>
          </a:r>
        </a:p>
        <a:p>
          <a:pPr marL="0" lvl="0" indent="0" algn="ctr" defTabSz="622300">
            <a:lnSpc>
              <a:spcPct val="90000"/>
            </a:lnSpc>
            <a:spcBef>
              <a:spcPct val="0"/>
            </a:spcBef>
            <a:spcAft>
              <a:spcPct val="35000"/>
            </a:spcAft>
            <a:buNone/>
          </a:pPr>
          <a:r>
            <a:rPr lang="de-DE" sz="1400" b="0" kern="1200" dirty="0">
              <a:solidFill>
                <a:schemeClr val="tx1">
                  <a:lumMod val="65000"/>
                  <a:lumOff val="35000"/>
                </a:schemeClr>
              </a:solidFill>
            </a:rPr>
            <a:t>Ausbildungs- und Weiterbildungs-chancen</a:t>
          </a:r>
        </a:p>
        <a:p>
          <a:pPr marL="0" lvl="0" indent="0" algn="ctr" defTabSz="622300">
            <a:lnSpc>
              <a:spcPct val="90000"/>
            </a:lnSpc>
            <a:spcBef>
              <a:spcPct val="0"/>
            </a:spcBef>
            <a:spcAft>
              <a:spcPct val="35000"/>
            </a:spcAft>
            <a:buNone/>
          </a:pPr>
          <a:r>
            <a:rPr lang="de-DE" sz="1400" kern="1200" dirty="0">
              <a:solidFill>
                <a:schemeClr val="tx1">
                  <a:lumMod val="65000"/>
                  <a:lumOff val="35000"/>
                </a:schemeClr>
              </a:solidFill>
            </a:rPr>
            <a:t>usw.</a:t>
          </a:r>
        </a:p>
      </dsp:txBody>
      <dsp:txXfrm>
        <a:off x="1917247" y="3259815"/>
        <a:ext cx="2099344" cy="192439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A678CD34-6381-4A78-820F-1C8C48B82538}" type="datetimeFigureOut">
              <a:rPr lang="de-DE" smtClean="0"/>
              <a:t>09.03.2021</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4C762959-D920-42F0-A453-30DED3EFB2A3}" type="slidenum">
              <a:rPr lang="de-DE" smtClean="0"/>
              <a:t>‹Nr.›</a:t>
            </a:fld>
            <a:endParaRPr lang="de-DE"/>
          </a:p>
        </p:txBody>
      </p:sp>
    </p:spTree>
    <p:extLst>
      <p:ext uri="{BB962C8B-B14F-4D97-AF65-F5344CB8AC3E}">
        <p14:creationId xmlns:p14="http://schemas.microsoft.com/office/powerpoint/2010/main" val="1442337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C97639-EDC5-4588-BAE8-0822F83154F4}"/>
              </a:ext>
            </a:extLst>
          </p:cNvPr>
          <p:cNvSpPr>
            <a:spLocks noGrp="1"/>
          </p:cNvSpPr>
          <p:nvPr>
            <p:ph type="ctrTitle"/>
          </p:nvPr>
        </p:nvSpPr>
        <p:spPr>
          <a:xfrm>
            <a:off x="672230" y="664226"/>
            <a:ext cx="9144000" cy="2387600"/>
          </a:xfrm>
        </p:spPr>
        <p:txBody>
          <a:bodyPr anchor="b"/>
          <a:lstStyle>
            <a:lvl1pPr algn="ctr">
              <a:defRPr sz="6000"/>
            </a:lvl1pPr>
          </a:lstStyle>
          <a:p>
            <a:r>
              <a:rPr lang="de-DE"/>
              <a:t>Mastertitelformat bearbeiten</a:t>
            </a:r>
            <a:endParaRPr lang="de-DE" dirty="0"/>
          </a:p>
        </p:txBody>
      </p:sp>
      <p:sp>
        <p:nvSpPr>
          <p:cNvPr id="3" name="Untertitel 2">
            <a:extLst>
              <a:ext uri="{FF2B5EF4-FFF2-40B4-BE49-F238E27FC236}">
                <a16:creationId xmlns:a16="http://schemas.microsoft.com/office/drawing/2014/main" id="{25ED15C3-D311-4A67-9658-63D9FD6B5429}"/>
              </a:ext>
            </a:extLst>
          </p:cNvPr>
          <p:cNvSpPr>
            <a:spLocks noGrp="1"/>
          </p:cNvSpPr>
          <p:nvPr>
            <p:ph type="subTitle" idx="1"/>
          </p:nvPr>
        </p:nvSpPr>
        <p:spPr>
          <a:xfrm>
            <a:off x="672230" y="3279307"/>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3AB93F8-466D-4EA4-9816-8B95835370A3}"/>
              </a:ext>
            </a:extLst>
          </p:cNvPr>
          <p:cNvSpPr>
            <a:spLocks noGrp="1"/>
          </p:cNvSpPr>
          <p:nvPr>
            <p:ph type="dt" sz="half" idx="10"/>
          </p:nvPr>
        </p:nvSpPr>
        <p:spPr/>
        <p:txBody>
          <a:bodyPr/>
          <a:lstStyle/>
          <a:p>
            <a:r>
              <a:rPr lang="de-DE"/>
              <a:t>09.03.2021</a:t>
            </a:r>
          </a:p>
        </p:txBody>
      </p:sp>
      <p:sp>
        <p:nvSpPr>
          <p:cNvPr id="5" name="Fußzeilenplatzhalter 4">
            <a:extLst>
              <a:ext uri="{FF2B5EF4-FFF2-40B4-BE49-F238E27FC236}">
                <a16:creationId xmlns:a16="http://schemas.microsoft.com/office/drawing/2014/main" id="{2ECD8ACA-FED4-44CD-A9C2-7ABD128A77F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E2739-95C8-48AD-B74F-1274BB8CE74B}"/>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1956866701"/>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DBFD9A-CA61-4139-A4C9-BC7006E9712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F45068F-D356-43CF-8E37-09313C3FC6F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Datumsplatzhalter 3">
            <a:extLst>
              <a:ext uri="{FF2B5EF4-FFF2-40B4-BE49-F238E27FC236}">
                <a16:creationId xmlns:a16="http://schemas.microsoft.com/office/drawing/2014/main" id="{17DA4C31-2465-4624-8B7E-C0B588FEAD67}"/>
              </a:ext>
            </a:extLst>
          </p:cNvPr>
          <p:cNvSpPr>
            <a:spLocks noGrp="1"/>
          </p:cNvSpPr>
          <p:nvPr>
            <p:ph type="dt" sz="half" idx="10"/>
          </p:nvPr>
        </p:nvSpPr>
        <p:spPr/>
        <p:txBody>
          <a:bodyPr/>
          <a:lstStyle/>
          <a:p>
            <a:r>
              <a:rPr lang="de-DE"/>
              <a:t>09.03.2021</a:t>
            </a:r>
          </a:p>
        </p:txBody>
      </p:sp>
      <p:sp>
        <p:nvSpPr>
          <p:cNvPr id="5" name="Fußzeilenplatzhalter 4">
            <a:extLst>
              <a:ext uri="{FF2B5EF4-FFF2-40B4-BE49-F238E27FC236}">
                <a16:creationId xmlns:a16="http://schemas.microsoft.com/office/drawing/2014/main" id="{B7580E8A-ED08-4A3C-9F6C-B501A5C0D65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E49487-3137-4985-A674-F7B9973EE0F1}"/>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646360312"/>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DCCC1-3637-4CA9-8B70-FB2A1AAEA71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A3A5262-F2D7-4A62-9021-F64A4B248E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272B7E35-23D6-4E12-AAAA-5AC492A710E4}"/>
              </a:ext>
            </a:extLst>
          </p:cNvPr>
          <p:cNvSpPr>
            <a:spLocks noGrp="1"/>
          </p:cNvSpPr>
          <p:nvPr>
            <p:ph type="dt" sz="half" idx="10"/>
          </p:nvPr>
        </p:nvSpPr>
        <p:spPr/>
        <p:txBody>
          <a:bodyPr/>
          <a:lstStyle/>
          <a:p>
            <a:r>
              <a:rPr lang="de-DE"/>
              <a:t>09.03.2021</a:t>
            </a:r>
          </a:p>
        </p:txBody>
      </p:sp>
      <p:sp>
        <p:nvSpPr>
          <p:cNvPr id="5" name="Fußzeilenplatzhalter 4">
            <a:extLst>
              <a:ext uri="{FF2B5EF4-FFF2-40B4-BE49-F238E27FC236}">
                <a16:creationId xmlns:a16="http://schemas.microsoft.com/office/drawing/2014/main" id="{022E8772-5649-4505-80DE-DE95CC65EA0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350C39A-C015-4B27-8170-626C22F03BF3}"/>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207280506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88F301-880F-4E99-A3F2-8ED28696CD68}"/>
              </a:ext>
            </a:extLst>
          </p:cNvPr>
          <p:cNvSpPr>
            <a:spLocks noGrp="1"/>
          </p:cNvSpPr>
          <p:nvPr>
            <p:ph type="title"/>
          </p:nvPr>
        </p:nvSpPr>
        <p:spPr/>
        <p:txBody>
          <a:bodyPr/>
          <a:lstStyle>
            <a:lvl1pPr>
              <a:defRPr>
                <a:solidFill>
                  <a:schemeClr val="tx1">
                    <a:lumMod val="65000"/>
                    <a:lumOff val="35000"/>
                  </a:schemeClr>
                </a:solidFill>
              </a:defRPr>
            </a:lvl1pPr>
          </a:lstStyle>
          <a:p>
            <a:r>
              <a:rPr lang="de-DE"/>
              <a:t>Mastertitelformat bearbeiten</a:t>
            </a:r>
            <a:endParaRPr lang="de-DE" dirty="0"/>
          </a:p>
        </p:txBody>
      </p:sp>
      <p:sp>
        <p:nvSpPr>
          <p:cNvPr id="3" name="Inhaltsplatzhalter 2">
            <a:extLst>
              <a:ext uri="{FF2B5EF4-FFF2-40B4-BE49-F238E27FC236}">
                <a16:creationId xmlns:a16="http://schemas.microsoft.com/office/drawing/2014/main" id="{91BD7637-59B8-4EE6-A24E-5324B8627317}"/>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a:extLst>
              <a:ext uri="{FF2B5EF4-FFF2-40B4-BE49-F238E27FC236}">
                <a16:creationId xmlns:a16="http://schemas.microsoft.com/office/drawing/2014/main" id="{1974C150-DA94-4A92-AC0F-184EA8197E1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9BE3CE71-8D17-4795-9BFA-2A29CD0F38A7}"/>
              </a:ext>
            </a:extLst>
          </p:cNvPr>
          <p:cNvSpPr>
            <a:spLocks noGrp="1"/>
          </p:cNvSpPr>
          <p:nvPr>
            <p:ph type="dt" sz="half" idx="10"/>
          </p:nvPr>
        </p:nvSpPr>
        <p:spPr/>
        <p:txBody>
          <a:bodyPr/>
          <a:lstStyle/>
          <a:p>
            <a:r>
              <a:rPr lang="de-DE"/>
              <a:t>09.03.2021</a:t>
            </a:r>
          </a:p>
        </p:txBody>
      </p:sp>
      <p:sp>
        <p:nvSpPr>
          <p:cNvPr id="6" name="Fußzeilenplatzhalter 5">
            <a:extLst>
              <a:ext uri="{FF2B5EF4-FFF2-40B4-BE49-F238E27FC236}">
                <a16:creationId xmlns:a16="http://schemas.microsoft.com/office/drawing/2014/main" id="{D59413B8-5C8F-4E3C-B5A6-E171638B02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CA34AAC-DB33-48E1-9DFB-46AEA624B7BF}"/>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215576717"/>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0278E9-CE2D-46FC-BAC7-86B4E6BE3F9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E3BD171-DACF-47B3-8C04-679EC2E929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7D2947E-D3F7-467A-B319-C67BDF01007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F6436C3A-8DAF-4A27-990D-756B1870BD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672039B-89FF-4246-BC36-627455CD3AC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AC8BB82C-2770-4B53-ACB1-C9A99EA23386}"/>
              </a:ext>
            </a:extLst>
          </p:cNvPr>
          <p:cNvSpPr>
            <a:spLocks noGrp="1"/>
          </p:cNvSpPr>
          <p:nvPr>
            <p:ph type="dt" sz="half" idx="10"/>
          </p:nvPr>
        </p:nvSpPr>
        <p:spPr/>
        <p:txBody>
          <a:bodyPr/>
          <a:lstStyle/>
          <a:p>
            <a:r>
              <a:rPr lang="de-DE"/>
              <a:t>09.03.2021</a:t>
            </a:r>
          </a:p>
        </p:txBody>
      </p:sp>
      <p:sp>
        <p:nvSpPr>
          <p:cNvPr id="8" name="Fußzeilenplatzhalter 7">
            <a:extLst>
              <a:ext uri="{FF2B5EF4-FFF2-40B4-BE49-F238E27FC236}">
                <a16:creationId xmlns:a16="http://schemas.microsoft.com/office/drawing/2014/main" id="{11A030D9-C013-418F-9409-0C3829DDF9F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FA7035-72DE-461E-8CF8-B38C725F1DC4}"/>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222896721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06BCCC-29D7-4D1E-9701-A65F2441BBC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5FDDDFB-BF70-4C0D-B46C-509CE1B2C9EC}"/>
              </a:ext>
            </a:extLst>
          </p:cNvPr>
          <p:cNvSpPr>
            <a:spLocks noGrp="1"/>
          </p:cNvSpPr>
          <p:nvPr>
            <p:ph type="dt" sz="half" idx="10"/>
          </p:nvPr>
        </p:nvSpPr>
        <p:spPr/>
        <p:txBody>
          <a:bodyPr/>
          <a:lstStyle/>
          <a:p>
            <a:r>
              <a:rPr lang="de-DE"/>
              <a:t>09.03.2021</a:t>
            </a:r>
          </a:p>
        </p:txBody>
      </p:sp>
      <p:sp>
        <p:nvSpPr>
          <p:cNvPr id="4" name="Fußzeilenplatzhalter 3">
            <a:extLst>
              <a:ext uri="{FF2B5EF4-FFF2-40B4-BE49-F238E27FC236}">
                <a16:creationId xmlns:a16="http://schemas.microsoft.com/office/drawing/2014/main" id="{9C832771-433D-4DF0-BBAF-F3B02ED6AE86}"/>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4EAFEED-245A-49D1-916B-34D1EE529286}"/>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138811767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AD9700B1-F787-4BF2-8154-8AC1594AB9B1}"/>
              </a:ext>
            </a:extLst>
          </p:cNvPr>
          <p:cNvSpPr>
            <a:spLocks noGrp="1"/>
          </p:cNvSpPr>
          <p:nvPr>
            <p:ph type="dt" sz="half" idx="10"/>
          </p:nvPr>
        </p:nvSpPr>
        <p:spPr/>
        <p:txBody>
          <a:bodyPr/>
          <a:lstStyle/>
          <a:p>
            <a:r>
              <a:rPr lang="de-DE"/>
              <a:t>09.03.2021</a:t>
            </a:r>
          </a:p>
        </p:txBody>
      </p:sp>
      <p:sp>
        <p:nvSpPr>
          <p:cNvPr id="3" name="Fußzeilenplatzhalter 2">
            <a:extLst>
              <a:ext uri="{FF2B5EF4-FFF2-40B4-BE49-F238E27FC236}">
                <a16:creationId xmlns:a16="http://schemas.microsoft.com/office/drawing/2014/main" id="{C04CF684-20C1-40FC-80FE-91FF32F875D3}"/>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49029784-3A75-4D33-8778-0F570A2F7898}"/>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703506906"/>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FBFCF-8CA1-43E3-BDDA-406B0204052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0AEA9DF0-8962-4634-BA8F-EC4F856818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98ED301-5F9D-4568-9699-76DEF20E24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36FE209-88B0-4EFD-B959-72F8E73C8E06}"/>
              </a:ext>
            </a:extLst>
          </p:cNvPr>
          <p:cNvSpPr>
            <a:spLocks noGrp="1"/>
          </p:cNvSpPr>
          <p:nvPr>
            <p:ph type="dt" sz="half" idx="10"/>
          </p:nvPr>
        </p:nvSpPr>
        <p:spPr/>
        <p:txBody>
          <a:bodyPr/>
          <a:lstStyle/>
          <a:p>
            <a:r>
              <a:rPr lang="de-DE"/>
              <a:t>09.03.2021</a:t>
            </a:r>
          </a:p>
        </p:txBody>
      </p:sp>
      <p:sp>
        <p:nvSpPr>
          <p:cNvPr id="6" name="Fußzeilenplatzhalter 5">
            <a:extLst>
              <a:ext uri="{FF2B5EF4-FFF2-40B4-BE49-F238E27FC236}">
                <a16:creationId xmlns:a16="http://schemas.microsoft.com/office/drawing/2014/main" id="{1F3133C8-CFCF-4E59-9CE6-B2395E35F4A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4F75EEA-7A8C-4D39-A725-A54C14BC3063}"/>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134640802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E19CCD-8AF6-4A56-B963-1700519378C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E3728A4-B81D-42DB-A891-8907B7AEFD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a:extLst>
              <a:ext uri="{FF2B5EF4-FFF2-40B4-BE49-F238E27FC236}">
                <a16:creationId xmlns:a16="http://schemas.microsoft.com/office/drawing/2014/main" id="{24BBD312-1071-4763-9E3A-904A16894B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E70E1C3-E170-4846-8ED7-5DD93DA51170}"/>
              </a:ext>
            </a:extLst>
          </p:cNvPr>
          <p:cNvSpPr>
            <a:spLocks noGrp="1"/>
          </p:cNvSpPr>
          <p:nvPr>
            <p:ph type="dt" sz="half" idx="10"/>
          </p:nvPr>
        </p:nvSpPr>
        <p:spPr/>
        <p:txBody>
          <a:bodyPr/>
          <a:lstStyle/>
          <a:p>
            <a:r>
              <a:rPr lang="de-DE"/>
              <a:t>09.03.2021</a:t>
            </a:r>
          </a:p>
        </p:txBody>
      </p:sp>
      <p:sp>
        <p:nvSpPr>
          <p:cNvPr id="6" name="Fußzeilenplatzhalter 5">
            <a:extLst>
              <a:ext uri="{FF2B5EF4-FFF2-40B4-BE49-F238E27FC236}">
                <a16:creationId xmlns:a16="http://schemas.microsoft.com/office/drawing/2014/main" id="{3E36F1B1-5641-48B6-8847-5A0A1A2F82D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DB72FFB-9F92-4FDE-8F3C-0F6C32834310}"/>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83843892"/>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36629B-05C2-4F70-87C0-9B54C4962F7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3154CDB6-9292-4926-B249-AF41925A32D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E35F91B-68F3-4989-A990-2D41C5E169AC}"/>
              </a:ext>
            </a:extLst>
          </p:cNvPr>
          <p:cNvSpPr>
            <a:spLocks noGrp="1"/>
          </p:cNvSpPr>
          <p:nvPr>
            <p:ph type="dt" sz="half" idx="10"/>
          </p:nvPr>
        </p:nvSpPr>
        <p:spPr/>
        <p:txBody>
          <a:bodyPr/>
          <a:lstStyle/>
          <a:p>
            <a:r>
              <a:rPr lang="de-DE"/>
              <a:t>09.03.2021</a:t>
            </a:r>
          </a:p>
        </p:txBody>
      </p:sp>
      <p:sp>
        <p:nvSpPr>
          <p:cNvPr id="5" name="Fußzeilenplatzhalter 4">
            <a:extLst>
              <a:ext uri="{FF2B5EF4-FFF2-40B4-BE49-F238E27FC236}">
                <a16:creationId xmlns:a16="http://schemas.microsoft.com/office/drawing/2014/main" id="{3AB2B285-B26D-4362-A568-8E8CDD34207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D194491-33D2-47E4-B46E-C52D8FCE28F9}"/>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268112396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5411F70-8B5B-49AF-B7DA-1D9DDF6117CF}"/>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168EEA6-BDFF-4155-B207-7ADDA37C9A6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6F5FEA5-B787-4B75-945E-26694B59AF22}"/>
              </a:ext>
            </a:extLst>
          </p:cNvPr>
          <p:cNvSpPr>
            <a:spLocks noGrp="1"/>
          </p:cNvSpPr>
          <p:nvPr>
            <p:ph type="dt" sz="half" idx="10"/>
          </p:nvPr>
        </p:nvSpPr>
        <p:spPr/>
        <p:txBody>
          <a:bodyPr/>
          <a:lstStyle/>
          <a:p>
            <a:r>
              <a:rPr lang="de-DE"/>
              <a:t>09.03.2021</a:t>
            </a:r>
          </a:p>
        </p:txBody>
      </p:sp>
      <p:sp>
        <p:nvSpPr>
          <p:cNvPr id="5" name="Fußzeilenplatzhalter 4">
            <a:extLst>
              <a:ext uri="{FF2B5EF4-FFF2-40B4-BE49-F238E27FC236}">
                <a16:creationId xmlns:a16="http://schemas.microsoft.com/office/drawing/2014/main" id="{FA3FC281-4B74-4EB8-B77E-EC4D688E5EA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73073F3-5312-4984-A33B-EA2593580516}"/>
              </a:ext>
            </a:extLst>
          </p:cNvPr>
          <p:cNvSpPr>
            <a:spLocks noGrp="1"/>
          </p:cNvSpPr>
          <p:nvPr>
            <p:ph type="sldNum" sz="quarter" idx="12"/>
          </p:nvPr>
        </p:nvSpPr>
        <p:spPr/>
        <p:txBody>
          <a:bodyPr/>
          <a:lstStyle/>
          <a:p>
            <a:fld id="{D46A3A34-E61B-4BBA-94C6-76EEEB1F4CB5}" type="slidenum">
              <a:rPr lang="de-DE" smtClean="0"/>
              <a:t>‹Nr.›</a:t>
            </a:fld>
            <a:endParaRPr lang="de-DE"/>
          </a:p>
        </p:txBody>
      </p:sp>
    </p:spTree>
    <p:extLst>
      <p:ext uri="{BB962C8B-B14F-4D97-AF65-F5344CB8AC3E}">
        <p14:creationId xmlns:p14="http://schemas.microsoft.com/office/powerpoint/2010/main" val="302817340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4DFCE97-0361-45A0-B2E7-1736DD494536}"/>
              </a:ext>
            </a:extLst>
          </p:cNvPr>
          <p:cNvSpPr>
            <a:spLocks noGrp="1"/>
          </p:cNvSpPr>
          <p:nvPr>
            <p:ph type="title"/>
          </p:nvPr>
        </p:nvSpPr>
        <p:spPr>
          <a:xfrm>
            <a:off x="609078" y="500062"/>
            <a:ext cx="9524478"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35FB9970-C46A-4171-A1E5-03013C71B192}"/>
              </a:ext>
            </a:extLst>
          </p:cNvPr>
          <p:cNvSpPr>
            <a:spLocks noGrp="1"/>
          </p:cNvSpPr>
          <p:nvPr>
            <p:ph type="body" idx="1"/>
          </p:nvPr>
        </p:nvSpPr>
        <p:spPr>
          <a:xfrm>
            <a:off x="609078" y="1971196"/>
            <a:ext cx="10973844" cy="424171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B849F23C-E610-4EC9-A5ED-11E6E6D4A4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a:t>09.03.2021</a:t>
            </a:r>
          </a:p>
        </p:txBody>
      </p:sp>
      <p:sp>
        <p:nvSpPr>
          <p:cNvPr id="5" name="Fußzeilenplatzhalter 4">
            <a:extLst>
              <a:ext uri="{FF2B5EF4-FFF2-40B4-BE49-F238E27FC236}">
                <a16:creationId xmlns:a16="http://schemas.microsoft.com/office/drawing/2014/main" id="{44447B7A-4CE1-4603-9922-4D82889F2A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3D08AB3-6427-4234-9634-0BA4E8E049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6A3A34-E61B-4BBA-94C6-76EEEB1F4CB5}" type="slidenum">
              <a:rPr lang="de-DE" smtClean="0"/>
              <a:t>‹Nr.›</a:t>
            </a:fld>
            <a:endParaRPr lang="de-DE"/>
          </a:p>
        </p:txBody>
      </p:sp>
      <p:pic>
        <p:nvPicPr>
          <p:cNvPr id="7" name="Grafik 6">
            <a:extLst>
              <a:ext uri="{FF2B5EF4-FFF2-40B4-BE49-F238E27FC236}">
                <a16:creationId xmlns:a16="http://schemas.microsoft.com/office/drawing/2014/main" id="{74B68021-3AF0-49DE-A40A-E7D05D92433F}"/>
              </a:ext>
            </a:extLst>
          </p:cNvPr>
          <p:cNvPicPr>
            <a:picLocks noChangeAspect="1"/>
          </p:cNvPicPr>
          <p:nvPr userDrawn="1"/>
        </p:nvPicPr>
        <p:blipFill>
          <a:blip r:embed="rId13"/>
          <a:stretch>
            <a:fillRect/>
          </a:stretch>
        </p:blipFill>
        <p:spPr>
          <a:xfrm>
            <a:off x="10332559" y="0"/>
            <a:ext cx="1859441" cy="1859441"/>
          </a:xfrm>
          <a:prstGeom prst="rect">
            <a:avLst/>
          </a:prstGeom>
        </p:spPr>
      </p:pic>
    </p:spTree>
    <p:extLst>
      <p:ext uri="{BB962C8B-B14F-4D97-AF65-F5344CB8AC3E}">
        <p14:creationId xmlns:p14="http://schemas.microsoft.com/office/powerpoint/2010/main" val="957306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hf sldNum="0" hdr="0" ftr="0"/>
  <p:txStyles>
    <p:titleStyle>
      <a:lvl1pPr algn="l" defTabSz="914400" rtl="0" eaLnBrk="1" latinLnBrk="0" hangingPunct="1">
        <a:lnSpc>
          <a:spcPct val="90000"/>
        </a:lnSpc>
        <a:spcBef>
          <a:spcPct val="0"/>
        </a:spcBef>
        <a:buNone/>
        <a:defRPr sz="4400" b="1" kern="1200">
          <a:solidFill>
            <a:schemeClr val="tx1">
              <a:lumMod val="65000"/>
              <a:lumOff val="35000"/>
            </a:schemeClr>
          </a:solidFill>
          <a:latin typeface="Century Gothic" panose="020B0502020202020204" pitchFamily="34" charset="0"/>
          <a:ea typeface="+mj-ea"/>
          <a:cs typeface="+mj-cs"/>
        </a:defRPr>
      </a:lvl1pPr>
    </p:titleStyle>
    <p:bodyStyle>
      <a:lvl1pPr marL="457200" indent="-457200" algn="l" defTabSz="914400" rtl="0" eaLnBrk="1" latinLnBrk="0" hangingPunct="1">
        <a:lnSpc>
          <a:spcPct val="90000"/>
        </a:lnSpc>
        <a:spcBef>
          <a:spcPts val="1000"/>
        </a:spcBef>
        <a:buClr>
          <a:srgbClr val="FFC000"/>
        </a:buClr>
        <a:buFont typeface="Wingdings" panose="05000000000000000000" pitchFamily="2" charset="2"/>
        <a:buChar char="§"/>
        <a:defRPr sz="2800" kern="1200">
          <a:solidFill>
            <a:schemeClr val="tx1"/>
          </a:solidFill>
          <a:latin typeface="Century Gothic" panose="020B0502020202020204" pitchFamily="34" charset="0"/>
          <a:ea typeface="+mn-ea"/>
          <a:cs typeface="+mn-cs"/>
        </a:defRPr>
      </a:lvl1pPr>
      <a:lvl2pPr marL="800100" indent="-342900" algn="l" defTabSz="914400" rtl="0" eaLnBrk="1" latinLnBrk="0" hangingPunct="1">
        <a:lnSpc>
          <a:spcPct val="90000"/>
        </a:lnSpc>
        <a:spcBef>
          <a:spcPts val="500"/>
        </a:spcBef>
        <a:buClr>
          <a:srgbClr val="FFC000"/>
        </a:buClr>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257300" indent="-342900" algn="l" defTabSz="914400" rtl="0" eaLnBrk="1" latinLnBrk="0" hangingPunct="1">
        <a:lnSpc>
          <a:spcPct val="90000"/>
        </a:lnSpc>
        <a:spcBef>
          <a:spcPts val="500"/>
        </a:spcBef>
        <a:buClr>
          <a:srgbClr val="FFC000"/>
        </a:buClr>
        <a:buFont typeface="Wingdings" panose="05000000000000000000" pitchFamily="2" charset="2"/>
        <a:buChar char="§"/>
        <a:defRPr sz="2000" kern="1200">
          <a:solidFill>
            <a:schemeClr val="tx1"/>
          </a:solidFill>
          <a:latin typeface="Century Gothic" panose="020B0502020202020204" pitchFamily="34" charset="0"/>
          <a:ea typeface="+mn-ea"/>
          <a:cs typeface="+mn-cs"/>
        </a:defRPr>
      </a:lvl3pPr>
      <a:lvl4pPr marL="16573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CCCDC04C-932F-4726-B095-7F090FD3D444}"/>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2251237"/>
            <a:ext cx="2389839" cy="2645893"/>
          </a:xfrm>
          <a:prstGeom prst="rect">
            <a:avLst/>
          </a:prstGeom>
          <a:noFill/>
        </p:spPr>
      </p:pic>
      <p:sp>
        <p:nvSpPr>
          <p:cNvPr id="4" name="Datumsplatzhalter 3">
            <a:extLst>
              <a:ext uri="{FF2B5EF4-FFF2-40B4-BE49-F238E27FC236}">
                <a16:creationId xmlns:a16="http://schemas.microsoft.com/office/drawing/2014/main" id="{D46F09AD-D3DA-4458-92EC-C0749B47E9A5}"/>
              </a:ext>
            </a:extLst>
          </p:cNvPr>
          <p:cNvSpPr>
            <a:spLocks noGrp="1"/>
          </p:cNvSpPr>
          <p:nvPr>
            <p:ph type="dt" sz="half" idx="10"/>
          </p:nvPr>
        </p:nvSpPr>
        <p:spPr/>
        <p:txBody>
          <a:bodyPr/>
          <a:lstStyle/>
          <a:p>
            <a:r>
              <a:rPr lang="de-DE"/>
              <a:t>09.03.2021</a:t>
            </a:r>
          </a:p>
        </p:txBody>
      </p:sp>
      <p:sp>
        <p:nvSpPr>
          <p:cNvPr id="6" name="Titel 1">
            <a:extLst>
              <a:ext uri="{FF2B5EF4-FFF2-40B4-BE49-F238E27FC236}">
                <a16:creationId xmlns:a16="http://schemas.microsoft.com/office/drawing/2014/main" id="{92A04B69-136F-4F18-AD40-53320AEDF0B7}"/>
              </a:ext>
            </a:extLst>
          </p:cNvPr>
          <p:cNvSpPr>
            <a:spLocks noGrp="1"/>
          </p:cNvSpPr>
          <p:nvPr>
            <p:ph type="title"/>
          </p:nvPr>
        </p:nvSpPr>
        <p:spPr>
          <a:xfrm>
            <a:off x="3491345" y="2911401"/>
            <a:ext cx="7536873" cy="1325563"/>
          </a:xfrm>
        </p:spPr>
        <p:txBody>
          <a:bodyPr>
            <a:normAutofit fontScale="90000"/>
          </a:bodyPr>
          <a:lstStyle/>
          <a:p>
            <a:r>
              <a:rPr lang="de-DE" dirty="0"/>
              <a:t>Einführung </a:t>
            </a:r>
            <a:br>
              <a:rPr lang="de-DE" dirty="0"/>
            </a:br>
            <a:r>
              <a:rPr lang="de-DE" dirty="0"/>
              <a:t>EU - Offenlegungsverordnung</a:t>
            </a:r>
          </a:p>
        </p:txBody>
      </p:sp>
    </p:spTree>
    <p:extLst>
      <p:ext uri="{BB962C8B-B14F-4D97-AF65-F5344CB8AC3E}">
        <p14:creationId xmlns:p14="http://schemas.microsoft.com/office/powerpoint/2010/main" val="124386926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429A85-A3F5-4FA8-9C70-E6FA0C623E53}"/>
              </a:ext>
            </a:extLst>
          </p:cNvPr>
          <p:cNvSpPr>
            <a:spLocks noGrp="1"/>
          </p:cNvSpPr>
          <p:nvPr>
            <p:ph type="ctrTitle"/>
          </p:nvPr>
        </p:nvSpPr>
        <p:spPr/>
        <p:txBody>
          <a:bodyPr/>
          <a:lstStyle/>
          <a:p>
            <a:r>
              <a:rPr lang="de-DE" dirty="0"/>
              <a:t>NACHHALTIGKEIT</a:t>
            </a:r>
          </a:p>
        </p:txBody>
      </p:sp>
      <p:sp>
        <p:nvSpPr>
          <p:cNvPr id="3" name="Untertitel 2">
            <a:extLst>
              <a:ext uri="{FF2B5EF4-FFF2-40B4-BE49-F238E27FC236}">
                <a16:creationId xmlns:a16="http://schemas.microsoft.com/office/drawing/2014/main" id="{73103674-07FC-48F1-9882-D33C324FCEA2}"/>
              </a:ext>
            </a:extLst>
          </p:cNvPr>
          <p:cNvSpPr>
            <a:spLocks noGrp="1"/>
          </p:cNvSpPr>
          <p:nvPr>
            <p:ph type="subTitle" idx="1"/>
          </p:nvPr>
        </p:nvSpPr>
        <p:spPr>
          <a:xfrm>
            <a:off x="1200131" y="4943086"/>
            <a:ext cx="9144000" cy="695863"/>
          </a:xfrm>
        </p:spPr>
        <p:txBody>
          <a:bodyPr>
            <a:normAutofit/>
          </a:bodyPr>
          <a:lstStyle/>
          <a:p>
            <a:r>
              <a:rPr lang="de-DE" sz="3400" b="1" dirty="0">
                <a:solidFill>
                  <a:schemeClr val="tx1">
                    <a:lumMod val="65000"/>
                    <a:lumOff val="35000"/>
                  </a:schemeClr>
                </a:solidFill>
              </a:rPr>
              <a:t>Was ist zu tun und wie geht es weiter?</a:t>
            </a:r>
          </a:p>
        </p:txBody>
      </p:sp>
      <p:sp>
        <p:nvSpPr>
          <p:cNvPr id="5" name="Rechteck: abgerundete Ecken 4">
            <a:extLst>
              <a:ext uri="{FF2B5EF4-FFF2-40B4-BE49-F238E27FC236}">
                <a16:creationId xmlns:a16="http://schemas.microsoft.com/office/drawing/2014/main" id="{C1E244EC-88C1-4176-B4A3-2FE941D8E4D1}"/>
              </a:ext>
            </a:extLst>
          </p:cNvPr>
          <p:cNvSpPr/>
          <p:nvPr/>
        </p:nvSpPr>
        <p:spPr>
          <a:xfrm>
            <a:off x="1271422" y="3579829"/>
            <a:ext cx="9649155" cy="914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0" i="1" dirty="0">
                <a:solidFill>
                  <a:srgbClr val="333333"/>
                </a:solidFill>
                <a:effectLst/>
                <a:latin typeface="DINNextLTPro-Regular"/>
              </a:rPr>
              <a:t>Nachhaltigkeit ist eine Entwicklung, welche die Bedürfnisse der gegenwärtigen Generation befriedigt, ohne die Fähigkeit zukünftiger Generationen zu gefährden, ihre eigenen Bedürfnisse zu befriedigen. </a:t>
            </a:r>
          </a:p>
          <a:p>
            <a:r>
              <a:rPr lang="de-DE" b="0" i="1" dirty="0">
                <a:solidFill>
                  <a:srgbClr val="333333"/>
                </a:solidFill>
                <a:effectLst/>
                <a:latin typeface="DINNextLTPro-Regular"/>
              </a:rPr>
              <a:t>(Definition Brundtland-Bericht von 1987)</a:t>
            </a:r>
            <a:endParaRPr lang="de-DE" dirty="0"/>
          </a:p>
        </p:txBody>
      </p:sp>
    </p:spTree>
    <p:extLst>
      <p:ext uri="{BB962C8B-B14F-4D97-AF65-F5344CB8AC3E}">
        <p14:creationId xmlns:p14="http://schemas.microsoft.com/office/powerpoint/2010/main" val="277729833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FE54BF-F010-427B-94EF-94E7586478D7}"/>
              </a:ext>
            </a:extLst>
          </p:cNvPr>
          <p:cNvSpPr>
            <a:spLocks noGrp="1"/>
          </p:cNvSpPr>
          <p:nvPr>
            <p:ph type="title"/>
          </p:nvPr>
        </p:nvSpPr>
        <p:spPr/>
        <p:txBody>
          <a:bodyPr/>
          <a:lstStyle/>
          <a:p>
            <a:r>
              <a:rPr lang="de-DE" dirty="0"/>
              <a:t>Inhalt</a:t>
            </a:r>
          </a:p>
        </p:txBody>
      </p:sp>
      <p:sp>
        <p:nvSpPr>
          <p:cNvPr id="4" name="Datumsplatzhalter 3">
            <a:extLst>
              <a:ext uri="{FF2B5EF4-FFF2-40B4-BE49-F238E27FC236}">
                <a16:creationId xmlns:a16="http://schemas.microsoft.com/office/drawing/2014/main" id="{5327CAEA-0A08-4110-A55A-C58BE86670B6}"/>
              </a:ext>
            </a:extLst>
          </p:cNvPr>
          <p:cNvSpPr>
            <a:spLocks noGrp="1"/>
          </p:cNvSpPr>
          <p:nvPr>
            <p:ph type="dt" sz="half" idx="10"/>
          </p:nvPr>
        </p:nvSpPr>
        <p:spPr/>
        <p:txBody>
          <a:bodyPr/>
          <a:lstStyle/>
          <a:p>
            <a:r>
              <a:rPr lang="de-DE"/>
              <a:t>09.03.2021</a:t>
            </a:r>
            <a:endParaRPr lang="de-DE" dirty="0"/>
          </a:p>
        </p:txBody>
      </p:sp>
      <p:sp>
        <p:nvSpPr>
          <p:cNvPr id="7" name="Inhaltsplatzhalter 2">
            <a:extLst>
              <a:ext uri="{FF2B5EF4-FFF2-40B4-BE49-F238E27FC236}">
                <a16:creationId xmlns:a16="http://schemas.microsoft.com/office/drawing/2014/main" id="{B0AEF519-A54D-4707-AA45-205EE69B47CF}"/>
              </a:ext>
            </a:extLst>
          </p:cNvPr>
          <p:cNvSpPr>
            <a:spLocks noGrp="1"/>
          </p:cNvSpPr>
          <p:nvPr>
            <p:ph idx="1"/>
          </p:nvPr>
        </p:nvSpPr>
        <p:spPr>
          <a:xfrm>
            <a:off x="609600" y="1971675"/>
            <a:ext cx="10972800" cy="4241800"/>
          </a:xfrm>
        </p:spPr>
        <p:txBody>
          <a:bodyPr/>
          <a:lstStyle/>
          <a:p>
            <a:pPr marL="514350" indent="-514350">
              <a:buClr>
                <a:schemeClr val="tx1">
                  <a:lumMod val="65000"/>
                  <a:lumOff val="35000"/>
                </a:schemeClr>
              </a:buClr>
              <a:buFont typeface="+mj-lt"/>
              <a:buAutoNum type="arabicPeriod"/>
            </a:pPr>
            <a:r>
              <a:rPr lang="de-DE" b="1" dirty="0"/>
              <a:t>Zahlen – Daten - Fakten</a:t>
            </a:r>
          </a:p>
          <a:p>
            <a:pPr marL="514350" indent="-514350">
              <a:buClr>
                <a:schemeClr val="tx1">
                  <a:lumMod val="65000"/>
                  <a:lumOff val="35000"/>
                </a:schemeClr>
              </a:buClr>
              <a:buFont typeface="+mj-lt"/>
              <a:buAutoNum type="arabicPeriod"/>
            </a:pPr>
            <a:r>
              <a:rPr lang="de-DE" dirty="0"/>
              <a:t>Europarechtliche Vorgaben</a:t>
            </a:r>
          </a:p>
          <a:p>
            <a:pPr marL="514350" indent="-514350">
              <a:buClr>
                <a:schemeClr val="tx1">
                  <a:lumMod val="65000"/>
                  <a:lumOff val="35000"/>
                </a:schemeClr>
              </a:buClr>
              <a:buFont typeface="+mj-lt"/>
              <a:buAutoNum type="arabicPeriod"/>
            </a:pPr>
            <a:r>
              <a:rPr lang="de-DE" dirty="0"/>
              <a:t>MIFID II</a:t>
            </a:r>
          </a:p>
          <a:p>
            <a:pPr marL="514350" indent="-514350">
              <a:buClr>
                <a:schemeClr val="tx1">
                  <a:lumMod val="65000"/>
                  <a:lumOff val="35000"/>
                </a:schemeClr>
              </a:buClr>
              <a:buFont typeface="+mj-lt"/>
              <a:buAutoNum type="arabicPeriod"/>
            </a:pPr>
            <a:r>
              <a:rPr lang="de-DE" dirty="0"/>
              <a:t>Formularwerke und MSC</a:t>
            </a:r>
          </a:p>
          <a:p>
            <a:pPr marL="514350" indent="-514350">
              <a:buClr>
                <a:schemeClr val="tx1">
                  <a:lumMod val="65000"/>
                  <a:lumOff val="35000"/>
                </a:schemeClr>
              </a:buClr>
              <a:buFont typeface="+mj-lt"/>
              <a:buAutoNum type="arabicPeriod"/>
            </a:pPr>
            <a:r>
              <a:rPr lang="de-DE" dirty="0"/>
              <a:t>Nachhaltigkeit in der Fondsvermögensverwaltung</a:t>
            </a:r>
          </a:p>
          <a:p>
            <a:pPr marL="514350" indent="-514350">
              <a:buClr>
                <a:schemeClr val="tx1">
                  <a:lumMod val="65000"/>
                  <a:lumOff val="35000"/>
                </a:schemeClr>
              </a:buClr>
              <a:buFont typeface="+mj-lt"/>
              <a:buAutoNum type="arabicPeriod"/>
            </a:pPr>
            <a:r>
              <a:rPr lang="de-DE" dirty="0"/>
              <a:t>Weitere Lektüre / Sachkundeschulung</a:t>
            </a:r>
          </a:p>
          <a:p>
            <a:pPr marL="0" indent="0">
              <a:buNone/>
            </a:pPr>
            <a:endParaRPr lang="de-DE" dirty="0"/>
          </a:p>
        </p:txBody>
      </p:sp>
    </p:spTree>
    <p:extLst>
      <p:ext uri="{BB962C8B-B14F-4D97-AF65-F5344CB8AC3E}">
        <p14:creationId xmlns:p14="http://schemas.microsoft.com/office/powerpoint/2010/main" val="352319947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6ADD75-5775-46F5-B7CF-462EB8B7A16B}"/>
              </a:ext>
            </a:extLst>
          </p:cNvPr>
          <p:cNvSpPr>
            <a:spLocks noGrp="1"/>
          </p:cNvSpPr>
          <p:nvPr>
            <p:ph type="title"/>
          </p:nvPr>
        </p:nvSpPr>
        <p:spPr>
          <a:xfrm>
            <a:off x="609078" y="136525"/>
            <a:ext cx="9524478" cy="1325563"/>
          </a:xfrm>
        </p:spPr>
        <p:txBody>
          <a:bodyPr/>
          <a:lstStyle/>
          <a:p>
            <a:r>
              <a:rPr lang="de-DE" dirty="0"/>
              <a:t>Zahlen – Daten - Fakten</a:t>
            </a:r>
          </a:p>
        </p:txBody>
      </p:sp>
      <p:pic>
        <p:nvPicPr>
          <p:cNvPr id="6" name="Inhaltsplatzhalter 5">
            <a:extLst>
              <a:ext uri="{FF2B5EF4-FFF2-40B4-BE49-F238E27FC236}">
                <a16:creationId xmlns:a16="http://schemas.microsoft.com/office/drawing/2014/main" id="{A8086DE3-E34B-4AF4-A21F-65ED7B048915}"/>
              </a:ext>
            </a:extLst>
          </p:cNvPr>
          <p:cNvPicPr>
            <a:picLocks noGrp="1" noChangeAspect="1"/>
          </p:cNvPicPr>
          <p:nvPr>
            <p:ph idx="1"/>
          </p:nvPr>
        </p:nvPicPr>
        <p:blipFill>
          <a:blip r:embed="rId2"/>
          <a:stretch>
            <a:fillRect/>
          </a:stretch>
        </p:blipFill>
        <p:spPr>
          <a:xfrm>
            <a:off x="757382" y="1462088"/>
            <a:ext cx="8580582" cy="5125641"/>
          </a:xfrm>
        </p:spPr>
      </p:pic>
    </p:spTree>
    <p:extLst>
      <p:ext uri="{BB962C8B-B14F-4D97-AF65-F5344CB8AC3E}">
        <p14:creationId xmlns:p14="http://schemas.microsoft.com/office/powerpoint/2010/main" val="275993159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6ADD75-5775-46F5-B7CF-462EB8B7A16B}"/>
              </a:ext>
            </a:extLst>
          </p:cNvPr>
          <p:cNvSpPr>
            <a:spLocks noGrp="1"/>
          </p:cNvSpPr>
          <p:nvPr>
            <p:ph type="title"/>
          </p:nvPr>
        </p:nvSpPr>
        <p:spPr/>
        <p:txBody>
          <a:bodyPr/>
          <a:lstStyle/>
          <a:p>
            <a:r>
              <a:rPr lang="de-DE" dirty="0"/>
              <a:t>Zahlen – Daten - Fakten</a:t>
            </a:r>
          </a:p>
        </p:txBody>
      </p:sp>
      <p:sp>
        <p:nvSpPr>
          <p:cNvPr id="3" name="Inhaltsplatzhalter 2">
            <a:extLst>
              <a:ext uri="{FF2B5EF4-FFF2-40B4-BE49-F238E27FC236}">
                <a16:creationId xmlns:a16="http://schemas.microsoft.com/office/drawing/2014/main" id="{5C7BFB52-3216-48DE-8F97-492866EF7483}"/>
              </a:ext>
            </a:extLst>
          </p:cNvPr>
          <p:cNvSpPr>
            <a:spLocks noGrp="1"/>
          </p:cNvSpPr>
          <p:nvPr>
            <p:ph idx="1"/>
          </p:nvPr>
        </p:nvSpPr>
        <p:spPr>
          <a:xfrm>
            <a:off x="609078" y="1675632"/>
            <a:ext cx="8507213" cy="679640"/>
          </a:xfrm>
        </p:spPr>
        <p:txBody>
          <a:bodyPr>
            <a:normAutofit fontScale="70000" lnSpcReduction="20000"/>
          </a:bodyPr>
          <a:lstStyle/>
          <a:p>
            <a:pPr marL="0" indent="0">
              <a:buNone/>
            </a:pPr>
            <a:r>
              <a:rPr lang="de-DE" dirty="0"/>
              <a:t>Fondsvermögen nachhaltiger offener Publikums- und Spezialfonds</a:t>
            </a:r>
          </a:p>
          <a:p>
            <a:pPr marL="0" indent="0">
              <a:buNone/>
            </a:pPr>
            <a:r>
              <a:rPr lang="de-DE" dirty="0"/>
              <a:t>in Mrd. €, Stand 21.12.2020, Quelle: BVI </a:t>
            </a:r>
          </a:p>
        </p:txBody>
      </p:sp>
      <p:pic>
        <p:nvPicPr>
          <p:cNvPr id="6" name="Grafik 5">
            <a:extLst>
              <a:ext uri="{FF2B5EF4-FFF2-40B4-BE49-F238E27FC236}">
                <a16:creationId xmlns:a16="http://schemas.microsoft.com/office/drawing/2014/main" id="{17353B45-8361-4EF2-972F-27F239D1954A}"/>
              </a:ext>
            </a:extLst>
          </p:cNvPr>
          <p:cNvPicPr>
            <a:picLocks noChangeAspect="1"/>
          </p:cNvPicPr>
          <p:nvPr/>
        </p:nvPicPr>
        <p:blipFill>
          <a:blip r:embed="rId2"/>
          <a:stretch>
            <a:fillRect/>
          </a:stretch>
        </p:blipFill>
        <p:spPr>
          <a:xfrm>
            <a:off x="847437" y="2407567"/>
            <a:ext cx="9441872" cy="4223312"/>
          </a:xfrm>
          <a:prstGeom prst="rect">
            <a:avLst/>
          </a:prstGeom>
        </p:spPr>
      </p:pic>
    </p:spTree>
    <p:extLst>
      <p:ext uri="{BB962C8B-B14F-4D97-AF65-F5344CB8AC3E}">
        <p14:creationId xmlns:p14="http://schemas.microsoft.com/office/powerpoint/2010/main" val="54809274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6ADD75-5775-46F5-B7CF-462EB8B7A16B}"/>
              </a:ext>
            </a:extLst>
          </p:cNvPr>
          <p:cNvSpPr>
            <a:spLocks noGrp="1"/>
          </p:cNvSpPr>
          <p:nvPr>
            <p:ph type="title"/>
          </p:nvPr>
        </p:nvSpPr>
        <p:spPr/>
        <p:txBody>
          <a:bodyPr/>
          <a:lstStyle/>
          <a:p>
            <a:r>
              <a:rPr lang="de-DE" dirty="0"/>
              <a:t>Zahlen – Daten - Fakten</a:t>
            </a:r>
          </a:p>
        </p:txBody>
      </p:sp>
      <p:sp>
        <p:nvSpPr>
          <p:cNvPr id="3" name="Inhaltsplatzhalter 2">
            <a:extLst>
              <a:ext uri="{FF2B5EF4-FFF2-40B4-BE49-F238E27FC236}">
                <a16:creationId xmlns:a16="http://schemas.microsoft.com/office/drawing/2014/main" id="{5C7BFB52-3216-48DE-8F97-492866EF7483}"/>
              </a:ext>
            </a:extLst>
          </p:cNvPr>
          <p:cNvSpPr>
            <a:spLocks noGrp="1"/>
          </p:cNvSpPr>
          <p:nvPr>
            <p:ph idx="1"/>
          </p:nvPr>
        </p:nvSpPr>
        <p:spPr>
          <a:xfrm>
            <a:off x="609078" y="1712578"/>
            <a:ext cx="9524478" cy="688878"/>
          </a:xfrm>
        </p:spPr>
        <p:txBody>
          <a:bodyPr>
            <a:normAutofit fontScale="70000" lnSpcReduction="20000"/>
          </a:bodyPr>
          <a:lstStyle/>
          <a:p>
            <a:pPr marL="0" indent="0">
              <a:buNone/>
            </a:pPr>
            <a:r>
              <a:rPr lang="de-DE" dirty="0"/>
              <a:t>Netto-Mittelaufkommen nachhaltiger offener Publikums- und Spezialfonds </a:t>
            </a:r>
          </a:p>
          <a:p>
            <a:pPr marL="0" indent="0">
              <a:buNone/>
            </a:pPr>
            <a:r>
              <a:rPr lang="de-DE" dirty="0"/>
              <a:t>in Mrd. €, Stand: 31.12.2020, Quelle: BVI</a:t>
            </a:r>
          </a:p>
        </p:txBody>
      </p:sp>
      <p:pic>
        <p:nvPicPr>
          <p:cNvPr id="6" name="Grafik 5">
            <a:extLst>
              <a:ext uri="{FF2B5EF4-FFF2-40B4-BE49-F238E27FC236}">
                <a16:creationId xmlns:a16="http://schemas.microsoft.com/office/drawing/2014/main" id="{B7B4329C-3731-4E96-807B-DFD67A05958F}"/>
              </a:ext>
            </a:extLst>
          </p:cNvPr>
          <p:cNvPicPr>
            <a:picLocks noChangeAspect="1"/>
          </p:cNvPicPr>
          <p:nvPr/>
        </p:nvPicPr>
        <p:blipFill>
          <a:blip r:embed="rId2"/>
          <a:stretch>
            <a:fillRect/>
          </a:stretch>
        </p:blipFill>
        <p:spPr>
          <a:xfrm>
            <a:off x="729672" y="2385857"/>
            <a:ext cx="9116292" cy="4234665"/>
          </a:xfrm>
          <a:prstGeom prst="rect">
            <a:avLst/>
          </a:prstGeom>
        </p:spPr>
      </p:pic>
    </p:spTree>
    <p:extLst>
      <p:ext uri="{BB962C8B-B14F-4D97-AF65-F5344CB8AC3E}">
        <p14:creationId xmlns:p14="http://schemas.microsoft.com/office/powerpoint/2010/main" val="80902370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6ADD75-5775-46F5-B7CF-462EB8B7A16B}"/>
              </a:ext>
            </a:extLst>
          </p:cNvPr>
          <p:cNvSpPr>
            <a:spLocks noGrp="1"/>
          </p:cNvSpPr>
          <p:nvPr>
            <p:ph type="title"/>
          </p:nvPr>
        </p:nvSpPr>
        <p:spPr/>
        <p:txBody>
          <a:bodyPr/>
          <a:lstStyle/>
          <a:p>
            <a:r>
              <a:rPr lang="de-DE" dirty="0"/>
              <a:t>Zahlen – Daten - Fakten</a:t>
            </a:r>
          </a:p>
        </p:txBody>
      </p:sp>
      <p:sp>
        <p:nvSpPr>
          <p:cNvPr id="3" name="Inhaltsplatzhalter 2">
            <a:extLst>
              <a:ext uri="{FF2B5EF4-FFF2-40B4-BE49-F238E27FC236}">
                <a16:creationId xmlns:a16="http://schemas.microsoft.com/office/drawing/2014/main" id="{5C7BFB52-3216-48DE-8F97-492866EF7483}"/>
              </a:ext>
            </a:extLst>
          </p:cNvPr>
          <p:cNvSpPr>
            <a:spLocks noGrp="1"/>
          </p:cNvSpPr>
          <p:nvPr>
            <p:ph idx="1"/>
          </p:nvPr>
        </p:nvSpPr>
        <p:spPr>
          <a:xfrm>
            <a:off x="609078" y="1583269"/>
            <a:ext cx="9089104" cy="910549"/>
          </a:xfrm>
        </p:spPr>
        <p:txBody>
          <a:bodyPr>
            <a:normAutofit/>
          </a:bodyPr>
          <a:lstStyle/>
          <a:p>
            <a:pPr marL="0" indent="0">
              <a:buNone/>
            </a:pPr>
            <a:r>
              <a:rPr lang="de-DE" sz="2000" dirty="0"/>
              <a:t>Fondsvermögen nachhaltiger offener Publikumsfonds nach Assetklassen </a:t>
            </a:r>
          </a:p>
          <a:p>
            <a:pPr marL="0" indent="0">
              <a:buNone/>
            </a:pPr>
            <a:r>
              <a:rPr lang="de-DE" sz="2000" dirty="0"/>
              <a:t>Stand 31.12.2020, Quelle: BVI</a:t>
            </a:r>
          </a:p>
        </p:txBody>
      </p:sp>
      <p:sp>
        <p:nvSpPr>
          <p:cNvPr id="4" name="Datumsplatzhalter 3">
            <a:extLst>
              <a:ext uri="{FF2B5EF4-FFF2-40B4-BE49-F238E27FC236}">
                <a16:creationId xmlns:a16="http://schemas.microsoft.com/office/drawing/2014/main" id="{FDACECA7-96D8-4622-878B-30F7676B51C0}"/>
              </a:ext>
            </a:extLst>
          </p:cNvPr>
          <p:cNvSpPr>
            <a:spLocks noGrp="1"/>
          </p:cNvSpPr>
          <p:nvPr>
            <p:ph type="dt" sz="half" idx="10"/>
          </p:nvPr>
        </p:nvSpPr>
        <p:spPr/>
        <p:txBody>
          <a:bodyPr/>
          <a:lstStyle/>
          <a:p>
            <a:r>
              <a:rPr lang="de-DE"/>
              <a:t>09.03.2021</a:t>
            </a:r>
          </a:p>
        </p:txBody>
      </p:sp>
      <p:pic>
        <p:nvPicPr>
          <p:cNvPr id="7" name="Grafik 6">
            <a:extLst>
              <a:ext uri="{FF2B5EF4-FFF2-40B4-BE49-F238E27FC236}">
                <a16:creationId xmlns:a16="http://schemas.microsoft.com/office/drawing/2014/main" id="{096BEACA-3F55-4551-B324-4F7BADAF2860}"/>
              </a:ext>
            </a:extLst>
          </p:cNvPr>
          <p:cNvPicPr>
            <a:picLocks noChangeAspect="1"/>
          </p:cNvPicPr>
          <p:nvPr/>
        </p:nvPicPr>
        <p:blipFill>
          <a:blip r:embed="rId2"/>
          <a:stretch>
            <a:fillRect/>
          </a:stretch>
        </p:blipFill>
        <p:spPr>
          <a:xfrm>
            <a:off x="1185316" y="2781370"/>
            <a:ext cx="1767564" cy="1725975"/>
          </a:xfrm>
          <a:prstGeom prst="rect">
            <a:avLst/>
          </a:prstGeom>
        </p:spPr>
      </p:pic>
      <p:pic>
        <p:nvPicPr>
          <p:cNvPr id="11" name="Grafik 10">
            <a:extLst>
              <a:ext uri="{FF2B5EF4-FFF2-40B4-BE49-F238E27FC236}">
                <a16:creationId xmlns:a16="http://schemas.microsoft.com/office/drawing/2014/main" id="{232DD1C5-5A01-43DE-95B9-97D2A9E9F640}"/>
              </a:ext>
            </a:extLst>
          </p:cNvPr>
          <p:cNvPicPr>
            <a:picLocks noChangeAspect="1"/>
          </p:cNvPicPr>
          <p:nvPr/>
        </p:nvPicPr>
        <p:blipFill>
          <a:blip r:embed="rId3"/>
          <a:stretch>
            <a:fillRect/>
          </a:stretch>
        </p:blipFill>
        <p:spPr>
          <a:xfrm>
            <a:off x="4451666" y="2408367"/>
            <a:ext cx="4496427" cy="4239217"/>
          </a:xfrm>
          <a:prstGeom prst="rect">
            <a:avLst/>
          </a:prstGeom>
        </p:spPr>
      </p:pic>
    </p:spTree>
    <p:extLst>
      <p:ext uri="{BB962C8B-B14F-4D97-AF65-F5344CB8AC3E}">
        <p14:creationId xmlns:p14="http://schemas.microsoft.com/office/powerpoint/2010/main" val="84109676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C7BFB52-3216-48DE-8F97-492866EF7483}"/>
              </a:ext>
            </a:extLst>
          </p:cNvPr>
          <p:cNvSpPr>
            <a:spLocks noGrp="1"/>
          </p:cNvSpPr>
          <p:nvPr>
            <p:ph idx="1"/>
          </p:nvPr>
        </p:nvSpPr>
        <p:spPr>
          <a:xfrm>
            <a:off x="761478" y="1325481"/>
            <a:ext cx="9524478" cy="919786"/>
          </a:xfrm>
        </p:spPr>
        <p:txBody>
          <a:bodyPr>
            <a:normAutofit/>
          </a:bodyPr>
          <a:lstStyle/>
          <a:p>
            <a:pPr marL="0" indent="0">
              <a:buNone/>
            </a:pPr>
            <a:r>
              <a:rPr lang="de-DE" sz="1600" dirty="0"/>
              <a:t>Wertentwicklung der wichtigsten Gruppen der Publikumsfonds  im Jahr 2020, </a:t>
            </a:r>
          </a:p>
          <a:p>
            <a:pPr marL="0" indent="0">
              <a:buNone/>
            </a:pPr>
            <a:r>
              <a:rPr lang="de-DE" sz="1600" dirty="0"/>
              <a:t>im Verhältnis zu konventionellen Publikumsfonds</a:t>
            </a:r>
            <a:br>
              <a:rPr lang="de-DE" sz="1600" dirty="0"/>
            </a:br>
            <a:r>
              <a:rPr lang="de-DE" sz="1600" dirty="0"/>
              <a:t>Stand: 31.12.2020, Quelle: BVI</a:t>
            </a:r>
          </a:p>
        </p:txBody>
      </p:sp>
      <p:sp>
        <p:nvSpPr>
          <p:cNvPr id="5" name="Titel 1">
            <a:extLst>
              <a:ext uri="{FF2B5EF4-FFF2-40B4-BE49-F238E27FC236}">
                <a16:creationId xmlns:a16="http://schemas.microsoft.com/office/drawing/2014/main" id="{B8D327D1-BA39-46F4-817D-57998AF027B9}"/>
              </a:ext>
            </a:extLst>
          </p:cNvPr>
          <p:cNvSpPr txBox="1">
            <a:spLocks/>
          </p:cNvSpPr>
          <p:nvPr/>
        </p:nvSpPr>
        <p:spPr>
          <a:xfrm>
            <a:off x="761478" y="319088"/>
            <a:ext cx="952447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lumMod val="65000"/>
                    <a:lumOff val="35000"/>
                  </a:schemeClr>
                </a:solidFill>
                <a:latin typeface="Century Gothic" panose="020B0502020202020204" pitchFamily="34" charset="0"/>
                <a:ea typeface="+mj-ea"/>
                <a:cs typeface="+mj-cs"/>
              </a:defRPr>
            </a:lvl1pPr>
          </a:lstStyle>
          <a:p>
            <a:r>
              <a:rPr lang="de-DE" dirty="0"/>
              <a:t>Zahlen – Daten - Fakten</a:t>
            </a:r>
          </a:p>
        </p:txBody>
      </p:sp>
      <p:graphicFrame>
        <p:nvGraphicFramePr>
          <p:cNvPr id="8" name="Tabelle 8">
            <a:extLst>
              <a:ext uri="{FF2B5EF4-FFF2-40B4-BE49-F238E27FC236}">
                <a16:creationId xmlns:a16="http://schemas.microsoft.com/office/drawing/2014/main" id="{DC783443-4142-49F7-B5AD-08EF6CE2ACB4}"/>
              </a:ext>
            </a:extLst>
          </p:cNvPr>
          <p:cNvGraphicFramePr>
            <a:graphicFrameLocks noGrp="1"/>
          </p:cNvGraphicFramePr>
          <p:nvPr>
            <p:extLst>
              <p:ext uri="{D42A27DB-BD31-4B8C-83A1-F6EECF244321}">
                <p14:modId xmlns:p14="http://schemas.microsoft.com/office/powerpoint/2010/main" val="2031955177"/>
              </p:ext>
            </p:extLst>
          </p:nvPr>
        </p:nvGraphicFramePr>
        <p:xfrm>
          <a:off x="831273" y="2321886"/>
          <a:ext cx="9454684" cy="4217023"/>
        </p:xfrm>
        <a:graphic>
          <a:graphicData uri="http://schemas.openxmlformats.org/drawingml/2006/table">
            <a:tbl>
              <a:tblPr firstRow="1" bandRow="1">
                <a:tableStyleId>{5C22544A-7EE6-4342-B048-85BDC9FD1C3A}</a:tableStyleId>
              </a:tblPr>
              <a:tblGrid>
                <a:gridCol w="3384776">
                  <a:extLst>
                    <a:ext uri="{9D8B030D-6E8A-4147-A177-3AD203B41FA5}">
                      <a16:colId xmlns:a16="http://schemas.microsoft.com/office/drawing/2014/main" val="729961272"/>
                    </a:ext>
                  </a:extLst>
                </a:gridCol>
                <a:gridCol w="1966574">
                  <a:extLst>
                    <a:ext uri="{9D8B030D-6E8A-4147-A177-3AD203B41FA5}">
                      <a16:colId xmlns:a16="http://schemas.microsoft.com/office/drawing/2014/main" val="349414496"/>
                    </a:ext>
                  </a:extLst>
                </a:gridCol>
                <a:gridCol w="1994939">
                  <a:extLst>
                    <a:ext uri="{9D8B030D-6E8A-4147-A177-3AD203B41FA5}">
                      <a16:colId xmlns:a16="http://schemas.microsoft.com/office/drawing/2014/main" val="2690053373"/>
                    </a:ext>
                  </a:extLst>
                </a:gridCol>
                <a:gridCol w="2108395">
                  <a:extLst>
                    <a:ext uri="{9D8B030D-6E8A-4147-A177-3AD203B41FA5}">
                      <a16:colId xmlns:a16="http://schemas.microsoft.com/office/drawing/2014/main" val="750260369"/>
                    </a:ext>
                  </a:extLst>
                </a:gridCol>
              </a:tblGrid>
              <a:tr h="469889">
                <a:tc rowSpan="2">
                  <a:txBody>
                    <a:bodyPr/>
                    <a:lstStyle/>
                    <a:p>
                      <a:r>
                        <a:rPr lang="de-DE" dirty="0">
                          <a:solidFill>
                            <a:schemeClr val="tx1">
                              <a:lumMod val="65000"/>
                              <a:lumOff val="35000"/>
                            </a:schemeClr>
                          </a:solidFill>
                        </a:rPr>
                        <a:t>Fondsgruppe</a:t>
                      </a:r>
                    </a:p>
                  </a:txBody>
                  <a:tcPr anchor="ctr">
                    <a:solidFill>
                      <a:schemeClr val="bg2">
                        <a:lumMod val="90000"/>
                      </a:schemeClr>
                    </a:solidFill>
                  </a:tcPr>
                </a:tc>
                <a:tc gridSpan="2">
                  <a:txBody>
                    <a:bodyPr/>
                    <a:lstStyle/>
                    <a:p>
                      <a:pPr algn="ctr"/>
                      <a:r>
                        <a:rPr lang="de-DE" dirty="0">
                          <a:solidFill>
                            <a:schemeClr val="tx1">
                              <a:lumMod val="65000"/>
                              <a:lumOff val="35000"/>
                            </a:schemeClr>
                          </a:solidFill>
                        </a:rPr>
                        <a:t>Rendite p. a. in %</a:t>
                      </a:r>
                    </a:p>
                  </a:txBody>
                  <a:tcPr>
                    <a:solidFill>
                      <a:schemeClr val="bg2">
                        <a:lumMod val="90000"/>
                      </a:schemeClr>
                    </a:solidFill>
                  </a:tcPr>
                </a:tc>
                <a:tc hMerge="1">
                  <a:txBody>
                    <a:bodyPr/>
                    <a:lstStyle/>
                    <a:p>
                      <a:endParaRPr lang="de-DE" dirty="0">
                        <a:solidFill>
                          <a:schemeClr val="tx1">
                            <a:lumMod val="65000"/>
                            <a:lumOff val="35000"/>
                          </a:schemeClr>
                        </a:solidFill>
                      </a:endParaRPr>
                    </a:p>
                  </a:txBody>
                  <a:tcPr/>
                </a:tc>
                <a:tc>
                  <a:txBody>
                    <a:bodyPr/>
                    <a:lstStyle/>
                    <a:p>
                      <a:pPr algn="ctr"/>
                      <a:r>
                        <a:rPr lang="de-DE" dirty="0">
                          <a:solidFill>
                            <a:schemeClr val="tx1">
                              <a:lumMod val="65000"/>
                              <a:lumOff val="35000"/>
                            </a:schemeClr>
                          </a:solidFill>
                        </a:rPr>
                        <a:t>Renditedifferenz</a:t>
                      </a:r>
                    </a:p>
                  </a:txBody>
                  <a:tcPr>
                    <a:solidFill>
                      <a:schemeClr val="bg2">
                        <a:lumMod val="90000"/>
                      </a:schemeClr>
                    </a:solidFill>
                  </a:tcPr>
                </a:tc>
                <a:extLst>
                  <a:ext uri="{0D108BD9-81ED-4DB2-BD59-A6C34878D82A}">
                    <a16:rowId xmlns:a16="http://schemas.microsoft.com/office/drawing/2014/main" val="269483259"/>
                  </a:ext>
                </a:extLst>
              </a:tr>
              <a:tr h="469889">
                <a:tc vMerge="1">
                  <a:txBody>
                    <a:bodyPr/>
                    <a:lstStyle/>
                    <a:p>
                      <a:endParaRPr lang="de-DE" dirty="0">
                        <a:solidFill>
                          <a:schemeClr val="tx1">
                            <a:lumMod val="65000"/>
                            <a:lumOff val="35000"/>
                          </a:schemeClr>
                        </a:solidFill>
                      </a:endParaRPr>
                    </a:p>
                  </a:txBody>
                  <a:tcPr/>
                </a:tc>
                <a:tc>
                  <a:txBody>
                    <a:bodyPr/>
                    <a:lstStyle/>
                    <a:p>
                      <a:pPr algn="ctr"/>
                      <a:r>
                        <a:rPr lang="de-DE" b="1" dirty="0">
                          <a:solidFill>
                            <a:schemeClr val="tx1">
                              <a:lumMod val="65000"/>
                              <a:lumOff val="35000"/>
                            </a:schemeClr>
                          </a:solidFill>
                        </a:rPr>
                        <a:t>nachhaltig</a:t>
                      </a:r>
                    </a:p>
                  </a:txBody>
                  <a:tcPr>
                    <a:solidFill>
                      <a:schemeClr val="bg2">
                        <a:lumMod val="90000"/>
                      </a:schemeClr>
                    </a:solidFill>
                  </a:tcPr>
                </a:tc>
                <a:tc>
                  <a:txBody>
                    <a:bodyPr/>
                    <a:lstStyle/>
                    <a:p>
                      <a:pPr algn="ctr"/>
                      <a:r>
                        <a:rPr lang="de-DE" b="1" dirty="0">
                          <a:solidFill>
                            <a:schemeClr val="tx1">
                              <a:lumMod val="65000"/>
                              <a:lumOff val="35000"/>
                            </a:schemeClr>
                          </a:solidFill>
                        </a:rPr>
                        <a:t>konventionell</a:t>
                      </a:r>
                    </a:p>
                  </a:txBody>
                  <a:tcPr>
                    <a:solidFill>
                      <a:schemeClr val="bg2">
                        <a:lumMod val="90000"/>
                      </a:schemeClr>
                    </a:solidFill>
                  </a:tcPr>
                </a:tc>
                <a:tc>
                  <a:txBody>
                    <a:bodyPr/>
                    <a:lstStyle/>
                    <a:p>
                      <a:pPr algn="ctr"/>
                      <a:r>
                        <a:rPr lang="de-DE" b="1" dirty="0">
                          <a:solidFill>
                            <a:schemeClr val="tx1">
                              <a:lumMod val="65000"/>
                              <a:lumOff val="35000"/>
                            </a:schemeClr>
                          </a:solidFill>
                        </a:rPr>
                        <a:t>in %</a:t>
                      </a:r>
                    </a:p>
                  </a:txBody>
                  <a:tcPr>
                    <a:solidFill>
                      <a:schemeClr val="bg2">
                        <a:lumMod val="90000"/>
                      </a:schemeClr>
                    </a:solidFill>
                  </a:tcPr>
                </a:tc>
                <a:extLst>
                  <a:ext uri="{0D108BD9-81ED-4DB2-BD59-A6C34878D82A}">
                    <a16:rowId xmlns:a16="http://schemas.microsoft.com/office/drawing/2014/main" val="3253387908"/>
                  </a:ext>
                </a:extLst>
              </a:tr>
              <a:tr h="655449">
                <a:tc>
                  <a:txBody>
                    <a:bodyPr/>
                    <a:lstStyle/>
                    <a:p>
                      <a:r>
                        <a:rPr lang="de-DE" dirty="0">
                          <a:solidFill>
                            <a:schemeClr val="tx1">
                              <a:lumMod val="65000"/>
                              <a:lumOff val="35000"/>
                            </a:schemeClr>
                          </a:solidFill>
                        </a:rPr>
                        <a:t>Mischfonds ausgewogen, global</a:t>
                      </a:r>
                    </a:p>
                  </a:txBody>
                  <a:tcPr/>
                </a:tc>
                <a:tc>
                  <a:txBody>
                    <a:bodyPr/>
                    <a:lstStyle/>
                    <a:p>
                      <a:pPr algn="ctr"/>
                      <a:r>
                        <a:rPr lang="de-DE" dirty="0">
                          <a:solidFill>
                            <a:schemeClr val="tx1">
                              <a:lumMod val="65000"/>
                              <a:lumOff val="35000"/>
                            </a:schemeClr>
                          </a:solidFill>
                        </a:rPr>
                        <a:t>3,2</a:t>
                      </a:r>
                    </a:p>
                  </a:txBody>
                  <a:tcPr/>
                </a:tc>
                <a:tc>
                  <a:txBody>
                    <a:bodyPr/>
                    <a:lstStyle/>
                    <a:p>
                      <a:pPr algn="ctr"/>
                      <a:r>
                        <a:rPr lang="de-DE" dirty="0">
                          <a:solidFill>
                            <a:schemeClr val="tx1">
                              <a:lumMod val="65000"/>
                              <a:lumOff val="35000"/>
                            </a:schemeClr>
                          </a:solidFill>
                        </a:rPr>
                        <a:t>2,3</a:t>
                      </a:r>
                    </a:p>
                  </a:txBody>
                  <a:tcPr/>
                </a:tc>
                <a:tc>
                  <a:txBody>
                    <a:bodyPr/>
                    <a:lstStyle/>
                    <a:p>
                      <a:pPr algn="ctr"/>
                      <a:r>
                        <a:rPr lang="de-DE" dirty="0">
                          <a:solidFill>
                            <a:schemeClr val="tx1">
                              <a:lumMod val="65000"/>
                              <a:lumOff val="35000"/>
                            </a:schemeClr>
                          </a:solidFill>
                        </a:rPr>
                        <a:t>0,9</a:t>
                      </a:r>
                    </a:p>
                  </a:txBody>
                  <a:tcPr/>
                </a:tc>
                <a:extLst>
                  <a:ext uri="{0D108BD9-81ED-4DB2-BD59-A6C34878D82A}">
                    <a16:rowId xmlns:a16="http://schemas.microsoft.com/office/drawing/2014/main" val="1086666435"/>
                  </a:ext>
                </a:extLst>
              </a:tr>
              <a:tr h="655449">
                <a:tc>
                  <a:txBody>
                    <a:bodyPr/>
                    <a:lstStyle/>
                    <a:p>
                      <a:r>
                        <a:rPr lang="de-DE" dirty="0">
                          <a:solidFill>
                            <a:schemeClr val="tx1">
                              <a:lumMod val="65000"/>
                              <a:lumOff val="35000"/>
                            </a:schemeClr>
                          </a:solidFill>
                        </a:rPr>
                        <a:t>Aktienfonds </a:t>
                      </a:r>
                    </a:p>
                    <a:p>
                      <a:r>
                        <a:rPr lang="de-DE" dirty="0">
                          <a:solidFill>
                            <a:schemeClr val="tx1">
                              <a:lumMod val="65000"/>
                              <a:lumOff val="35000"/>
                            </a:schemeClr>
                          </a:solidFill>
                        </a:rPr>
                        <a:t>global</a:t>
                      </a:r>
                    </a:p>
                  </a:txBody>
                  <a:tcPr/>
                </a:tc>
                <a:tc>
                  <a:txBody>
                    <a:bodyPr/>
                    <a:lstStyle/>
                    <a:p>
                      <a:pPr algn="ctr"/>
                      <a:r>
                        <a:rPr lang="de-DE" dirty="0">
                          <a:solidFill>
                            <a:schemeClr val="tx1">
                              <a:lumMod val="65000"/>
                              <a:lumOff val="35000"/>
                            </a:schemeClr>
                          </a:solidFill>
                        </a:rPr>
                        <a:t>7,1</a:t>
                      </a:r>
                    </a:p>
                  </a:txBody>
                  <a:tcPr/>
                </a:tc>
                <a:tc>
                  <a:txBody>
                    <a:bodyPr/>
                    <a:lstStyle/>
                    <a:p>
                      <a:pPr algn="ctr"/>
                      <a:r>
                        <a:rPr lang="de-DE" dirty="0">
                          <a:solidFill>
                            <a:schemeClr val="tx1">
                              <a:lumMod val="65000"/>
                              <a:lumOff val="35000"/>
                            </a:schemeClr>
                          </a:solidFill>
                        </a:rPr>
                        <a:t>3,4</a:t>
                      </a:r>
                    </a:p>
                  </a:txBody>
                  <a:tcPr/>
                </a:tc>
                <a:tc>
                  <a:txBody>
                    <a:bodyPr/>
                    <a:lstStyle/>
                    <a:p>
                      <a:pPr algn="ctr"/>
                      <a:r>
                        <a:rPr lang="de-DE" dirty="0">
                          <a:solidFill>
                            <a:schemeClr val="tx1">
                              <a:lumMod val="65000"/>
                              <a:lumOff val="35000"/>
                            </a:schemeClr>
                          </a:solidFill>
                        </a:rPr>
                        <a:t>3,8</a:t>
                      </a:r>
                    </a:p>
                  </a:txBody>
                  <a:tcPr/>
                </a:tc>
                <a:extLst>
                  <a:ext uri="{0D108BD9-81ED-4DB2-BD59-A6C34878D82A}">
                    <a16:rowId xmlns:a16="http://schemas.microsoft.com/office/drawing/2014/main" val="1501126887"/>
                  </a:ext>
                </a:extLst>
              </a:tr>
              <a:tr h="655449">
                <a:tc>
                  <a:txBody>
                    <a:bodyPr/>
                    <a:lstStyle/>
                    <a:p>
                      <a:r>
                        <a:rPr lang="de-DE" dirty="0">
                          <a:solidFill>
                            <a:schemeClr val="tx1">
                              <a:lumMod val="65000"/>
                              <a:lumOff val="35000"/>
                            </a:schemeClr>
                          </a:solidFill>
                        </a:rPr>
                        <a:t>Rentenfonds, </a:t>
                      </a:r>
                    </a:p>
                    <a:p>
                      <a:r>
                        <a:rPr lang="de-DE" dirty="0">
                          <a:solidFill>
                            <a:schemeClr val="tx1">
                              <a:lumMod val="65000"/>
                              <a:lumOff val="35000"/>
                            </a:schemeClr>
                          </a:solidFill>
                        </a:rPr>
                        <a:t>Corporate Bonds</a:t>
                      </a:r>
                    </a:p>
                  </a:txBody>
                  <a:tcPr/>
                </a:tc>
                <a:tc>
                  <a:txBody>
                    <a:bodyPr/>
                    <a:lstStyle/>
                    <a:p>
                      <a:pPr algn="ctr"/>
                      <a:r>
                        <a:rPr lang="de-DE" dirty="0">
                          <a:solidFill>
                            <a:schemeClr val="tx1">
                              <a:lumMod val="65000"/>
                              <a:lumOff val="35000"/>
                            </a:schemeClr>
                          </a:solidFill>
                        </a:rPr>
                        <a:t>4,6</a:t>
                      </a:r>
                    </a:p>
                  </a:txBody>
                  <a:tcPr/>
                </a:tc>
                <a:tc>
                  <a:txBody>
                    <a:bodyPr/>
                    <a:lstStyle/>
                    <a:p>
                      <a:pPr algn="ctr"/>
                      <a:r>
                        <a:rPr lang="de-DE" dirty="0">
                          <a:solidFill>
                            <a:schemeClr val="tx1">
                              <a:lumMod val="65000"/>
                              <a:lumOff val="35000"/>
                            </a:schemeClr>
                          </a:solidFill>
                        </a:rPr>
                        <a:t>2,0</a:t>
                      </a:r>
                    </a:p>
                  </a:txBody>
                  <a:tcPr/>
                </a:tc>
                <a:tc>
                  <a:txBody>
                    <a:bodyPr/>
                    <a:lstStyle/>
                    <a:p>
                      <a:pPr algn="ctr"/>
                      <a:r>
                        <a:rPr lang="de-DE" dirty="0">
                          <a:solidFill>
                            <a:schemeClr val="tx1">
                              <a:lumMod val="65000"/>
                              <a:lumOff val="35000"/>
                            </a:schemeClr>
                          </a:solidFill>
                        </a:rPr>
                        <a:t>2,6</a:t>
                      </a:r>
                    </a:p>
                  </a:txBody>
                  <a:tcPr/>
                </a:tc>
                <a:extLst>
                  <a:ext uri="{0D108BD9-81ED-4DB2-BD59-A6C34878D82A}">
                    <a16:rowId xmlns:a16="http://schemas.microsoft.com/office/drawing/2014/main" val="1215123233"/>
                  </a:ext>
                </a:extLst>
              </a:tr>
              <a:tr h="655449">
                <a:tc>
                  <a:txBody>
                    <a:bodyPr/>
                    <a:lstStyle/>
                    <a:p>
                      <a:r>
                        <a:rPr lang="de-DE" dirty="0">
                          <a:solidFill>
                            <a:schemeClr val="tx1">
                              <a:lumMod val="65000"/>
                              <a:lumOff val="35000"/>
                            </a:schemeClr>
                          </a:solidFill>
                        </a:rPr>
                        <a:t>Mischfonds aktienbetont, global</a:t>
                      </a:r>
                    </a:p>
                  </a:txBody>
                  <a:tcPr/>
                </a:tc>
                <a:tc>
                  <a:txBody>
                    <a:bodyPr/>
                    <a:lstStyle/>
                    <a:p>
                      <a:pPr algn="ctr"/>
                      <a:r>
                        <a:rPr lang="de-DE" dirty="0">
                          <a:solidFill>
                            <a:schemeClr val="tx1">
                              <a:lumMod val="65000"/>
                              <a:lumOff val="35000"/>
                            </a:schemeClr>
                          </a:solidFill>
                        </a:rPr>
                        <a:t>5,3</a:t>
                      </a:r>
                    </a:p>
                  </a:txBody>
                  <a:tcPr/>
                </a:tc>
                <a:tc>
                  <a:txBody>
                    <a:bodyPr/>
                    <a:lstStyle/>
                    <a:p>
                      <a:pPr algn="ctr"/>
                      <a:r>
                        <a:rPr lang="de-DE" dirty="0">
                          <a:solidFill>
                            <a:schemeClr val="tx1">
                              <a:lumMod val="65000"/>
                              <a:lumOff val="35000"/>
                            </a:schemeClr>
                          </a:solidFill>
                        </a:rPr>
                        <a:t>1,4</a:t>
                      </a:r>
                    </a:p>
                  </a:txBody>
                  <a:tcPr/>
                </a:tc>
                <a:tc>
                  <a:txBody>
                    <a:bodyPr/>
                    <a:lstStyle/>
                    <a:p>
                      <a:pPr algn="ctr"/>
                      <a:r>
                        <a:rPr lang="de-DE" dirty="0">
                          <a:solidFill>
                            <a:schemeClr val="tx1">
                              <a:lumMod val="65000"/>
                              <a:lumOff val="35000"/>
                            </a:schemeClr>
                          </a:solidFill>
                        </a:rPr>
                        <a:t>3,9</a:t>
                      </a:r>
                    </a:p>
                  </a:txBody>
                  <a:tcPr/>
                </a:tc>
                <a:extLst>
                  <a:ext uri="{0D108BD9-81ED-4DB2-BD59-A6C34878D82A}">
                    <a16:rowId xmlns:a16="http://schemas.microsoft.com/office/drawing/2014/main" val="1167873110"/>
                  </a:ext>
                </a:extLst>
              </a:tr>
              <a:tr h="655449">
                <a:tc>
                  <a:txBody>
                    <a:bodyPr/>
                    <a:lstStyle/>
                    <a:p>
                      <a:r>
                        <a:rPr lang="de-DE" dirty="0">
                          <a:solidFill>
                            <a:schemeClr val="tx1">
                              <a:lumMod val="65000"/>
                              <a:lumOff val="35000"/>
                            </a:schemeClr>
                          </a:solidFill>
                        </a:rPr>
                        <a:t>Mischfonds rentenbetont, global</a:t>
                      </a:r>
                    </a:p>
                  </a:txBody>
                  <a:tcPr/>
                </a:tc>
                <a:tc>
                  <a:txBody>
                    <a:bodyPr/>
                    <a:lstStyle/>
                    <a:p>
                      <a:pPr algn="ctr"/>
                      <a:r>
                        <a:rPr lang="de-DE" dirty="0">
                          <a:solidFill>
                            <a:schemeClr val="tx1">
                              <a:lumMod val="65000"/>
                              <a:lumOff val="35000"/>
                            </a:schemeClr>
                          </a:solidFill>
                        </a:rPr>
                        <a:t>3,1</a:t>
                      </a:r>
                    </a:p>
                  </a:txBody>
                  <a:tcPr/>
                </a:tc>
                <a:tc>
                  <a:txBody>
                    <a:bodyPr/>
                    <a:lstStyle/>
                    <a:p>
                      <a:pPr algn="ctr"/>
                      <a:r>
                        <a:rPr lang="de-DE" dirty="0">
                          <a:solidFill>
                            <a:schemeClr val="tx1">
                              <a:lumMod val="65000"/>
                              <a:lumOff val="35000"/>
                            </a:schemeClr>
                          </a:solidFill>
                        </a:rPr>
                        <a:t>0,7</a:t>
                      </a:r>
                    </a:p>
                  </a:txBody>
                  <a:tcPr/>
                </a:tc>
                <a:tc>
                  <a:txBody>
                    <a:bodyPr/>
                    <a:lstStyle/>
                    <a:p>
                      <a:pPr algn="ctr"/>
                      <a:r>
                        <a:rPr lang="de-DE" dirty="0">
                          <a:solidFill>
                            <a:schemeClr val="tx1">
                              <a:lumMod val="65000"/>
                              <a:lumOff val="35000"/>
                            </a:schemeClr>
                          </a:solidFill>
                        </a:rPr>
                        <a:t>2,5</a:t>
                      </a:r>
                    </a:p>
                  </a:txBody>
                  <a:tcPr/>
                </a:tc>
                <a:extLst>
                  <a:ext uri="{0D108BD9-81ED-4DB2-BD59-A6C34878D82A}">
                    <a16:rowId xmlns:a16="http://schemas.microsoft.com/office/drawing/2014/main" val="538553823"/>
                  </a:ext>
                </a:extLst>
              </a:tr>
            </a:tbl>
          </a:graphicData>
        </a:graphic>
      </p:graphicFrame>
    </p:spTree>
    <p:extLst>
      <p:ext uri="{BB962C8B-B14F-4D97-AF65-F5344CB8AC3E}">
        <p14:creationId xmlns:p14="http://schemas.microsoft.com/office/powerpoint/2010/main" val="212774565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lang="de-DE" dirty="0"/>
              <a:t>Zahlen – Daten - Fakten</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9" name="Grafik 8">
            <a:extLst>
              <a:ext uri="{FF2B5EF4-FFF2-40B4-BE49-F238E27FC236}">
                <a16:creationId xmlns:a16="http://schemas.microsoft.com/office/drawing/2014/main" id="{FFE28C32-3C84-410A-ABC7-94D2996BB12C}"/>
              </a:ext>
            </a:extLst>
          </p:cNvPr>
          <p:cNvPicPr>
            <a:picLocks noChangeAspect="1"/>
          </p:cNvPicPr>
          <p:nvPr/>
        </p:nvPicPr>
        <p:blipFill>
          <a:blip r:embed="rId2"/>
          <a:stretch>
            <a:fillRect/>
          </a:stretch>
        </p:blipFill>
        <p:spPr>
          <a:xfrm>
            <a:off x="1930400" y="1825625"/>
            <a:ext cx="6982691" cy="4298593"/>
          </a:xfrm>
          <a:prstGeom prst="rect">
            <a:avLst/>
          </a:prstGeom>
        </p:spPr>
      </p:pic>
    </p:spTree>
    <p:extLst>
      <p:ext uri="{BB962C8B-B14F-4D97-AF65-F5344CB8AC3E}">
        <p14:creationId xmlns:p14="http://schemas.microsoft.com/office/powerpoint/2010/main" val="420610606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6" name="Grafik 5">
            <a:extLst>
              <a:ext uri="{FF2B5EF4-FFF2-40B4-BE49-F238E27FC236}">
                <a16:creationId xmlns:a16="http://schemas.microsoft.com/office/drawing/2014/main" id="{F93D1C0B-65A8-4BCD-8EDE-67F3CB4FC976}"/>
              </a:ext>
            </a:extLst>
          </p:cNvPr>
          <p:cNvPicPr>
            <a:picLocks noChangeAspect="1"/>
          </p:cNvPicPr>
          <p:nvPr/>
        </p:nvPicPr>
        <p:blipFill>
          <a:blip r:embed="rId2"/>
          <a:stretch>
            <a:fillRect/>
          </a:stretch>
        </p:blipFill>
        <p:spPr>
          <a:xfrm>
            <a:off x="1637169" y="1967346"/>
            <a:ext cx="8213413" cy="3948234"/>
          </a:xfrm>
          <a:prstGeom prst="rect">
            <a:avLst/>
          </a:prstGeom>
        </p:spPr>
      </p:pic>
      <p:sp>
        <p:nvSpPr>
          <p:cNvPr id="8" name="Titel 1">
            <a:extLst>
              <a:ext uri="{FF2B5EF4-FFF2-40B4-BE49-F238E27FC236}">
                <a16:creationId xmlns:a16="http://schemas.microsoft.com/office/drawing/2014/main" id="{5D9DEA43-9BB3-48AD-8478-E79CF785923F}"/>
              </a:ext>
            </a:extLst>
          </p:cNvPr>
          <p:cNvSpPr>
            <a:spLocks noGrp="1"/>
          </p:cNvSpPr>
          <p:nvPr>
            <p:ph type="title"/>
          </p:nvPr>
        </p:nvSpPr>
        <p:spPr>
          <a:xfrm>
            <a:off x="609078" y="500062"/>
            <a:ext cx="9524478" cy="1325563"/>
          </a:xfrm>
        </p:spPr>
        <p:txBody>
          <a:bodyPr/>
          <a:lstStyle/>
          <a:p>
            <a:r>
              <a:rPr lang="de-DE" dirty="0"/>
              <a:t>Zahlen – Daten - Fakten</a:t>
            </a:r>
          </a:p>
        </p:txBody>
      </p:sp>
    </p:spTree>
    <p:extLst>
      <p:ext uri="{BB962C8B-B14F-4D97-AF65-F5344CB8AC3E}">
        <p14:creationId xmlns:p14="http://schemas.microsoft.com/office/powerpoint/2010/main" val="254954022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lang="de-DE" dirty="0"/>
              <a:t>Zahlen – Daten - Fakten</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6" name="Grafik 5">
            <a:extLst>
              <a:ext uri="{FF2B5EF4-FFF2-40B4-BE49-F238E27FC236}">
                <a16:creationId xmlns:a16="http://schemas.microsoft.com/office/drawing/2014/main" id="{8E225028-0077-488A-829B-1E52EB349FD0}"/>
              </a:ext>
            </a:extLst>
          </p:cNvPr>
          <p:cNvPicPr>
            <a:picLocks noChangeAspect="1"/>
          </p:cNvPicPr>
          <p:nvPr/>
        </p:nvPicPr>
        <p:blipFill>
          <a:blip r:embed="rId2"/>
          <a:stretch>
            <a:fillRect/>
          </a:stretch>
        </p:blipFill>
        <p:spPr>
          <a:xfrm>
            <a:off x="1326683" y="1825625"/>
            <a:ext cx="8686800" cy="4267200"/>
          </a:xfrm>
          <a:prstGeom prst="rect">
            <a:avLst/>
          </a:prstGeom>
        </p:spPr>
      </p:pic>
    </p:spTree>
    <p:extLst>
      <p:ext uri="{BB962C8B-B14F-4D97-AF65-F5344CB8AC3E}">
        <p14:creationId xmlns:p14="http://schemas.microsoft.com/office/powerpoint/2010/main" val="310512912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lang="de-DE" dirty="0"/>
              <a:t>Zahlen – Daten - Fakten</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10" name="Inhaltsplatzhalter 9">
            <a:extLst>
              <a:ext uri="{FF2B5EF4-FFF2-40B4-BE49-F238E27FC236}">
                <a16:creationId xmlns:a16="http://schemas.microsoft.com/office/drawing/2014/main" id="{1E4D51CA-3033-471B-AC2C-BECFF192D086}"/>
              </a:ext>
            </a:extLst>
          </p:cNvPr>
          <p:cNvPicPr>
            <a:picLocks noGrp="1" noChangeAspect="1"/>
          </p:cNvPicPr>
          <p:nvPr>
            <p:ph idx="1"/>
          </p:nvPr>
        </p:nvPicPr>
        <p:blipFill>
          <a:blip r:embed="rId2"/>
          <a:stretch>
            <a:fillRect/>
          </a:stretch>
        </p:blipFill>
        <p:spPr>
          <a:xfrm>
            <a:off x="1710748" y="2090737"/>
            <a:ext cx="8467725" cy="4000500"/>
          </a:xfrm>
        </p:spPr>
      </p:pic>
    </p:spTree>
    <p:extLst>
      <p:ext uri="{BB962C8B-B14F-4D97-AF65-F5344CB8AC3E}">
        <p14:creationId xmlns:p14="http://schemas.microsoft.com/office/powerpoint/2010/main" val="418849031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7" name="Inhaltsplatzhalter 2">
            <a:extLst>
              <a:ext uri="{FF2B5EF4-FFF2-40B4-BE49-F238E27FC236}">
                <a16:creationId xmlns:a16="http://schemas.microsoft.com/office/drawing/2014/main" id="{B41D084F-2EE4-46F8-A3D9-AF87ABCD3260}"/>
              </a:ext>
            </a:extLst>
          </p:cNvPr>
          <p:cNvSpPr>
            <a:spLocks noGrp="1"/>
          </p:cNvSpPr>
          <p:nvPr>
            <p:ph idx="1"/>
          </p:nvPr>
        </p:nvSpPr>
        <p:spPr>
          <a:xfrm>
            <a:off x="766096" y="1851689"/>
            <a:ext cx="10973844" cy="4241714"/>
          </a:xfrm>
        </p:spPr>
        <p:txBody>
          <a:bodyPr/>
          <a:lstStyle/>
          <a:p>
            <a:pPr marL="514350" indent="-514350">
              <a:buClr>
                <a:schemeClr val="tx1">
                  <a:lumMod val="65000"/>
                  <a:lumOff val="35000"/>
                </a:schemeClr>
              </a:buClr>
              <a:buFont typeface="+mj-lt"/>
              <a:buAutoNum type="arabicPeriod"/>
            </a:pPr>
            <a:r>
              <a:rPr lang="de-DE" dirty="0"/>
              <a:t>Zahlen – Daten - Fakten</a:t>
            </a:r>
          </a:p>
          <a:p>
            <a:pPr marL="514350" indent="-514350">
              <a:buClr>
                <a:schemeClr val="tx1">
                  <a:lumMod val="65000"/>
                  <a:lumOff val="35000"/>
                </a:schemeClr>
              </a:buClr>
              <a:buFont typeface="+mj-lt"/>
              <a:buAutoNum type="arabicPeriod"/>
            </a:pPr>
            <a:r>
              <a:rPr lang="de-DE" b="1" dirty="0"/>
              <a:t>Europarechtliche Vorgaben</a:t>
            </a:r>
          </a:p>
          <a:p>
            <a:pPr marL="514350" indent="-514350">
              <a:buClr>
                <a:schemeClr val="tx1">
                  <a:lumMod val="65000"/>
                  <a:lumOff val="35000"/>
                </a:schemeClr>
              </a:buClr>
              <a:buFont typeface="+mj-lt"/>
              <a:buAutoNum type="arabicPeriod"/>
            </a:pPr>
            <a:r>
              <a:rPr lang="de-DE" dirty="0"/>
              <a:t>MIFID II</a:t>
            </a:r>
          </a:p>
          <a:p>
            <a:pPr marL="514350" indent="-514350">
              <a:buClr>
                <a:schemeClr val="tx1">
                  <a:lumMod val="65000"/>
                  <a:lumOff val="35000"/>
                </a:schemeClr>
              </a:buClr>
              <a:buFont typeface="+mj-lt"/>
              <a:buAutoNum type="arabicPeriod"/>
            </a:pPr>
            <a:r>
              <a:rPr lang="de-DE" dirty="0"/>
              <a:t>Formularwerke und MSC</a:t>
            </a:r>
          </a:p>
          <a:p>
            <a:pPr marL="514350" indent="-514350">
              <a:buClr>
                <a:schemeClr val="tx1">
                  <a:lumMod val="65000"/>
                  <a:lumOff val="35000"/>
                </a:schemeClr>
              </a:buClr>
              <a:buFont typeface="+mj-lt"/>
              <a:buAutoNum type="arabicPeriod"/>
            </a:pPr>
            <a:r>
              <a:rPr lang="de-DE" dirty="0"/>
              <a:t>Nachhaltigkeit in der Fondsvermögensverwaltung</a:t>
            </a:r>
          </a:p>
          <a:p>
            <a:pPr marL="514350" indent="-514350">
              <a:buClr>
                <a:schemeClr val="tx1">
                  <a:lumMod val="65000"/>
                  <a:lumOff val="35000"/>
                </a:schemeClr>
              </a:buClr>
              <a:buFont typeface="+mj-lt"/>
              <a:buAutoNum type="arabicPeriod"/>
            </a:pPr>
            <a:r>
              <a:rPr lang="de-DE" dirty="0"/>
              <a:t>Weitere Lektüre / Sachkundeschulung</a:t>
            </a:r>
          </a:p>
          <a:p>
            <a:pPr marL="0" indent="0">
              <a:buNone/>
            </a:pPr>
            <a:endParaRPr lang="de-DE" dirty="0"/>
          </a:p>
        </p:txBody>
      </p:sp>
    </p:spTree>
    <p:extLst>
      <p:ext uri="{BB962C8B-B14F-4D97-AF65-F5344CB8AC3E}">
        <p14:creationId xmlns:p14="http://schemas.microsoft.com/office/powerpoint/2010/main" val="126863828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lang="de-DE" dirty="0"/>
              <a:t>EU-Aktionsplan für ein nachhaltiges Finanzwesen</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09078" y="2479761"/>
            <a:ext cx="10973844" cy="3166030"/>
          </a:xfrm>
        </p:spPr>
        <p:txBody>
          <a:bodyPr/>
          <a:lstStyle/>
          <a:p>
            <a:r>
              <a:rPr lang="de-DE" dirty="0"/>
              <a:t>Die EU-Kommission hat am 08.03.2018 einen Aktionsplan für ein nachhaltiges Finanzwesen vorgelegt</a:t>
            </a:r>
          </a:p>
          <a:p>
            <a:r>
              <a:rPr lang="de-DE" dirty="0"/>
              <a:t>Hintergrund war das Pariser Klimaschutzübereinkommen und die UN-Agenda 2030 (vom 12.12.2015)</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Tree>
    <p:extLst>
      <p:ext uri="{BB962C8B-B14F-4D97-AF65-F5344CB8AC3E}">
        <p14:creationId xmlns:p14="http://schemas.microsoft.com/office/powerpoint/2010/main" val="149104864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lang="de-DE" dirty="0"/>
              <a:t>Inhalt des Aktionsplanes</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09078" y="2102765"/>
            <a:ext cx="4936045" cy="4241714"/>
          </a:xfrm>
        </p:spPr>
        <p:txBody>
          <a:bodyPr>
            <a:normAutofit fontScale="70000" lnSpcReduction="20000"/>
          </a:bodyPr>
          <a:lstStyle/>
          <a:p>
            <a:pPr marL="0" indent="0">
              <a:lnSpc>
                <a:spcPct val="124000"/>
              </a:lnSpc>
              <a:buNone/>
            </a:pPr>
            <a:r>
              <a:rPr lang="de-DE" dirty="0"/>
              <a:t>Der Aktionsplan enthält Handlungs-empfehlungen für ein nachhaltiges Finanzwesen zur Erreichung der klimapolitischen Ziele von Paris und der nachhaltigen Entwicklungsziele durch </a:t>
            </a:r>
          </a:p>
          <a:p>
            <a:pPr>
              <a:lnSpc>
                <a:spcPct val="124000"/>
              </a:lnSpc>
            </a:pPr>
            <a:r>
              <a:rPr lang="de-DE" dirty="0"/>
              <a:t>Umlenkung der Kapitalströme</a:t>
            </a:r>
          </a:p>
          <a:p>
            <a:pPr>
              <a:lnSpc>
                <a:spcPct val="124000"/>
              </a:lnSpc>
            </a:pPr>
            <a:r>
              <a:rPr lang="de-DE" dirty="0"/>
              <a:t>Einbeziehung der Nachhaltigkeit in das Risikomanagement und </a:t>
            </a:r>
          </a:p>
          <a:p>
            <a:pPr>
              <a:lnSpc>
                <a:spcPct val="124000"/>
              </a:lnSpc>
            </a:pPr>
            <a:r>
              <a:rPr lang="de-DE" dirty="0"/>
              <a:t>Förderung der Transparenz und Langfristigkeit</a:t>
            </a:r>
          </a:p>
          <a:p>
            <a:pPr marL="0" indent="0">
              <a:buNone/>
            </a:pPr>
            <a:endParaRPr lang="de-DE" dirty="0"/>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6" name="Grafik 5">
            <a:extLst>
              <a:ext uri="{FF2B5EF4-FFF2-40B4-BE49-F238E27FC236}">
                <a16:creationId xmlns:a16="http://schemas.microsoft.com/office/drawing/2014/main" id="{7861A031-9E3B-4F07-88B7-11C8F18DB931}"/>
              </a:ext>
            </a:extLst>
          </p:cNvPr>
          <p:cNvPicPr>
            <a:picLocks noChangeAspect="1"/>
          </p:cNvPicPr>
          <p:nvPr/>
        </p:nvPicPr>
        <p:blipFill>
          <a:blip r:embed="rId2"/>
          <a:stretch>
            <a:fillRect/>
          </a:stretch>
        </p:blipFill>
        <p:spPr>
          <a:xfrm>
            <a:off x="5715179" y="1993098"/>
            <a:ext cx="5790846" cy="4545814"/>
          </a:xfrm>
          <a:prstGeom prst="rect">
            <a:avLst/>
          </a:prstGeom>
        </p:spPr>
      </p:pic>
    </p:spTree>
    <p:extLst>
      <p:ext uri="{BB962C8B-B14F-4D97-AF65-F5344CB8AC3E}">
        <p14:creationId xmlns:p14="http://schemas.microsoft.com/office/powerpoint/2010/main" val="86231030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graphicFrame>
        <p:nvGraphicFramePr>
          <p:cNvPr id="12" name="Diagramm 11">
            <a:extLst>
              <a:ext uri="{FF2B5EF4-FFF2-40B4-BE49-F238E27FC236}">
                <a16:creationId xmlns:a16="http://schemas.microsoft.com/office/drawing/2014/main" id="{B99BBCB3-B0E3-45B3-9567-93161CDEF185}"/>
              </a:ext>
            </a:extLst>
          </p:cNvPr>
          <p:cNvGraphicFramePr/>
          <p:nvPr>
            <p:extLst>
              <p:ext uri="{D42A27DB-BD31-4B8C-83A1-F6EECF244321}">
                <p14:modId xmlns:p14="http://schemas.microsoft.com/office/powerpoint/2010/main" val="1041131967"/>
              </p:ext>
            </p:extLst>
          </p:nvPr>
        </p:nvGraphicFramePr>
        <p:xfrm>
          <a:off x="664440" y="514959"/>
          <a:ext cx="9199487" cy="60239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Rechteck: abgerundete Ecken 12">
            <a:extLst>
              <a:ext uri="{FF2B5EF4-FFF2-40B4-BE49-F238E27FC236}">
                <a16:creationId xmlns:a16="http://schemas.microsoft.com/office/drawing/2014/main" id="{0ECB858A-9DF7-4C47-A3EE-7763A2F8BBC3}"/>
              </a:ext>
            </a:extLst>
          </p:cNvPr>
          <p:cNvSpPr/>
          <p:nvPr/>
        </p:nvSpPr>
        <p:spPr>
          <a:xfrm>
            <a:off x="4613436" y="3181726"/>
            <a:ext cx="1560946" cy="69041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tx1">
                    <a:lumMod val="65000"/>
                    <a:lumOff val="35000"/>
                  </a:schemeClr>
                </a:solidFill>
              </a:rPr>
              <a:t>E S G</a:t>
            </a:r>
          </a:p>
        </p:txBody>
      </p:sp>
    </p:spTree>
    <p:extLst>
      <p:ext uri="{BB962C8B-B14F-4D97-AF65-F5344CB8AC3E}">
        <p14:creationId xmlns:p14="http://schemas.microsoft.com/office/powerpoint/2010/main" val="2782282908"/>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a:xfrm>
            <a:off x="667801" y="198886"/>
            <a:ext cx="9524478" cy="1325563"/>
          </a:xfrm>
        </p:spPr>
        <p:txBody>
          <a:bodyPr/>
          <a:lstStyle/>
          <a:p>
            <a:r>
              <a:rPr lang="de-DE" dirty="0"/>
              <a:t>17 globale Nachhaltigkeitsziele</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550781" y="6106675"/>
            <a:ext cx="9641498" cy="365125"/>
          </a:xfrm>
        </p:spPr>
        <p:txBody>
          <a:bodyPr>
            <a:noAutofit/>
          </a:bodyPr>
          <a:lstStyle/>
          <a:p>
            <a:pPr marL="0" indent="0" algn="r">
              <a:buNone/>
            </a:pPr>
            <a:r>
              <a:rPr lang="de-DE" sz="1200" b="1" dirty="0">
                <a:solidFill>
                  <a:srgbClr val="00B050"/>
                </a:solidFill>
              </a:rPr>
              <a:t>https://www.bundesregierung.de/breg-de/themen/nachhaltigkeitspolitik/nachhaltigkeitsziele-verstaendlich-erklaert-232174</a:t>
            </a:r>
          </a:p>
        </p:txBody>
      </p:sp>
      <p:pic>
        <p:nvPicPr>
          <p:cNvPr id="6" name="Grafik 5">
            <a:extLst>
              <a:ext uri="{FF2B5EF4-FFF2-40B4-BE49-F238E27FC236}">
                <a16:creationId xmlns:a16="http://schemas.microsoft.com/office/drawing/2014/main" id="{63C8D25E-A5FB-4D58-A89E-6154D48A2AAD}"/>
              </a:ext>
            </a:extLst>
          </p:cNvPr>
          <p:cNvPicPr>
            <a:picLocks noChangeAspect="1"/>
          </p:cNvPicPr>
          <p:nvPr/>
        </p:nvPicPr>
        <p:blipFill>
          <a:blip r:embed="rId2"/>
          <a:stretch>
            <a:fillRect/>
          </a:stretch>
        </p:blipFill>
        <p:spPr>
          <a:xfrm>
            <a:off x="872455" y="1314726"/>
            <a:ext cx="8634808" cy="4386080"/>
          </a:xfrm>
          <a:prstGeom prst="rect">
            <a:avLst/>
          </a:prstGeom>
        </p:spPr>
      </p:pic>
    </p:spTree>
    <p:extLst>
      <p:ext uri="{BB962C8B-B14F-4D97-AF65-F5344CB8AC3E}">
        <p14:creationId xmlns:p14="http://schemas.microsoft.com/office/powerpoint/2010/main" val="246428571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a:xfrm>
            <a:off x="609078" y="383589"/>
            <a:ext cx="9524478" cy="1325563"/>
          </a:xfrm>
        </p:spPr>
        <p:txBody>
          <a:bodyPr>
            <a:normAutofit/>
          </a:bodyPr>
          <a:lstStyle/>
          <a:p>
            <a:r>
              <a:rPr lang="de-DE" sz="3400" dirty="0"/>
              <a:t>Stand der Umsetzung und wie geht es weiter?</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370676" y="4316494"/>
            <a:ext cx="11450647" cy="2059139"/>
          </a:xfrm>
        </p:spPr>
        <p:txBody>
          <a:bodyPr>
            <a:noAutofit/>
          </a:bodyPr>
          <a:lstStyle/>
          <a:p>
            <a:pPr>
              <a:lnSpc>
                <a:spcPct val="120000"/>
              </a:lnSpc>
              <a:spcBef>
                <a:spcPts val="500"/>
              </a:spcBef>
            </a:pPr>
            <a:r>
              <a:rPr lang="de-DE" sz="1300" b="0" i="0" dirty="0">
                <a:solidFill>
                  <a:srgbClr val="000000"/>
                </a:solidFill>
                <a:effectLst/>
                <a:latin typeface="+mj-lt"/>
              </a:rPr>
              <a:t>Die am 10.03.2021 teilweise in Kraft tretende Offenlegungsverordnung in der EU verpflichtet Finanzmarktteilnehmer zu mehr Transparenz beim Thema Nachhaltigkeit.</a:t>
            </a:r>
          </a:p>
          <a:p>
            <a:pPr>
              <a:lnSpc>
                <a:spcPct val="120000"/>
              </a:lnSpc>
              <a:spcBef>
                <a:spcPts val="500"/>
              </a:spcBef>
            </a:pPr>
            <a:r>
              <a:rPr lang="de-DE" sz="1300" dirty="0">
                <a:solidFill>
                  <a:srgbClr val="000000"/>
                </a:solidFill>
                <a:latin typeface="+mj-lt"/>
              </a:rPr>
              <a:t>Die </a:t>
            </a:r>
            <a:r>
              <a:rPr lang="de-DE" sz="1300" dirty="0" err="1">
                <a:solidFill>
                  <a:srgbClr val="000000"/>
                </a:solidFill>
                <a:latin typeface="+mj-lt"/>
              </a:rPr>
              <a:t>TaxonomieVO</a:t>
            </a:r>
            <a:r>
              <a:rPr lang="de-DE" sz="1300" dirty="0">
                <a:solidFill>
                  <a:srgbClr val="000000"/>
                </a:solidFill>
                <a:latin typeface="+mj-lt"/>
              </a:rPr>
              <a:t> enthält die Kriterien zur Bestimmung, ob eine Wirtschaftstätigkeit als ökologisch nachhaltig einzustufen ist (Taxonomie), um damit den Grad der ökologischen Nachhaltigkeit einer Investition ermitteln zu können. </a:t>
            </a:r>
          </a:p>
          <a:p>
            <a:pPr>
              <a:lnSpc>
                <a:spcPct val="120000"/>
              </a:lnSpc>
              <a:spcBef>
                <a:spcPts val="500"/>
              </a:spcBef>
            </a:pPr>
            <a:r>
              <a:rPr lang="de-DE" sz="1300" dirty="0">
                <a:solidFill>
                  <a:srgbClr val="000000"/>
                </a:solidFill>
                <a:latin typeface="+mj-lt"/>
              </a:rPr>
              <a:t>RTS – Regulatorische und technische Regulierungsstandards - dienen der Harmonisierung der Bestimmungen, deren Spezifizierung und Festlegung</a:t>
            </a:r>
          </a:p>
          <a:p>
            <a:pPr>
              <a:lnSpc>
                <a:spcPct val="120000"/>
              </a:lnSpc>
              <a:spcBef>
                <a:spcPts val="500"/>
              </a:spcBef>
            </a:pPr>
            <a:r>
              <a:rPr lang="de-DE" sz="1300" dirty="0">
                <a:solidFill>
                  <a:srgbClr val="000000"/>
                </a:solidFill>
                <a:latin typeface="+mj-lt"/>
              </a:rPr>
              <a:t>Vorgaben zur Geeignetheit (MIFID II). Umsetzung im 1. Halbjahr 2022</a:t>
            </a:r>
          </a:p>
          <a:p>
            <a:pPr>
              <a:lnSpc>
                <a:spcPct val="120000"/>
              </a:lnSpc>
              <a:spcBef>
                <a:spcPts val="0"/>
              </a:spcBef>
            </a:pPr>
            <a:endParaRPr lang="de-DE" sz="1400" dirty="0">
              <a:solidFill>
                <a:srgbClr val="000000"/>
              </a:solidFill>
              <a:latin typeface="+mj-lt"/>
            </a:endParaRPr>
          </a:p>
          <a:p>
            <a:pPr marL="0" indent="0">
              <a:lnSpc>
                <a:spcPct val="120000"/>
              </a:lnSpc>
              <a:spcBef>
                <a:spcPts val="0"/>
              </a:spcBef>
              <a:buNone/>
            </a:pPr>
            <a:endParaRPr lang="de-DE" sz="1400" dirty="0"/>
          </a:p>
        </p:txBody>
      </p:sp>
      <p:grpSp>
        <p:nvGrpSpPr>
          <p:cNvPr id="27" name="Gruppieren 26">
            <a:extLst>
              <a:ext uri="{FF2B5EF4-FFF2-40B4-BE49-F238E27FC236}">
                <a16:creationId xmlns:a16="http://schemas.microsoft.com/office/drawing/2014/main" id="{BF09A1EF-33DA-469C-9BB6-DCDC60790728}"/>
              </a:ext>
            </a:extLst>
          </p:cNvPr>
          <p:cNvGrpSpPr/>
          <p:nvPr/>
        </p:nvGrpSpPr>
        <p:grpSpPr>
          <a:xfrm>
            <a:off x="820044" y="1632880"/>
            <a:ext cx="9728119" cy="2644611"/>
            <a:chOff x="833627" y="1988820"/>
            <a:chExt cx="10011918" cy="2878073"/>
          </a:xfrm>
        </p:grpSpPr>
        <p:pic>
          <p:nvPicPr>
            <p:cNvPr id="5" name="object 3">
              <a:extLst>
                <a:ext uri="{FF2B5EF4-FFF2-40B4-BE49-F238E27FC236}">
                  <a16:creationId xmlns:a16="http://schemas.microsoft.com/office/drawing/2014/main" id="{C0495D51-AA9A-4F23-903D-089EC31BF3E9}"/>
                </a:ext>
              </a:extLst>
            </p:cNvPr>
            <p:cNvPicPr/>
            <p:nvPr/>
          </p:nvPicPr>
          <p:blipFill>
            <a:blip r:embed="rId2" cstate="print"/>
            <a:stretch>
              <a:fillRect/>
            </a:stretch>
          </p:blipFill>
          <p:spPr>
            <a:xfrm>
              <a:off x="833627" y="2267711"/>
              <a:ext cx="1536954" cy="2320290"/>
            </a:xfrm>
            <a:prstGeom prst="rect">
              <a:avLst/>
            </a:prstGeom>
          </p:spPr>
        </p:pic>
        <p:sp>
          <p:nvSpPr>
            <p:cNvPr id="6" name="object 4">
              <a:extLst>
                <a:ext uri="{FF2B5EF4-FFF2-40B4-BE49-F238E27FC236}">
                  <a16:creationId xmlns:a16="http://schemas.microsoft.com/office/drawing/2014/main" id="{58FFF0E8-C2AB-485A-B28E-526B895704A6}"/>
                </a:ext>
              </a:extLst>
            </p:cNvPr>
            <p:cNvSpPr txBox="1"/>
            <p:nvPr/>
          </p:nvSpPr>
          <p:spPr>
            <a:xfrm>
              <a:off x="1242466" y="3123412"/>
              <a:ext cx="720090" cy="537845"/>
            </a:xfrm>
            <a:prstGeom prst="rect">
              <a:avLst/>
            </a:prstGeom>
          </p:spPr>
          <p:txBody>
            <a:bodyPr vert="horz" wrap="square" lIns="0" tIns="55244" rIns="0" bIns="0" rtlCol="0">
              <a:spAutoFit/>
            </a:bodyPr>
            <a:lstStyle/>
            <a:p>
              <a:pPr algn="ctr">
                <a:spcBef>
                  <a:spcPts val="434"/>
                </a:spcBef>
              </a:pPr>
              <a:r>
                <a:rPr sz="1400" dirty="0">
                  <a:solidFill>
                    <a:srgbClr val="FFFFFF"/>
                  </a:solidFill>
                  <a:latin typeface="Arial"/>
                  <a:cs typeface="Arial"/>
                </a:rPr>
                <a:t>10.03.21</a:t>
              </a:r>
              <a:endParaRPr sz="1400">
                <a:solidFill>
                  <a:prstClr val="black"/>
                </a:solidFill>
                <a:latin typeface="Arial"/>
                <a:cs typeface="Arial"/>
              </a:endParaRPr>
            </a:p>
            <a:p>
              <a:pPr algn="ctr">
                <a:spcBef>
                  <a:spcPts val="335"/>
                </a:spcBef>
              </a:pPr>
              <a:r>
                <a:rPr sz="1400" spc="-5" dirty="0">
                  <a:solidFill>
                    <a:srgbClr val="FFFFFF"/>
                  </a:solidFill>
                  <a:latin typeface="Arial"/>
                  <a:cs typeface="Arial"/>
                </a:rPr>
                <a:t>OVO</a:t>
              </a:r>
              <a:endParaRPr sz="1400">
                <a:solidFill>
                  <a:prstClr val="black"/>
                </a:solidFill>
                <a:latin typeface="Arial"/>
                <a:cs typeface="Arial"/>
              </a:endParaRPr>
            </a:p>
          </p:txBody>
        </p:sp>
        <p:pic>
          <p:nvPicPr>
            <p:cNvPr id="7" name="object 5">
              <a:extLst>
                <a:ext uri="{FF2B5EF4-FFF2-40B4-BE49-F238E27FC236}">
                  <a16:creationId xmlns:a16="http://schemas.microsoft.com/office/drawing/2014/main" id="{BB4473BB-0A02-4752-8B51-646FEEA0E1DD}"/>
                </a:ext>
              </a:extLst>
            </p:cNvPr>
            <p:cNvPicPr/>
            <p:nvPr/>
          </p:nvPicPr>
          <p:blipFill>
            <a:blip r:embed="rId3" cstate="print"/>
            <a:stretch>
              <a:fillRect/>
            </a:stretch>
          </p:blipFill>
          <p:spPr>
            <a:xfrm>
              <a:off x="2497835" y="3227832"/>
              <a:ext cx="345211" cy="400050"/>
            </a:xfrm>
            <a:prstGeom prst="rect">
              <a:avLst/>
            </a:prstGeom>
          </p:spPr>
        </p:pic>
        <p:pic>
          <p:nvPicPr>
            <p:cNvPr id="8" name="object 6">
              <a:extLst>
                <a:ext uri="{FF2B5EF4-FFF2-40B4-BE49-F238E27FC236}">
                  <a16:creationId xmlns:a16="http://schemas.microsoft.com/office/drawing/2014/main" id="{1A1ACBF2-5F93-46E3-9D18-22CD5DDC7033}"/>
                </a:ext>
              </a:extLst>
            </p:cNvPr>
            <p:cNvPicPr/>
            <p:nvPr/>
          </p:nvPicPr>
          <p:blipFill>
            <a:blip r:embed="rId4" cstate="print"/>
            <a:stretch>
              <a:fillRect/>
            </a:stretch>
          </p:blipFill>
          <p:spPr>
            <a:xfrm>
              <a:off x="2951988" y="2639567"/>
              <a:ext cx="1536953" cy="1576578"/>
            </a:xfrm>
            <a:prstGeom prst="rect">
              <a:avLst/>
            </a:prstGeom>
          </p:spPr>
        </p:pic>
        <p:sp>
          <p:nvSpPr>
            <p:cNvPr id="9" name="object 7">
              <a:extLst>
                <a:ext uri="{FF2B5EF4-FFF2-40B4-BE49-F238E27FC236}">
                  <a16:creationId xmlns:a16="http://schemas.microsoft.com/office/drawing/2014/main" id="{DE250075-F53C-4F60-9312-31433FF1A41F}"/>
                </a:ext>
              </a:extLst>
            </p:cNvPr>
            <p:cNvSpPr txBox="1"/>
            <p:nvPr/>
          </p:nvSpPr>
          <p:spPr>
            <a:xfrm>
              <a:off x="3068826" y="2939262"/>
              <a:ext cx="1322834" cy="983905"/>
            </a:xfrm>
            <a:prstGeom prst="rect">
              <a:avLst/>
            </a:prstGeom>
          </p:spPr>
          <p:txBody>
            <a:bodyPr vert="horz" wrap="square" lIns="0" tIns="55244" rIns="0" bIns="0" rtlCol="0">
              <a:spAutoFit/>
            </a:bodyPr>
            <a:lstStyle/>
            <a:p>
              <a:pPr algn="ctr">
                <a:spcBef>
                  <a:spcPts val="434"/>
                </a:spcBef>
              </a:pPr>
              <a:r>
                <a:rPr sz="1400" spc="-5" dirty="0">
                  <a:solidFill>
                    <a:srgbClr val="FFFFFF"/>
                  </a:solidFill>
                  <a:latin typeface="Arial"/>
                  <a:cs typeface="Arial"/>
                </a:rPr>
                <a:t>2021</a:t>
              </a:r>
              <a:endParaRPr sz="1400" dirty="0">
                <a:solidFill>
                  <a:prstClr val="black"/>
                </a:solidFill>
                <a:latin typeface="Arial"/>
                <a:cs typeface="Arial"/>
              </a:endParaRPr>
            </a:p>
            <a:p>
              <a:pPr marL="12700" marR="5080" algn="ctr">
                <a:lnSpc>
                  <a:spcPct val="86100"/>
                </a:lnSpc>
                <a:spcBef>
                  <a:spcPts val="570"/>
                </a:spcBef>
              </a:pPr>
              <a:r>
                <a:rPr sz="1400" spc="-75" dirty="0">
                  <a:solidFill>
                    <a:srgbClr val="FFFFFF"/>
                  </a:solidFill>
                  <a:latin typeface="Arial"/>
                  <a:cs typeface="Arial"/>
                </a:rPr>
                <a:t>V</a:t>
              </a:r>
              <a:r>
                <a:rPr sz="1400" dirty="0">
                  <a:solidFill>
                    <a:srgbClr val="FFFFFF"/>
                  </a:solidFill>
                  <a:latin typeface="Arial"/>
                  <a:cs typeface="Arial"/>
                </a:rPr>
                <a:t>erabschiedung  </a:t>
              </a:r>
              <a:r>
                <a:rPr sz="1400" spc="-5" dirty="0">
                  <a:solidFill>
                    <a:srgbClr val="FFFFFF"/>
                  </a:solidFill>
                  <a:latin typeface="Arial"/>
                  <a:cs typeface="Arial"/>
                </a:rPr>
                <a:t>Level </a:t>
              </a:r>
              <a:r>
                <a:rPr sz="1400" dirty="0">
                  <a:solidFill>
                    <a:srgbClr val="FFFFFF"/>
                  </a:solidFill>
                  <a:latin typeface="Arial"/>
                  <a:cs typeface="Arial"/>
                </a:rPr>
                <a:t>2 zur </a:t>
              </a:r>
              <a:r>
                <a:rPr sz="1400" spc="5" dirty="0">
                  <a:solidFill>
                    <a:srgbClr val="FFFFFF"/>
                  </a:solidFill>
                  <a:latin typeface="Arial"/>
                  <a:cs typeface="Arial"/>
                </a:rPr>
                <a:t> </a:t>
              </a:r>
              <a:r>
                <a:rPr sz="1400" spc="-20" dirty="0">
                  <a:solidFill>
                    <a:srgbClr val="FFFFFF"/>
                  </a:solidFill>
                  <a:latin typeface="Arial"/>
                  <a:cs typeface="Arial"/>
                </a:rPr>
                <a:t>TaxonomieVO</a:t>
              </a:r>
              <a:endParaRPr sz="1400" dirty="0">
                <a:solidFill>
                  <a:prstClr val="black"/>
                </a:solidFill>
                <a:latin typeface="Arial"/>
                <a:cs typeface="Arial"/>
              </a:endParaRPr>
            </a:p>
          </p:txBody>
        </p:sp>
        <p:pic>
          <p:nvPicPr>
            <p:cNvPr id="10" name="object 8">
              <a:extLst>
                <a:ext uri="{FF2B5EF4-FFF2-40B4-BE49-F238E27FC236}">
                  <a16:creationId xmlns:a16="http://schemas.microsoft.com/office/drawing/2014/main" id="{4CA4043A-BA1B-415B-9DEA-3D7961E86F85}"/>
                </a:ext>
              </a:extLst>
            </p:cNvPr>
            <p:cNvPicPr/>
            <p:nvPr/>
          </p:nvPicPr>
          <p:blipFill>
            <a:blip r:embed="rId3" cstate="print"/>
            <a:stretch>
              <a:fillRect/>
            </a:stretch>
          </p:blipFill>
          <p:spPr>
            <a:xfrm>
              <a:off x="4616196" y="3227832"/>
              <a:ext cx="345211" cy="400050"/>
            </a:xfrm>
            <a:prstGeom prst="rect">
              <a:avLst/>
            </a:prstGeom>
          </p:spPr>
        </p:pic>
        <p:pic>
          <p:nvPicPr>
            <p:cNvPr id="11" name="object 9">
              <a:extLst>
                <a:ext uri="{FF2B5EF4-FFF2-40B4-BE49-F238E27FC236}">
                  <a16:creationId xmlns:a16="http://schemas.microsoft.com/office/drawing/2014/main" id="{BEF9E7B6-F1B1-4C7A-B9B4-EC7C816C519F}"/>
                </a:ext>
              </a:extLst>
            </p:cNvPr>
            <p:cNvPicPr/>
            <p:nvPr/>
          </p:nvPicPr>
          <p:blipFill>
            <a:blip r:embed="rId5" cstate="print"/>
            <a:stretch>
              <a:fillRect/>
            </a:stretch>
          </p:blipFill>
          <p:spPr>
            <a:xfrm>
              <a:off x="5070347" y="1988820"/>
              <a:ext cx="1538477" cy="2878073"/>
            </a:xfrm>
            <a:prstGeom prst="rect">
              <a:avLst/>
            </a:prstGeom>
          </p:spPr>
        </p:pic>
        <p:sp>
          <p:nvSpPr>
            <p:cNvPr id="12" name="object 10">
              <a:extLst>
                <a:ext uri="{FF2B5EF4-FFF2-40B4-BE49-F238E27FC236}">
                  <a16:creationId xmlns:a16="http://schemas.microsoft.com/office/drawing/2014/main" id="{FC6F1A92-0C9F-4B6E-B520-0D7394733A42}"/>
                </a:ext>
              </a:extLst>
            </p:cNvPr>
            <p:cNvSpPr txBox="1"/>
            <p:nvPr/>
          </p:nvSpPr>
          <p:spPr>
            <a:xfrm>
              <a:off x="5195442" y="2683611"/>
              <a:ext cx="1290955" cy="1417320"/>
            </a:xfrm>
            <a:prstGeom prst="rect">
              <a:avLst/>
            </a:prstGeom>
          </p:spPr>
          <p:txBody>
            <a:bodyPr vert="horz" wrap="square" lIns="0" tIns="55244" rIns="0" bIns="0" rtlCol="0">
              <a:spAutoFit/>
            </a:bodyPr>
            <a:lstStyle/>
            <a:p>
              <a:pPr algn="ctr">
                <a:spcBef>
                  <a:spcPts val="434"/>
                </a:spcBef>
              </a:pPr>
              <a:r>
                <a:rPr sz="1400" dirty="0">
                  <a:solidFill>
                    <a:srgbClr val="FFFFFF"/>
                  </a:solidFill>
                  <a:latin typeface="Arial"/>
                  <a:cs typeface="Arial"/>
                </a:rPr>
                <a:t>01.01.2022</a:t>
              </a:r>
              <a:endParaRPr sz="1400" dirty="0">
                <a:solidFill>
                  <a:prstClr val="black"/>
                </a:solidFill>
                <a:latin typeface="Arial"/>
                <a:cs typeface="Arial"/>
              </a:endParaRPr>
            </a:p>
            <a:p>
              <a:pPr marL="12700" marR="5080" indent="-635" algn="ctr">
                <a:lnSpc>
                  <a:spcPct val="119300"/>
                </a:lnSpc>
                <a:spcBef>
                  <a:spcPts val="10"/>
                </a:spcBef>
              </a:pPr>
              <a:r>
                <a:rPr sz="1400" spc="-15" dirty="0">
                  <a:solidFill>
                    <a:srgbClr val="FFFFFF"/>
                  </a:solidFill>
                  <a:latin typeface="Arial"/>
                  <a:cs typeface="Arial"/>
                </a:rPr>
                <a:t>RTS </a:t>
              </a:r>
              <a:r>
                <a:rPr sz="1400" dirty="0">
                  <a:solidFill>
                    <a:srgbClr val="FFFFFF"/>
                  </a:solidFill>
                  <a:latin typeface="Arial"/>
                  <a:cs typeface="Arial"/>
                </a:rPr>
                <a:t>zur OVO </a:t>
              </a:r>
              <a:r>
                <a:rPr sz="1400" spc="5" dirty="0">
                  <a:solidFill>
                    <a:srgbClr val="FFFFFF"/>
                  </a:solidFill>
                  <a:latin typeface="Arial"/>
                  <a:cs typeface="Arial"/>
                </a:rPr>
                <a:t> </a:t>
              </a:r>
              <a:r>
                <a:rPr sz="1400" spc="-20" dirty="0">
                  <a:solidFill>
                    <a:srgbClr val="FFFFFF"/>
                  </a:solidFill>
                  <a:latin typeface="Arial"/>
                  <a:cs typeface="Arial"/>
                </a:rPr>
                <a:t>TaxonomieVO</a:t>
              </a:r>
              <a:r>
                <a:rPr sz="1400" spc="-45" dirty="0">
                  <a:solidFill>
                    <a:srgbClr val="FFFFFF"/>
                  </a:solidFill>
                  <a:latin typeface="Arial"/>
                  <a:cs typeface="Arial"/>
                </a:rPr>
                <a:t> </a:t>
              </a:r>
              <a:r>
                <a:rPr sz="1400" dirty="0">
                  <a:solidFill>
                    <a:srgbClr val="FFFFFF"/>
                  </a:solidFill>
                  <a:latin typeface="Arial"/>
                  <a:cs typeface="Arial"/>
                </a:rPr>
                <a:t>–</a:t>
              </a:r>
              <a:endParaRPr sz="1400" dirty="0">
                <a:solidFill>
                  <a:prstClr val="black"/>
                </a:solidFill>
                <a:latin typeface="Arial"/>
                <a:cs typeface="Arial"/>
              </a:endParaRPr>
            </a:p>
            <a:p>
              <a:pPr algn="ctr">
                <a:lnSpc>
                  <a:spcPts val="1450"/>
                </a:lnSpc>
              </a:pPr>
              <a:r>
                <a:rPr sz="1400" spc="-165" dirty="0">
                  <a:solidFill>
                    <a:srgbClr val="FFFFFF"/>
                  </a:solidFill>
                  <a:latin typeface="Arial"/>
                  <a:cs typeface="Arial"/>
                </a:rPr>
                <a:t>T</a:t>
              </a:r>
              <a:r>
                <a:rPr sz="1400" dirty="0">
                  <a:solidFill>
                    <a:srgbClr val="FFFFFF"/>
                  </a:solidFill>
                  <a:latin typeface="Arial"/>
                  <a:cs typeface="Arial"/>
                </a:rPr>
                <a:t>eil</a:t>
              </a:r>
              <a:r>
                <a:rPr sz="1400" spc="-10" dirty="0">
                  <a:solidFill>
                    <a:srgbClr val="FFFFFF"/>
                  </a:solidFill>
                  <a:latin typeface="Arial"/>
                  <a:cs typeface="Arial"/>
                </a:rPr>
                <a:t> </a:t>
              </a:r>
              <a:r>
                <a:rPr sz="1400" dirty="0">
                  <a:solidFill>
                    <a:srgbClr val="FFFFFF"/>
                  </a:solidFill>
                  <a:latin typeface="Arial"/>
                  <a:cs typeface="Arial"/>
                </a:rPr>
                <a:t>1</a:t>
              </a:r>
              <a:endParaRPr sz="1400" dirty="0">
                <a:solidFill>
                  <a:prstClr val="black"/>
                </a:solidFill>
                <a:latin typeface="Arial"/>
                <a:cs typeface="Arial"/>
              </a:endParaRPr>
            </a:p>
            <a:p>
              <a:pPr marL="41275" marR="34290" algn="ctr">
                <a:lnSpc>
                  <a:spcPts val="1450"/>
                </a:lnSpc>
                <a:spcBef>
                  <a:spcPts val="580"/>
                </a:spcBef>
              </a:pPr>
              <a:r>
                <a:rPr sz="1400" spc="-10" dirty="0">
                  <a:solidFill>
                    <a:srgbClr val="FFFFFF"/>
                  </a:solidFill>
                  <a:latin typeface="Arial"/>
                  <a:cs typeface="Arial"/>
                </a:rPr>
                <a:t>R</a:t>
              </a:r>
              <a:r>
                <a:rPr sz="1400" dirty="0">
                  <a:solidFill>
                    <a:srgbClr val="FFFFFF"/>
                  </a:solidFill>
                  <a:latin typeface="Arial"/>
                  <a:cs typeface="Arial"/>
                </a:rPr>
                <a:t>eporting</a:t>
              </a:r>
              <a:r>
                <a:rPr sz="1400" spc="-20" dirty="0">
                  <a:solidFill>
                    <a:srgbClr val="FFFFFF"/>
                  </a:solidFill>
                  <a:latin typeface="Arial"/>
                  <a:cs typeface="Arial"/>
                </a:rPr>
                <a:t> </a:t>
              </a:r>
              <a:r>
                <a:rPr sz="1400" dirty="0">
                  <a:solidFill>
                    <a:srgbClr val="FFFFFF"/>
                  </a:solidFill>
                  <a:latin typeface="Arial"/>
                  <a:cs typeface="Arial"/>
                </a:rPr>
                <a:t>nach  </a:t>
              </a:r>
              <a:r>
                <a:rPr sz="1400" spc="-5" dirty="0">
                  <a:solidFill>
                    <a:srgbClr val="FFFFFF"/>
                  </a:solidFill>
                  <a:latin typeface="Arial"/>
                  <a:cs typeface="Arial"/>
                </a:rPr>
                <a:t>OVO</a:t>
              </a:r>
              <a:endParaRPr sz="1400" dirty="0">
                <a:solidFill>
                  <a:prstClr val="black"/>
                </a:solidFill>
                <a:latin typeface="Arial"/>
                <a:cs typeface="Arial"/>
              </a:endParaRPr>
            </a:p>
          </p:txBody>
        </p:sp>
        <p:pic>
          <p:nvPicPr>
            <p:cNvPr id="13" name="object 11">
              <a:extLst>
                <a:ext uri="{FF2B5EF4-FFF2-40B4-BE49-F238E27FC236}">
                  <a16:creationId xmlns:a16="http://schemas.microsoft.com/office/drawing/2014/main" id="{EBCBEE45-C954-47F7-85C7-628CED61C045}"/>
                </a:ext>
              </a:extLst>
            </p:cNvPr>
            <p:cNvPicPr/>
            <p:nvPr/>
          </p:nvPicPr>
          <p:blipFill>
            <a:blip r:embed="rId6" cstate="print"/>
            <a:stretch>
              <a:fillRect/>
            </a:stretch>
          </p:blipFill>
          <p:spPr>
            <a:xfrm>
              <a:off x="6734556" y="3227832"/>
              <a:ext cx="345185" cy="400050"/>
            </a:xfrm>
            <a:prstGeom prst="rect">
              <a:avLst/>
            </a:prstGeom>
          </p:spPr>
        </p:pic>
        <p:pic>
          <p:nvPicPr>
            <p:cNvPr id="14" name="object 12">
              <a:extLst>
                <a:ext uri="{FF2B5EF4-FFF2-40B4-BE49-F238E27FC236}">
                  <a16:creationId xmlns:a16="http://schemas.microsoft.com/office/drawing/2014/main" id="{1E8EFF6D-615E-4F14-A5EF-34F7550F9123}"/>
                </a:ext>
              </a:extLst>
            </p:cNvPr>
            <p:cNvPicPr/>
            <p:nvPr/>
          </p:nvPicPr>
          <p:blipFill>
            <a:blip r:embed="rId7" cstate="print"/>
            <a:stretch>
              <a:fillRect/>
            </a:stretch>
          </p:blipFill>
          <p:spPr>
            <a:xfrm>
              <a:off x="7188707" y="2188464"/>
              <a:ext cx="1538477" cy="2478786"/>
            </a:xfrm>
            <a:prstGeom prst="rect">
              <a:avLst/>
            </a:prstGeom>
          </p:spPr>
        </p:pic>
        <p:sp>
          <p:nvSpPr>
            <p:cNvPr id="15" name="object 13">
              <a:extLst>
                <a:ext uri="{FF2B5EF4-FFF2-40B4-BE49-F238E27FC236}">
                  <a16:creationId xmlns:a16="http://schemas.microsoft.com/office/drawing/2014/main" id="{F54BE9FB-0A3A-4485-830D-B6B3398851AE}"/>
                </a:ext>
              </a:extLst>
            </p:cNvPr>
            <p:cNvSpPr txBox="1"/>
            <p:nvPr/>
          </p:nvSpPr>
          <p:spPr>
            <a:xfrm>
              <a:off x="7418069" y="3031337"/>
              <a:ext cx="1084580" cy="721995"/>
            </a:xfrm>
            <a:prstGeom prst="rect">
              <a:avLst/>
            </a:prstGeom>
          </p:spPr>
          <p:txBody>
            <a:bodyPr vert="horz" wrap="square" lIns="0" tIns="55244" rIns="0" bIns="0" rtlCol="0">
              <a:spAutoFit/>
            </a:bodyPr>
            <a:lstStyle/>
            <a:p>
              <a:pPr algn="ctr">
                <a:spcBef>
                  <a:spcPts val="434"/>
                </a:spcBef>
              </a:pPr>
              <a:r>
                <a:rPr sz="1400" dirty="0">
                  <a:solidFill>
                    <a:srgbClr val="FFFFFF"/>
                  </a:solidFill>
                  <a:latin typeface="Arial"/>
                  <a:cs typeface="Arial"/>
                </a:rPr>
                <a:t>Q</a:t>
              </a:r>
              <a:r>
                <a:rPr sz="1400" spc="-30" dirty="0">
                  <a:solidFill>
                    <a:srgbClr val="FFFFFF"/>
                  </a:solidFill>
                  <a:latin typeface="Arial"/>
                  <a:cs typeface="Arial"/>
                </a:rPr>
                <a:t> </a:t>
              </a:r>
              <a:r>
                <a:rPr sz="1400" dirty="0">
                  <a:solidFill>
                    <a:srgbClr val="FFFFFF"/>
                  </a:solidFill>
                  <a:latin typeface="Arial"/>
                  <a:cs typeface="Arial"/>
                </a:rPr>
                <a:t>1</a:t>
              </a:r>
              <a:r>
                <a:rPr sz="1400" spc="-25" dirty="0">
                  <a:solidFill>
                    <a:srgbClr val="FFFFFF"/>
                  </a:solidFill>
                  <a:latin typeface="Arial"/>
                  <a:cs typeface="Arial"/>
                </a:rPr>
                <a:t> </a:t>
              </a:r>
              <a:r>
                <a:rPr sz="1400" dirty="0">
                  <a:solidFill>
                    <a:srgbClr val="FFFFFF"/>
                  </a:solidFill>
                  <a:latin typeface="Arial"/>
                  <a:cs typeface="Arial"/>
                </a:rPr>
                <a:t>2022</a:t>
              </a:r>
              <a:endParaRPr sz="1400">
                <a:solidFill>
                  <a:prstClr val="black"/>
                </a:solidFill>
                <a:latin typeface="Arial"/>
                <a:cs typeface="Arial"/>
              </a:endParaRPr>
            </a:p>
            <a:p>
              <a:pPr marL="12065" marR="5080" algn="ctr">
                <a:lnSpc>
                  <a:spcPts val="1450"/>
                </a:lnSpc>
                <a:spcBef>
                  <a:spcPts val="575"/>
                </a:spcBef>
              </a:pPr>
              <a:r>
                <a:rPr sz="1400" spc="-75" dirty="0">
                  <a:solidFill>
                    <a:srgbClr val="FFFFFF"/>
                  </a:solidFill>
                  <a:latin typeface="Arial"/>
                  <a:cs typeface="Arial"/>
                </a:rPr>
                <a:t>V</a:t>
              </a:r>
              <a:r>
                <a:rPr sz="1400" dirty="0">
                  <a:solidFill>
                    <a:srgbClr val="FFFFFF"/>
                  </a:solidFill>
                  <a:latin typeface="Arial"/>
                  <a:cs typeface="Arial"/>
                </a:rPr>
                <a:t>orgaben</a:t>
              </a:r>
              <a:r>
                <a:rPr sz="1400" spc="-20" dirty="0">
                  <a:solidFill>
                    <a:srgbClr val="FFFFFF"/>
                  </a:solidFill>
                  <a:latin typeface="Arial"/>
                  <a:cs typeface="Arial"/>
                </a:rPr>
                <a:t> </a:t>
              </a:r>
              <a:r>
                <a:rPr sz="1400" dirty="0">
                  <a:solidFill>
                    <a:srgbClr val="FFFFFF"/>
                  </a:solidFill>
                  <a:latin typeface="Arial"/>
                  <a:cs typeface="Arial"/>
                </a:rPr>
                <a:t>zur  </a:t>
              </a:r>
              <a:r>
                <a:rPr sz="1400" spc="-5" dirty="0">
                  <a:solidFill>
                    <a:srgbClr val="FFFFFF"/>
                  </a:solidFill>
                  <a:latin typeface="Arial"/>
                  <a:cs typeface="Arial"/>
                </a:rPr>
                <a:t>Geeignetheit</a:t>
              </a:r>
              <a:endParaRPr sz="1400">
                <a:solidFill>
                  <a:prstClr val="black"/>
                </a:solidFill>
                <a:latin typeface="Arial"/>
                <a:cs typeface="Arial"/>
              </a:endParaRPr>
            </a:p>
          </p:txBody>
        </p:sp>
        <p:pic>
          <p:nvPicPr>
            <p:cNvPr id="16" name="object 14">
              <a:extLst>
                <a:ext uri="{FF2B5EF4-FFF2-40B4-BE49-F238E27FC236}">
                  <a16:creationId xmlns:a16="http://schemas.microsoft.com/office/drawing/2014/main" id="{A7428C76-A345-4A00-8864-076AE6F9DB0A}"/>
                </a:ext>
              </a:extLst>
            </p:cNvPr>
            <p:cNvPicPr/>
            <p:nvPr/>
          </p:nvPicPr>
          <p:blipFill>
            <a:blip r:embed="rId3" cstate="print"/>
            <a:stretch>
              <a:fillRect/>
            </a:stretch>
          </p:blipFill>
          <p:spPr>
            <a:xfrm>
              <a:off x="8854440" y="3227832"/>
              <a:ext cx="345211" cy="400050"/>
            </a:xfrm>
            <a:prstGeom prst="rect">
              <a:avLst/>
            </a:prstGeom>
          </p:spPr>
        </p:pic>
        <p:pic>
          <p:nvPicPr>
            <p:cNvPr id="17" name="object 15">
              <a:extLst>
                <a:ext uri="{FF2B5EF4-FFF2-40B4-BE49-F238E27FC236}">
                  <a16:creationId xmlns:a16="http://schemas.microsoft.com/office/drawing/2014/main" id="{0DF8E888-1641-4416-B29A-85F10126760E}"/>
                </a:ext>
              </a:extLst>
            </p:cNvPr>
            <p:cNvPicPr/>
            <p:nvPr/>
          </p:nvPicPr>
          <p:blipFill>
            <a:blip r:embed="rId8" cstate="print"/>
            <a:stretch>
              <a:fillRect/>
            </a:stretch>
          </p:blipFill>
          <p:spPr>
            <a:xfrm>
              <a:off x="9308592" y="2639567"/>
              <a:ext cx="1536953" cy="1576578"/>
            </a:xfrm>
            <a:prstGeom prst="rect">
              <a:avLst/>
            </a:prstGeom>
          </p:spPr>
        </p:pic>
        <p:sp>
          <p:nvSpPr>
            <p:cNvPr id="18" name="object 16">
              <a:extLst>
                <a:ext uri="{FF2B5EF4-FFF2-40B4-BE49-F238E27FC236}">
                  <a16:creationId xmlns:a16="http://schemas.microsoft.com/office/drawing/2014/main" id="{B5FE5369-D5E1-4904-938D-320F346D66D0}"/>
                </a:ext>
              </a:extLst>
            </p:cNvPr>
            <p:cNvSpPr txBox="1"/>
            <p:nvPr/>
          </p:nvSpPr>
          <p:spPr>
            <a:xfrm>
              <a:off x="9507981" y="3031337"/>
              <a:ext cx="1143635" cy="721995"/>
            </a:xfrm>
            <a:prstGeom prst="rect">
              <a:avLst/>
            </a:prstGeom>
          </p:spPr>
          <p:txBody>
            <a:bodyPr vert="horz" wrap="square" lIns="0" tIns="55244" rIns="0" bIns="0" rtlCol="0">
              <a:spAutoFit/>
            </a:bodyPr>
            <a:lstStyle/>
            <a:p>
              <a:pPr marL="46990" algn="ctr">
                <a:spcBef>
                  <a:spcPts val="434"/>
                </a:spcBef>
              </a:pPr>
              <a:r>
                <a:rPr sz="1400" spc="-5" dirty="0">
                  <a:solidFill>
                    <a:srgbClr val="FFFFFF"/>
                  </a:solidFill>
                  <a:latin typeface="Arial"/>
                  <a:cs typeface="Arial"/>
                </a:rPr>
                <a:t>2023</a:t>
              </a:r>
              <a:endParaRPr sz="1400">
                <a:solidFill>
                  <a:prstClr val="black"/>
                </a:solidFill>
                <a:latin typeface="Arial"/>
                <a:cs typeface="Arial"/>
              </a:endParaRPr>
            </a:p>
            <a:p>
              <a:pPr marL="12700" marR="5080" algn="ctr">
                <a:lnSpc>
                  <a:spcPts val="1450"/>
                </a:lnSpc>
                <a:spcBef>
                  <a:spcPts val="575"/>
                </a:spcBef>
              </a:pPr>
              <a:r>
                <a:rPr sz="1400" spc="-165" dirty="0">
                  <a:solidFill>
                    <a:srgbClr val="FFFFFF"/>
                  </a:solidFill>
                  <a:latin typeface="Arial"/>
                  <a:cs typeface="Arial"/>
                </a:rPr>
                <a:t>T</a:t>
              </a:r>
              <a:r>
                <a:rPr sz="1400" dirty="0">
                  <a:solidFill>
                    <a:srgbClr val="FFFFFF"/>
                  </a:solidFill>
                  <a:latin typeface="Arial"/>
                  <a:cs typeface="Arial"/>
                </a:rPr>
                <a:t>a</a:t>
              </a:r>
              <a:r>
                <a:rPr sz="1400" spc="-15" dirty="0">
                  <a:solidFill>
                    <a:srgbClr val="FFFFFF"/>
                  </a:solidFill>
                  <a:latin typeface="Arial"/>
                  <a:cs typeface="Arial"/>
                </a:rPr>
                <a:t>x</a:t>
              </a:r>
              <a:r>
                <a:rPr sz="1400" dirty="0">
                  <a:solidFill>
                    <a:srgbClr val="FFFFFF"/>
                  </a:solidFill>
                  <a:latin typeface="Arial"/>
                  <a:cs typeface="Arial"/>
                </a:rPr>
                <a:t>onomieVO  </a:t>
              </a:r>
              <a:r>
                <a:rPr sz="1400" spc="-35" dirty="0">
                  <a:solidFill>
                    <a:srgbClr val="FFFFFF"/>
                  </a:solidFill>
                  <a:latin typeface="Arial"/>
                  <a:cs typeface="Arial"/>
                </a:rPr>
                <a:t>Teil2</a:t>
              </a:r>
              <a:endParaRPr sz="1400">
                <a:solidFill>
                  <a:prstClr val="black"/>
                </a:solidFill>
                <a:latin typeface="Arial"/>
                <a:cs typeface="Arial"/>
              </a:endParaRPr>
            </a:p>
          </p:txBody>
        </p:sp>
      </p:grpSp>
    </p:spTree>
    <p:extLst>
      <p:ext uri="{BB962C8B-B14F-4D97-AF65-F5344CB8AC3E}">
        <p14:creationId xmlns:p14="http://schemas.microsoft.com/office/powerpoint/2010/main" val="2958070568"/>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normAutofit/>
          </a:bodyPr>
          <a:lstStyle/>
          <a:p>
            <a:r>
              <a:rPr kumimoji="0" lang="de-DE" sz="3000" b="1"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j-ea"/>
                <a:cs typeface="+mj-cs"/>
              </a:rPr>
              <a:t>Terminologie der Offenlegungsverordnung O</a:t>
            </a:r>
            <a:r>
              <a:rPr lang="de-DE" sz="3000" dirty="0"/>
              <a:t>VO</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09078" y="1752231"/>
            <a:ext cx="10973844" cy="545501"/>
          </a:xfrm>
        </p:spPr>
        <p:txBody>
          <a:bodyPr>
            <a:normAutofit/>
          </a:bodyPr>
          <a:lstStyle/>
          <a:p>
            <a:pPr marL="0" indent="0">
              <a:buNone/>
            </a:pPr>
            <a:r>
              <a:rPr lang="de-DE" sz="2400" dirty="0">
                <a:solidFill>
                  <a:schemeClr val="tx1">
                    <a:lumMod val="65000"/>
                    <a:lumOff val="35000"/>
                  </a:schemeClr>
                </a:solidFill>
              </a:rPr>
              <a:t>Wen betrifft es? </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rPr>
              <a:t>09.03.2021</a:t>
            </a:r>
          </a:p>
        </p:txBody>
      </p:sp>
      <p:graphicFrame>
        <p:nvGraphicFramePr>
          <p:cNvPr id="7" name="Tabelle 7">
            <a:extLst>
              <a:ext uri="{FF2B5EF4-FFF2-40B4-BE49-F238E27FC236}">
                <a16:creationId xmlns:a16="http://schemas.microsoft.com/office/drawing/2014/main" id="{300ADFFB-1542-44CF-9CFE-3171D259B54B}"/>
              </a:ext>
            </a:extLst>
          </p:cNvPr>
          <p:cNvGraphicFramePr>
            <a:graphicFrameLocks noGrp="1"/>
          </p:cNvGraphicFramePr>
          <p:nvPr>
            <p:extLst>
              <p:ext uri="{D42A27DB-BD31-4B8C-83A1-F6EECF244321}">
                <p14:modId xmlns:p14="http://schemas.microsoft.com/office/powerpoint/2010/main" val="20085814"/>
              </p:ext>
            </p:extLst>
          </p:nvPr>
        </p:nvGraphicFramePr>
        <p:xfrm>
          <a:off x="1006764" y="2297732"/>
          <a:ext cx="9126792" cy="3824304"/>
        </p:xfrm>
        <a:graphic>
          <a:graphicData uri="http://schemas.openxmlformats.org/drawingml/2006/table">
            <a:tbl>
              <a:tblPr firstRow="1" bandRow="1">
                <a:tableStyleId>{5C22544A-7EE6-4342-B048-85BDC9FD1C3A}</a:tableStyleId>
              </a:tblPr>
              <a:tblGrid>
                <a:gridCol w="4563396">
                  <a:extLst>
                    <a:ext uri="{9D8B030D-6E8A-4147-A177-3AD203B41FA5}">
                      <a16:colId xmlns:a16="http://schemas.microsoft.com/office/drawing/2014/main" val="955218398"/>
                    </a:ext>
                  </a:extLst>
                </a:gridCol>
                <a:gridCol w="4563396">
                  <a:extLst>
                    <a:ext uri="{9D8B030D-6E8A-4147-A177-3AD203B41FA5}">
                      <a16:colId xmlns:a16="http://schemas.microsoft.com/office/drawing/2014/main" val="627081749"/>
                    </a:ext>
                  </a:extLst>
                </a:gridCol>
              </a:tblGrid>
              <a:tr h="442431">
                <a:tc>
                  <a:txBody>
                    <a:bodyPr/>
                    <a:lstStyle/>
                    <a:p>
                      <a:r>
                        <a:rPr lang="de-DE" dirty="0">
                          <a:solidFill>
                            <a:schemeClr val="tx1">
                              <a:lumMod val="50000"/>
                              <a:lumOff val="50000"/>
                            </a:schemeClr>
                          </a:solidFill>
                        </a:rPr>
                        <a:t>Finanzmarkteilnehmer</a:t>
                      </a:r>
                    </a:p>
                  </a:txBody>
                  <a:tcPr/>
                </a:tc>
                <a:tc>
                  <a:txBody>
                    <a:bodyPr/>
                    <a:lstStyle/>
                    <a:p>
                      <a:r>
                        <a:rPr lang="de-DE" dirty="0">
                          <a:solidFill>
                            <a:schemeClr val="tx1">
                              <a:lumMod val="50000"/>
                              <a:lumOff val="50000"/>
                            </a:schemeClr>
                          </a:solidFill>
                        </a:rPr>
                        <a:t>Finanzberater</a:t>
                      </a:r>
                    </a:p>
                  </a:txBody>
                  <a:tcPr/>
                </a:tc>
                <a:extLst>
                  <a:ext uri="{0D108BD9-81ED-4DB2-BD59-A6C34878D82A}">
                    <a16:rowId xmlns:a16="http://schemas.microsoft.com/office/drawing/2014/main" val="282466789"/>
                  </a:ext>
                </a:extLst>
              </a:tr>
              <a:tr h="763649">
                <a:tc>
                  <a:txBody>
                    <a:bodyPr/>
                    <a:lstStyle/>
                    <a:p>
                      <a:r>
                        <a:rPr lang="de-DE" dirty="0">
                          <a:solidFill>
                            <a:schemeClr val="tx1">
                              <a:lumMod val="50000"/>
                              <a:lumOff val="50000"/>
                            </a:schemeClr>
                          </a:solidFill>
                        </a:rPr>
                        <a:t>Wertpapierfirmen, Kreditinstitute, die Portfolioverwaltung erbringen</a:t>
                      </a:r>
                    </a:p>
                  </a:txBody>
                  <a:tcPr/>
                </a:tc>
                <a:tc>
                  <a:txBody>
                    <a:bodyPr/>
                    <a:lstStyle/>
                    <a:p>
                      <a:r>
                        <a:rPr lang="de-DE" dirty="0">
                          <a:solidFill>
                            <a:schemeClr val="tx1">
                              <a:lumMod val="50000"/>
                              <a:lumOff val="50000"/>
                            </a:schemeClr>
                          </a:solidFill>
                        </a:rPr>
                        <a:t>Wertpapierfirmen, Kreditinstitute die Anlageberatung erbringen</a:t>
                      </a:r>
                    </a:p>
                  </a:txBody>
                  <a:tcPr/>
                </a:tc>
                <a:extLst>
                  <a:ext uri="{0D108BD9-81ED-4DB2-BD59-A6C34878D82A}">
                    <a16:rowId xmlns:a16="http://schemas.microsoft.com/office/drawing/2014/main" val="4042936763"/>
                  </a:ext>
                </a:extLst>
              </a:tr>
              <a:tr h="763649">
                <a:tc>
                  <a:txBody>
                    <a:bodyPr/>
                    <a:lstStyle/>
                    <a:p>
                      <a:r>
                        <a:rPr lang="de-DE" dirty="0" err="1">
                          <a:solidFill>
                            <a:schemeClr val="tx1">
                              <a:lumMod val="50000"/>
                              <a:lumOff val="50000"/>
                            </a:schemeClr>
                          </a:solidFill>
                        </a:rPr>
                        <a:t>KVGen</a:t>
                      </a:r>
                      <a:endParaRPr lang="de-DE" dirty="0">
                        <a:solidFill>
                          <a:schemeClr val="tx1">
                            <a:lumMod val="50000"/>
                            <a:lumOff val="50000"/>
                          </a:schemeClr>
                        </a:solidFill>
                      </a:endParaRPr>
                    </a:p>
                  </a:txBody>
                  <a:tcPr/>
                </a:tc>
                <a:tc>
                  <a:txBody>
                    <a:bodyPr/>
                    <a:lstStyle/>
                    <a:p>
                      <a:r>
                        <a:rPr lang="de-DE" b="1" dirty="0">
                          <a:solidFill>
                            <a:schemeClr val="tx1">
                              <a:lumMod val="50000"/>
                              <a:lumOff val="50000"/>
                            </a:schemeClr>
                          </a:solidFill>
                        </a:rPr>
                        <a:t>Anlageberater (vertraglich gebundene Vermittler)</a:t>
                      </a:r>
                    </a:p>
                  </a:txBody>
                  <a:tcPr/>
                </a:tc>
                <a:extLst>
                  <a:ext uri="{0D108BD9-81ED-4DB2-BD59-A6C34878D82A}">
                    <a16:rowId xmlns:a16="http://schemas.microsoft.com/office/drawing/2014/main" val="4166533737"/>
                  </a:ext>
                </a:extLst>
              </a:tr>
              <a:tr h="763649">
                <a:tc>
                  <a:txBody>
                    <a:bodyPr/>
                    <a:lstStyle/>
                    <a:p>
                      <a:r>
                        <a:rPr lang="de-DE" dirty="0">
                          <a:solidFill>
                            <a:schemeClr val="tx1">
                              <a:lumMod val="50000"/>
                              <a:lumOff val="50000"/>
                            </a:schemeClr>
                          </a:solidFill>
                        </a:rPr>
                        <a:t>Einrichtung der betrieblichen Altersversorgung</a:t>
                      </a:r>
                    </a:p>
                  </a:txBody>
                  <a:tcPr/>
                </a:tc>
                <a:tc>
                  <a:txBody>
                    <a:bodyPr/>
                    <a:lstStyle/>
                    <a:p>
                      <a:r>
                        <a:rPr lang="de-DE" b="1" dirty="0">
                          <a:solidFill>
                            <a:schemeClr val="tx1">
                              <a:lumMod val="50000"/>
                              <a:lumOff val="50000"/>
                            </a:schemeClr>
                          </a:solidFill>
                        </a:rPr>
                        <a:t>Versicherungsvermittler 34 d</a:t>
                      </a:r>
                    </a:p>
                  </a:txBody>
                  <a:tcPr/>
                </a:tc>
                <a:extLst>
                  <a:ext uri="{0D108BD9-81ED-4DB2-BD59-A6C34878D82A}">
                    <a16:rowId xmlns:a16="http://schemas.microsoft.com/office/drawing/2014/main" val="3648459173"/>
                  </a:ext>
                </a:extLst>
              </a:tr>
              <a:tr h="1090926">
                <a:tc>
                  <a:txBody>
                    <a:bodyPr/>
                    <a:lstStyle/>
                    <a:p>
                      <a:r>
                        <a:rPr lang="de-DE" dirty="0">
                          <a:solidFill>
                            <a:schemeClr val="tx1">
                              <a:lumMod val="50000"/>
                              <a:lumOff val="50000"/>
                            </a:schemeClr>
                          </a:solidFill>
                        </a:rPr>
                        <a:t>Versicherungsunternehmen, die Versicherungsanlageprodukte anbieten</a:t>
                      </a:r>
                    </a:p>
                  </a:txBody>
                  <a:tcPr/>
                </a:tc>
                <a:tc>
                  <a:txBody>
                    <a:bodyPr/>
                    <a:lstStyle/>
                    <a:p>
                      <a:r>
                        <a:rPr lang="de-DE" dirty="0">
                          <a:solidFill>
                            <a:schemeClr val="tx1">
                              <a:lumMod val="50000"/>
                              <a:lumOff val="50000"/>
                            </a:schemeClr>
                          </a:solidFill>
                        </a:rPr>
                        <a:t>Versicherungsunternehmen, die zu Versicherungsanlageprodukten beraten </a:t>
                      </a:r>
                    </a:p>
                  </a:txBody>
                  <a:tcPr/>
                </a:tc>
                <a:extLst>
                  <a:ext uri="{0D108BD9-81ED-4DB2-BD59-A6C34878D82A}">
                    <a16:rowId xmlns:a16="http://schemas.microsoft.com/office/drawing/2014/main" val="3490585504"/>
                  </a:ext>
                </a:extLst>
              </a:tr>
            </a:tbl>
          </a:graphicData>
        </a:graphic>
      </p:graphicFrame>
    </p:spTree>
    <p:extLst>
      <p:ext uri="{BB962C8B-B14F-4D97-AF65-F5344CB8AC3E}">
        <p14:creationId xmlns:p14="http://schemas.microsoft.com/office/powerpoint/2010/main" val="245307908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normAutofit/>
          </a:bodyPr>
          <a:lstStyle/>
          <a:p>
            <a:r>
              <a:rPr lang="de-DE" sz="3000" dirty="0"/>
              <a:t>Europarechtliche Vorgaben - </a:t>
            </a:r>
            <a:r>
              <a:rPr lang="de-DE" sz="3000" dirty="0" err="1"/>
              <a:t>OffenlegungsVO</a:t>
            </a:r>
            <a:endParaRPr lang="de-DE" sz="3000" dirty="0"/>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84492" y="2230260"/>
            <a:ext cx="10973844" cy="3209651"/>
          </a:xfrm>
        </p:spPr>
        <p:txBody>
          <a:bodyPr>
            <a:normAutofit fontScale="92500" lnSpcReduction="10000"/>
          </a:bodyPr>
          <a:lstStyle/>
          <a:p>
            <a:pPr>
              <a:lnSpc>
                <a:spcPct val="100000"/>
              </a:lnSpc>
            </a:pPr>
            <a:r>
              <a:rPr lang="de-DE" dirty="0"/>
              <a:t>Bei welchen Produkten greift die </a:t>
            </a:r>
            <a:r>
              <a:rPr lang="de-DE" dirty="0" err="1"/>
              <a:t>OffenlegungsVO</a:t>
            </a:r>
            <a:r>
              <a:rPr lang="de-DE" dirty="0"/>
              <a:t>?</a:t>
            </a:r>
          </a:p>
          <a:p>
            <a:pPr marL="0" indent="0">
              <a:lnSpc>
                <a:spcPct val="100000"/>
              </a:lnSpc>
              <a:buNone/>
            </a:pPr>
            <a:endParaRPr lang="de-DE" dirty="0"/>
          </a:p>
          <a:p>
            <a:pPr lvl="1">
              <a:lnSpc>
                <a:spcPct val="100000"/>
              </a:lnSpc>
            </a:pPr>
            <a:r>
              <a:rPr lang="de-DE" dirty="0"/>
              <a:t>Verwaltete Portfolien (z B. Vermögensverwalter mit § 32 KWG-Lizenz)</a:t>
            </a:r>
          </a:p>
          <a:p>
            <a:pPr lvl="1">
              <a:lnSpc>
                <a:spcPct val="100000"/>
              </a:lnSpc>
            </a:pPr>
            <a:r>
              <a:rPr lang="de-DE" b="1" dirty="0"/>
              <a:t>AIF und Investmentfonds (OGAW)</a:t>
            </a:r>
          </a:p>
          <a:p>
            <a:pPr lvl="1">
              <a:lnSpc>
                <a:spcPct val="100000"/>
              </a:lnSpc>
            </a:pPr>
            <a:r>
              <a:rPr lang="de-DE" b="1" dirty="0"/>
              <a:t>Altersvorsorgeprodukte</a:t>
            </a:r>
          </a:p>
          <a:p>
            <a:pPr lvl="1">
              <a:lnSpc>
                <a:spcPct val="100000"/>
              </a:lnSpc>
            </a:pPr>
            <a:r>
              <a:rPr lang="de-DE" b="1" dirty="0"/>
              <a:t>Versicherungsanlageprodukte (z. B. Fondspolicen)</a:t>
            </a:r>
          </a:p>
          <a:p>
            <a:pPr lvl="1">
              <a:lnSpc>
                <a:spcPct val="100000"/>
              </a:lnSpc>
            </a:pPr>
            <a:endParaRPr lang="de-DE" dirty="0"/>
          </a:p>
          <a:p>
            <a:pPr lvl="1">
              <a:lnSpc>
                <a:spcPct val="100000"/>
              </a:lnSpc>
            </a:pPr>
            <a:r>
              <a:rPr lang="de-DE" b="1" dirty="0"/>
              <a:t>NICHT</a:t>
            </a:r>
            <a:r>
              <a:rPr lang="de-DE" dirty="0"/>
              <a:t> davon betroffen: z. B. Einzelaktien, Anleihen, Anlagevermittlung</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5" name="Inhaltsplatzhalter 2">
            <a:extLst>
              <a:ext uri="{FF2B5EF4-FFF2-40B4-BE49-F238E27FC236}">
                <a16:creationId xmlns:a16="http://schemas.microsoft.com/office/drawing/2014/main" id="{A500CC6C-1BF7-41ED-8202-FA70394E0692}"/>
              </a:ext>
            </a:extLst>
          </p:cNvPr>
          <p:cNvSpPr txBox="1">
            <a:spLocks/>
          </p:cNvSpPr>
          <p:nvPr/>
        </p:nvSpPr>
        <p:spPr>
          <a:xfrm>
            <a:off x="609078" y="2105420"/>
            <a:ext cx="10973844" cy="545501"/>
          </a:xfrm>
          <a:prstGeom prst="rect">
            <a:avLst/>
          </a:prstGeom>
        </p:spPr>
        <p:txBody>
          <a:bodyPr vert="horz" lIns="91440" tIns="45720" rIns="91440" bIns="45720" rtlCol="0">
            <a:normAutofit/>
          </a:bodyPr>
          <a:lstStyle>
            <a:lvl1pPr marL="457200" indent="-457200" algn="l" defTabSz="914400" rtl="0" eaLnBrk="1" latinLnBrk="0" hangingPunct="1">
              <a:lnSpc>
                <a:spcPct val="90000"/>
              </a:lnSpc>
              <a:spcBef>
                <a:spcPts val="1000"/>
              </a:spcBef>
              <a:buClr>
                <a:srgbClr val="FFC000"/>
              </a:buClr>
              <a:buFont typeface="Wingdings" panose="05000000000000000000" pitchFamily="2" charset="2"/>
              <a:buChar char="§"/>
              <a:defRPr sz="2800" kern="1200">
                <a:solidFill>
                  <a:schemeClr val="tx1"/>
                </a:solidFill>
                <a:latin typeface="Century Gothic" panose="020B0502020202020204" pitchFamily="34" charset="0"/>
                <a:ea typeface="+mn-ea"/>
                <a:cs typeface="+mn-cs"/>
              </a:defRPr>
            </a:lvl1pPr>
            <a:lvl2pPr marL="800100" indent="-342900" algn="l" defTabSz="914400" rtl="0" eaLnBrk="1" latinLnBrk="0" hangingPunct="1">
              <a:lnSpc>
                <a:spcPct val="90000"/>
              </a:lnSpc>
              <a:spcBef>
                <a:spcPts val="500"/>
              </a:spcBef>
              <a:buClr>
                <a:srgbClr val="FFC000"/>
              </a:buClr>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257300" indent="-342900" algn="l" defTabSz="914400" rtl="0" eaLnBrk="1" latinLnBrk="0" hangingPunct="1">
              <a:lnSpc>
                <a:spcPct val="90000"/>
              </a:lnSpc>
              <a:spcBef>
                <a:spcPts val="500"/>
              </a:spcBef>
              <a:buClr>
                <a:srgbClr val="FFC000"/>
              </a:buClr>
              <a:buFont typeface="Wingdings" panose="05000000000000000000" pitchFamily="2" charset="2"/>
              <a:buChar char="§"/>
              <a:defRPr sz="2000" kern="1200">
                <a:solidFill>
                  <a:schemeClr val="tx1"/>
                </a:solidFill>
                <a:latin typeface="Century Gothic" panose="020B0502020202020204" pitchFamily="34" charset="0"/>
                <a:ea typeface="+mn-ea"/>
                <a:cs typeface="+mn-cs"/>
              </a:defRPr>
            </a:lvl3pPr>
            <a:lvl4pPr marL="16573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endParaRPr lang="de-DE" dirty="0"/>
          </a:p>
        </p:txBody>
      </p:sp>
    </p:spTree>
    <p:extLst>
      <p:ext uri="{BB962C8B-B14F-4D97-AF65-F5344CB8AC3E}">
        <p14:creationId xmlns:p14="http://schemas.microsoft.com/office/powerpoint/2010/main" val="828499871"/>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kumimoji="0" lang="de-DE" sz="3000" b="1"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j-ea"/>
                <a:cs typeface="+mj-cs"/>
              </a:rPr>
              <a:t>Terminologie der Offenlegungsverordnung OVO</a:t>
            </a:r>
            <a:endParaRPr lang="de-DE" dirty="0"/>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731608" y="1954861"/>
            <a:ext cx="10973844" cy="4048776"/>
          </a:xfrm>
        </p:spPr>
        <p:txBody>
          <a:bodyPr>
            <a:normAutofit fontScale="92500" lnSpcReduction="10000"/>
          </a:bodyPr>
          <a:lstStyle/>
          <a:p>
            <a:pPr marL="0" indent="0">
              <a:lnSpc>
                <a:spcPct val="120000"/>
              </a:lnSpc>
              <a:buNone/>
            </a:pPr>
            <a:r>
              <a:rPr lang="de-DE" sz="2500" dirty="0"/>
              <a:t>Die folgenden Inhalte der Präsentation beziehen sich auf  die europa-rechtlichen Vorgaben für</a:t>
            </a:r>
          </a:p>
          <a:p>
            <a:pPr marL="0" indent="0">
              <a:lnSpc>
                <a:spcPct val="120000"/>
              </a:lnSpc>
              <a:buNone/>
            </a:pPr>
            <a:r>
              <a:rPr lang="de-DE" sz="3000" b="1" dirty="0">
                <a:solidFill>
                  <a:schemeClr val="tx1">
                    <a:lumMod val="65000"/>
                    <a:lumOff val="35000"/>
                  </a:schemeClr>
                </a:solidFill>
              </a:rPr>
              <a:t>Finanzberater, z. B. </a:t>
            </a:r>
            <a:r>
              <a:rPr lang="de-DE" sz="3000" b="1" dirty="0" err="1">
                <a:solidFill>
                  <a:schemeClr val="tx1">
                    <a:lumMod val="65000"/>
                    <a:lumOff val="35000"/>
                  </a:schemeClr>
                </a:solidFill>
              </a:rPr>
              <a:t>Tied</a:t>
            </a:r>
            <a:r>
              <a:rPr lang="de-DE" sz="3000" b="1" dirty="0">
                <a:solidFill>
                  <a:schemeClr val="tx1">
                    <a:lumMod val="65000"/>
                    <a:lumOff val="35000"/>
                  </a:schemeClr>
                </a:solidFill>
              </a:rPr>
              <a:t> </a:t>
            </a:r>
            <a:r>
              <a:rPr lang="de-DE" sz="3000" b="1" dirty="0" err="1">
                <a:solidFill>
                  <a:schemeClr val="tx1">
                    <a:lumMod val="65000"/>
                    <a:lumOff val="35000"/>
                  </a:schemeClr>
                </a:solidFill>
              </a:rPr>
              <a:t>Agents</a:t>
            </a:r>
            <a:r>
              <a:rPr lang="de-DE" sz="3000" b="1" dirty="0">
                <a:solidFill>
                  <a:schemeClr val="tx1">
                    <a:lumMod val="65000"/>
                    <a:lumOff val="35000"/>
                  </a:schemeClr>
                </a:solidFill>
              </a:rPr>
              <a:t>, Versicherungsberater</a:t>
            </a:r>
            <a:endParaRPr lang="de-DE" sz="2500" dirty="0">
              <a:solidFill>
                <a:schemeClr val="tx1">
                  <a:lumMod val="65000"/>
                  <a:lumOff val="35000"/>
                </a:schemeClr>
              </a:solidFill>
            </a:endParaRPr>
          </a:p>
          <a:p>
            <a:pPr marL="0" indent="0">
              <a:lnSpc>
                <a:spcPct val="120000"/>
              </a:lnSpc>
              <a:buNone/>
            </a:pPr>
            <a:endParaRPr lang="de-DE" sz="1600" dirty="0"/>
          </a:p>
          <a:p>
            <a:pPr marL="0" indent="0">
              <a:lnSpc>
                <a:spcPct val="120000"/>
              </a:lnSpc>
              <a:buNone/>
            </a:pPr>
            <a:r>
              <a:rPr lang="de-DE" sz="2500" dirty="0"/>
              <a:t>Für wen gilt die Offenlegungs-VO </a:t>
            </a:r>
            <a:r>
              <a:rPr lang="de-DE" sz="2500" b="1" dirty="0">
                <a:solidFill>
                  <a:schemeClr val="tx1">
                    <a:lumMod val="65000"/>
                    <a:lumOff val="35000"/>
                  </a:schemeClr>
                </a:solidFill>
              </a:rPr>
              <a:t>nicht</a:t>
            </a:r>
            <a:r>
              <a:rPr lang="de-DE" sz="2500" dirty="0">
                <a:solidFill>
                  <a:schemeClr val="tx1">
                    <a:lumMod val="65000"/>
                    <a:lumOff val="35000"/>
                  </a:schemeClr>
                </a:solidFill>
              </a:rPr>
              <a:t>?</a:t>
            </a:r>
          </a:p>
          <a:p>
            <a:pPr>
              <a:lnSpc>
                <a:spcPct val="120000"/>
              </a:lnSpc>
            </a:pPr>
            <a:r>
              <a:rPr lang="de-DE" sz="2200" dirty="0"/>
              <a:t>Unternehmen mit weniger als drei Mitarbeiter (Vorsicht! - Begriff: Mitarbeiter im Gesetz nicht genau definiert)</a:t>
            </a:r>
          </a:p>
          <a:p>
            <a:pPr>
              <a:lnSpc>
                <a:spcPct val="120000"/>
              </a:lnSpc>
            </a:pPr>
            <a:r>
              <a:rPr lang="de-DE" sz="2200" dirty="0"/>
              <a:t>Anlagevermittler</a:t>
            </a:r>
            <a:endParaRPr lang="de-DE" sz="2200" b="1" dirty="0"/>
          </a:p>
          <a:p>
            <a:pPr>
              <a:lnSpc>
                <a:spcPct val="120000"/>
              </a:lnSpc>
            </a:pPr>
            <a:r>
              <a:rPr lang="de-DE" sz="2200" dirty="0"/>
              <a:t>Berater nach § 34 f GewO</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Tree>
    <p:extLst>
      <p:ext uri="{BB962C8B-B14F-4D97-AF65-F5344CB8AC3E}">
        <p14:creationId xmlns:p14="http://schemas.microsoft.com/office/powerpoint/2010/main" val="89315832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kumimoji="0" lang="de-DE" sz="3000" b="1"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j-ea"/>
                <a:cs typeface="+mj-cs"/>
              </a:rPr>
              <a:t>Europarechtliche Vorgaben - </a:t>
            </a:r>
            <a:r>
              <a:rPr kumimoji="0" lang="de-DE" sz="3000" b="1" i="0" u="none" strike="noStrike" kern="1200" cap="none" spc="0" normalizeH="0" baseline="0" noProof="0" dirty="0" err="1">
                <a:ln>
                  <a:noFill/>
                </a:ln>
                <a:solidFill>
                  <a:prstClr val="black">
                    <a:lumMod val="65000"/>
                    <a:lumOff val="35000"/>
                  </a:prstClr>
                </a:solidFill>
                <a:effectLst/>
                <a:uLnTx/>
                <a:uFillTx/>
                <a:latin typeface="Century Gothic" panose="020B0502020202020204" pitchFamily="34" charset="0"/>
                <a:ea typeface="+mj-ea"/>
                <a:cs typeface="+mj-cs"/>
              </a:rPr>
              <a:t>OffenlegungsVO</a:t>
            </a:r>
            <a:endParaRPr lang="de-DE" dirty="0"/>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p:txBody>
          <a:bodyPr>
            <a:normAutofit fontScale="92500" lnSpcReduction="10000"/>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de-DE" sz="1800" b="1" i="0" u="none" strike="noStrike" kern="1200" cap="none" spc="-5" normalizeH="0" baseline="0" noProof="0" dirty="0">
                <a:ln>
                  <a:noFill/>
                </a:ln>
                <a:solidFill>
                  <a:prstClr val="black"/>
                </a:solidFill>
                <a:effectLst/>
                <a:uLnTx/>
                <a:uFillTx/>
                <a:latin typeface="+mn-lt"/>
                <a:ea typeface="+mn-ea"/>
                <a:cs typeface="Arial Narrow"/>
              </a:rPr>
              <a:t>Wichtige </a:t>
            </a:r>
            <a:r>
              <a:rPr kumimoji="0" lang="de-DE" sz="1800" b="1" i="0" u="none" strike="noStrike" kern="1200" cap="none" spc="0" normalizeH="0" baseline="0" noProof="0" dirty="0">
                <a:ln>
                  <a:noFill/>
                </a:ln>
                <a:solidFill>
                  <a:prstClr val="black"/>
                </a:solidFill>
                <a:effectLst/>
                <a:uLnTx/>
                <a:uFillTx/>
                <a:latin typeface="+mn-lt"/>
                <a:ea typeface="+mn-ea"/>
                <a:cs typeface="Arial Narrow"/>
              </a:rPr>
              <a:t>Begriffe</a:t>
            </a:r>
            <a:endParaRPr kumimoji="0" lang="de-DE" sz="1800" b="0" i="0" u="none" strike="noStrike" kern="1200" cap="none" spc="0" normalizeH="0" baseline="0" noProof="0" dirty="0">
              <a:ln>
                <a:noFill/>
              </a:ln>
              <a:solidFill>
                <a:prstClr val="black"/>
              </a:solidFill>
              <a:effectLst/>
              <a:uLnTx/>
              <a:uFillTx/>
              <a:latin typeface="+mn-lt"/>
              <a:ea typeface="+mn-ea"/>
              <a:cs typeface="Arial Narrow"/>
            </a:endParaRPr>
          </a:p>
          <a:p>
            <a:pPr marL="0" marR="0" lvl="0" indent="0" algn="l" defTabSz="914400" rtl="0" eaLnBrk="1" fontAlgn="auto" latinLnBrk="0" hangingPunct="1">
              <a:lnSpc>
                <a:spcPct val="100000"/>
              </a:lnSpc>
              <a:spcBef>
                <a:spcPts val="10"/>
              </a:spcBef>
              <a:spcAft>
                <a:spcPts val="0"/>
              </a:spcAft>
              <a:buClrTx/>
              <a:buSzTx/>
              <a:buFontTx/>
              <a:buNone/>
              <a:tabLst/>
              <a:defRPr/>
            </a:pPr>
            <a:endParaRPr kumimoji="0" lang="de-DE" sz="1850" b="0" i="0" u="none" strike="noStrike" kern="1200" cap="none" spc="0" normalizeH="0" baseline="0" noProof="0" dirty="0">
              <a:ln>
                <a:noFill/>
              </a:ln>
              <a:solidFill>
                <a:prstClr val="black"/>
              </a:solidFill>
              <a:effectLst/>
              <a:uLnTx/>
              <a:uFillTx/>
              <a:latin typeface="+mn-lt"/>
              <a:ea typeface="+mn-ea"/>
              <a:cs typeface="Arial Narrow"/>
            </a:endParaRPr>
          </a:p>
          <a:p>
            <a:pPr marL="299085" marR="6350" lvl="0" indent="-287020" algn="l" defTabSz="914400" rtl="0" eaLnBrk="1" fontAlgn="auto" latinLnBrk="0" hangingPunct="1">
              <a:lnSpc>
                <a:spcPct val="100600"/>
              </a:lnSpc>
              <a:spcBef>
                <a:spcPts val="5"/>
              </a:spcBef>
              <a:spcAft>
                <a:spcPts val="0"/>
              </a:spcAft>
              <a:buSzTx/>
              <a:tabLst>
                <a:tab pos="350520" algn="l"/>
                <a:tab pos="351155" algn="l"/>
              </a:tabLst>
              <a:defRPr/>
            </a:pPr>
            <a:r>
              <a:rPr kumimoji="0" lang="de-DE" sz="1800" b="0" i="0" u="none" strike="noStrike" kern="1200" cap="none" spc="0" normalizeH="0" baseline="0" noProof="0" dirty="0">
                <a:ln>
                  <a:noFill/>
                </a:ln>
                <a:solidFill>
                  <a:prstClr val="black"/>
                </a:solidFill>
                <a:effectLst/>
                <a:uLnTx/>
                <a:uFillTx/>
                <a:latin typeface="+mn-lt"/>
                <a:ea typeface="+mn-ea"/>
                <a:cs typeface="+mn-cs"/>
              </a:rPr>
              <a:t>	</a:t>
            </a:r>
            <a:r>
              <a:rPr kumimoji="0" lang="de-DE" sz="1800" b="1" i="0" u="none" strike="noStrike" kern="1200" cap="none" spc="-5" normalizeH="0" baseline="0" noProof="0" dirty="0">
                <a:ln>
                  <a:noFill/>
                </a:ln>
                <a:solidFill>
                  <a:prstClr val="black"/>
                </a:solidFill>
                <a:effectLst/>
                <a:uLnTx/>
                <a:uFillTx/>
                <a:latin typeface="+mn-lt"/>
                <a:ea typeface="+mn-ea"/>
                <a:cs typeface="Arial Narrow"/>
              </a:rPr>
              <a:t>nachhaltige</a:t>
            </a:r>
            <a:r>
              <a:rPr kumimoji="0" lang="de-DE" sz="1800" b="1" i="0" u="none" strike="noStrike" kern="1200" cap="none" spc="145" normalizeH="0" baseline="0" noProof="0" dirty="0">
                <a:ln>
                  <a:noFill/>
                </a:ln>
                <a:solidFill>
                  <a:prstClr val="black"/>
                </a:solidFill>
                <a:effectLst/>
                <a:uLnTx/>
                <a:uFillTx/>
                <a:latin typeface="+mn-lt"/>
                <a:ea typeface="+mn-ea"/>
                <a:cs typeface="Arial Narrow"/>
              </a:rPr>
              <a:t> </a:t>
            </a:r>
            <a:r>
              <a:rPr kumimoji="0" lang="de-DE" sz="1800" b="1" i="0" u="none" strike="noStrike" kern="1200" cap="none" spc="-5" normalizeH="0" baseline="0" noProof="0" dirty="0">
                <a:ln>
                  <a:noFill/>
                </a:ln>
                <a:solidFill>
                  <a:prstClr val="black"/>
                </a:solidFill>
                <a:effectLst/>
                <a:uLnTx/>
                <a:uFillTx/>
                <a:latin typeface="+mn-lt"/>
                <a:ea typeface="+mn-ea"/>
                <a:cs typeface="Arial Narrow"/>
              </a:rPr>
              <a:t>Investition</a:t>
            </a:r>
            <a:r>
              <a:rPr kumimoji="0" lang="de-DE" sz="1800" b="0" i="0" u="none" strike="noStrike" kern="1200" cap="none" spc="-5" normalizeH="0" baseline="0" noProof="0" dirty="0">
                <a:ln>
                  <a:noFill/>
                </a:ln>
                <a:solidFill>
                  <a:prstClr val="black"/>
                </a:solidFill>
                <a:effectLst/>
                <a:uLnTx/>
                <a:uFillTx/>
                <a:latin typeface="+mn-lt"/>
                <a:ea typeface="+mn-ea"/>
                <a:cs typeface="Arial Narrow"/>
              </a:rPr>
              <a:t>:</a:t>
            </a:r>
            <a:r>
              <a:rPr kumimoji="0" lang="de-DE" sz="1800" b="0" i="0" u="none" strike="noStrike" kern="1200" cap="none" spc="15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Investitionen</a:t>
            </a:r>
            <a:r>
              <a:rPr kumimoji="0" lang="de-DE" sz="1800" b="0" i="0" u="none" strike="noStrike" kern="1200" cap="none" spc="14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zur</a:t>
            </a:r>
            <a:r>
              <a:rPr kumimoji="0" lang="de-DE" sz="1800" b="0" i="0" u="none" strike="noStrike" kern="1200" cap="none" spc="14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Erreichung</a:t>
            </a:r>
            <a:r>
              <a:rPr kumimoji="0" lang="de-DE" sz="1800" b="0" i="0" u="none" strike="noStrike" kern="1200" cap="none" spc="16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von</a:t>
            </a:r>
            <a:r>
              <a:rPr kumimoji="0" lang="de-DE" sz="1800" b="0" i="0" u="none" strike="noStrike" kern="1200" cap="none" spc="13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Umweltzielen</a:t>
            </a:r>
            <a:r>
              <a:rPr kumimoji="0" lang="de-DE" sz="1800" b="0" i="0" u="none" strike="noStrike" kern="1200" cap="none" spc="14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(u.</a:t>
            </a:r>
            <a:r>
              <a:rPr kumimoji="0" lang="de-DE" sz="1800" b="0" i="0" u="none" strike="noStrike" kern="1200" cap="none" spc="-3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a. Reduzierung von „Treibhausgasemissionen“)</a:t>
            </a:r>
            <a:r>
              <a:rPr kumimoji="0" lang="de-DE" sz="1800" b="0" i="0" u="none" strike="noStrike" kern="1200" cap="none" spc="15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oder</a:t>
            </a:r>
            <a:r>
              <a:rPr kumimoji="0" lang="de-DE" sz="1800" b="0" i="0" u="none" strike="noStrike" kern="1200" cap="none" spc="14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sozialen </a:t>
            </a:r>
            <a:r>
              <a:rPr kumimoji="0" lang="de-DE" sz="1800" b="0" i="0" u="none" strike="noStrike" kern="1200" cap="none" spc="-39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Zielen</a:t>
            </a:r>
            <a:r>
              <a:rPr kumimoji="0" lang="de-DE" sz="1800" b="0" i="0" u="none" strike="noStrike" kern="1200" cap="none" spc="3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a:t>
            </a:r>
            <a:r>
              <a:rPr kumimoji="0" lang="de-DE" sz="1800" b="0" i="0" u="none" strike="noStrike" kern="1200" cap="none" spc="2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soweit</a:t>
            </a:r>
            <a:r>
              <a:rPr kumimoji="0" lang="de-DE" sz="1800" b="0" i="0" u="none" strike="noStrike" kern="1200" cap="none" spc="5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kein</a:t>
            </a:r>
            <a:r>
              <a:rPr kumimoji="0" lang="de-DE" sz="1800" b="0" i="0" u="none" strike="noStrike" kern="1200" cap="none" spc="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solches</a:t>
            </a:r>
            <a:r>
              <a:rPr kumimoji="0" lang="de-DE" sz="1800" b="0" i="0" u="none" strike="noStrike" kern="1200" cap="none" spc="4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Ziel</a:t>
            </a:r>
            <a:r>
              <a:rPr kumimoji="0" lang="de-DE" sz="1800" b="0" i="0" u="none" strike="noStrike" kern="1200" cap="none" spc="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zugleich</a:t>
            </a:r>
            <a:r>
              <a:rPr kumimoji="0" lang="de-DE" sz="1800" b="0" i="0" u="none" strike="noStrike" kern="1200" cap="none" spc="5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erheblich</a:t>
            </a:r>
            <a:r>
              <a:rPr kumimoji="0" lang="de-DE" sz="1800" b="0" i="0" u="none" strike="noStrike" kern="1200" cap="none" spc="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beeinträchtigt</a:t>
            </a:r>
            <a:r>
              <a:rPr kumimoji="0" lang="de-DE" sz="1800" b="0" i="0" u="none" strike="noStrike" kern="1200" cap="none" spc="4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wird</a:t>
            </a:r>
            <a:r>
              <a:rPr kumimoji="0" lang="de-DE" sz="1800" b="0" i="0" u="none" strike="noStrike" kern="1200" cap="none" spc="2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und</a:t>
            </a:r>
            <a:r>
              <a:rPr kumimoji="0" lang="de-DE" sz="1800" b="0" i="0" u="none" strike="noStrike" kern="1200" cap="none" spc="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Unternehmen,</a:t>
            </a:r>
            <a:r>
              <a:rPr kumimoji="0" lang="de-DE" sz="1800" b="0" i="0" u="none" strike="noStrike" kern="1200" cap="none" spc="4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in</a:t>
            </a:r>
            <a:r>
              <a:rPr kumimoji="0" lang="de-DE" sz="1800" b="0" i="0" u="none" strike="noStrike" kern="1200" cap="none" spc="2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die</a:t>
            </a:r>
            <a:r>
              <a:rPr kumimoji="0" lang="de-DE" sz="1800" b="0" i="0" u="none" strike="noStrike" kern="1200" cap="none" spc="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investiert</a:t>
            </a:r>
            <a:r>
              <a:rPr kumimoji="0" lang="de-DE" sz="1800" b="0" i="0" u="none" strike="noStrike" kern="1200" cap="none" spc="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wird, </a:t>
            </a:r>
            <a:r>
              <a:rPr kumimoji="0" lang="de-DE" sz="1800" b="0" i="0" u="none" strike="noStrike" kern="1200" cap="none" spc="-10" normalizeH="0" baseline="0" noProof="0" dirty="0">
                <a:ln>
                  <a:noFill/>
                </a:ln>
                <a:solidFill>
                  <a:prstClr val="black"/>
                </a:solidFill>
                <a:effectLst/>
                <a:uLnTx/>
                <a:uFillTx/>
                <a:latin typeface="+mn-lt"/>
                <a:ea typeface="+mn-ea"/>
                <a:cs typeface="Arial Narrow"/>
              </a:rPr>
              <a:t>„Verfahrensweisen</a:t>
            </a:r>
            <a:r>
              <a:rPr kumimoji="0" lang="de-DE" sz="1800" b="0" i="0" u="none" strike="noStrike" kern="1200" cap="none" spc="4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10" normalizeH="0" baseline="0" noProof="0" dirty="0">
                <a:ln>
                  <a:noFill/>
                </a:ln>
                <a:solidFill>
                  <a:prstClr val="black"/>
                </a:solidFill>
                <a:effectLst/>
                <a:uLnTx/>
                <a:uFillTx/>
                <a:latin typeface="+mn-lt"/>
                <a:ea typeface="+mn-ea"/>
                <a:cs typeface="Arial Narrow"/>
              </a:rPr>
              <a:t>einer</a:t>
            </a:r>
            <a:r>
              <a:rPr kumimoji="0" lang="de-DE" sz="1800" b="0" i="0" u="none" strike="noStrike" kern="1200" cap="none" spc="2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guten</a:t>
            </a:r>
            <a:r>
              <a:rPr kumimoji="0" lang="de-DE" sz="1800" b="0" i="0" u="none" strike="noStrike" kern="1200" cap="none" spc="4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Unternehmensführung</a:t>
            </a:r>
            <a:r>
              <a:rPr kumimoji="0" lang="de-DE" sz="1800" b="0" i="0" u="none" strike="noStrike" kern="1200" cap="none" spc="6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anwenden“</a:t>
            </a:r>
            <a:r>
              <a:rPr kumimoji="0" lang="de-DE" sz="1800" b="0" i="0" u="none" strike="noStrike" kern="1200" cap="none" spc="6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(z.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B.</a:t>
            </a:r>
            <a:r>
              <a:rPr kumimoji="0" lang="de-DE" sz="1800" b="0" i="0" u="none" strike="noStrike" kern="1200" cap="none" spc="1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die</a:t>
            </a:r>
            <a:r>
              <a:rPr kumimoji="0" lang="de-DE" sz="1800" b="0" i="0" u="none" strike="noStrike" kern="1200" cap="none" spc="2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„Einhaltung</a:t>
            </a:r>
            <a:r>
              <a:rPr kumimoji="0" lang="de-DE" sz="1800" b="0" i="0" u="none" strike="noStrike" kern="1200" cap="none" spc="4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der</a:t>
            </a:r>
            <a:r>
              <a:rPr kumimoji="0" lang="de-DE" sz="1800" b="0" i="0" u="none" strike="noStrike" kern="1200" cap="none" spc="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Steuervorschriften“).</a:t>
            </a:r>
            <a:endParaRPr kumimoji="0" lang="de-DE" sz="1800" b="0" i="0" u="none" strike="noStrike" kern="1200" cap="none" spc="0" normalizeH="0" baseline="0" noProof="0" dirty="0">
              <a:ln>
                <a:noFill/>
              </a:ln>
              <a:solidFill>
                <a:prstClr val="black"/>
              </a:solidFill>
              <a:effectLst/>
              <a:uLnTx/>
              <a:uFillTx/>
              <a:latin typeface="+mn-lt"/>
              <a:ea typeface="+mn-ea"/>
              <a:cs typeface="Arial Narrow"/>
            </a:endParaRPr>
          </a:p>
          <a:p>
            <a:pPr marR="0" lvl="0" algn="l" defTabSz="914400" rtl="0" eaLnBrk="1" fontAlgn="auto" latinLnBrk="0" hangingPunct="1">
              <a:lnSpc>
                <a:spcPct val="100000"/>
              </a:lnSpc>
              <a:spcBef>
                <a:spcPts val="35"/>
              </a:spcBef>
              <a:spcAft>
                <a:spcPts val="0"/>
              </a:spcAft>
              <a:buSzTx/>
              <a:tabLst/>
              <a:defRPr/>
            </a:pPr>
            <a:endParaRPr kumimoji="0" lang="de-DE" sz="1850" b="0" i="0" u="none" strike="noStrike" kern="1200" cap="none" spc="0" normalizeH="0" baseline="0" noProof="0" dirty="0">
              <a:ln>
                <a:noFill/>
              </a:ln>
              <a:solidFill>
                <a:prstClr val="black"/>
              </a:solidFill>
              <a:effectLst/>
              <a:uLnTx/>
              <a:uFillTx/>
              <a:latin typeface="+mn-lt"/>
              <a:ea typeface="+mn-ea"/>
              <a:cs typeface="Arial Narrow"/>
            </a:endParaRPr>
          </a:p>
          <a:p>
            <a:pPr marL="299085" marR="0" lvl="0" indent="-287020" algn="l" defTabSz="914400" rtl="0" eaLnBrk="1" fontAlgn="auto" latinLnBrk="0" hangingPunct="1">
              <a:lnSpc>
                <a:spcPct val="100000"/>
              </a:lnSpc>
              <a:spcBef>
                <a:spcPts val="0"/>
              </a:spcBef>
              <a:spcAft>
                <a:spcPts val="0"/>
              </a:spcAft>
              <a:buSzTx/>
              <a:tabLst>
                <a:tab pos="299085" algn="l"/>
                <a:tab pos="299720" algn="l"/>
              </a:tabLst>
              <a:defRPr/>
            </a:pPr>
            <a:r>
              <a:rPr kumimoji="0" lang="de-DE" sz="1800" b="0" i="0" u="none" strike="noStrike" kern="1200" cap="none" spc="-5" normalizeH="0" baseline="0" noProof="0" dirty="0">
                <a:ln>
                  <a:noFill/>
                </a:ln>
                <a:solidFill>
                  <a:prstClr val="black"/>
                </a:solidFill>
                <a:effectLst/>
                <a:uLnTx/>
                <a:uFillTx/>
                <a:latin typeface="+mn-lt"/>
                <a:ea typeface="+mn-ea"/>
                <a:cs typeface="Arial Narrow"/>
              </a:rPr>
              <a:t>Nachhaltigkeits</a:t>
            </a:r>
            <a:r>
              <a:rPr kumimoji="0" lang="de-DE" sz="1800" b="1" i="0" u="none" strike="noStrike" kern="1200" cap="none" spc="-5" normalizeH="0" baseline="0" noProof="0" dirty="0">
                <a:ln>
                  <a:noFill/>
                </a:ln>
                <a:solidFill>
                  <a:prstClr val="black"/>
                </a:solidFill>
                <a:effectLst/>
                <a:uLnTx/>
                <a:uFillTx/>
                <a:latin typeface="+mn-lt"/>
                <a:ea typeface="+mn-ea"/>
                <a:cs typeface="Arial Narrow"/>
              </a:rPr>
              <a:t>risiko</a:t>
            </a:r>
            <a:r>
              <a:rPr kumimoji="0" lang="de-DE" sz="1800" b="0" i="0" u="none" strike="noStrike" kern="1200" cap="none" spc="-5" normalizeH="0" baseline="0" noProof="0" dirty="0">
                <a:ln>
                  <a:noFill/>
                </a:ln>
                <a:solidFill>
                  <a:prstClr val="black"/>
                </a:solidFill>
                <a:effectLst/>
                <a:uLnTx/>
                <a:uFillTx/>
                <a:latin typeface="+mn-lt"/>
                <a:ea typeface="+mn-ea"/>
                <a:cs typeface="Arial Narrow"/>
              </a:rPr>
              <a:t>:</a:t>
            </a:r>
            <a:r>
              <a:rPr kumimoji="0" lang="de-DE" sz="1800" b="0" i="0" u="none" strike="noStrike" kern="1200" cap="none" spc="5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ein</a:t>
            </a:r>
            <a:r>
              <a:rPr kumimoji="0" lang="de-DE" sz="1800" b="0" i="0" u="none" strike="noStrike" kern="1200" cap="none" spc="5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Ereignis</a:t>
            </a:r>
            <a:r>
              <a:rPr kumimoji="0" lang="de-DE" sz="1800" b="0" i="0" u="none" strike="noStrike" kern="1200" cap="none" spc="5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oder</a:t>
            </a:r>
            <a:r>
              <a:rPr kumimoji="0" lang="de-DE" sz="1800" b="0" i="0" u="none" strike="noStrike" kern="1200" cap="none" spc="6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eine</a:t>
            </a:r>
            <a:r>
              <a:rPr kumimoji="0" lang="de-DE" sz="1800" b="0" i="0" u="none" strike="noStrike" kern="1200" cap="none" spc="5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Bedingung</a:t>
            </a:r>
            <a:r>
              <a:rPr kumimoji="0" lang="de-DE" sz="1800" b="0" i="0" u="none" strike="noStrike" kern="1200" cap="none" spc="5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in</a:t>
            </a:r>
            <a:r>
              <a:rPr kumimoji="0" lang="de-DE" sz="1800" b="0" i="0" u="none" strike="noStrike" kern="1200" cap="none" spc="5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den</a:t>
            </a:r>
            <a:r>
              <a:rPr kumimoji="0" lang="de-DE" sz="1800" b="0" i="0" u="none" strike="noStrike" kern="1200" cap="none" spc="5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Bereichen</a:t>
            </a:r>
            <a:r>
              <a:rPr kumimoji="0" lang="de-DE" sz="1800" b="0" i="0" u="none" strike="noStrike" kern="1200" cap="none" spc="4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Umwelt,</a:t>
            </a:r>
            <a:r>
              <a:rPr kumimoji="0" lang="de-DE" sz="1800" b="0" i="0" u="none" strike="noStrike" kern="1200" cap="none" spc="5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Soziales</a:t>
            </a:r>
            <a:r>
              <a:rPr kumimoji="0" lang="de-DE" sz="1800" b="0" i="0" u="none" strike="noStrike" kern="1200" cap="none" spc="6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oder</a:t>
            </a:r>
            <a:r>
              <a:rPr kumimoji="0" lang="de-DE" sz="1800" b="0" i="0" u="none" strike="noStrike" kern="1200" cap="none" spc="6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Unternehmensführung, aus</a:t>
            </a:r>
            <a:r>
              <a:rPr kumimoji="0" lang="de-DE" sz="1800" b="0" i="0" u="none" strike="noStrike" kern="1200" cap="none" spc="1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dem</a:t>
            </a:r>
            <a:r>
              <a:rPr kumimoji="0" lang="de-DE" sz="1800" b="0" i="0" u="none" strike="noStrike" kern="1200" cap="none" spc="2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sich</a:t>
            </a:r>
            <a:r>
              <a:rPr kumimoji="0" lang="de-DE" sz="1800" b="0" i="0" u="none" strike="noStrike" kern="1200" cap="none" spc="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„wesentliche</a:t>
            </a:r>
            <a:r>
              <a:rPr kumimoji="0" lang="de-DE" sz="1800" b="0" i="0" u="none" strike="noStrike" kern="1200" cap="none" spc="1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negative</a:t>
            </a:r>
            <a:r>
              <a:rPr kumimoji="0" lang="de-DE" sz="1800" b="0" i="0" u="none" strike="noStrike" kern="1200" cap="none" spc="-4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Auswirkungen</a:t>
            </a:r>
            <a:r>
              <a:rPr kumimoji="0" lang="de-DE" sz="1800" b="0" i="0" u="none" strike="noStrike" kern="1200" cap="none" spc="4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auf</a:t>
            </a:r>
            <a:r>
              <a:rPr kumimoji="0" lang="de-DE" sz="1800" b="0" i="0" u="none" strike="noStrike" kern="1200" cap="none" spc="2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den</a:t>
            </a:r>
            <a:r>
              <a:rPr kumimoji="0" lang="de-DE" sz="1800" b="0" i="0" u="none" strike="noStrike" kern="1200" cap="none" spc="2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10" normalizeH="0" baseline="0" noProof="0" dirty="0">
                <a:ln>
                  <a:noFill/>
                </a:ln>
                <a:solidFill>
                  <a:prstClr val="black"/>
                </a:solidFill>
                <a:effectLst/>
                <a:uLnTx/>
                <a:uFillTx/>
                <a:latin typeface="+mn-lt"/>
                <a:ea typeface="+mn-ea"/>
                <a:cs typeface="Arial Narrow"/>
              </a:rPr>
              <a:t>Wert</a:t>
            </a:r>
            <a:r>
              <a:rPr kumimoji="0" lang="de-DE" sz="1800" b="0" i="0" u="none" strike="noStrike" kern="1200" cap="none" spc="-5" normalizeH="0" baseline="0" noProof="0" dirty="0">
                <a:ln>
                  <a:noFill/>
                </a:ln>
                <a:solidFill>
                  <a:prstClr val="black"/>
                </a:solidFill>
                <a:effectLst/>
                <a:uLnTx/>
                <a:uFillTx/>
                <a:latin typeface="+mn-lt"/>
                <a:ea typeface="+mn-ea"/>
                <a:cs typeface="Arial Narrow"/>
              </a:rPr>
              <a:t> der</a:t>
            </a:r>
            <a:r>
              <a:rPr kumimoji="0" lang="de-DE" sz="1800" b="0" i="0" u="none" strike="noStrike" kern="1200" cap="none" spc="2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Investition“</a:t>
            </a:r>
            <a:r>
              <a:rPr kumimoji="0" lang="de-DE" sz="1800" b="0" i="0" u="none" strike="noStrike" kern="1200" cap="none" spc="3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10" normalizeH="0" baseline="0" noProof="0" dirty="0">
                <a:ln>
                  <a:noFill/>
                </a:ln>
                <a:solidFill>
                  <a:prstClr val="black"/>
                </a:solidFill>
                <a:effectLst/>
                <a:uLnTx/>
                <a:uFillTx/>
                <a:latin typeface="+mn-lt"/>
                <a:ea typeface="+mn-ea"/>
                <a:cs typeface="Arial Narrow"/>
              </a:rPr>
              <a:t>ergeben</a:t>
            </a:r>
            <a:r>
              <a:rPr kumimoji="0" lang="de-DE" sz="1800" b="0" i="0" u="none" strike="noStrike" kern="1200" cap="none" spc="4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10" normalizeH="0" baseline="0" noProof="0" dirty="0">
                <a:ln>
                  <a:noFill/>
                </a:ln>
                <a:solidFill>
                  <a:prstClr val="black"/>
                </a:solidFill>
                <a:effectLst/>
                <a:uLnTx/>
                <a:uFillTx/>
                <a:latin typeface="+mn-lt"/>
                <a:ea typeface="+mn-ea"/>
                <a:cs typeface="Arial Narrow"/>
              </a:rPr>
              <a:t>könnten (z. B. Extremwetterereignisse, Anstieg des Meeresspiegels, Verteuerung fossiler Energieträger, Betrugs- und Reputationsrisiken usw.). = </a:t>
            </a:r>
            <a:r>
              <a:rPr kumimoji="0" lang="de-DE" sz="1800" b="1" i="0" u="none" strike="noStrike" kern="1200" cap="none" spc="-10" normalizeH="0" baseline="0" noProof="0" dirty="0">
                <a:ln>
                  <a:noFill/>
                </a:ln>
                <a:solidFill>
                  <a:prstClr val="black"/>
                </a:solidFill>
                <a:effectLst/>
                <a:uLnTx/>
                <a:uFillTx/>
                <a:latin typeface="+mn-lt"/>
                <a:ea typeface="+mn-ea"/>
                <a:cs typeface="Arial Narrow"/>
              </a:rPr>
              <a:t>Direkte negative Auswirkung auf das Kundendepot möglich!</a:t>
            </a:r>
            <a:endParaRPr kumimoji="0" lang="de-DE" sz="1800" b="1" i="0" u="none" strike="noStrike" kern="1200" cap="none" spc="0" normalizeH="0" baseline="0" noProof="0" dirty="0">
              <a:ln>
                <a:noFill/>
              </a:ln>
              <a:solidFill>
                <a:prstClr val="black"/>
              </a:solidFill>
              <a:effectLst/>
              <a:uLnTx/>
              <a:uFillTx/>
              <a:latin typeface="+mn-lt"/>
              <a:ea typeface="+mn-ea"/>
              <a:cs typeface="Arial Narrow"/>
            </a:endParaRPr>
          </a:p>
          <a:p>
            <a:pPr marR="0" lvl="0" algn="l" defTabSz="914400" rtl="0" eaLnBrk="1" fontAlgn="auto" latinLnBrk="0" hangingPunct="1">
              <a:lnSpc>
                <a:spcPct val="100000"/>
              </a:lnSpc>
              <a:spcBef>
                <a:spcPts val="40"/>
              </a:spcBef>
              <a:spcAft>
                <a:spcPts val="0"/>
              </a:spcAft>
              <a:buSzTx/>
              <a:tabLst/>
              <a:defRPr/>
            </a:pPr>
            <a:endParaRPr kumimoji="0" lang="de-DE" sz="1850" b="0" i="0" u="none" strike="noStrike" kern="1200" cap="none" spc="0" normalizeH="0" baseline="0" noProof="0" dirty="0">
              <a:ln>
                <a:noFill/>
              </a:ln>
              <a:solidFill>
                <a:prstClr val="black"/>
              </a:solidFill>
              <a:effectLst/>
              <a:uLnTx/>
              <a:uFillTx/>
              <a:latin typeface="+mn-lt"/>
              <a:ea typeface="+mn-ea"/>
              <a:cs typeface="Arial Narrow"/>
            </a:endParaRPr>
          </a:p>
          <a:p>
            <a:pPr marL="299085" marR="5080" lvl="0" indent="-287020" algn="l" defTabSz="914400" rtl="0" eaLnBrk="1" fontAlgn="auto" latinLnBrk="0" hangingPunct="1">
              <a:lnSpc>
                <a:spcPct val="100000"/>
              </a:lnSpc>
              <a:spcBef>
                <a:spcPts val="0"/>
              </a:spcBef>
              <a:spcAft>
                <a:spcPts val="0"/>
              </a:spcAft>
              <a:buSzTx/>
              <a:tabLst>
                <a:tab pos="299085" algn="l"/>
                <a:tab pos="299720" algn="l"/>
              </a:tabLst>
              <a:defRPr/>
            </a:pPr>
            <a:r>
              <a:rPr kumimoji="0" lang="de-DE" sz="1800" b="0" i="0" u="none" strike="noStrike" kern="1200" cap="none" spc="-5" normalizeH="0" baseline="0" noProof="0" dirty="0">
                <a:ln>
                  <a:noFill/>
                </a:ln>
                <a:solidFill>
                  <a:prstClr val="black"/>
                </a:solidFill>
                <a:effectLst/>
                <a:uLnTx/>
                <a:uFillTx/>
                <a:latin typeface="+mn-lt"/>
                <a:ea typeface="+mn-ea"/>
                <a:cs typeface="Arial Narrow"/>
              </a:rPr>
              <a:t>Nachhaltigkeits</a:t>
            </a:r>
            <a:r>
              <a:rPr kumimoji="0" lang="de-DE" sz="1800" b="1" i="0" u="none" strike="noStrike" kern="1200" cap="none" spc="-5" normalizeH="0" baseline="0" noProof="0" dirty="0">
                <a:ln>
                  <a:noFill/>
                </a:ln>
                <a:solidFill>
                  <a:prstClr val="black"/>
                </a:solidFill>
                <a:effectLst/>
                <a:uLnTx/>
                <a:uFillTx/>
                <a:latin typeface="+mn-lt"/>
                <a:ea typeface="+mn-ea"/>
                <a:cs typeface="Arial Narrow"/>
              </a:rPr>
              <a:t>faktoren</a:t>
            </a:r>
            <a:r>
              <a:rPr kumimoji="0" lang="de-DE" sz="1800" b="0" i="0" u="none" strike="noStrike" kern="1200" cap="none" spc="3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sind</a:t>
            </a:r>
            <a:r>
              <a:rPr kumimoji="0" lang="de-DE" sz="1800" b="0" i="0" u="none" strike="noStrike" kern="1200" cap="none" spc="32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„Umwelt-,</a:t>
            </a:r>
            <a:r>
              <a:rPr kumimoji="0" lang="de-DE" sz="1800" b="0" i="0" u="none" strike="noStrike" kern="1200" cap="none" spc="31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Sozial-</a:t>
            </a:r>
            <a:r>
              <a:rPr kumimoji="0" lang="de-DE" sz="1800" b="0" i="0" u="none" strike="noStrike" kern="1200" cap="none" spc="32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und</a:t>
            </a:r>
            <a:r>
              <a:rPr kumimoji="0" lang="de-DE" sz="1800" b="0" i="0" u="none" strike="noStrike" kern="1200" cap="none" spc="32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Arbeitnehmerbelange,</a:t>
            </a:r>
            <a:r>
              <a:rPr kumimoji="0" lang="de-DE" sz="1800" b="0" i="0" u="none" strike="noStrike" kern="1200" cap="none" spc="3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die</a:t>
            </a:r>
            <a:r>
              <a:rPr kumimoji="0" lang="de-DE" sz="1800" b="0" i="0" u="none" strike="noStrike" kern="1200" cap="none" spc="31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Achtung</a:t>
            </a:r>
            <a:r>
              <a:rPr kumimoji="0" lang="de-DE" sz="1800" b="0" i="0" u="none" strike="noStrike" kern="1200" cap="none" spc="3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der</a:t>
            </a:r>
            <a:r>
              <a:rPr kumimoji="0" lang="de-DE" sz="1800" b="0" i="0" u="none" strike="noStrike" kern="1200" cap="none" spc="31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Menschenrechte</a:t>
            </a:r>
            <a:r>
              <a:rPr kumimoji="0" lang="de-DE" sz="1800" b="0" i="0" u="none" strike="noStrike" kern="1200" cap="none" spc="33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0" normalizeH="0" baseline="0" noProof="0" dirty="0">
                <a:ln>
                  <a:noFill/>
                </a:ln>
                <a:solidFill>
                  <a:prstClr val="black"/>
                </a:solidFill>
                <a:effectLst/>
                <a:uLnTx/>
                <a:uFillTx/>
                <a:latin typeface="+mn-lt"/>
                <a:ea typeface="+mn-ea"/>
                <a:cs typeface="Arial Narrow"/>
              </a:rPr>
              <a:t>und</a:t>
            </a:r>
            <a:r>
              <a:rPr kumimoji="0" lang="de-DE" sz="1800" b="0" i="0" u="none" strike="noStrike" kern="1200" cap="none" spc="310"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die </a:t>
            </a:r>
            <a:r>
              <a:rPr kumimoji="0" lang="de-DE" sz="1800" b="0" i="0" u="none" strike="noStrike" kern="1200" cap="none" spc="-39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10" normalizeH="0" baseline="0" noProof="0" dirty="0">
                <a:ln>
                  <a:noFill/>
                </a:ln>
                <a:solidFill>
                  <a:prstClr val="black"/>
                </a:solidFill>
                <a:effectLst/>
                <a:uLnTx/>
                <a:uFillTx/>
                <a:latin typeface="+mn-lt"/>
                <a:ea typeface="+mn-ea"/>
                <a:cs typeface="Arial Narrow"/>
              </a:rPr>
              <a:t>Bekämpfung</a:t>
            </a:r>
            <a:r>
              <a:rPr kumimoji="0" lang="de-DE" sz="1800" b="0" i="0" u="none" strike="noStrike" kern="1200" cap="none" spc="5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von Korruption</a:t>
            </a:r>
            <a:r>
              <a:rPr kumimoji="0" lang="de-DE" sz="1800" b="0" i="0" u="none" strike="noStrike" kern="1200" cap="none" spc="4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und</a:t>
            </a:r>
            <a:r>
              <a:rPr kumimoji="0" lang="de-DE" sz="1800" b="0" i="0" u="none" strike="noStrike" kern="1200" cap="none" spc="15" normalizeH="0" baseline="0" noProof="0" dirty="0">
                <a:ln>
                  <a:noFill/>
                </a:ln>
                <a:solidFill>
                  <a:prstClr val="black"/>
                </a:solidFill>
                <a:effectLst/>
                <a:uLnTx/>
                <a:uFillTx/>
                <a:latin typeface="+mn-lt"/>
                <a:ea typeface="+mn-ea"/>
                <a:cs typeface="Arial Narrow"/>
              </a:rPr>
              <a: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Bestechung“. Im Kern geht es darum, ob </a:t>
            </a:r>
            <a:r>
              <a:rPr kumimoji="0" lang="de-DE" sz="1800" b="1" i="0" u="none" strike="noStrike" kern="1200" cap="none" spc="-5" normalizeH="0" baseline="0" noProof="0" dirty="0">
                <a:ln>
                  <a:noFill/>
                </a:ln>
                <a:solidFill>
                  <a:prstClr val="black"/>
                </a:solidFill>
                <a:effectLst/>
                <a:uLnTx/>
                <a:uFillTx/>
                <a:latin typeface="+mn-lt"/>
                <a:ea typeface="+mn-ea"/>
                <a:cs typeface="Arial Narrow"/>
              </a:rPr>
              <a:t>mit der Geldanlage Schäden in der Umwelt angerichtet bzw. gefördert </a:t>
            </a:r>
            <a:r>
              <a:rPr kumimoji="0" lang="de-DE" sz="1800" b="0" i="0" u="none" strike="noStrike" kern="1200" cap="none" spc="-5" normalizeH="0" baseline="0" noProof="0" dirty="0">
                <a:ln>
                  <a:noFill/>
                </a:ln>
                <a:solidFill>
                  <a:prstClr val="black"/>
                </a:solidFill>
                <a:effectLst/>
                <a:uLnTx/>
                <a:uFillTx/>
                <a:latin typeface="+mn-lt"/>
                <a:ea typeface="+mn-ea"/>
                <a:cs typeface="Arial Narrow"/>
              </a:rPr>
              <a:t>werden können. </a:t>
            </a:r>
            <a:endParaRPr kumimoji="0" lang="de-DE" sz="1800" b="0" i="0" u="none" strike="noStrike" kern="1200" cap="none" spc="0" normalizeH="0" baseline="0" noProof="0" dirty="0">
              <a:ln>
                <a:noFill/>
              </a:ln>
              <a:solidFill>
                <a:prstClr val="black"/>
              </a:solidFill>
              <a:effectLst/>
              <a:uLnTx/>
              <a:uFillTx/>
              <a:latin typeface="+mn-lt"/>
              <a:ea typeface="+mn-ea"/>
              <a:cs typeface="Arial Narrow"/>
            </a:endParaRPr>
          </a:p>
          <a:p>
            <a:endParaRPr lang="de-DE" dirty="0"/>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Tree>
    <p:extLst>
      <p:ext uri="{BB962C8B-B14F-4D97-AF65-F5344CB8AC3E}">
        <p14:creationId xmlns:p14="http://schemas.microsoft.com/office/powerpoint/2010/main" val="2900943678"/>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kumimoji="0" lang="de-DE" sz="3000" b="1"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j-ea"/>
                <a:cs typeface="+mj-cs"/>
              </a:rPr>
              <a:t>Europarechtliche Vorgaben - </a:t>
            </a:r>
            <a:r>
              <a:rPr kumimoji="0" lang="de-DE" sz="3000" b="1" i="0" u="none" strike="noStrike" kern="1200" cap="none" spc="0" normalizeH="0" baseline="0" noProof="0" dirty="0" err="1">
                <a:ln>
                  <a:noFill/>
                </a:ln>
                <a:solidFill>
                  <a:prstClr val="black">
                    <a:lumMod val="65000"/>
                    <a:lumOff val="35000"/>
                  </a:prstClr>
                </a:solidFill>
                <a:effectLst/>
                <a:uLnTx/>
                <a:uFillTx/>
                <a:latin typeface="Century Gothic" panose="020B0502020202020204" pitchFamily="34" charset="0"/>
                <a:ea typeface="+mj-ea"/>
                <a:cs typeface="+mj-cs"/>
              </a:rPr>
              <a:t>TaxonomieVO</a:t>
            </a:r>
            <a:endParaRPr lang="de-DE" dirty="0"/>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09078" y="2430302"/>
            <a:ext cx="11148813" cy="3926048"/>
          </a:xfrm>
        </p:spPr>
        <p:txBody>
          <a:bodyPr>
            <a:normAutofit/>
          </a:bodyPr>
          <a:lstStyle/>
          <a:p>
            <a:pPr marL="299085" indent="-287020">
              <a:lnSpc>
                <a:spcPct val="110000"/>
              </a:lnSpc>
              <a:tabLst>
                <a:tab pos="299085" algn="l"/>
                <a:tab pos="299720" algn="l"/>
              </a:tabLst>
            </a:pPr>
            <a:r>
              <a:rPr lang="de-DE" sz="1800" b="1" spc="-5" dirty="0">
                <a:latin typeface="+mj-lt"/>
                <a:cs typeface="Arial Narrow"/>
              </a:rPr>
              <a:t>Taxonomie</a:t>
            </a:r>
            <a:r>
              <a:rPr lang="de-DE" sz="1800" spc="-5" dirty="0">
                <a:latin typeface="+mj-lt"/>
                <a:cs typeface="Arial Narrow"/>
              </a:rPr>
              <a:t> </a:t>
            </a:r>
            <a:r>
              <a:rPr lang="de-DE" sz="1800" b="1" spc="-5" dirty="0">
                <a:latin typeface="+mj-lt"/>
                <a:cs typeface="Arial Narrow"/>
              </a:rPr>
              <a:t>in Bezug auf Nachhaltigkeit </a:t>
            </a:r>
            <a:r>
              <a:rPr lang="de-DE" sz="1800" spc="-5" dirty="0">
                <a:latin typeface="+mj-lt"/>
                <a:cs typeface="Arial Narrow"/>
              </a:rPr>
              <a:t>– Neues gemeinsames Klassifizierungssystem mit einheitlichen Begrifflichkeiten, das Anleger überall verwenden können, wenn sie in Projekte und Wirtschaftstätigkeiten mit erheblichen positiven Klima- und Umweltauswirkungen investieren wollen.</a:t>
            </a:r>
          </a:p>
          <a:p>
            <a:pPr marL="299085" indent="-287020">
              <a:lnSpc>
                <a:spcPct val="110000"/>
              </a:lnSpc>
              <a:tabLst>
                <a:tab pos="299085" algn="l"/>
                <a:tab pos="299720" algn="l"/>
              </a:tabLst>
            </a:pPr>
            <a:r>
              <a:rPr lang="de-DE" sz="1800" b="1" spc="-5" dirty="0" err="1">
                <a:latin typeface="+mj-lt"/>
                <a:cs typeface="Arial Narrow"/>
              </a:rPr>
              <a:t>Taxonomieverordnung</a:t>
            </a:r>
            <a:r>
              <a:rPr lang="de-DE" sz="1800" spc="-5" dirty="0">
                <a:latin typeface="+mj-lt"/>
                <a:cs typeface="Arial Narrow"/>
              </a:rPr>
              <a:t> - Gilt</a:t>
            </a:r>
            <a:r>
              <a:rPr lang="de-DE" sz="1800" spc="5" dirty="0">
                <a:latin typeface="+mj-lt"/>
                <a:cs typeface="Arial Narrow"/>
              </a:rPr>
              <a:t> </a:t>
            </a:r>
            <a:r>
              <a:rPr lang="de-DE" sz="1800" spc="-5" dirty="0">
                <a:latin typeface="+mj-lt"/>
                <a:cs typeface="Arial Narrow"/>
              </a:rPr>
              <a:t>ab</a:t>
            </a:r>
            <a:r>
              <a:rPr lang="de-DE" sz="1800" spc="20" dirty="0">
                <a:latin typeface="+mj-lt"/>
                <a:cs typeface="Arial Narrow"/>
              </a:rPr>
              <a:t> </a:t>
            </a:r>
            <a:r>
              <a:rPr lang="de-DE" sz="1800" spc="-5" dirty="0">
                <a:latin typeface="+mj-lt"/>
                <a:cs typeface="Arial Narrow"/>
              </a:rPr>
              <a:t>31.12.2021</a:t>
            </a:r>
            <a:r>
              <a:rPr lang="de-DE" sz="1800" spc="65" dirty="0">
                <a:latin typeface="+mj-lt"/>
                <a:cs typeface="Arial Narrow"/>
              </a:rPr>
              <a:t> </a:t>
            </a:r>
            <a:r>
              <a:rPr lang="de-DE" sz="1800" spc="-5" dirty="0">
                <a:latin typeface="+mj-lt"/>
                <a:cs typeface="Arial Narrow"/>
              </a:rPr>
              <a:t>(Ziele</a:t>
            </a:r>
            <a:r>
              <a:rPr lang="de-DE" sz="1800" dirty="0">
                <a:latin typeface="+mj-lt"/>
                <a:cs typeface="Arial Narrow"/>
              </a:rPr>
              <a:t> </a:t>
            </a:r>
            <a:r>
              <a:rPr lang="de-DE" sz="1800" spc="-5" dirty="0">
                <a:latin typeface="+mj-lt"/>
                <a:cs typeface="Arial Narrow"/>
              </a:rPr>
              <a:t>1-2)</a:t>
            </a:r>
            <a:r>
              <a:rPr lang="de-DE" sz="1800" spc="25" dirty="0">
                <a:latin typeface="+mj-lt"/>
                <a:cs typeface="Arial Narrow"/>
              </a:rPr>
              <a:t> </a:t>
            </a:r>
            <a:r>
              <a:rPr lang="de-DE" sz="1800" spc="-25" dirty="0">
                <a:latin typeface="+mj-lt"/>
                <a:cs typeface="Arial Narrow"/>
              </a:rPr>
              <a:t>bzw.</a:t>
            </a:r>
            <a:r>
              <a:rPr lang="de-DE" sz="1800" dirty="0">
                <a:latin typeface="+mj-lt"/>
                <a:cs typeface="Arial Narrow"/>
              </a:rPr>
              <a:t> </a:t>
            </a:r>
            <a:r>
              <a:rPr lang="de-DE" sz="1800" spc="-5" dirty="0">
                <a:latin typeface="+mj-lt"/>
                <a:cs typeface="Arial Narrow"/>
              </a:rPr>
              <a:t>2022</a:t>
            </a:r>
            <a:r>
              <a:rPr lang="de-DE" sz="1800" spc="45" dirty="0">
                <a:latin typeface="+mj-lt"/>
                <a:cs typeface="Arial Narrow"/>
              </a:rPr>
              <a:t> </a:t>
            </a:r>
            <a:r>
              <a:rPr lang="de-DE" sz="1800" spc="-5" dirty="0">
                <a:latin typeface="+mj-lt"/>
                <a:cs typeface="Arial Narrow"/>
              </a:rPr>
              <a:t>(weitere</a:t>
            </a:r>
            <a:r>
              <a:rPr lang="de-DE" sz="1800" spc="20" dirty="0">
                <a:latin typeface="+mj-lt"/>
                <a:cs typeface="Arial Narrow"/>
              </a:rPr>
              <a:t> </a:t>
            </a:r>
            <a:r>
              <a:rPr lang="de-DE" sz="1800" spc="-5" dirty="0">
                <a:latin typeface="+mj-lt"/>
                <a:cs typeface="Arial Narrow"/>
              </a:rPr>
              <a:t>Ziele</a:t>
            </a:r>
            <a:r>
              <a:rPr lang="de-DE" sz="1800" spc="15" dirty="0">
                <a:latin typeface="+mj-lt"/>
                <a:cs typeface="Arial Narrow"/>
              </a:rPr>
              <a:t> </a:t>
            </a:r>
            <a:r>
              <a:rPr lang="de-DE" sz="1800" spc="-5" dirty="0">
                <a:latin typeface="+mj-lt"/>
                <a:cs typeface="Arial Narrow"/>
              </a:rPr>
              <a:t>3-6);</a:t>
            </a:r>
            <a:r>
              <a:rPr lang="de-DE" sz="1800" spc="15" dirty="0">
                <a:latin typeface="+mj-lt"/>
                <a:cs typeface="Arial Narrow"/>
              </a:rPr>
              <a:t> </a:t>
            </a:r>
            <a:r>
              <a:rPr lang="de-DE" sz="1800" spc="-10" dirty="0">
                <a:latin typeface="+mj-lt"/>
                <a:cs typeface="Arial Narrow"/>
              </a:rPr>
              <a:t>maßgebliche</a:t>
            </a:r>
            <a:r>
              <a:rPr lang="de-DE" sz="1800" spc="60" dirty="0">
                <a:latin typeface="+mj-lt"/>
                <a:cs typeface="Arial Narrow"/>
              </a:rPr>
              <a:t> </a:t>
            </a:r>
            <a:r>
              <a:rPr lang="de-DE" sz="1800" spc="-5" dirty="0">
                <a:latin typeface="+mj-lt"/>
                <a:cs typeface="Arial Narrow"/>
              </a:rPr>
              <a:t>Level</a:t>
            </a:r>
            <a:r>
              <a:rPr lang="de-DE" sz="1800" spc="15" dirty="0">
                <a:latin typeface="+mj-lt"/>
                <a:cs typeface="Arial Narrow"/>
              </a:rPr>
              <a:t> </a:t>
            </a:r>
            <a:r>
              <a:rPr lang="de-DE" sz="1800" dirty="0">
                <a:latin typeface="+mj-lt"/>
                <a:cs typeface="Arial Narrow"/>
              </a:rPr>
              <a:t>2</a:t>
            </a:r>
            <a:r>
              <a:rPr lang="de-DE" sz="1800" spc="5" dirty="0">
                <a:latin typeface="+mj-lt"/>
                <a:cs typeface="Arial Narrow"/>
              </a:rPr>
              <a:t> </a:t>
            </a:r>
            <a:r>
              <a:rPr lang="de-DE" sz="1800" spc="-10" dirty="0">
                <a:latin typeface="+mj-lt"/>
                <a:cs typeface="Arial Narrow"/>
              </a:rPr>
              <a:t>Maßnahmen</a:t>
            </a:r>
            <a:r>
              <a:rPr lang="de-DE" sz="1800" spc="55" dirty="0">
                <a:latin typeface="+mj-lt"/>
                <a:cs typeface="Arial Narrow"/>
              </a:rPr>
              <a:t> </a:t>
            </a:r>
            <a:r>
              <a:rPr lang="de-DE" sz="1800" spc="-5" dirty="0">
                <a:latin typeface="+mj-lt"/>
                <a:cs typeface="Arial Narrow"/>
              </a:rPr>
              <a:t>in</a:t>
            </a:r>
            <a:r>
              <a:rPr lang="de-DE" sz="1800" spc="5" dirty="0">
                <a:latin typeface="+mj-lt"/>
                <a:cs typeface="Arial Narrow"/>
              </a:rPr>
              <a:t> </a:t>
            </a:r>
            <a:r>
              <a:rPr lang="de-DE" sz="1800" spc="-5" dirty="0">
                <a:latin typeface="+mj-lt"/>
                <a:cs typeface="Arial Narrow"/>
              </a:rPr>
              <a:t>Diskussion.</a:t>
            </a:r>
            <a:endParaRPr lang="de-DE" sz="1800" dirty="0">
              <a:latin typeface="+mj-lt"/>
              <a:cs typeface="Arial Narrow"/>
            </a:endParaRPr>
          </a:p>
          <a:p>
            <a:pPr>
              <a:lnSpc>
                <a:spcPct val="100000"/>
              </a:lnSpc>
              <a:spcBef>
                <a:spcPts val="35"/>
              </a:spcBef>
            </a:pPr>
            <a:endParaRPr lang="de-DE" sz="1850" dirty="0">
              <a:latin typeface="+mj-lt"/>
              <a:cs typeface="Arial Narrow"/>
            </a:endParaRPr>
          </a:p>
          <a:p>
            <a:pPr marL="12065" indent="0">
              <a:lnSpc>
                <a:spcPct val="100000"/>
              </a:lnSpc>
              <a:spcBef>
                <a:spcPts val="5"/>
              </a:spcBef>
              <a:buNone/>
              <a:tabLst>
                <a:tab pos="299085" algn="l"/>
                <a:tab pos="299720" algn="l"/>
              </a:tabLst>
            </a:pPr>
            <a:r>
              <a:rPr lang="de-DE" sz="1800" spc="-5" dirty="0">
                <a:latin typeface="+mj-lt"/>
                <a:cs typeface="Arial Narrow"/>
              </a:rPr>
              <a:t>	Enthält</a:t>
            </a:r>
            <a:r>
              <a:rPr lang="de-DE" sz="1800" spc="170" dirty="0">
                <a:latin typeface="+mj-lt"/>
                <a:cs typeface="Arial Narrow"/>
              </a:rPr>
              <a:t> </a:t>
            </a:r>
            <a:r>
              <a:rPr lang="de-DE" sz="1800" spc="-5" dirty="0">
                <a:latin typeface="+mj-lt"/>
                <a:cs typeface="Arial Narrow"/>
              </a:rPr>
              <a:t>Kriterien</a:t>
            </a:r>
            <a:r>
              <a:rPr lang="de-DE" sz="1800" spc="160" dirty="0">
                <a:latin typeface="+mj-lt"/>
                <a:cs typeface="Arial Narrow"/>
              </a:rPr>
              <a:t> </a:t>
            </a:r>
            <a:r>
              <a:rPr lang="de-DE" sz="1800" spc="-5" dirty="0">
                <a:latin typeface="+mj-lt"/>
                <a:cs typeface="Arial Narrow"/>
              </a:rPr>
              <a:t>zur</a:t>
            </a:r>
            <a:r>
              <a:rPr lang="de-DE" sz="1800" spc="165" dirty="0">
                <a:latin typeface="+mj-lt"/>
                <a:cs typeface="Arial Narrow"/>
              </a:rPr>
              <a:t> </a:t>
            </a:r>
            <a:r>
              <a:rPr lang="de-DE" sz="1800" spc="-5" dirty="0">
                <a:latin typeface="+mj-lt"/>
                <a:cs typeface="Arial Narrow"/>
              </a:rPr>
              <a:t>Bestimmung,</a:t>
            </a:r>
            <a:r>
              <a:rPr lang="de-DE" sz="1800" spc="180" dirty="0">
                <a:latin typeface="+mj-lt"/>
                <a:cs typeface="Arial Narrow"/>
              </a:rPr>
              <a:t> </a:t>
            </a:r>
            <a:r>
              <a:rPr lang="de-DE" sz="1800" dirty="0">
                <a:latin typeface="+mj-lt"/>
                <a:cs typeface="Arial Narrow"/>
              </a:rPr>
              <a:t>ob</a:t>
            </a:r>
            <a:r>
              <a:rPr lang="de-DE" sz="1800" spc="155" dirty="0">
                <a:latin typeface="+mj-lt"/>
                <a:cs typeface="Arial Narrow"/>
              </a:rPr>
              <a:t> </a:t>
            </a:r>
            <a:r>
              <a:rPr lang="de-DE" sz="1800" spc="-5" dirty="0">
                <a:latin typeface="+mj-lt"/>
                <a:cs typeface="Arial Narrow"/>
              </a:rPr>
              <a:t>eine</a:t>
            </a:r>
            <a:r>
              <a:rPr lang="de-DE" sz="1800" spc="160" dirty="0">
                <a:latin typeface="+mj-lt"/>
                <a:cs typeface="Arial Narrow"/>
              </a:rPr>
              <a:t> </a:t>
            </a:r>
            <a:r>
              <a:rPr lang="de-DE" sz="1800" spc="-5" dirty="0">
                <a:latin typeface="+mj-lt"/>
                <a:cs typeface="Arial Narrow"/>
              </a:rPr>
              <a:t>Wirtschaftstätigkeit</a:t>
            </a:r>
            <a:r>
              <a:rPr lang="de-DE" sz="1800" spc="180" dirty="0">
                <a:latin typeface="+mj-lt"/>
                <a:cs typeface="Arial Narrow"/>
              </a:rPr>
              <a:t> </a:t>
            </a:r>
            <a:r>
              <a:rPr lang="de-DE" sz="1800" spc="-5" dirty="0">
                <a:latin typeface="+mj-lt"/>
                <a:cs typeface="Arial Narrow"/>
              </a:rPr>
              <a:t>als</a:t>
            </a:r>
            <a:r>
              <a:rPr lang="de-DE" sz="1800" spc="160" dirty="0">
                <a:latin typeface="+mj-lt"/>
                <a:cs typeface="Arial Narrow"/>
              </a:rPr>
              <a:t> </a:t>
            </a:r>
            <a:r>
              <a:rPr lang="de-DE" sz="1800" spc="-5" dirty="0">
                <a:latin typeface="+mj-lt"/>
                <a:cs typeface="Arial Narrow"/>
              </a:rPr>
              <a:t>ökologisch</a:t>
            </a:r>
            <a:r>
              <a:rPr lang="de-DE" sz="1800" spc="165" dirty="0">
                <a:latin typeface="+mj-lt"/>
                <a:cs typeface="Arial Narrow"/>
              </a:rPr>
              <a:t> </a:t>
            </a:r>
            <a:r>
              <a:rPr lang="de-DE" sz="1800" spc="-5" dirty="0">
                <a:latin typeface="+mj-lt"/>
                <a:cs typeface="Arial Narrow"/>
              </a:rPr>
              <a:t>nachhaltig</a:t>
            </a:r>
            <a:r>
              <a:rPr lang="de-DE" sz="1800" spc="180" dirty="0">
                <a:latin typeface="+mj-lt"/>
                <a:cs typeface="Arial Narrow"/>
              </a:rPr>
              <a:t> 	</a:t>
            </a:r>
            <a:r>
              <a:rPr lang="de-DE" sz="1800" spc="-5" dirty="0">
                <a:latin typeface="+mj-lt"/>
                <a:cs typeface="Arial Narrow"/>
              </a:rPr>
              <a:t>einzustufen</a:t>
            </a:r>
            <a:r>
              <a:rPr lang="de-DE" sz="1800" spc="180" dirty="0">
                <a:latin typeface="+mj-lt"/>
                <a:cs typeface="Arial Narrow"/>
              </a:rPr>
              <a:t> </a:t>
            </a:r>
            <a:r>
              <a:rPr lang="de-DE" sz="1800" spc="-5" dirty="0">
                <a:latin typeface="+mj-lt"/>
                <a:cs typeface="Arial Narrow"/>
              </a:rPr>
              <a:t>ist,</a:t>
            </a:r>
            <a:r>
              <a:rPr lang="de-DE" sz="1800" spc="155" dirty="0">
                <a:latin typeface="+mj-lt"/>
                <a:cs typeface="Arial Narrow"/>
              </a:rPr>
              <a:t> </a:t>
            </a:r>
            <a:r>
              <a:rPr lang="de-DE" sz="1800" dirty="0">
                <a:latin typeface="+mj-lt"/>
                <a:cs typeface="Arial Narrow"/>
              </a:rPr>
              <a:t>um</a:t>
            </a:r>
            <a:r>
              <a:rPr lang="de-DE" sz="1800" spc="170" dirty="0">
                <a:latin typeface="+mj-lt"/>
                <a:cs typeface="Arial Narrow"/>
              </a:rPr>
              <a:t> </a:t>
            </a:r>
            <a:r>
              <a:rPr lang="de-DE" sz="1800" spc="-5" dirty="0">
                <a:latin typeface="+mj-lt"/>
                <a:cs typeface="Arial Narrow"/>
              </a:rPr>
              <a:t>damit</a:t>
            </a:r>
            <a:r>
              <a:rPr lang="de-DE" sz="1800" spc="170" dirty="0">
                <a:latin typeface="+mj-lt"/>
                <a:cs typeface="Arial Narrow"/>
              </a:rPr>
              <a:t> </a:t>
            </a:r>
            <a:r>
              <a:rPr lang="de-DE" sz="1800" spc="-5" dirty="0">
                <a:latin typeface="+mj-lt"/>
                <a:cs typeface="Arial Narrow"/>
              </a:rPr>
              <a:t>den Grad der ökologischen Nachhaltigkeit einer Investition ermitteln zu 	können.</a:t>
            </a:r>
          </a:p>
          <a:p>
            <a:pPr marL="299085" indent="-287020">
              <a:lnSpc>
                <a:spcPct val="100000"/>
              </a:lnSpc>
              <a:spcBef>
                <a:spcPts val="5"/>
              </a:spcBef>
              <a:tabLst>
                <a:tab pos="299085" algn="l"/>
                <a:tab pos="299720" algn="l"/>
              </a:tabLst>
            </a:pPr>
            <a:endParaRPr lang="de-DE" sz="1800" spc="-5" dirty="0">
              <a:latin typeface="+mj-lt"/>
              <a:cs typeface="Arial Narrow"/>
            </a:endParaRPr>
          </a:p>
          <a:p>
            <a:pPr marL="0" indent="0">
              <a:lnSpc>
                <a:spcPct val="120000"/>
              </a:lnSpc>
              <a:buNone/>
            </a:pPr>
            <a:endParaRPr lang="de-DE" sz="1800" dirty="0"/>
          </a:p>
          <a:p>
            <a:pPr marL="0" indent="0">
              <a:lnSpc>
                <a:spcPct val="120000"/>
              </a:lnSpc>
              <a:buNone/>
            </a:pPr>
            <a:endParaRPr lang="de-DE" sz="1800" dirty="0"/>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5" name="Textfeld 4">
            <a:extLst>
              <a:ext uri="{FF2B5EF4-FFF2-40B4-BE49-F238E27FC236}">
                <a16:creationId xmlns:a16="http://schemas.microsoft.com/office/drawing/2014/main" id="{4C689135-1CC6-4E01-AE79-A6FDC1EDD3CF}"/>
              </a:ext>
            </a:extLst>
          </p:cNvPr>
          <p:cNvSpPr txBox="1"/>
          <p:nvPr/>
        </p:nvSpPr>
        <p:spPr>
          <a:xfrm>
            <a:off x="702425" y="1502459"/>
            <a:ext cx="9827315" cy="646331"/>
          </a:xfrm>
          <a:prstGeom prst="rect">
            <a:avLst/>
          </a:prstGeom>
          <a:noFill/>
        </p:spPr>
        <p:txBody>
          <a:bodyPr wrap="square" rtlCol="0">
            <a:spAutoFit/>
          </a:bodyPr>
          <a:lstStyle/>
          <a:p>
            <a:r>
              <a:rPr lang="de-DE" dirty="0">
                <a:solidFill>
                  <a:schemeClr val="tx1">
                    <a:lumMod val="65000"/>
                    <a:lumOff val="35000"/>
                  </a:schemeClr>
                </a:solidFill>
              </a:rPr>
              <a:t>Anwendungsbereich: unter anderem für Finanz</a:t>
            </a:r>
            <a:r>
              <a:rPr lang="de-DE" b="1" dirty="0">
                <a:solidFill>
                  <a:srgbClr val="FF0000"/>
                </a:solidFill>
              </a:rPr>
              <a:t>marktteilnehmer</a:t>
            </a:r>
            <a:r>
              <a:rPr lang="de-DE" b="1" dirty="0">
                <a:solidFill>
                  <a:schemeClr val="tx1">
                    <a:lumMod val="65000"/>
                    <a:lumOff val="35000"/>
                  </a:schemeClr>
                </a:solidFill>
              </a:rPr>
              <a:t> und deren Produkte</a:t>
            </a:r>
            <a:r>
              <a:rPr lang="de-DE" dirty="0">
                <a:solidFill>
                  <a:schemeClr val="tx1">
                    <a:lumMod val="65000"/>
                    <a:lumOff val="35000"/>
                  </a:schemeClr>
                </a:solidFill>
              </a:rPr>
              <a:t> </a:t>
            </a:r>
          </a:p>
          <a:p>
            <a:r>
              <a:rPr lang="de-DE" b="1" dirty="0">
                <a:solidFill>
                  <a:srgbClr val="FF0000"/>
                </a:solidFill>
              </a:rPr>
              <a:t>NICHT</a:t>
            </a:r>
            <a:r>
              <a:rPr lang="de-DE" dirty="0">
                <a:solidFill>
                  <a:schemeClr val="tx1">
                    <a:lumMod val="65000"/>
                    <a:lumOff val="35000"/>
                  </a:schemeClr>
                </a:solidFill>
              </a:rPr>
              <a:t> für </a:t>
            </a:r>
            <a:r>
              <a:rPr lang="de-DE" dirty="0">
                <a:solidFill>
                  <a:srgbClr val="FF0000"/>
                </a:solidFill>
              </a:rPr>
              <a:t>Finanzberater</a:t>
            </a:r>
          </a:p>
        </p:txBody>
      </p:sp>
    </p:spTree>
    <p:extLst>
      <p:ext uri="{BB962C8B-B14F-4D97-AF65-F5344CB8AC3E}">
        <p14:creationId xmlns:p14="http://schemas.microsoft.com/office/powerpoint/2010/main" val="2103347497"/>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dirty="0"/>
              <a:t>09.03.2021</a:t>
            </a:r>
          </a:p>
        </p:txBody>
      </p:sp>
      <p:graphicFrame>
        <p:nvGraphicFramePr>
          <p:cNvPr id="11" name="Tabelle 11">
            <a:extLst>
              <a:ext uri="{FF2B5EF4-FFF2-40B4-BE49-F238E27FC236}">
                <a16:creationId xmlns:a16="http://schemas.microsoft.com/office/drawing/2014/main" id="{5DFDC1CA-8E87-426A-9566-0F07A69D2B9E}"/>
              </a:ext>
            </a:extLst>
          </p:cNvPr>
          <p:cNvGraphicFramePr>
            <a:graphicFrameLocks noGrp="1"/>
          </p:cNvGraphicFramePr>
          <p:nvPr>
            <p:extLst>
              <p:ext uri="{D42A27DB-BD31-4B8C-83A1-F6EECF244321}">
                <p14:modId xmlns:p14="http://schemas.microsoft.com/office/powerpoint/2010/main" val="1469197559"/>
              </p:ext>
            </p:extLst>
          </p:nvPr>
        </p:nvGraphicFramePr>
        <p:xfrm>
          <a:off x="711200" y="1944412"/>
          <a:ext cx="11276447" cy="4449577"/>
        </p:xfrm>
        <a:graphic>
          <a:graphicData uri="http://schemas.openxmlformats.org/drawingml/2006/table">
            <a:tbl>
              <a:tblPr firstRow="1" bandRow="1">
                <a:tableStyleId>{5C22544A-7EE6-4342-B048-85BDC9FD1C3A}</a:tableStyleId>
              </a:tblPr>
              <a:tblGrid>
                <a:gridCol w="2097944">
                  <a:extLst>
                    <a:ext uri="{9D8B030D-6E8A-4147-A177-3AD203B41FA5}">
                      <a16:colId xmlns:a16="http://schemas.microsoft.com/office/drawing/2014/main" val="2134198518"/>
                    </a:ext>
                  </a:extLst>
                </a:gridCol>
                <a:gridCol w="4523690">
                  <a:extLst>
                    <a:ext uri="{9D8B030D-6E8A-4147-A177-3AD203B41FA5}">
                      <a16:colId xmlns:a16="http://schemas.microsoft.com/office/drawing/2014/main" val="904350400"/>
                    </a:ext>
                  </a:extLst>
                </a:gridCol>
                <a:gridCol w="4654813">
                  <a:extLst>
                    <a:ext uri="{9D8B030D-6E8A-4147-A177-3AD203B41FA5}">
                      <a16:colId xmlns:a16="http://schemas.microsoft.com/office/drawing/2014/main" val="357082761"/>
                    </a:ext>
                  </a:extLst>
                </a:gridCol>
              </a:tblGrid>
              <a:tr h="671482">
                <a:tc>
                  <a:txBody>
                    <a:bodyPr/>
                    <a:lstStyle/>
                    <a:p>
                      <a:pPr algn="r"/>
                      <a:r>
                        <a:rPr lang="de-DE" sz="1200" dirty="0"/>
                        <a:t>          </a:t>
                      </a:r>
                      <a:r>
                        <a:rPr lang="de-DE" sz="1200" kern="1200" dirty="0">
                          <a:solidFill>
                            <a:schemeClr val="tx1">
                              <a:lumMod val="65000"/>
                              <a:lumOff val="35000"/>
                            </a:schemeClr>
                          </a:solidFill>
                          <a:latin typeface="+mn-lt"/>
                          <a:ea typeface="+mn-ea"/>
                          <a:cs typeface="+mn-cs"/>
                        </a:rPr>
                        <a:t>Finanzdienst-</a:t>
                      </a:r>
                    </a:p>
                    <a:p>
                      <a:pPr algn="r"/>
                      <a:r>
                        <a:rPr lang="de-DE" sz="1200" kern="1200" dirty="0" err="1">
                          <a:solidFill>
                            <a:schemeClr val="tx1">
                              <a:lumMod val="65000"/>
                              <a:lumOff val="35000"/>
                            </a:schemeClr>
                          </a:solidFill>
                          <a:latin typeface="+mn-lt"/>
                          <a:ea typeface="+mn-ea"/>
                          <a:cs typeface="+mn-cs"/>
                        </a:rPr>
                        <a:t>leistung</a:t>
                      </a:r>
                      <a:endParaRPr lang="de-DE" sz="1200" kern="1200" dirty="0">
                        <a:solidFill>
                          <a:schemeClr val="tx1">
                            <a:lumMod val="65000"/>
                            <a:lumOff val="35000"/>
                          </a:schemeClr>
                        </a:solidFill>
                        <a:latin typeface="+mn-lt"/>
                        <a:ea typeface="+mn-ea"/>
                        <a:cs typeface="+mn-cs"/>
                      </a:endParaRPr>
                    </a:p>
                  </a:txBody>
                  <a:tcPr/>
                </a:tc>
                <a:tc>
                  <a:txBody>
                    <a:bodyPr/>
                    <a:lstStyle/>
                    <a:p>
                      <a:r>
                        <a:rPr lang="de-DE" sz="1200" dirty="0">
                          <a:solidFill>
                            <a:schemeClr val="tx1">
                              <a:lumMod val="65000"/>
                              <a:lumOff val="35000"/>
                            </a:schemeClr>
                          </a:solidFill>
                        </a:rPr>
                        <a:t>Finanzmarktteilnehmer</a:t>
                      </a:r>
                    </a:p>
                    <a:p>
                      <a:r>
                        <a:rPr lang="de-DE" sz="1200" dirty="0">
                          <a:solidFill>
                            <a:schemeClr val="tx1">
                              <a:lumMod val="65000"/>
                              <a:lumOff val="35000"/>
                            </a:schemeClr>
                          </a:solidFill>
                        </a:rPr>
                        <a:t>z. B. Vermögensverwalter</a:t>
                      </a:r>
                    </a:p>
                  </a:txBody>
                  <a:tcPr anchor="ctr"/>
                </a:tc>
                <a:tc>
                  <a:txBody>
                    <a:bodyPr/>
                    <a:lstStyle/>
                    <a:p>
                      <a:r>
                        <a:rPr lang="de-DE" sz="1200" dirty="0">
                          <a:solidFill>
                            <a:schemeClr val="tx1">
                              <a:lumMod val="65000"/>
                              <a:lumOff val="35000"/>
                            </a:schemeClr>
                          </a:solidFill>
                        </a:rPr>
                        <a:t>Finanzberater (= Anlageberatung, </a:t>
                      </a:r>
                    </a:p>
                    <a:p>
                      <a:r>
                        <a:rPr lang="de-DE" sz="1200" dirty="0">
                          <a:solidFill>
                            <a:schemeClr val="tx1">
                              <a:lumMod val="65000"/>
                              <a:lumOff val="35000"/>
                            </a:schemeClr>
                          </a:solidFill>
                        </a:rPr>
                        <a:t>z. B. </a:t>
                      </a:r>
                      <a:r>
                        <a:rPr lang="de-DE" sz="1200" dirty="0" err="1">
                          <a:solidFill>
                            <a:schemeClr val="tx1">
                              <a:lumMod val="65000"/>
                              <a:lumOff val="35000"/>
                            </a:schemeClr>
                          </a:solidFill>
                        </a:rPr>
                        <a:t>Tied</a:t>
                      </a:r>
                      <a:r>
                        <a:rPr lang="de-DE" sz="1200" dirty="0">
                          <a:solidFill>
                            <a:schemeClr val="tx1">
                              <a:lumMod val="65000"/>
                              <a:lumOff val="35000"/>
                            </a:schemeClr>
                          </a:solidFill>
                        </a:rPr>
                        <a:t> </a:t>
                      </a:r>
                      <a:r>
                        <a:rPr lang="de-DE" sz="1200" dirty="0" err="1">
                          <a:solidFill>
                            <a:schemeClr val="tx1">
                              <a:lumMod val="65000"/>
                              <a:lumOff val="35000"/>
                            </a:schemeClr>
                          </a:solidFill>
                        </a:rPr>
                        <a:t>Agents</a:t>
                      </a:r>
                      <a:r>
                        <a:rPr lang="de-DE" sz="1200" dirty="0">
                          <a:solidFill>
                            <a:schemeClr val="tx1">
                              <a:lumMod val="65000"/>
                              <a:lumOff val="35000"/>
                            </a:schemeClr>
                          </a:solidFill>
                        </a:rPr>
                        <a:t>)</a:t>
                      </a:r>
                    </a:p>
                  </a:txBody>
                  <a:tcPr anchor="ctr"/>
                </a:tc>
                <a:extLst>
                  <a:ext uri="{0D108BD9-81ED-4DB2-BD59-A6C34878D82A}">
                    <a16:rowId xmlns:a16="http://schemas.microsoft.com/office/drawing/2014/main" val="1774278870"/>
                  </a:ext>
                </a:extLst>
              </a:tr>
              <a:tr h="306285">
                <a:tc rowSpan="3">
                  <a:txBody>
                    <a:bodyPr/>
                    <a:lstStyle/>
                    <a:p>
                      <a:r>
                        <a:rPr lang="de-DE" sz="1200" b="1" dirty="0">
                          <a:solidFill>
                            <a:schemeClr val="tx1">
                              <a:lumMod val="65000"/>
                              <a:lumOff val="35000"/>
                            </a:schemeClr>
                          </a:solidFill>
                        </a:rPr>
                        <a:t>Website</a:t>
                      </a:r>
                    </a:p>
                  </a:txBody>
                  <a:tcPr marL="216000" anchor="ctr">
                    <a:solidFill>
                      <a:schemeClr val="bg2">
                        <a:lumMod val="90000"/>
                      </a:schemeClr>
                    </a:solidFill>
                  </a:tcPr>
                </a:tc>
                <a:tc gridSpan="2">
                  <a:txBody>
                    <a:bodyPr/>
                    <a:lstStyle/>
                    <a:p>
                      <a:r>
                        <a:rPr lang="de-DE" sz="1100" dirty="0">
                          <a:solidFill>
                            <a:schemeClr val="tx1">
                              <a:lumMod val="65000"/>
                              <a:lumOff val="35000"/>
                            </a:schemeClr>
                          </a:solidFill>
                        </a:rPr>
                        <a:t>Erläuterung der Strategien zur Berücksichtigung von Nachhaltigkeits</a:t>
                      </a:r>
                      <a:r>
                        <a:rPr lang="de-DE" sz="1100" b="1" dirty="0">
                          <a:solidFill>
                            <a:schemeClr val="tx1">
                              <a:lumMod val="65000"/>
                              <a:lumOff val="35000"/>
                            </a:schemeClr>
                          </a:solidFill>
                        </a:rPr>
                        <a:t>risiken</a:t>
                      </a:r>
                      <a:r>
                        <a:rPr lang="de-DE" sz="1100" dirty="0">
                          <a:solidFill>
                            <a:schemeClr val="tx1">
                              <a:lumMod val="65000"/>
                              <a:lumOff val="35000"/>
                            </a:schemeClr>
                          </a:solidFill>
                        </a:rPr>
                        <a:t> bei Investitionsentscheidungsprozessen (Art. 3)</a:t>
                      </a:r>
                    </a:p>
                  </a:txBody>
                  <a:tcPr anchor="ctr">
                    <a:solidFill>
                      <a:schemeClr val="bg2">
                        <a:lumMod val="90000"/>
                      </a:schemeClr>
                    </a:solidFill>
                  </a:tcPr>
                </a:tc>
                <a:tc hMerge="1">
                  <a:txBody>
                    <a:bodyPr/>
                    <a:lstStyle/>
                    <a:p>
                      <a:endParaRPr lang="de-DE"/>
                    </a:p>
                  </a:txBody>
                  <a:tcPr/>
                </a:tc>
                <a:extLst>
                  <a:ext uri="{0D108BD9-81ED-4DB2-BD59-A6C34878D82A}">
                    <a16:rowId xmlns:a16="http://schemas.microsoft.com/office/drawing/2014/main" val="2366627461"/>
                  </a:ext>
                </a:extLst>
              </a:tr>
              <a:tr h="587124">
                <a:tc vMerge="1">
                  <a:txBody>
                    <a:bodyPr/>
                    <a:lstStyle/>
                    <a:p>
                      <a:endParaRPr lang="de-DE" sz="1500" dirty="0">
                        <a:solidFill>
                          <a:schemeClr val="tx1">
                            <a:lumMod val="65000"/>
                            <a:lumOff val="35000"/>
                          </a:schemeClr>
                        </a:solidFill>
                      </a:endParaRPr>
                    </a:p>
                  </a:txBody>
                  <a:tcPr/>
                </a:tc>
                <a:tc gridSpan="2">
                  <a:txBody>
                    <a:bodyPr/>
                    <a:lstStyle/>
                    <a:p>
                      <a:r>
                        <a:rPr lang="de-DE" sz="1100" dirty="0">
                          <a:solidFill>
                            <a:schemeClr val="tx1">
                              <a:lumMod val="65000"/>
                              <a:lumOff val="35000"/>
                            </a:schemeClr>
                          </a:solidFill>
                        </a:rPr>
                        <a:t>Wenn nachteilige Auswirkungen von Investitionsentscheidungen auf Nachhaltigkeits</a:t>
                      </a:r>
                      <a:r>
                        <a:rPr lang="de-DE" sz="1100" b="1" dirty="0">
                          <a:solidFill>
                            <a:schemeClr val="tx1">
                              <a:lumMod val="65000"/>
                              <a:lumOff val="35000"/>
                            </a:schemeClr>
                          </a:solidFill>
                        </a:rPr>
                        <a:t>faktoren </a:t>
                      </a:r>
                      <a:r>
                        <a:rPr lang="de-DE" sz="1100" b="0" dirty="0">
                          <a:solidFill>
                            <a:schemeClr val="tx1">
                              <a:lumMod val="65000"/>
                              <a:lumOff val="35000"/>
                            </a:schemeClr>
                          </a:solidFill>
                        </a:rPr>
                        <a:t>berücksichtigt werden, muss erläutert werden, welche Strategien auf Unternehmensebene insoweit angelegt werden. Wenn diese Auswirkungen nicht berücksichtigt werden, müssen hierfür kurz und knapp „klare Gründe“ angegeben werden (Art. 4)</a:t>
                      </a:r>
                    </a:p>
                  </a:txBody>
                  <a:tcPr anchor="ctr">
                    <a:solidFill>
                      <a:schemeClr val="bg2">
                        <a:lumMod val="90000"/>
                      </a:schemeClr>
                    </a:solidFill>
                  </a:tcPr>
                </a:tc>
                <a:tc hMerge="1">
                  <a:txBody>
                    <a:bodyPr/>
                    <a:lstStyle/>
                    <a:p>
                      <a:endParaRPr lang="de-DE"/>
                    </a:p>
                  </a:txBody>
                  <a:tcPr/>
                </a:tc>
                <a:extLst>
                  <a:ext uri="{0D108BD9-81ED-4DB2-BD59-A6C34878D82A}">
                    <a16:rowId xmlns:a16="http://schemas.microsoft.com/office/drawing/2014/main" val="1912562048"/>
                  </a:ext>
                </a:extLst>
              </a:tr>
              <a:tr h="463365">
                <a:tc vMerge="1">
                  <a:txBody>
                    <a:bodyPr/>
                    <a:lstStyle/>
                    <a:p>
                      <a:endParaRPr lang="de-DE" sz="1500" dirty="0">
                        <a:solidFill>
                          <a:schemeClr val="tx1">
                            <a:lumMod val="65000"/>
                            <a:lumOff val="35000"/>
                          </a:schemeClr>
                        </a:solidFill>
                      </a:endParaRPr>
                    </a:p>
                  </a:txBody>
                  <a:tcPr/>
                </a:tc>
                <a:tc gridSpan="2">
                  <a:txBody>
                    <a:bodyPr/>
                    <a:lstStyle/>
                    <a:p>
                      <a:r>
                        <a:rPr lang="de-DE" sz="1100" dirty="0">
                          <a:solidFill>
                            <a:schemeClr val="tx1">
                              <a:lumMod val="65000"/>
                              <a:lumOff val="35000"/>
                            </a:schemeClr>
                          </a:solidFill>
                        </a:rPr>
                        <a:t>Wenn eine nachhaltige Investition </a:t>
                      </a:r>
                      <a:r>
                        <a:rPr lang="de-DE" sz="1100" b="1" dirty="0">
                          <a:solidFill>
                            <a:schemeClr val="tx1">
                              <a:lumMod val="65000"/>
                              <a:lumOff val="35000"/>
                            </a:schemeClr>
                          </a:solidFill>
                        </a:rPr>
                        <a:t>beworben</a:t>
                      </a:r>
                      <a:r>
                        <a:rPr lang="de-DE" sz="1100" dirty="0">
                          <a:solidFill>
                            <a:schemeClr val="tx1">
                              <a:lumMod val="65000"/>
                              <a:lumOff val="35000"/>
                            </a:schemeClr>
                          </a:solidFill>
                        </a:rPr>
                        <a:t> oder angestrebt wird, muss erläutert werden, wie dies auf Produktebene umgesetzt und bewertet wird (Art. 10)</a:t>
                      </a:r>
                    </a:p>
                  </a:txBody>
                  <a:tcPr anchor="ctr">
                    <a:solidFill>
                      <a:schemeClr val="bg2">
                        <a:lumMod val="90000"/>
                      </a:schemeClr>
                    </a:solidFill>
                  </a:tcPr>
                </a:tc>
                <a:tc hMerge="1">
                  <a:txBody>
                    <a:bodyPr/>
                    <a:lstStyle/>
                    <a:p>
                      <a:endParaRPr lang="de-DE"/>
                    </a:p>
                  </a:txBody>
                  <a:tcPr/>
                </a:tc>
                <a:extLst>
                  <a:ext uri="{0D108BD9-81ED-4DB2-BD59-A6C34878D82A}">
                    <a16:rowId xmlns:a16="http://schemas.microsoft.com/office/drawing/2014/main" val="3257733951"/>
                  </a:ext>
                </a:extLst>
              </a:tr>
              <a:tr h="587124">
                <a:tc rowSpan="3">
                  <a:txBody>
                    <a:bodyPr/>
                    <a:lstStyle/>
                    <a:p>
                      <a:r>
                        <a:rPr lang="de-DE" sz="1200" b="1" dirty="0">
                          <a:solidFill>
                            <a:schemeClr val="tx1">
                              <a:lumMod val="65000"/>
                              <a:lumOff val="35000"/>
                            </a:schemeClr>
                          </a:solidFill>
                        </a:rPr>
                        <a:t>Vorvertragliche </a:t>
                      </a:r>
                    </a:p>
                    <a:p>
                      <a:r>
                        <a:rPr lang="de-DE" sz="1200" b="1" dirty="0">
                          <a:solidFill>
                            <a:schemeClr val="tx1">
                              <a:lumMod val="65000"/>
                              <a:lumOff val="35000"/>
                            </a:schemeClr>
                          </a:solidFill>
                        </a:rPr>
                        <a:t>Informationen</a:t>
                      </a:r>
                    </a:p>
                  </a:txBody>
                  <a:tcPr marL="216000" anchor="ctr">
                    <a:solidFill>
                      <a:schemeClr val="bg2">
                        <a:lumMod val="90000"/>
                      </a:schemeClr>
                    </a:solidFill>
                  </a:tcPr>
                </a:tc>
                <a:tc gridSpan="2">
                  <a:txBody>
                    <a:bodyPr/>
                    <a:lstStyle/>
                    <a:p>
                      <a:r>
                        <a:rPr lang="de-DE" sz="1100" dirty="0">
                          <a:solidFill>
                            <a:schemeClr val="tx1">
                              <a:lumMod val="65000"/>
                              <a:lumOff val="35000"/>
                            </a:schemeClr>
                          </a:solidFill>
                        </a:rPr>
                        <a:t>Erläuterung, wie Nachhaltigkeits</a:t>
                      </a:r>
                      <a:r>
                        <a:rPr lang="de-DE" sz="1100" b="1" dirty="0">
                          <a:solidFill>
                            <a:schemeClr val="tx1">
                              <a:lumMod val="65000"/>
                              <a:lumOff val="35000"/>
                            </a:schemeClr>
                          </a:solidFill>
                        </a:rPr>
                        <a:t>risiken</a:t>
                      </a:r>
                      <a:r>
                        <a:rPr lang="de-DE" sz="1100" dirty="0">
                          <a:solidFill>
                            <a:schemeClr val="tx1">
                              <a:lumMod val="65000"/>
                              <a:lumOff val="35000"/>
                            </a:schemeClr>
                          </a:solidFill>
                        </a:rPr>
                        <a:t> auf Unternehmensebene bei den Investitionsentscheidungen berücksichtigt und welche Auswirkungen bei den Produkten erwartet werden. Wenn keine relevanten Risiken gesehen werden, muss dies „klar und knapp“ begründet werden (Artikel 6) – Für </a:t>
                      </a:r>
                      <a:r>
                        <a:rPr lang="de-DE" sz="1100" dirty="0" err="1">
                          <a:solidFill>
                            <a:schemeClr val="tx1">
                              <a:lumMod val="65000"/>
                              <a:lumOff val="35000"/>
                            </a:schemeClr>
                          </a:solidFill>
                        </a:rPr>
                        <a:t>Tied</a:t>
                      </a:r>
                      <a:r>
                        <a:rPr lang="de-DE" sz="1100" dirty="0">
                          <a:solidFill>
                            <a:schemeClr val="tx1">
                              <a:lumMod val="65000"/>
                              <a:lumOff val="35000"/>
                            </a:schemeClr>
                          </a:solidFill>
                        </a:rPr>
                        <a:t> </a:t>
                      </a:r>
                      <a:r>
                        <a:rPr lang="de-DE" sz="1100" dirty="0" err="1">
                          <a:solidFill>
                            <a:schemeClr val="tx1">
                              <a:lumMod val="65000"/>
                              <a:lumOff val="35000"/>
                            </a:schemeClr>
                          </a:solidFill>
                        </a:rPr>
                        <a:t>Agents</a:t>
                      </a:r>
                      <a:r>
                        <a:rPr lang="de-DE" sz="1100" dirty="0">
                          <a:solidFill>
                            <a:schemeClr val="tx1">
                              <a:lumMod val="65000"/>
                              <a:lumOff val="35000"/>
                            </a:schemeClr>
                          </a:solidFill>
                        </a:rPr>
                        <a:t> – </a:t>
                      </a:r>
                      <a:r>
                        <a:rPr lang="de-DE" sz="1100" b="1" dirty="0">
                          <a:solidFill>
                            <a:schemeClr val="tx1">
                              <a:lumMod val="65000"/>
                              <a:lumOff val="35000"/>
                            </a:schemeClr>
                          </a:solidFill>
                        </a:rPr>
                        <a:t>Anpassung erfolgt durch das Haftungsdach</a:t>
                      </a:r>
                    </a:p>
                  </a:txBody>
                  <a:tcPr anchor="ctr">
                    <a:solidFill>
                      <a:schemeClr val="bg2">
                        <a:lumMod val="90000"/>
                      </a:schemeClr>
                    </a:solidFill>
                  </a:tcPr>
                </a:tc>
                <a:tc hMerge="1">
                  <a:txBody>
                    <a:bodyPr/>
                    <a:lstStyle/>
                    <a:p>
                      <a:endParaRPr lang="de-DE"/>
                    </a:p>
                  </a:txBody>
                  <a:tcPr/>
                </a:tc>
                <a:extLst>
                  <a:ext uri="{0D108BD9-81ED-4DB2-BD59-A6C34878D82A}">
                    <a16:rowId xmlns:a16="http://schemas.microsoft.com/office/drawing/2014/main" val="3533333566"/>
                  </a:ext>
                </a:extLst>
              </a:tr>
              <a:tr h="587124">
                <a:tc vMerge="1">
                  <a:txBody>
                    <a:bodyPr/>
                    <a:lstStyle/>
                    <a:p>
                      <a:endParaRPr lang="de-DE" sz="1500" dirty="0">
                        <a:solidFill>
                          <a:schemeClr val="tx1">
                            <a:lumMod val="65000"/>
                            <a:lumOff val="35000"/>
                          </a:schemeClr>
                        </a:solidFill>
                      </a:endParaRPr>
                    </a:p>
                  </a:txBody>
                  <a:tcPr/>
                </a:tc>
                <a:tc>
                  <a:txBody>
                    <a:bodyPr/>
                    <a:lstStyle/>
                    <a:p>
                      <a:r>
                        <a:rPr lang="de-DE" sz="1100" dirty="0">
                          <a:solidFill>
                            <a:schemeClr val="tx1">
                              <a:lumMod val="65000"/>
                              <a:lumOff val="35000"/>
                            </a:schemeClr>
                          </a:solidFill>
                        </a:rPr>
                        <a:t>Spätestens ab 30.12.2022: Erläuterung, ob und wie nachteilige Auswirkungen auf Nachhaltigkeitsfaktoren auf Produktebene berücksichtigt werden (Art.7)</a:t>
                      </a:r>
                    </a:p>
                  </a:txBody>
                  <a:tcPr anchor="ctr">
                    <a:solidFill>
                      <a:schemeClr val="bg2">
                        <a:lumMod val="90000"/>
                      </a:schemeClr>
                    </a:solidFill>
                  </a:tcPr>
                </a:tc>
                <a:tc>
                  <a:txBody>
                    <a:bodyPr/>
                    <a:lstStyle/>
                    <a:p>
                      <a:endParaRPr lang="de-DE" sz="1000" dirty="0">
                        <a:solidFill>
                          <a:schemeClr val="tx1">
                            <a:lumMod val="65000"/>
                            <a:lumOff val="35000"/>
                          </a:schemeClr>
                        </a:solidFill>
                      </a:endParaRPr>
                    </a:p>
                  </a:txBody>
                  <a:tcPr>
                    <a:solidFill>
                      <a:schemeClr val="bg1"/>
                    </a:solidFill>
                  </a:tcPr>
                </a:tc>
                <a:extLst>
                  <a:ext uri="{0D108BD9-81ED-4DB2-BD59-A6C34878D82A}">
                    <a16:rowId xmlns:a16="http://schemas.microsoft.com/office/drawing/2014/main" val="4054684978"/>
                  </a:ext>
                </a:extLst>
              </a:tr>
              <a:tr h="463365">
                <a:tc vMerge="1">
                  <a:txBody>
                    <a:bodyPr/>
                    <a:lstStyle/>
                    <a:p>
                      <a:endParaRPr lang="de-DE" sz="1500" dirty="0">
                        <a:solidFill>
                          <a:schemeClr val="tx1">
                            <a:lumMod val="65000"/>
                            <a:lumOff val="35000"/>
                          </a:schemeClr>
                        </a:solidFill>
                      </a:endParaRPr>
                    </a:p>
                  </a:txBody>
                  <a:tcPr/>
                </a:tc>
                <a:tc gridSpan="2">
                  <a:txBody>
                    <a:bodyPr/>
                    <a:lstStyle/>
                    <a:p>
                      <a:r>
                        <a:rPr lang="de-DE" sz="1100" dirty="0">
                          <a:solidFill>
                            <a:schemeClr val="tx1">
                              <a:lumMod val="65000"/>
                              <a:lumOff val="35000"/>
                            </a:schemeClr>
                          </a:solidFill>
                        </a:rPr>
                        <a:t>Werden auf Produktebene ökologische und sozial Merkmale </a:t>
                      </a:r>
                      <a:r>
                        <a:rPr lang="de-DE" sz="1100" b="1" dirty="0">
                          <a:solidFill>
                            <a:schemeClr val="tx1">
                              <a:lumMod val="65000"/>
                              <a:lumOff val="35000"/>
                            </a:schemeClr>
                          </a:solidFill>
                        </a:rPr>
                        <a:t>beworben</a:t>
                      </a:r>
                      <a:r>
                        <a:rPr lang="de-DE" sz="1100" dirty="0">
                          <a:solidFill>
                            <a:schemeClr val="tx1">
                              <a:lumMod val="65000"/>
                              <a:lumOff val="35000"/>
                            </a:schemeClr>
                          </a:solidFill>
                        </a:rPr>
                        <a:t> oder nachhaltige Investitionen angestrebt, dann muss erläutert werden, wie diese Ziele erreicht werden sollen (Art. 8 und 9)</a:t>
                      </a:r>
                    </a:p>
                  </a:txBody>
                  <a:tcPr anchor="ctr">
                    <a:solidFill>
                      <a:schemeClr val="bg2">
                        <a:lumMod val="90000"/>
                      </a:schemeClr>
                    </a:solidFill>
                  </a:tcPr>
                </a:tc>
                <a:tc hMerge="1">
                  <a:txBody>
                    <a:bodyPr/>
                    <a:lstStyle/>
                    <a:p>
                      <a:endParaRPr lang="de-DE"/>
                    </a:p>
                  </a:txBody>
                  <a:tcPr/>
                </a:tc>
                <a:extLst>
                  <a:ext uri="{0D108BD9-81ED-4DB2-BD59-A6C34878D82A}">
                    <a16:rowId xmlns:a16="http://schemas.microsoft.com/office/drawing/2014/main" val="9724404"/>
                  </a:ext>
                </a:extLst>
              </a:tr>
              <a:tr h="752723">
                <a:tc>
                  <a:txBody>
                    <a:bodyPr/>
                    <a:lstStyle/>
                    <a:p>
                      <a:r>
                        <a:rPr lang="de-DE" sz="1200" b="1" dirty="0">
                          <a:solidFill>
                            <a:schemeClr val="tx1">
                              <a:lumMod val="65000"/>
                              <a:lumOff val="35000"/>
                            </a:schemeClr>
                          </a:solidFill>
                        </a:rPr>
                        <a:t>Regelmäßige </a:t>
                      </a:r>
                    </a:p>
                    <a:p>
                      <a:r>
                        <a:rPr lang="de-DE" sz="1200" b="1" dirty="0">
                          <a:solidFill>
                            <a:schemeClr val="tx1">
                              <a:lumMod val="65000"/>
                              <a:lumOff val="35000"/>
                            </a:schemeClr>
                          </a:solidFill>
                        </a:rPr>
                        <a:t>Berichte</a:t>
                      </a:r>
                    </a:p>
                  </a:txBody>
                  <a:tcPr marL="216000" anchor="ctr">
                    <a:solidFill>
                      <a:schemeClr val="bg2">
                        <a:lumMod val="90000"/>
                      </a:schemeClr>
                    </a:solidFill>
                  </a:tcPr>
                </a:tc>
                <a:tc>
                  <a:txBody>
                    <a:bodyPr/>
                    <a:lstStyle/>
                    <a:p>
                      <a:r>
                        <a:rPr lang="de-DE" sz="1100" dirty="0">
                          <a:solidFill>
                            <a:schemeClr val="tx1">
                              <a:lumMod val="65000"/>
                              <a:lumOff val="35000"/>
                            </a:schemeClr>
                          </a:solidFill>
                        </a:rPr>
                        <a:t>Werden ökologische und soziale Merkmale beworben oder nachhaltige Investitionen angestrebt, muss die im Berichtszeitraum erreichte Gesamtnachhaltigkeitswirkung erläutert werden (Art. 11)</a:t>
                      </a:r>
                    </a:p>
                  </a:txBody>
                  <a:tcPr anchor="ctr">
                    <a:solidFill>
                      <a:schemeClr val="bg2">
                        <a:lumMod val="90000"/>
                      </a:schemeClr>
                    </a:solidFill>
                  </a:tcPr>
                </a:tc>
                <a:tc>
                  <a:txBody>
                    <a:bodyPr/>
                    <a:lstStyle/>
                    <a:p>
                      <a:endParaRPr lang="de-DE" sz="1000" dirty="0">
                        <a:solidFill>
                          <a:schemeClr val="tx1">
                            <a:lumMod val="65000"/>
                            <a:lumOff val="35000"/>
                          </a:schemeClr>
                        </a:solidFill>
                      </a:endParaRPr>
                    </a:p>
                  </a:txBody>
                  <a:tcPr>
                    <a:solidFill>
                      <a:schemeClr val="bg1"/>
                    </a:solidFill>
                  </a:tcPr>
                </a:tc>
                <a:extLst>
                  <a:ext uri="{0D108BD9-81ED-4DB2-BD59-A6C34878D82A}">
                    <a16:rowId xmlns:a16="http://schemas.microsoft.com/office/drawing/2014/main" val="2419044115"/>
                  </a:ext>
                </a:extLst>
              </a:tr>
            </a:tbl>
          </a:graphicData>
        </a:graphic>
      </p:graphicFrame>
      <p:sp>
        <p:nvSpPr>
          <p:cNvPr id="13" name="Rechtwinkliges Dreieck 12">
            <a:extLst>
              <a:ext uri="{FF2B5EF4-FFF2-40B4-BE49-F238E27FC236}">
                <a16:creationId xmlns:a16="http://schemas.microsoft.com/office/drawing/2014/main" id="{43CEC8F3-0D8B-485F-B89E-F8888454B856}"/>
              </a:ext>
            </a:extLst>
          </p:cNvPr>
          <p:cNvSpPr/>
          <p:nvPr/>
        </p:nvSpPr>
        <p:spPr>
          <a:xfrm>
            <a:off x="711200" y="1938900"/>
            <a:ext cx="2096655" cy="666143"/>
          </a:xfrm>
          <a:prstGeom prst="rtTriangl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200" b="1" dirty="0">
                <a:solidFill>
                  <a:schemeClr val="tx1">
                    <a:lumMod val="65000"/>
                    <a:lumOff val="35000"/>
                  </a:schemeClr>
                </a:solidFill>
              </a:rPr>
              <a:t>Medium</a:t>
            </a:r>
          </a:p>
        </p:txBody>
      </p:sp>
      <p:sp>
        <p:nvSpPr>
          <p:cNvPr id="15" name="Titel 1">
            <a:extLst>
              <a:ext uri="{FF2B5EF4-FFF2-40B4-BE49-F238E27FC236}">
                <a16:creationId xmlns:a16="http://schemas.microsoft.com/office/drawing/2014/main" id="{46DFE32D-8AB2-4BEF-94EF-DF616F95C7EC}"/>
              </a:ext>
            </a:extLst>
          </p:cNvPr>
          <p:cNvSpPr>
            <a:spLocks noGrp="1"/>
          </p:cNvSpPr>
          <p:nvPr>
            <p:ph type="title"/>
          </p:nvPr>
        </p:nvSpPr>
        <p:spPr>
          <a:xfrm>
            <a:off x="711200" y="651903"/>
            <a:ext cx="9531928" cy="666143"/>
          </a:xfrm>
        </p:spPr>
        <p:txBody>
          <a:bodyPr>
            <a:normAutofit fontScale="90000"/>
          </a:bodyPr>
          <a:lstStyle/>
          <a:p>
            <a:r>
              <a:rPr kumimoji="0" lang="de-DE" sz="2500" b="1"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j-ea"/>
                <a:cs typeface="+mj-cs"/>
              </a:rPr>
              <a:t>Übersicht der Pflichten nach der Offenlegungs-Verordnung</a:t>
            </a:r>
            <a:br>
              <a:rPr kumimoji="0" lang="de-DE" sz="2500" b="1"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j-ea"/>
                <a:cs typeface="+mj-cs"/>
              </a:rPr>
            </a:br>
            <a:r>
              <a:rPr kumimoji="0" lang="de-DE" sz="20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j-ea"/>
                <a:cs typeface="+mj-cs"/>
              </a:rPr>
              <a:t>Verordnung (EU) 2019/2088</a:t>
            </a:r>
            <a:endParaRPr lang="de-DE" sz="2000" dirty="0"/>
          </a:p>
        </p:txBody>
      </p:sp>
      <p:sp>
        <p:nvSpPr>
          <p:cNvPr id="16" name="Rechteck: abgerundete Ecken 15">
            <a:extLst>
              <a:ext uri="{FF2B5EF4-FFF2-40B4-BE49-F238E27FC236}">
                <a16:creationId xmlns:a16="http://schemas.microsoft.com/office/drawing/2014/main" id="{FACB9ABB-ED81-47F5-B73D-D725ECD5DF09}"/>
              </a:ext>
            </a:extLst>
          </p:cNvPr>
          <p:cNvSpPr/>
          <p:nvPr/>
        </p:nvSpPr>
        <p:spPr>
          <a:xfrm>
            <a:off x="8313490" y="5791513"/>
            <a:ext cx="3674157" cy="41458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lumMod val="65000"/>
                    <a:lumOff val="35000"/>
                  </a:schemeClr>
                </a:solidFill>
              </a:rPr>
              <a:t>Textvorschläge für die Website sind </a:t>
            </a:r>
          </a:p>
          <a:p>
            <a:pPr algn="ctr"/>
            <a:r>
              <a:rPr lang="de-DE" sz="1400" dirty="0">
                <a:solidFill>
                  <a:schemeClr val="tx1">
                    <a:lumMod val="65000"/>
                    <a:lumOff val="35000"/>
                  </a:schemeClr>
                </a:solidFill>
              </a:rPr>
              <a:t>am Schluss der Präsentation beigefügt </a:t>
            </a:r>
          </a:p>
        </p:txBody>
      </p:sp>
      <p:sp>
        <p:nvSpPr>
          <p:cNvPr id="17" name="Textfeld 16">
            <a:extLst>
              <a:ext uri="{FF2B5EF4-FFF2-40B4-BE49-F238E27FC236}">
                <a16:creationId xmlns:a16="http://schemas.microsoft.com/office/drawing/2014/main" id="{AFBAA053-09C5-46C9-9CAD-0A2E6C9C2375}"/>
              </a:ext>
            </a:extLst>
          </p:cNvPr>
          <p:cNvSpPr txBox="1"/>
          <p:nvPr/>
        </p:nvSpPr>
        <p:spPr>
          <a:xfrm>
            <a:off x="1872074" y="6399501"/>
            <a:ext cx="1152880" cy="292388"/>
          </a:xfrm>
          <a:prstGeom prst="rect">
            <a:avLst/>
          </a:prstGeom>
          <a:noFill/>
        </p:spPr>
        <p:txBody>
          <a:bodyPr wrap="none" rtlCol="0">
            <a:spAutoFit/>
          </a:bodyPr>
          <a:lstStyle/>
          <a:p>
            <a:r>
              <a:rPr lang="de-DE" sz="1300" dirty="0">
                <a:solidFill>
                  <a:schemeClr val="tx1">
                    <a:lumMod val="65000"/>
                    <a:lumOff val="35000"/>
                  </a:schemeClr>
                </a:solidFill>
              </a:rPr>
              <a:t>Quelle: VUV</a:t>
            </a:r>
          </a:p>
        </p:txBody>
      </p:sp>
    </p:spTree>
    <p:extLst>
      <p:ext uri="{BB962C8B-B14F-4D97-AF65-F5344CB8AC3E}">
        <p14:creationId xmlns:p14="http://schemas.microsoft.com/office/powerpoint/2010/main" val="1858297602"/>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16965386-4610-4D6E-9C02-352A8BE3F379}"/>
              </a:ext>
            </a:extLst>
          </p:cNvPr>
          <p:cNvPicPr>
            <a:picLocks noChangeAspect="1"/>
          </p:cNvPicPr>
          <p:nvPr/>
        </p:nvPicPr>
        <p:blipFill>
          <a:blip r:embed="rId2"/>
          <a:stretch>
            <a:fillRect/>
          </a:stretch>
        </p:blipFill>
        <p:spPr>
          <a:xfrm>
            <a:off x="706582" y="1449318"/>
            <a:ext cx="9524479" cy="4651390"/>
          </a:xfrm>
          <a:prstGeom prst="rect">
            <a:avLst/>
          </a:prstGeom>
        </p:spPr>
      </p:pic>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a:xfrm>
            <a:off x="609078" y="287625"/>
            <a:ext cx="9524478" cy="986993"/>
          </a:xfrm>
        </p:spPr>
        <p:txBody>
          <a:bodyPr/>
          <a:lstStyle/>
          <a:p>
            <a:r>
              <a:rPr kumimoji="0" lang="de-DE" sz="3000" b="1"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mj-ea"/>
                <a:cs typeface="+mj-cs"/>
              </a:rPr>
              <a:t>Europarechtliche Vorgaben – MiFID II</a:t>
            </a:r>
            <a:endParaRPr lang="de-DE" dirty="0"/>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11" name="Textfeld 10">
            <a:extLst>
              <a:ext uri="{FF2B5EF4-FFF2-40B4-BE49-F238E27FC236}">
                <a16:creationId xmlns:a16="http://schemas.microsoft.com/office/drawing/2014/main" id="{31369B8F-07E9-45F0-A1F7-B09181F649FD}"/>
              </a:ext>
            </a:extLst>
          </p:cNvPr>
          <p:cNvSpPr txBox="1"/>
          <p:nvPr/>
        </p:nvSpPr>
        <p:spPr>
          <a:xfrm>
            <a:off x="1764146" y="6408107"/>
            <a:ext cx="1529586" cy="276999"/>
          </a:xfrm>
          <a:prstGeom prst="rect">
            <a:avLst/>
          </a:prstGeom>
          <a:noFill/>
        </p:spPr>
        <p:txBody>
          <a:bodyPr wrap="none" rtlCol="0">
            <a:spAutoFit/>
          </a:bodyPr>
          <a:lstStyle/>
          <a:p>
            <a:r>
              <a:rPr lang="de-DE" sz="1200" dirty="0">
                <a:solidFill>
                  <a:schemeClr val="tx1">
                    <a:lumMod val="65000"/>
                    <a:lumOff val="35000"/>
                  </a:schemeClr>
                </a:solidFill>
              </a:rPr>
              <a:t>Quelle: </a:t>
            </a:r>
            <a:r>
              <a:rPr lang="de-DE" sz="1200" dirty="0" err="1">
                <a:solidFill>
                  <a:schemeClr val="tx1">
                    <a:lumMod val="65000"/>
                    <a:lumOff val="35000"/>
                  </a:schemeClr>
                </a:solidFill>
              </a:rPr>
              <a:t>yourcomp</a:t>
            </a:r>
            <a:endParaRPr lang="de-DE" sz="1200" dirty="0">
              <a:solidFill>
                <a:schemeClr val="tx1">
                  <a:lumMod val="65000"/>
                  <a:lumOff val="35000"/>
                </a:schemeClr>
              </a:solidFill>
            </a:endParaRPr>
          </a:p>
        </p:txBody>
      </p:sp>
    </p:spTree>
    <p:extLst>
      <p:ext uri="{BB962C8B-B14F-4D97-AF65-F5344CB8AC3E}">
        <p14:creationId xmlns:p14="http://schemas.microsoft.com/office/powerpoint/2010/main" val="644211706"/>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p:txBody>
          <a:bodyPr>
            <a:normAutofit/>
          </a:bodyPr>
          <a:lstStyle/>
          <a:p>
            <a:pPr marL="0" indent="0">
              <a:buNone/>
            </a:pPr>
            <a:endParaRPr lang="de-DE" sz="4000" b="1" dirty="0"/>
          </a:p>
          <a:p>
            <a:pPr marL="0" indent="0">
              <a:buNone/>
            </a:pPr>
            <a:endParaRPr lang="de-DE" sz="4000" b="1" dirty="0"/>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prstClr val="black">
                    <a:tint val="75000"/>
                  </a:prstClr>
                </a:solidFill>
                <a:effectLst/>
                <a:uLnTx/>
                <a:uFillTx/>
                <a:latin typeface="Century Gothic" panose="020F0302020204030204"/>
                <a:ea typeface="+mn-ea"/>
                <a:cs typeface="+mn-cs"/>
              </a:rPr>
              <a:t>09.03.2021</a:t>
            </a:r>
          </a:p>
        </p:txBody>
      </p:sp>
      <p:sp>
        <p:nvSpPr>
          <p:cNvPr id="6" name="Titel 1">
            <a:extLst>
              <a:ext uri="{FF2B5EF4-FFF2-40B4-BE49-F238E27FC236}">
                <a16:creationId xmlns:a16="http://schemas.microsoft.com/office/drawing/2014/main" id="{75043032-321C-4AD2-9B30-EEFACFC4C35B}"/>
              </a:ext>
            </a:extLst>
          </p:cNvPr>
          <p:cNvSpPr>
            <a:spLocks noGrp="1"/>
          </p:cNvSpPr>
          <p:nvPr>
            <p:ph type="title"/>
          </p:nvPr>
        </p:nvSpPr>
        <p:spPr>
          <a:xfrm>
            <a:off x="609078" y="500062"/>
            <a:ext cx="9524478" cy="1325563"/>
          </a:xfrm>
        </p:spPr>
        <p:txBody>
          <a:bodyPr/>
          <a:lstStyle/>
          <a:p>
            <a:r>
              <a:rPr lang="de-DE" dirty="0"/>
              <a:t>Inhalt</a:t>
            </a:r>
          </a:p>
        </p:txBody>
      </p:sp>
      <p:sp>
        <p:nvSpPr>
          <p:cNvPr id="7" name="Inhaltsplatzhalter 2">
            <a:extLst>
              <a:ext uri="{FF2B5EF4-FFF2-40B4-BE49-F238E27FC236}">
                <a16:creationId xmlns:a16="http://schemas.microsoft.com/office/drawing/2014/main" id="{FB6E5846-9BE7-4006-9EC0-6B966050855F}"/>
              </a:ext>
            </a:extLst>
          </p:cNvPr>
          <p:cNvSpPr txBox="1">
            <a:spLocks/>
          </p:cNvSpPr>
          <p:nvPr/>
        </p:nvSpPr>
        <p:spPr>
          <a:xfrm>
            <a:off x="609600" y="1971675"/>
            <a:ext cx="10972800" cy="4241800"/>
          </a:xfrm>
          <a:prstGeom prst="rect">
            <a:avLst/>
          </a:prstGeom>
        </p:spPr>
        <p:txBody>
          <a:bodyPr vert="horz" lIns="91440" tIns="45720" rIns="91440" bIns="45720" rtlCol="0">
            <a:normAutofit/>
          </a:bodyPr>
          <a:lstStyle>
            <a:lvl1pPr marL="457200" indent="-457200" algn="l" defTabSz="914400" rtl="0" eaLnBrk="1" latinLnBrk="0" hangingPunct="1">
              <a:lnSpc>
                <a:spcPct val="90000"/>
              </a:lnSpc>
              <a:spcBef>
                <a:spcPts val="1000"/>
              </a:spcBef>
              <a:buClr>
                <a:srgbClr val="FFC000"/>
              </a:buClr>
              <a:buFont typeface="Wingdings" panose="05000000000000000000" pitchFamily="2" charset="2"/>
              <a:buChar char="§"/>
              <a:defRPr sz="2800" kern="1200">
                <a:solidFill>
                  <a:schemeClr val="tx1"/>
                </a:solidFill>
                <a:latin typeface="Century Gothic" panose="020B0502020202020204" pitchFamily="34" charset="0"/>
                <a:ea typeface="+mn-ea"/>
                <a:cs typeface="+mn-cs"/>
              </a:defRPr>
            </a:lvl1pPr>
            <a:lvl2pPr marL="800100" indent="-342900" algn="l" defTabSz="914400" rtl="0" eaLnBrk="1" latinLnBrk="0" hangingPunct="1">
              <a:lnSpc>
                <a:spcPct val="90000"/>
              </a:lnSpc>
              <a:spcBef>
                <a:spcPts val="500"/>
              </a:spcBef>
              <a:buClr>
                <a:srgbClr val="FFC000"/>
              </a:buClr>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257300" indent="-342900" algn="l" defTabSz="914400" rtl="0" eaLnBrk="1" latinLnBrk="0" hangingPunct="1">
              <a:lnSpc>
                <a:spcPct val="90000"/>
              </a:lnSpc>
              <a:spcBef>
                <a:spcPts val="500"/>
              </a:spcBef>
              <a:buClr>
                <a:srgbClr val="FFC000"/>
              </a:buClr>
              <a:buFont typeface="Wingdings" panose="05000000000000000000" pitchFamily="2" charset="2"/>
              <a:buChar char="§"/>
              <a:defRPr sz="2000" kern="1200">
                <a:solidFill>
                  <a:schemeClr val="tx1"/>
                </a:solidFill>
                <a:latin typeface="Century Gothic" panose="020B0502020202020204" pitchFamily="34" charset="0"/>
                <a:ea typeface="+mn-ea"/>
                <a:cs typeface="+mn-cs"/>
              </a:defRPr>
            </a:lvl3pPr>
            <a:lvl4pPr marL="16573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Clr>
                <a:schemeClr val="tx1">
                  <a:lumMod val="65000"/>
                  <a:lumOff val="35000"/>
                </a:schemeClr>
              </a:buClr>
              <a:buFont typeface="+mj-lt"/>
              <a:buAutoNum type="arabicPeriod"/>
            </a:pPr>
            <a:r>
              <a:rPr lang="de-DE" dirty="0"/>
              <a:t>Zahlen – Daten - Fakten</a:t>
            </a:r>
          </a:p>
          <a:p>
            <a:pPr marL="514350" indent="-514350">
              <a:buClr>
                <a:schemeClr val="tx1">
                  <a:lumMod val="65000"/>
                  <a:lumOff val="35000"/>
                </a:schemeClr>
              </a:buClr>
              <a:buFont typeface="+mj-lt"/>
              <a:buAutoNum type="arabicPeriod"/>
            </a:pPr>
            <a:r>
              <a:rPr lang="de-DE" dirty="0"/>
              <a:t>Europarechtliche Vorgaben</a:t>
            </a:r>
          </a:p>
          <a:p>
            <a:pPr marL="514350" indent="-514350">
              <a:buClr>
                <a:schemeClr val="tx1">
                  <a:lumMod val="65000"/>
                  <a:lumOff val="35000"/>
                </a:schemeClr>
              </a:buClr>
              <a:buFont typeface="+mj-lt"/>
              <a:buAutoNum type="arabicPeriod"/>
            </a:pPr>
            <a:r>
              <a:rPr lang="de-DE" dirty="0"/>
              <a:t>MIFID II</a:t>
            </a:r>
          </a:p>
          <a:p>
            <a:pPr marL="514350" indent="-514350">
              <a:buClr>
                <a:schemeClr val="tx1">
                  <a:lumMod val="65000"/>
                  <a:lumOff val="35000"/>
                </a:schemeClr>
              </a:buClr>
              <a:buFont typeface="+mj-lt"/>
              <a:buAutoNum type="arabicPeriod"/>
            </a:pPr>
            <a:r>
              <a:rPr lang="de-DE" b="1" dirty="0"/>
              <a:t>Formularwerke und MSC</a:t>
            </a:r>
          </a:p>
          <a:p>
            <a:pPr marL="514350" indent="-514350">
              <a:buClr>
                <a:schemeClr val="tx1">
                  <a:lumMod val="65000"/>
                  <a:lumOff val="35000"/>
                </a:schemeClr>
              </a:buClr>
              <a:buFont typeface="+mj-lt"/>
              <a:buAutoNum type="arabicPeriod"/>
            </a:pPr>
            <a:r>
              <a:rPr lang="de-DE" dirty="0"/>
              <a:t>Nachhaltigkeit in der Fondsvermögensverwaltung</a:t>
            </a:r>
          </a:p>
          <a:p>
            <a:pPr marL="514350" indent="-514350">
              <a:buClr>
                <a:schemeClr val="tx1">
                  <a:lumMod val="65000"/>
                  <a:lumOff val="35000"/>
                </a:schemeClr>
              </a:buClr>
              <a:buFont typeface="+mj-lt"/>
              <a:buAutoNum type="arabicPeriod"/>
            </a:pPr>
            <a:r>
              <a:rPr lang="de-DE" dirty="0"/>
              <a:t>Weitere Lektüre / Sachkundeschulung</a:t>
            </a:r>
          </a:p>
          <a:p>
            <a:pPr marL="0" indent="0">
              <a:buFont typeface="Wingdings" panose="05000000000000000000" pitchFamily="2" charset="2"/>
              <a:buNone/>
            </a:pPr>
            <a:endParaRPr lang="de-DE" dirty="0"/>
          </a:p>
        </p:txBody>
      </p:sp>
    </p:spTree>
    <p:extLst>
      <p:ext uri="{BB962C8B-B14F-4D97-AF65-F5344CB8AC3E}">
        <p14:creationId xmlns:p14="http://schemas.microsoft.com/office/powerpoint/2010/main" val="2856182471"/>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lang="de-DE" dirty="0"/>
              <a:t>Formularwerke/</a:t>
            </a:r>
            <a:br>
              <a:rPr lang="de-DE" dirty="0"/>
            </a:br>
            <a:r>
              <a:rPr lang="de-DE" dirty="0"/>
              <a:t>Selektion der Investments</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p:txBody>
          <a:bodyPr>
            <a:normAutofit fontScale="92500" lnSpcReduction="10000"/>
          </a:bodyPr>
          <a:lstStyle/>
          <a:p>
            <a:r>
              <a:rPr lang="de-DE" sz="2200" dirty="0"/>
              <a:t>Einarbeitung der neuen Parameter in der Beratungsdokumentation erfolgt kurzfristig</a:t>
            </a:r>
          </a:p>
          <a:p>
            <a:pPr marL="457200" lvl="1" indent="0">
              <a:buNone/>
            </a:pPr>
            <a:r>
              <a:rPr lang="de-DE" sz="2200" dirty="0"/>
              <a:t>- rechtlich noch nicht zwingend -</a:t>
            </a:r>
          </a:p>
          <a:p>
            <a:r>
              <a:rPr lang="de-DE" sz="2200" dirty="0"/>
              <a:t>Selektion von ESG-Investments im MSC</a:t>
            </a:r>
          </a:p>
          <a:p>
            <a:pPr lvl="1"/>
            <a:endParaRPr lang="de-DE" dirty="0"/>
          </a:p>
          <a:p>
            <a:endParaRPr lang="de-DE" dirty="0"/>
          </a:p>
          <a:p>
            <a:endParaRPr lang="de-DE" dirty="0"/>
          </a:p>
          <a:p>
            <a:endParaRPr lang="de-DE" dirty="0"/>
          </a:p>
          <a:p>
            <a:endParaRPr lang="de-DE" dirty="0"/>
          </a:p>
          <a:p>
            <a:pPr>
              <a:lnSpc>
                <a:spcPct val="110000"/>
              </a:lnSpc>
            </a:pPr>
            <a:r>
              <a:rPr lang="de-DE" sz="2200" dirty="0"/>
              <a:t>Investments mit ESG-Kriterien werden laufend ergänzt, neue Datenlieferanten wurden abonniert. Jedoch kann es vorkommen, dass ESG-Fonds als solche im MSC noch nicht gelistet sind. Bitte mitteilen, damit eine Umstellung erfolgen kann!</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6" name="Grafik 5">
            <a:extLst>
              <a:ext uri="{FF2B5EF4-FFF2-40B4-BE49-F238E27FC236}">
                <a16:creationId xmlns:a16="http://schemas.microsoft.com/office/drawing/2014/main" id="{F8B31EA1-3630-47F7-823B-4CA4F3CF8FC1}"/>
              </a:ext>
            </a:extLst>
          </p:cNvPr>
          <p:cNvPicPr>
            <a:picLocks noChangeAspect="1"/>
          </p:cNvPicPr>
          <p:nvPr/>
        </p:nvPicPr>
        <p:blipFill rotWithShape="1">
          <a:blip r:embed="rId2"/>
          <a:srcRect l="25386" r="4788" b="19010"/>
          <a:stretch/>
        </p:blipFill>
        <p:spPr>
          <a:xfrm>
            <a:off x="1160260" y="2967165"/>
            <a:ext cx="8885373" cy="2036885"/>
          </a:xfrm>
          <a:prstGeom prst="rect">
            <a:avLst/>
          </a:prstGeom>
        </p:spPr>
      </p:pic>
    </p:spTree>
    <p:extLst>
      <p:ext uri="{BB962C8B-B14F-4D97-AF65-F5344CB8AC3E}">
        <p14:creationId xmlns:p14="http://schemas.microsoft.com/office/powerpoint/2010/main" val="519970837"/>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lang="de-DE" dirty="0"/>
              <a:t>Uneinheitliche Datenlage</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p:txBody>
          <a:bodyPr>
            <a:normAutofit/>
          </a:bodyPr>
          <a:lstStyle/>
          <a:p>
            <a:endParaRPr lang="de-DE" sz="2200" dirty="0"/>
          </a:p>
          <a:p>
            <a:endParaRPr lang="de-DE" sz="2200" dirty="0"/>
          </a:p>
          <a:p>
            <a:endParaRPr lang="de-DE" sz="2200" dirty="0"/>
          </a:p>
          <a:p>
            <a:endParaRPr lang="de-DE" sz="2200" dirty="0"/>
          </a:p>
          <a:p>
            <a:endParaRPr lang="de-DE" sz="2200" dirty="0"/>
          </a:p>
          <a:p>
            <a:endParaRPr lang="de-DE" sz="2200" dirty="0"/>
          </a:p>
          <a:p>
            <a:endParaRPr lang="de-DE" sz="2200" dirty="0"/>
          </a:p>
          <a:p>
            <a:endParaRPr lang="de-DE" sz="2200" dirty="0"/>
          </a:p>
          <a:p>
            <a:endParaRPr lang="de-DE" sz="2200" dirty="0"/>
          </a:p>
          <a:p>
            <a:pPr marL="0" indent="0">
              <a:buNone/>
            </a:pPr>
            <a:endParaRPr lang="de-DE" sz="2200" dirty="0"/>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7" name="Grafik 6">
            <a:extLst>
              <a:ext uri="{FF2B5EF4-FFF2-40B4-BE49-F238E27FC236}">
                <a16:creationId xmlns:a16="http://schemas.microsoft.com/office/drawing/2014/main" id="{B81A001D-3F97-4889-A73E-AF14FA7A5CB2}"/>
              </a:ext>
            </a:extLst>
          </p:cNvPr>
          <p:cNvPicPr>
            <a:picLocks noChangeAspect="1"/>
          </p:cNvPicPr>
          <p:nvPr/>
        </p:nvPicPr>
        <p:blipFill rotWithShape="1">
          <a:blip r:embed="rId2"/>
          <a:srcRect t="72968" r="21374"/>
          <a:stretch/>
        </p:blipFill>
        <p:spPr>
          <a:xfrm>
            <a:off x="677369" y="3979075"/>
            <a:ext cx="5801067" cy="1554289"/>
          </a:xfrm>
          <a:prstGeom prst="rect">
            <a:avLst/>
          </a:prstGeom>
        </p:spPr>
      </p:pic>
      <p:pic>
        <p:nvPicPr>
          <p:cNvPr id="9" name="Grafik 8">
            <a:extLst>
              <a:ext uri="{FF2B5EF4-FFF2-40B4-BE49-F238E27FC236}">
                <a16:creationId xmlns:a16="http://schemas.microsoft.com/office/drawing/2014/main" id="{EBF9EEC0-F927-428E-9361-CF557E67B1F3}"/>
              </a:ext>
            </a:extLst>
          </p:cNvPr>
          <p:cNvPicPr>
            <a:picLocks noChangeAspect="1"/>
          </p:cNvPicPr>
          <p:nvPr/>
        </p:nvPicPr>
        <p:blipFill rotWithShape="1">
          <a:blip r:embed="rId3"/>
          <a:srcRect l="56203" r="3122"/>
          <a:stretch/>
        </p:blipFill>
        <p:spPr>
          <a:xfrm>
            <a:off x="6746576" y="1825625"/>
            <a:ext cx="3386980" cy="1688123"/>
          </a:xfrm>
          <a:prstGeom prst="rect">
            <a:avLst/>
          </a:prstGeom>
        </p:spPr>
      </p:pic>
      <p:sp>
        <p:nvSpPr>
          <p:cNvPr id="12" name="Textfeld 11">
            <a:extLst>
              <a:ext uri="{FF2B5EF4-FFF2-40B4-BE49-F238E27FC236}">
                <a16:creationId xmlns:a16="http://schemas.microsoft.com/office/drawing/2014/main" id="{AA389DCA-2F27-43DC-8E66-1D845618F516}"/>
              </a:ext>
            </a:extLst>
          </p:cNvPr>
          <p:cNvSpPr txBox="1"/>
          <p:nvPr/>
        </p:nvSpPr>
        <p:spPr>
          <a:xfrm>
            <a:off x="1764146" y="6408107"/>
            <a:ext cx="4217821" cy="276999"/>
          </a:xfrm>
          <a:prstGeom prst="rect">
            <a:avLst/>
          </a:prstGeom>
          <a:noFill/>
        </p:spPr>
        <p:txBody>
          <a:bodyPr wrap="none" rtlCol="0">
            <a:spAutoFit/>
          </a:bodyPr>
          <a:lstStyle/>
          <a:p>
            <a:r>
              <a:rPr lang="de-DE" sz="1200" dirty="0">
                <a:solidFill>
                  <a:schemeClr val="tx1">
                    <a:lumMod val="65000"/>
                    <a:lumOff val="35000"/>
                  </a:schemeClr>
                </a:solidFill>
              </a:rPr>
              <a:t>Quelle: https://www.fondsweb.com/de/LU0171310443</a:t>
            </a:r>
          </a:p>
        </p:txBody>
      </p:sp>
      <p:pic>
        <p:nvPicPr>
          <p:cNvPr id="13" name="Grafik 12">
            <a:extLst>
              <a:ext uri="{FF2B5EF4-FFF2-40B4-BE49-F238E27FC236}">
                <a16:creationId xmlns:a16="http://schemas.microsoft.com/office/drawing/2014/main" id="{E9507091-72B8-44F1-97C4-10CD89C97E72}"/>
              </a:ext>
            </a:extLst>
          </p:cNvPr>
          <p:cNvPicPr>
            <a:picLocks noChangeAspect="1"/>
          </p:cNvPicPr>
          <p:nvPr/>
        </p:nvPicPr>
        <p:blipFill rotWithShape="1">
          <a:blip r:embed="rId2"/>
          <a:srcRect r="21374" b="61846"/>
          <a:stretch/>
        </p:blipFill>
        <p:spPr>
          <a:xfrm>
            <a:off x="677370" y="1811070"/>
            <a:ext cx="5801067" cy="2193767"/>
          </a:xfrm>
          <a:prstGeom prst="rect">
            <a:avLst/>
          </a:prstGeom>
        </p:spPr>
      </p:pic>
      <p:sp>
        <p:nvSpPr>
          <p:cNvPr id="14" name="Inhaltsplatzhalter 2">
            <a:extLst>
              <a:ext uri="{FF2B5EF4-FFF2-40B4-BE49-F238E27FC236}">
                <a16:creationId xmlns:a16="http://schemas.microsoft.com/office/drawing/2014/main" id="{68148EFC-1B3A-4BF7-A49D-F4DBDB1C99B0}"/>
              </a:ext>
            </a:extLst>
          </p:cNvPr>
          <p:cNvSpPr txBox="1">
            <a:spLocks/>
          </p:cNvSpPr>
          <p:nvPr/>
        </p:nvSpPr>
        <p:spPr>
          <a:xfrm>
            <a:off x="6746576" y="3893062"/>
            <a:ext cx="5197860" cy="1179992"/>
          </a:xfrm>
          <a:prstGeom prst="rect">
            <a:avLst/>
          </a:prstGeom>
        </p:spPr>
        <p:txBody>
          <a:bodyPr vert="horz" lIns="91440" tIns="45720" rIns="91440" bIns="45720" rtlCol="0">
            <a:normAutofit/>
          </a:bodyPr>
          <a:lstStyle>
            <a:lvl1pPr marL="457200" indent="-457200" algn="l" defTabSz="914400" rtl="0" eaLnBrk="1" latinLnBrk="0" hangingPunct="1">
              <a:lnSpc>
                <a:spcPct val="90000"/>
              </a:lnSpc>
              <a:spcBef>
                <a:spcPts val="1000"/>
              </a:spcBef>
              <a:buClr>
                <a:srgbClr val="FFC000"/>
              </a:buClr>
              <a:buFont typeface="Wingdings" panose="05000000000000000000" pitchFamily="2" charset="2"/>
              <a:buChar char="§"/>
              <a:defRPr sz="2800" kern="1200">
                <a:solidFill>
                  <a:schemeClr val="tx1"/>
                </a:solidFill>
                <a:latin typeface="Century Gothic" panose="020B0502020202020204" pitchFamily="34" charset="0"/>
                <a:ea typeface="+mn-ea"/>
                <a:cs typeface="+mn-cs"/>
              </a:defRPr>
            </a:lvl1pPr>
            <a:lvl2pPr marL="800100" indent="-342900" algn="l" defTabSz="914400" rtl="0" eaLnBrk="1" latinLnBrk="0" hangingPunct="1">
              <a:lnSpc>
                <a:spcPct val="90000"/>
              </a:lnSpc>
              <a:spcBef>
                <a:spcPts val="500"/>
              </a:spcBef>
              <a:buClr>
                <a:srgbClr val="FFC000"/>
              </a:buClr>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257300" indent="-342900" algn="l" defTabSz="914400" rtl="0" eaLnBrk="1" latinLnBrk="0" hangingPunct="1">
              <a:lnSpc>
                <a:spcPct val="90000"/>
              </a:lnSpc>
              <a:spcBef>
                <a:spcPts val="500"/>
              </a:spcBef>
              <a:buClr>
                <a:srgbClr val="FFC000"/>
              </a:buClr>
              <a:buFont typeface="Wingdings" panose="05000000000000000000" pitchFamily="2" charset="2"/>
              <a:buChar char="§"/>
              <a:defRPr sz="2000" kern="1200">
                <a:solidFill>
                  <a:schemeClr val="tx1"/>
                </a:solidFill>
                <a:latin typeface="Century Gothic" panose="020B0502020202020204" pitchFamily="34" charset="0"/>
                <a:ea typeface="+mn-ea"/>
                <a:cs typeface="+mn-cs"/>
              </a:defRPr>
            </a:lvl3pPr>
            <a:lvl4pPr marL="16573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200" dirty="0"/>
              <a:t>Die bisher einfache Ja / Nein Abfrage kann zu einem Ausschluss nachhaltiger Fonds führen</a:t>
            </a:r>
          </a:p>
        </p:txBody>
      </p:sp>
    </p:spTree>
    <p:extLst>
      <p:ext uri="{BB962C8B-B14F-4D97-AF65-F5344CB8AC3E}">
        <p14:creationId xmlns:p14="http://schemas.microsoft.com/office/powerpoint/2010/main" val="663500128"/>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lang="de-DE" dirty="0"/>
              <a:t>34f-Berater / </a:t>
            </a:r>
            <a:r>
              <a:rPr lang="de-DE" dirty="0" err="1"/>
              <a:t>Tied</a:t>
            </a:r>
            <a:r>
              <a:rPr lang="de-DE" dirty="0"/>
              <a:t> </a:t>
            </a:r>
            <a:r>
              <a:rPr lang="de-DE" dirty="0" err="1"/>
              <a:t>Agents</a:t>
            </a:r>
            <a:r>
              <a:rPr lang="de-DE" dirty="0"/>
              <a:t>- MSC</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09078" y="2193511"/>
            <a:ext cx="8350364" cy="3376780"/>
          </a:xfrm>
        </p:spPr>
        <p:txBody>
          <a:bodyPr>
            <a:noAutofit/>
          </a:bodyPr>
          <a:lstStyle/>
          <a:p>
            <a:pPr>
              <a:lnSpc>
                <a:spcPct val="120000"/>
              </a:lnSpc>
            </a:pPr>
            <a:r>
              <a:rPr lang="de-DE" sz="2000" dirty="0"/>
              <a:t>In Klärung, ob zwei Anlegerprofile nebenher laufen können</a:t>
            </a:r>
          </a:p>
          <a:p>
            <a:pPr marL="457200" lvl="1" indent="0">
              <a:lnSpc>
                <a:spcPct val="120000"/>
              </a:lnSpc>
              <a:buNone/>
            </a:pPr>
            <a:r>
              <a:rPr lang="de-DE" sz="2000" dirty="0"/>
              <a:t>- mit und ohne ESG-Thematik</a:t>
            </a:r>
          </a:p>
          <a:p>
            <a:pPr>
              <a:lnSpc>
                <a:spcPct val="120000"/>
              </a:lnSpc>
            </a:pPr>
            <a:r>
              <a:rPr lang="de-DE" sz="2000" dirty="0"/>
              <a:t>Für </a:t>
            </a:r>
            <a:r>
              <a:rPr lang="de-DE" sz="2000" dirty="0" err="1"/>
              <a:t>Tied</a:t>
            </a:r>
            <a:r>
              <a:rPr lang="de-DE" sz="2000" dirty="0"/>
              <a:t> </a:t>
            </a:r>
            <a:r>
              <a:rPr lang="de-DE" sz="2000" dirty="0" err="1"/>
              <a:t>Agents</a:t>
            </a:r>
            <a:r>
              <a:rPr lang="de-DE" sz="2000" dirty="0"/>
              <a:t> erfolgen zur Zeit noch rechtliche Abstimmungen zwischen Dialog und deren Juristen</a:t>
            </a:r>
          </a:p>
          <a:p>
            <a:pPr marL="0" indent="0">
              <a:lnSpc>
                <a:spcPct val="120000"/>
              </a:lnSpc>
              <a:buNone/>
            </a:pPr>
            <a:endParaRPr lang="de-DE" sz="2000" dirty="0"/>
          </a:p>
          <a:p>
            <a:pPr>
              <a:lnSpc>
                <a:spcPct val="120000"/>
              </a:lnSpc>
              <a:buFont typeface="Wingdings" panose="05000000000000000000" pitchFamily="2" charset="2"/>
              <a:buChar char="ü"/>
            </a:pPr>
            <a:r>
              <a:rPr lang="de-DE" sz="2000" dirty="0"/>
              <a:t>Nicht problematisch, nachdem die Änderungen in der Dokumentation erst in 2022 vollzogen werden müssen </a:t>
            </a:r>
          </a:p>
          <a:p>
            <a:pPr marL="0" indent="0">
              <a:buNone/>
            </a:pPr>
            <a:r>
              <a:rPr lang="de-DE" sz="2000" dirty="0"/>
              <a:t>	</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Tree>
    <p:extLst>
      <p:ext uri="{BB962C8B-B14F-4D97-AF65-F5344CB8AC3E}">
        <p14:creationId xmlns:p14="http://schemas.microsoft.com/office/powerpoint/2010/main" val="2250832953"/>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lang="de-DE" dirty="0"/>
              <a:t>Inhalt</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7" name="Inhaltsplatzhalter 2">
            <a:extLst>
              <a:ext uri="{FF2B5EF4-FFF2-40B4-BE49-F238E27FC236}">
                <a16:creationId xmlns:a16="http://schemas.microsoft.com/office/drawing/2014/main" id="{D1EE145E-91C7-4ED0-B219-B2B78D7FCA4B}"/>
              </a:ext>
            </a:extLst>
          </p:cNvPr>
          <p:cNvSpPr>
            <a:spLocks noGrp="1"/>
          </p:cNvSpPr>
          <p:nvPr>
            <p:ph idx="1"/>
          </p:nvPr>
        </p:nvSpPr>
        <p:spPr>
          <a:xfrm>
            <a:off x="609600" y="1971675"/>
            <a:ext cx="10972800" cy="4241800"/>
          </a:xfrm>
        </p:spPr>
        <p:txBody>
          <a:bodyPr/>
          <a:lstStyle/>
          <a:p>
            <a:pPr marL="514350" indent="-514350">
              <a:buClr>
                <a:schemeClr val="tx1">
                  <a:lumMod val="65000"/>
                  <a:lumOff val="35000"/>
                </a:schemeClr>
              </a:buClr>
              <a:buFont typeface="+mj-lt"/>
              <a:buAutoNum type="arabicPeriod"/>
            </a:pPr>
            <a:r>
              <a:rPr lang="de-DE" dirty="0"/>
              <a:t>Zahlen – Daten - Fakten</a:t>
            </a:r>
          </a:p>
          <a:p>
            <a:pPr marL="514350" indent="-514350">
              <a:buClr>
                <a:schemeClr val="tx1">
                  <a:lumMod val="65000"/>
                  <a:lumOff val="35000"/>
                </a:schemeClr>
              </a:buClr>
              <a:buFont typeface="+mj-lt"/>
              <a:buAutoNum type="arabicPeriod"/>
            </a:pPr>
            <a:r>
              <a:rPr lang="de-DE" dirty="0"/>
              <a:t>Europarechtliche Vorgaben</a:t>
            </a:r>
          </a:p>
          <a:p>
            <a:pPr marL="514350" indent="-514350">
              <a:buClr>
                <a:schemeClr val="tx1">
                  <a:lumMod val="65000"/>
                  <a:lumOff val="35000"/>
                </a:schemeClr>
              </a:buClr>
              <a:buFont typeface="+mj-lt"/>
              <a:buAutoNum type="arabicPeriod"/>
            </a:pPr>
            <a:r>
              <a:rPr lang="de-DE" dirty="0"/>
              <a:t>MIFID II</a:t>
            </a:r>
          </a:p>
          <a:p>
            <a:pPr marL="514350" indent="-514350">
              <a:buClr>
                <a:schemeClr val="tx1">
                  <a:lumMod val="65000"/>
                  <a:lumOff val="35000"/>
                </a:schemeClr>
              </a:buClr>
              <a:buFont typeface="+mj-lt"/>
              <a:buAutoNum type="arabicPeriod"/>
            </a:pPr>
            <a:r>
              <a:rPr lang="de-DE" dirty="0"/>
              <a:t>Formularwerke und MSC</a:t>
            </a:r>
          </a:p>
          <a:p>
            <a:pPr marL="514350" indent="-514350">
              <a:buClr>
                <a:schemeClr val="tx1">
                  <a:lumMod val="65000"/>
                  <a:lumOff val="35000"/>
                </a:schemeClr>
              </a:buClr>
              <a:buFont typeface="+mj-lt"/>
              <a:buAutoNum type="arabicPeriod"/>
            </a:pPr>
            <a:r>
              <a:rPr lang="de-DE" b="1" dirty="0"/>
              <a:t>Nachhaltigkeit in der Fondsvermögensverwaltung</a:t>
            </a:r>
          </a:p>
          <a:p>
            <a:pPr marL="514350" indent="-514350">
              <a:buClr>
                <a:schemeClr val="tx1">
                  <a:lumMod val="65000"/>
                  <a:lumOff val="35000"/>
                </a:schemeClr>
              </a:buClr>
              <a:buFont typeface="+mj-lt"/>
              <a:buAutoNum type="arabicPeriod"/>
            </a:pPr>
            <a:r>
              <a:rPr lang="de-DE" dirty="0"/>
              <a:t>Weitere Lektüre / Sachkundeschulung</a:t>
            </a:r>
          </a:p>
          <a:p>
            <a:pPr marL="0" indent="0">
              <a:buNone/>
            </a:pPr>
            <a:endParaRPr lang="de-DE" dirty="0"/>
          </a:p>
        </p:txBody>
      </p:sp>
    </p:spTree>
    <p:extLst>
      <p:ext uri="{BB962C8B-B14F-4D97-AF65-F5344CB8AC3E}">
        <p14:creationId xmlns:p14="http://schemas.microsoft.com/office/powerpoint/2010/main" val="915114311"/>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a:xfrm>
            <a:off x="609078" y="265171"/>
            <a:ext cx="9524478" cy="1325563"/>
          </a:xfrm>
        </p:spPr>
        <p:txBody>
          <a:bodyPr>
            <a:normAutofit/>
          </a:bodyPr>
          <a:lstStyle/>
          <a:p>
            <a:r>
              <a:rPr lang="de-DE" sz="4000" dirty="0"/>
              <a:t>Nachhaltigkeit in der Fondsvermögensverwaltung</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09078" y="1711137"/>
            <a:ext cx="10973844" cy="365125"/>
          </a:xfrm>
        </p:spPr>
        <p:txBody>
          <a:bodyPr>
            <a:normAutofit lnSpcReduction="10000"/>
          </a:bodyPr>
          <a:lstStyle/>
          <a:p>
            <a:pPr marL="0" indent="0">
              <a:buNone/>
            </a:pPr>
            <a:r>
              <a:rPr lang="de-DE" sz="2000" dirty="0"/>
              <a:t>Was bedeutet aktives Management in der Fonds-Vermögensverwaltung?</a:t>
            </a:r>
          </a:p>
          <a:p>
            <a:endParaRPr lang="de-DE" dirty="0"/>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5" name="Grafik 4">
            <a:extLst>
              <a:ext uri="{FF2B5EF4-FFF2-40B4-BE49-F238E27FC236}">
                <a16:creationId xmlns:a16="http://schemas.microsoft.com/office/drawing/2014/main" id="{697D6A57-6869-4B26-96D4-31E223E72109}"/>
              </a:ext>
            </a:extLst>
          </p:cNvPr>
          <p:cNvPicPr>
            <a:picLocks noChangeAspect="1"/>
          </p:cNvPicPr>
          <p:nvPr/>
        </p:nvPicPr>
        <p:blipFill>
          <a:blip r:embed="rId2"/>
          <a:stretch>
            <a:fillRect/>
          </a:stretch>
        </p:blipFill>
        <p:spPr>
          <a:xfrm>
            <a:off x="1742535" y="2076262"/>
            <a:ext cx="7654234" cy="4258122"/>
          </a:xfrm>
          <a:prstGeom prst="rect">
            <a:avLst/>
          </a:prstGeom>
        </p:spPr>
      </p:pic>
    </p:spTree>
    <p:extLst>
      <p:ext uri="{BB962C8B-B14F-4D97-AF65-F5344CB8AC3E}">
        <p14:creationId xmlns:p14="http://schemas.microsoft.com/office/powerpoint/2010/main" val="2340771488"/>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5" name="Titel 1">
            <a:extLst>
              <a:ext uri="{FF2B5EF4-FFF2-40B4-BE49-F238E27FC236}">
                <a16:creationId xmlns:a16="http://schemas.microsoft.com/office/drawing/2014/main" id="{670E3608-2C1C-4CC9-8529-2D21C113DDF4}"/>
              </a:ext>
            </a:extLst>
          </p:cNvPr>
          <p:cNvSpPr txBox="1">
            <a:spLocks/>
          </p:cNvSpPr>
          <p:nvPr/>
        </p:nvSpPr>
        <p:spPr>
          <a:xfrm>
            <a:off x="504202" y="284208"/>
            <a:ext cx="8368819"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2800" b="1" i="0" u="none" strike="noStrike" kern="1200" cap="none" spc="0" normalizeH="0" baseline="0" noProof="0" dirty="0">
                <a:ln>
                  <a:noFill/>
                </a:ln>
                <a:solidFill>
                  <a:sysClr val="windowText" lastClr="000000"/>
                </a:solidFill>
                <a:effectLst/>
                <a:uLnTx/>
                <a:uFillTx/>
                <a:ea typeface="+mj-ea"/>
                <a:cs typeface="+mj-cs"/>
              </a:rPr>
              <a:t>Performance* 2020 der</a:t>
            </a:r>
            <a:br>
              <a:rPr kumimoji="0" lang="de-DE" sz="2800" b="1" i="0" u="none" strike="noStrike" kern="1200" cap="none" spc="0" normalizeH="0" baseline="0" noProof="0" dirty="0">
                <a:ln>
                  <a:noFill/>
                </a:ln>
                <a:solidFill>
                  <a:sysClr val="windowText" lastClr="000000"/>
                </a:solidFill>
                <a:effectLst/>
                <a:uLnTx/>
                <a:uFillTx/>
                <a:ea typeface="+mj-ea"/>
                <a:cs typeface="+mj-cs"/>
              </a:rPr>
            </a:br>
            <a:r>
              <a:rPr kumimoji="0" lang="de-DE" sz="2800" b="1" i="0" u="none" strike="noStrike" kern="1200" cap="none" spc="0" normalizeH="0" baseline="0" noProof="0" dirty="0">
                <a:ln>
                  <a:noFill/>
                </a:ln>
                <a:solidFill>
                  <a:sysClr val="windowText" lastClr="000000"/>
                </a:solidFill>
                <a:effectLst/>
                <a:uLnTx/>
                <a:uFillTx/>
                <a:ea typeface="+mj-ea"/>
                <a:cs typeface="+mj-cs"/>
              </a:rPr>
              <a:t>vier Strategien Dialog Comfort FVV:</a:t>
            </a:r>
          </a:p>
        </p:txBody>
      </p:sp>
      <p:pic>
        <p:nvPicPr>
          <p:cNvPr id="7" name="Grafik 6">
            <a:extLst>
              <a:ext uri="{FF2B5EF4-FFF2-40B4-BE49-F238E27FC236}">
                <a16:creationId xmlns:a16="http://schemas.microsoft.com/office/drawing/2014/main" id="{97FB2C62-C9DE-4D27-8686-8684819286B1}"/>
              </a:ext>
            </a:extLst>
          </p:cNvPr>
          <p:cNvPicPr>
            <a:picLocks noChangeAspect="1"/>
          </p:cNvPicPr>
          <p:nvPr/>
        </p:nvPicPr>
        <p:blipFill>
          <a:blip r:embed="rId2"/>
          <a:stretch>
            <a:fillRect/>
          </a:stretch>
        </p:blipFill>
        <p:spPr>
          <a:xfrm>
            <a:off x="656769" y="1389196"/>
            <a:ext cx="8368820" cy="4506393"/>
          </a:xfrm>
          <a:prstGeom prst="rect">
            <a:avLst/>
          </a:prstGeom>
        </p:spPr>
      </p:pic>
      <p:sp>
        <p:nvSpPr>
          <p:cNvPr id="8" name="Textfeld 7">
            <a:extLst>
              <a:ext uri="{FF2B5EF4-FFF2-40B4-BE49-F238E27FC236}">
                <a16:creationId xmlns:a16="http://schemas.microsoft.com/office/drawing/2014/main" id="{312A0E06-BDD1-44B2-8728-4C0F0E636B98}"/>
              </a:ext>
            </a:extLst>
          </p:cNvPr>
          <p:cNvSpPr txBox="1"/>
          <p:nvPr/>
        </p:nvSpPr>
        <p:spPr>
          <a:xfrm>
            <a:off x="5386355" y="6077247"/>
            <a:ext cx="6629032" cy="461665"/>
          </a:xfrm>
          <a:prstGeom prst="rect">
            <a:avLst/>
          </a:prstGeom>
          <a:noFill/>
        </p:spPr>
        <p:txBody>
          <a:bodyPr wrap="square" rtlCol="0">
            <a:spAutoFit/>
          </a:bodyPr>
          <a:lstStyle/>
          <a:p>
            <a:pPr algn="r">
              <a:defRPr/>
            </a:pPr>
            <a:r>
              <a:rPr lang="de-DE" sz="1200" dirty="0">
                <a:solidFill>
                  <a:srgbClr val="676A6F"/>
                </a:solidFill>
                <a:latin typeface="Arial"/>
                <a:cs typeface="Arial"/>
              </a:rPr>
              <a:t>*Brutto-Rendite. Die vergangene Wertentwicklung ist kein Indikator für zukünftige Erträge.</a:t>
            </a:r>
          </a:p>
          <a:p>
            <a:pPr algn="r">
              <a:defRPr/>
            </a:pPr>
            <a:r>
              <a:rPr lang="de-DE" sz="1200" dirty="0">
                <a:solidFill>
                  <a:srgbClr val="676A6F"/>
                </a:solidFill>
                <a:latin typeface="Arial"/>
                <a:cs typeface="Arial"/>
              </a:rPr>
              <a:t>  Zukünftige Ergebnisse können höher oder niedriger ausfallen.</a:t>
            </a:r>
          </a:p>
        </p:txBody>
      </p:sp>
    </p:spTree>
    <p:extLst>
      <p:ext uri="{BB962C8B-B14F-4D97-AF65-F5344CB8AC3E}">
        <p14:creationId xmlns:p14="http://schemas.microsoft.com/office/powerpoint/2010/main" val="66087860"/>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5" name="Titel 1">
            <a:extLst>
              <a:ext uri="{FF2B5EF4-FFF2-40B4-BE49-F238E27FC236}">
                <a16:creationId xmlns:a16="http://schemas.microsoft.com/office/drawing/2014/main" id="{670E3608-2C1C-4CC9-8529-2D21C113DDF4}"/>
              </a:ext>
            </a:extLst>
          </p:cNvPr>
          <p:cNvSpPr txBox="1">
            <a:spLocks/>
          </p:cNvSpPr>
          <p:nvPr/>
        </p:nvSpPr>
        <p:spPr>
          <a:xfrm>
            <a:off x="504202" y="284208"/>
            <a:ext cx="8368819"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2800" b="1" i="0" u="none" strike="noStrike" kern="1200" cap="none" spc="0" normalizeH="0" baseline="0" noProof="0" dirty="0">
                <a:ln>
                  <a:noFill/>
                </a:ln>
                <a:solidFill>
                  <a:sysClr val="windowText" lastClr="000000"/>
                </a:solidFill>
                <a:effectLst/>
                <a:uLnTx/>
                <a:uFillTx/>
                <a:ea typeface="+mj-ea"/>
                <a:cs typeface="+mj-cs"/>
              </a:rPr>
              <a:t>Performance* YTD 2021 der</a:t>
            </a:r>
            <a:br>
              <a:rPr kumimoji="0" lang="de-DE" sz="2800" b="1" i="0" u="none" strike="noStrike" kern="1200" cap="none" spc="0" normalizeH="0" baseline="0" noProof="0" dirty="0">
                <a:ln>
                  <a:noFill/>
                </a:ln>
                <a:solidFill>
                  <a:sysClr val="windowText" lastClr="000000"/>
                </a:solidFill>
                <a:effectLst/>
                <a:uLnTx/>
                <a:uFillTx/>
                <a:ea typeface="+mj-ea"/>
                <a:cs typeface="+mj-cs"/>
              </a:rPr>
            </a:br>
            <a:r>
              <a:rPr kumimoji="0" lang="de-DE" sz="2800" b="1" i="0" u="none" strike="noStrike" kern="1200" cap="none" spc="0" normalizeH="0" baseline="0" noProof="0" dirty="0">
                <a:ln>
                  <a:noFill/>
                </a:ln>
                <a:solidFill>
                  <a:sysClr val="windowText" lastClr="000000"/>
                </a:solidFill>
                <a:effectLst/>
                <a:uLnTx/>
                <a:uFillTx/>
                <a:ea typeface="+mj-ea"/>
                <a:cs typeface="+mj-cs"/>
              </a:rPr>
              <a:t>vier Strategien Dialog Comfort FVV:</a:t>
            </a:r>
          </a:p>
        </p:txBody>
      </p:sp>
      <p:sp>
        <p:nvSpPr>
          <p:cNvPr id="8" name="Textfeld 7">
            <a:extLst>
              <a:ext uri="{FF2B5EF4-FFF2-40B4-BE49-F238E27FC236}">
                <a16:creationId xmlns:a16="http://schemas.microsoft.com/office/drawing/2014/main" id="{312A0E06-BDD1-44B2-8728-4C0F0E636B98}"/>
              </a:ext>
            </a:extLst>
          </p:cNvPr>
          <p:cNvSpPr txBox="1"/>
          <p:nvPr/>
        </p:nvSpPr>
        <p:spPr>
          <a:xfrm>
            <a:off x="5386355" y="6077247"/>
            <a:ext cx="6629032" cy="461665"/>
          </a:xfrm>
          <a:prstGeom prst="rect">
            <a:avLst/>
          </a:prstGeom>
          <a:noFill/>
        </p:spPr>
        <p:txBody>
          <a:bodyPr wrap="square" rtlCol="0">
            <a:spAutoFit/>
          </a:bodyPr>
          <a:lstStyle/>
          <a:p>
            <a:pPr algn="r">
              <a:defRPr/>
            </a:pPr>
            <a:r>
              <a:rPr lang="de-DE" sz="1200" dirty="0">
                <a:solidFill>
                  <a:srgbClr val="676A6F"/>
                </a:solidFill>
                <a:latin typeface="Arial"/>
                <a:cs typeface="Arial"/>
              </a:rPr>
              <a:t>*Brutto-Rendite. Die vergangene Wertentwicklung ist kein Indikator für zukünftige Erträge.</a:t>
            </a:r>
          </a:p>
          <a:p>
            <a:pPr algn="r">
              <a:defRPr/>
            </a:pPr>
            <a:r>
              <a:rPr lang="de-DE" sz="1200" dirty="0">
                <a:solidFill>
                  <a:srgbClr val="676A6F"/>
                </a:solidFill>
                <a:latin typeface="Arial"/>
                <a:cs typeface="Arial"/>
              </a:rPr>
              <a:t>  Zukünftige Ergebnisse können höher oder niedriger ausfallen.</a:t>
            </a:r>
          </a:p>
        </p:txBody>
      </p:sp>
      <p:pic>
        <p:nvPicPr>
          <p:cNvPr id="2" name="Grafik 1">
            <a:extLst>
              <a:ext uri="{FF2B5EF4-FFF2-40B4-BE49-F238E27FC236}">
                <a16:creationId xmlns:a16="http://schemas.microsoft.com/office/drawing/2014/main" id="{FE9011D0-039D-409C-8CD9-354862D92B28}"/>
              </a:ext>
            </a:extLst>
          </p:cNvPr>
          <p:cNvPicPr>
            <a:picLocks noChangeAspect="1"/>
          </p:cNvPicPr>
          <p:nvPr/>
        </p:nvPicPr>
        <p:blipFill>
          <a:blip r:embed="rId2"/>
          <a:stretch>
            <a:fillRect/>
          </a:stretch>
        </p:blipFill>
        <p:spPr>
          <a:xfrm>
            <a:off x="614595" y="1391880"/>
            <a:ext cx="8606317" cy="4621169"/>
          </a:xfrm>
          <a:prstGeom prst="rect">
            <a:avLst/>
          </a:prstGeom>
        </p:spPr>
      </p:pic>
    </p:spTree>
    <p:extLst>
      <p:ext uri="{BB962C8B-B14F-4D97-AF65-F5344CB8AC3E}">
        <p14:creationId xmlns:p14="http://schemas.microsoft.com/office/powerpoint/2010/main" val="1223754723"/>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385273" y="505895"/>
            <a:ext cx="10973844" cy="981073"/>
          </a:xfrm>
        </p:spPr>
        <p:txBody>
          <a:bodyPr>
            <a:normAutofit fontScale="25000" lnSpcReduction="20000"/>
          </a:bodyPr>
          <a:lstStyle/>
          <a:p>
            <a:pPr marL="0" indent="0">
              <a:buNone/>
            </a:pPr>
            <a:endParaRPr lang="de-DE" sz="4000" b="1" dirty="0"/>
          </a:p>
          <a:p>
            <a:pPr marL="0" indent="0">
              <a:buNone/>
            </a:pPr>
            <a:endParaRPr lang="de-DE" sz="4000" b="1" dirty="0"/>
          </a:p>
          <a:p>
            <a:pPr marL="0" indent="0">
              <a:buNone/>
            </a:pPr>
            <a:r>
              <a:rPr lang="de-DE" sz="11000" b="1" dirty="0"/>
              <a:t>Nachhaltigkeit in der Fondsvermögensverwaltung</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6" name="Grafik 5">
            <a:extLst>
              <a:ext uri="{FF2B5EF4-FFF2-40B4-BE49-F238E27FC236}">
                <a16:creationId xmlns:a16="http://schemas.microsoft.com/office/drawing/2014/main" id="{B6C04B36-7F4F-467F-8679-C68779B85649}"/>
              </a:ext>
            </a:extLst>
          </p:cNvPr>
          <p:cNvPicPr>
            <a:picLocks noChangeAspect="1"/>
          </p:cNvPicPr>
          <p:nvPr/>
        </p:nvPicPr>
        <p:blipFill>
          <a:blip r:embed="rId2"/>
          <a:stretch>
            <a:fillRect/>
          </a:stretch>
        </p:blipFill>
        <p:spPr>
          <a:xfrm>
            <a:off x="503335" y="1518051"/>
            <a:ext cx="9640524" cy="4755123"/>
          </a:xfrm>
          <a:prstGeom prst="rect">
            <a:avLst/>
          </a:prstGeom>
        </p:spPr>
      </p:pic>
    </p:spTree>
    <p:extLst>
      <p:ext uri="{BB962C8B-B14F-4D97-AF65-F5344CB8AC3E}">
        <p14:creationId xmlns:p14="http://schemas.microsoft.com/office/powerpoint/2010/main" val="2284750579"/>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p:txBody>
          <a:bodyPr/>
          <a:lstStyle/>
          <a:p>
            <a:r>
              <a:rPr lang="de-DE" dirty="0"/>
              <a:t>Inhalt</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7" name="Inhaltsplatzhalter 2">
            <a:extLst>
              <a:ext uri="{FF2B5EF4-FFF2-40B4-BE49-F238E27FC236}">
                <a16:creationId xmlns:a16="http://schemas.microsoft.com/office/drawing/2014/main" id="{D1EE145E-91C7-4ED0-B219-B2B78D7FCA4B}"/>
              </a:ext>
            </a:extLst>
          </p:cNvPr>
          <p:cNvSpPr>
            <a:spLocks noGrp="1"/>
          </p:cNvSpPr>
          <p:nvPr>
            <p:ph idx="1"/>
          </p:nvPr>
        </p:nvSpPr>
        <p:spPr>
          <a:xfrm>
            <a:off x="609600" y="1971675"/>
            <a:ext cx="10972800" cy="4241800"/>
          </a:xfrm>
        </p:spPr>
        <p:txBody>
          <a:bodyPr/>
          <a:lstStyle/>
          <a:p>
            <a:pPr marL="514350" indent="-514350">
              <a:buClr>
                <a:schemeClr val="tx1">
                  <a:lumMod val="65000"/>
                  <a:lumOff val="35000"/>
                </a:schemeClr>
              </a:buClr>
              <a:buFont typeface="+mj-lt"/>
              <a:buAutoNum type="arabicPeriod"/>
            </a:pPr>
            <a:r>
              <a:rPr lang="de-DE" dirty="0"/>
              <a:t>Zahlen – Daten - Fakten</a:t>
            </a:r>
          </a:p>
          <a:p>
            <a:pPr marL="514350" indent="-514350">
              <a:buClr>
                <a:schemeClr val="tx1">
                  <a:lumMod val="65000"/>
                  <a:lumOff val="35000"/>
                </a:schemeClr>
              </a:buClr>
              <a:buFont typeface="+mj-lt"/>
              <a:buAutoNum type="arabicPeriod"/>
            </a:pPr>
            <a:r>
              <a:rPr lang="de-DE" dirty="0"/>
              <a:t>Europarechtliche Vorgaben</a:t>
            </a:r>
          </a:p>
          <a:p>
            <a:pPr marL="514350" indent="-514350">
              <a:buClr>
                <a:schemeClr val="tx1">
                  <a:lumMod val="65000"/>
                  <a:lumOff val="35000"/>
                </a:schemeClr>
              </a:buClr>
              <a:buFont typeface="+mj-lt"/>
              <a:buAutoNum type="arabicPeriod"/>
            </a:pPr>
            <a:r>
              <a:rPr lang="de-DE" dirty="0"/>
              <a:t>MIFID II</a:t>
            </a:r>
          </a:p>
          <a:p>
            <a:pPr marL="514350" indent="-514350">
              <a:buClr>
                <a:schemeClr val="tx1">
                  <a:lumMod val="65000"/>
                  <a:lumOff val="35000"/>
                </a:schemeClr>
              </a:buClr>
              <a:buFont typeface="+mj-lt"/>
              <a:buAutoNum type="arabicPeriod"/>
            </a:pPr>
            <a:r>
              <a:rPr lang="de-DE" dirty="0"/>
              <a:t>Formularwerke und MSC</a:t>
            </a:r>
          </a:p>
          <a:p>
            <a:pPr marL="514350" indent="-514350">
              <a:buClr>
                <a:schemeClr val="tx1">
                  <a:lumMod val="65000"/>
                  <a:lumOff val="35000"/>
                </a:schemeClr>
              </a:buClr>
              <a:buFont typeface="+mj-lt"/>
              <a:buAutoNum type="arabicPeriod"/>
            </a:pPr>
            <a:r>
              <a:rPr lang="de-DE" dirty="0"/>
              <a:t>Nachhaltigkeit in der Fondsvermögensverwaltung</a:t>
            </a:r>
          </a:p>
          <a:p>
            <a:pPr marL="514350" indent="-514350">
              <a:buClr>
                <a:schemeClr val="tx1">
                  <a:lumMod val="65000"/>
                  <a:lumOff val="35000"/>
                </a:schemeClr>
              </a:buClr>
              <a:buFont typeface="+mj-lt"/>
              <a:buAutoNum type="arabicPeriod"/>
            </a:pPr>
            <a:r>
              <a:rPr lang="de-DE" b="1" dirty="0"/>
              <a:t>Weitere Lektüre / Sachkundeschulung</a:t>
            </a:r>
          </a:p>
        </p:txBody>
      </p:sp>
    </p:spTree>
    <p:extLst>
      <p:ext uri="{BB962C8B-B14F-4D97-AF65-F5344CB8AC3E}">
        <p14:creationId xmlns:p14="http://schemas.microsoft.com/office/powerpoint/2010/main" val="255917959"/>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09078" y="459246"/>
            <a:ext cx="8899358" cy="866215"/>
          </a:xfrm>
        </p:spPr>
        <p:txBody>
          <a:bodyPr>
            <a:normAutofit/>
          </a:bodyPr>
          <a:lstStyle/>
          <a:p>
            <a:pPr marL="0" indent="0">
              <a:buNone/>
            </a:pPr>
            <a:r>
              <a:rPr lang="de-DE" sz="4400" b="1" dirty="0"/>
              <a:t>Weitere Lektüre</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6" name="Grafik 5">
            <a:extLst>
              <a:ext uri="{FF2B5EF4-FFF2-40B4-BE49-F238E27FC236}">
                <a16:creationId xmlns:a16="http://schemas.microsoft.com/office/drawing/2014/main" id="{7428519D-0BB4-4813-B397-10F4976970D2}"/>
              </a:ext>
            </a:extLst>
          </p:cNvPr>
          <p:cNvPicPr>
            <a:picLocks noChangeAspect="1"/>
          </p:cNvPicPr>
          <p:nvPr/>
        </p:nvPicPr>
        <p:blipFill>
          <a:blip r:embed="rId2"/>
          <a:stretch>
            <a:fillRect/>
          </a:stretch>
        </p:blipFill>
        <p:spPr>
          <a:xfrm>
            <a:off x="7752447" y="1325461"/>
            <a:ext cx="1755989" cy="2382575"/>
          </a:xfrm>
          <a:prstGeom prst="rect">
            <a:avLst/>
          </a:prstGeom>
        </p:spPr>
      </p:pic>
      <p:pic>
        <p:nvPicPr>
          <p:cNvPr id="8" name="Grafik 7">
            <a:extLst>
              <a:ext uri="{FF2B5EF4-FFF2-40B4-BE49-F238E27FC236}">
                <a16:creationId xmlns:a16="http://schemas.microsoft.com/office/drawing/2014/main" id="{EDAFF337-1686-474B-B376-3EB871AC86C3}"/>
              </a:ext>
            </a:extLst>
          </p:cNvPr>
          <p:cNvPicPr>
            <a:picLocks noChangeAspect="1"/>
          </p:cNvPicPr>
          <p:nvPr/>
        </p:nvPicPr>
        <p:blipFill>
          <a:blip r:embed="rId3"/>
          <a:stretch>
            <a:fillRect/>
          </a:stretch>
        </p:blipFill>
        <p:spPr>
          <a:xfrm>
            <a:off x="7752447" y="3897393"/>
            <a:ext cx="1755989" cy="2501361"/>
          </a:xfrm>
          <a:prstGeom prst="rect">
            <a:avLst/>
          </a:prstGeom>
        </p:spPr>
      </p:pic>
      <p:sp>
        <p:nvSpPr>
          <p:cNvPr id="9" name="Inhaltsplatzhalter 5">
            <a:extLst>
              <a:ext uri="{FF2B5EF4-FFF2-40B4-BE49-F238E27FC236}">
                <a16:creationId xmlns:a16="http://schemas.microsoft.com/office/drawing/2014/main" id="{1E6D0D72-7B9B-4CA5-83DE-88EF1F81F44F}"/>
              </a:ext>
            </a:extLst>
          </p:cNvPr>
          <p:cNvSpPr txBox="1">
            <a:spLocks/>
          </p:cNvSpPr>
          <p:nvPr/>
        </p:nvSpPr>
        <p:spPr>
          <a:xfrm>
            <a:off x="609078" y="2297198"/>
            <a:ext cx="6303450" cy="866215"/>
          </a:xfrm>
          <a:prstGeom prst="rect">
            <a:avLst/>
          </a:prstGeom>
        </p:spPr>
        <p:txBody>
          <a:bodyPr vert="horz" lIns="91440" tIns="45720" rIns="91440" bIns="45720" rtlCol="0">
            <a:normAutofit/>
          </a:bodyPr>
          <a:lstStyle>
            <a:lvl1pPr marL="457200" indent="-457200" algn="l" defTabSz="914400" rtl="0" eaLnBrk="1" latinLnBrk="0" hangingPunct="1">
              <a:lnSpc>
                <a:spcPct val="90000"/>
              </a:lnSpc>
              <a:spcBef>
                <a:spcPts val="1000"/>
              </a:spcBef>
              <a:buClr>
                <a:srgbClr val="FFC000"/>
              </a:buClr>
              <a:buFont typeface="Wingdings" panose="05000000000000000000" pitchFamily="2" charset="2"/>
              <a:buChar char="§"/>
              <a:defRPr sz="2800" kern="1200">
                <a:solidFill>
                  <a:schemeClr val="tx1"/>
                </a:solidFill>
                <a:latin typeface="Century Gothic" panose="020B0502020202020204" pitchFamily="34" charset="0"/>
                <a:ea typeface="+mn-ea"/>
                <a:cs typeface="+mn-cs"/>
              </a:defRPr>
            </a:lvl1pPr>
            <a:lvl2pPr marL="800100" indent="-342900" algn="l" defTabSz="914400" rtl="0" eaLnBrk="1" latinLnBrk="0" hangingPunct="1">
              <a:lnSpc>
                <a:spcPct val="90000"/>
              </a:lnSpc>
              <a:spcBef>
                <a:spcPts val="500"/>
              </a:spcBef>
              <a:buClr>
                <a:srgbClr val="FFC000"/>
              </a:buClr>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257300" indent="-342900" algn="l" defTabSz="914400" rtl="0" eaLnBrk="1" latinLnBrk="0" hangingPunct="1">
              <a:lnSpc>
                <a:spcPct val="90000"/>
              </a:lnSpc>
              <a:spcBef>
                <a:spcPts val="500"/>
              </a:spcBef>
              <a:buClr>
                <a:srgbClr val="FFC000"/>
              </a:buClr>
              <a:buFont typeface="Wingdings" panose="05000000000000000000" pitchFamily="2" charset="2"/>
              <a:buChar char="§"/>
              <a:defRPr sz="2000" kern="1200">
                <a:solidFill>
                  <a:schemeClr val="tx1"/>
                </a:solidFill>
                <a:latin typeface="Century Gothic" panose="020B0502020202020204" pitchFamily="34" charset="0"/>
                <a:ea typeface="+mn-ea"/>
                <a:cs typeface="+mn-cs"/>
              </a:defRPr>
            </a:lvl3pPr>
            <a:lvl4pPr marL="16573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prstClr val="black">
                  <a:lumMod val="65000"/>
                  <a:lumOff val="35000"/>
                </a:prstClr>
              </a:buClr>
              <a:buNone/>
              <a:defRPr/>
            </a:pPr>
            <a:r>
              <a:rPr lang="de-DE" dirty="0">
                <a:solidFill>
                  <a:prstClr val="black"/>
                </a:solidFill>
              </a:rPr>
              <a:t>Leitfaden des </a:t>
            </a:r>
            <a:r>
              <a:rPr lang="de-DE" dirty="0" err="1">
                <a:solidFill>
                  <a:prstClr val="black"/>
                </a:solidFill>
              </a:rPr>
              <a:t>VuV</a:t>
            </a:r>
            <a:r>
              <a:rPr lang="de-DE" dirty="0">
                <a:solidFill>
                  <a:prstClr val="black"/>
                </a:solidFill>
              </a:rPr>
              <a:t> können Sie bei der Dialog anfordern</a:t>
            </a:r>
            <a:endParaRPr lang="de-DE" dirty="0"/>
          </a:p>
        </p:txBody>
      </p:sp>
      <p:sp>
        <p:nvSpPr>
          <p:cNvPr id="10" name="Inhaltsplatzhalter 5">
            <a:extLst>
              <a:ext uri="{FF2B5EF4-FFF2-40B4-BE49-F238E27FC236}">
                <a16:creationId xmlns:a16="http://schemas.microsoft.com/office/drawing/2014/main" id="{D05495BB-BA4C-4192-98B0-5240FD448F4F}"/>
              </a:ext>
            </a:extLst>
          </p:cNvPr>
          <p:cNvSpPr txBox="1">
            <a:spLocks/>
          </p:cNvSpPr>
          <p:nvPr/>
        </p:nvSpPr>
        <p:spPr>
          <a:xfrm>
            <a:off x="753089" y="4714965"/>
            <a:ext cx="6303450" cy="866215"/>
          </a:xfrm>
          <a:prstGeom prst="rect">
            <a:avLst/>
          </a:prstGeom>
        </p:spPr>
        <p:txBody>
          <a:bodyPr vert="horz" lIns="91440" tIns="45720" rIns="91440" bIns="45720" rtlCol="0">
            <a:normAutofit fontScale="92500" lnSpcReduction="10000"/>
          </a:bodyPr>
          <a:lstStyle>
            <a:lvl1pPr marL="457200" indent="-457200" algn="l" defTabSz="914400" rtl="0" eaLnBrk="1" latinLnBrk="0" hangingPunct="1">
              <a:lnSpc>
                <a:spcPct val="90000"/>
              </a:lnSpc>
              <a:spcBef>
                <a:spcPts val="1000"/>
              </a:spcBef>
              <a:buClr>
                <a:srgbClr val="FFC000"/>
              </a:buClr>
              <a:buFont typeface="Wingdings" panose="05000000000000000000" pitchFamily="2" charset="2"/>
              <a:buChar char="§"/>
              <a:defRPr sz="2800" kern="1200">
                <a:solidFill>
                  <a:schemeClr val="tx1"/>
                </a:solidFill>
                <a:latin typeface="Century Gothic" panose="020B0502020202020204" pitchFamily="34" charset="0"/>
                <a:ea typeface="+mn-ea"/>
                <a:cs typeface="+mn-cs"/>
              </a:defRPr>
            </a:lvl1pPr>
            <a:lvl2pPr marL="800100" indent="-342900" algn="l" defTabSz="914400" rtl="0" eaLnBrk="1" latinLnBrk="0" hangingPunct="1">
              <a:lnSpc>
                <a:spcPct val="90000"/>
              </a:lnSpc>
              <a:spcBef>
                <a:spcPts val="500"/>
              </a:spcBef>
              <a:buClr>
                <a:srgbClr val="FFC000"/>
              </a:buClr>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257300" indent="-342900" algn="l" defTabSz="914400" rtl="0" eaLnBrk="1" latinLnBrk="0" hangingPunct="1">
              <a:lnSpc>
                <a:spcPct val="90000"/>
              </a:lnSpc>
              <a:spcBef>
                <a:spcPts val="500"/>
              </a:spcBef>
              <a:buClr>
                <a:srgbClr val="FFC000"/>
              </a:buClr>
              <a:buFont typeface="Wingdings" panose="05000000000000000000" pitchFamily="2" charset="2"/>
              <a:buChar char="§"/>
              <a:defRPr sz="2000" kern="1200">
                <a:solidFill>
                  <a:schemeClr val="tx1"/>
                </a:solidFill>
                <a:latin typeface="Century Gothic" panose="020B0502020202020204" pitchFamily="34" charset="0"/>
                <a:ea typeface="+mn-ea"/>
                <a:cs typeface="+mn-cs"/>
              </a:defRPr>
            </a:lvl3pPr>
            <a:lvl4pPr marL="16573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prstClr val="black">
                  <a:lumMod val="65000"/>
                  <a:lumOff val="35000"/>
                </a:prstClr>
              </a:buClr>
              <a:buNone/>
              <a:defRPr/>
            </a:pPr>
            <a:r>
              <a:rPr lang="de-DE" dirty="0">
                <a:solidFill>
                  <a:prstClr val="black"/>
                </a:solidFill>
              </a:rPr>
              <a:t>Finden Sie unter </a:t>
            </a:r>
          </a:p>
          <a:p>
            <a:pPr marL="0" indent="0">
              <a:buClr>
                <a:prstClr val="black">
                  <a:lumMod val="65000"/>
                  <a:lumOff val="35000"/>
                </a:prstClr>
              </a:buClr>
              <a:buNone/>
              <a:defRPr/>
            </a:pPr>
            <a:r>
              <a:rPr lang="de-DE" dirty="0"/>
              <a:t>Bafin Merkblatt Nachhaltigkeit</a:t>
            </a:r>
          </a:p>
        </p:txBody>
      </p:sp>
    </p:spTree>
    <p:extLst>
      <p:ext uri="{BB962C8B-B14F-4D97-AF65-F5344CB8AC3E}">
        <p14:creationId xmlns:p14="http://schemas.microsoft.com/office/powerpoint/2010/main" val="3318286396"/>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390965" y="526357"/>
            <a:ext cx="10973844" cy="866215"/>
          </a:xfrm>
        </p:spPr>
        <p:txBody>
          <a:bodyPr>
            <a:normAutofit/>
          </a:bodyPr>
          <a:lstStyle/>
          <a:p>
            <a:pPr marL="0" indent="0">
              <a:buNone/>
            </a:pPr>
            <a:r>
              <a:rPr lang="de-DE" sz="4400" b="1" dirty="0"/>
              <a:t>Sachkunde 2021</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11" name="Inhaltsplatzhalter 5">
            <a:extLst>
              <a:ext uri="{FF2B5EF4-FFF2-40B4-BE49-F238E27FC236}">
                <a16:creationId xmlns:a16="http://schemas.microsoft.com/office/drawing/2014/main" id="{6413BED8-B3B3-4AE4-A719-A209DC27CD93}"/>
              </a:ext>
            </a:extLst>
          </p:cNvPr>
          <p:cNvSpPr txBox="1">
            <a:spLocks/>
          </p:cNvSpPr>
          <p:nvPr/>
        </p:nvSpPr>
        <p:spPr>
          <a:xfrm>
            <a:off x="528507" y="2153996"/>
            <a:ext cx="9429226" cy="2929732"/>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rgbClr val="FFC000"/>
              </a:buClr>
              <a:buFont typeface="Wingdings" panose="05000000000000000000" pitchFamily="2" charset="2"/>
              <a:buChar char="§"/>
              <a:defRPr sz="2800" kern="1200">
                <a:solidFill>
                  <a:schemeClr val="tx1"/>
                </a:solidFill>
                <a:latin typeface="Century Gothic" panose="020B0502020202020204" pitchFamily="34" charset="0"/>
                <a:ea typeface="+mn-ea"/>
                <a:cs typeface="+mn-cs"/>
              </a:defRPr>
            </a:lvl1pPr>
            <a:lvl2pPr marL="800100" indent="-342900" algn="l" defTabSz="914400" rtl="0" eaLnBrk="1" latinLnBrk="0" hangingPunct="1">
              <a:lnSpc>
                <a:spcPct val="90000"/>
              </a:lnSpc>
              <a:spcBef>
                <a:spcPts val="500"/>
              </a:spcBef>
              <a:buClr>
                <a:srgbClr val="FFC000"/>
              </a:buClr>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257300" indent="-342900" algn="l" defTabSz="914400" rtl="0" eaLnBrk="1" latinLnBrk="0" hangingPunct="1">
              <a:lnSpc>
                <a:spcPct val="90000"/>
              </a:lnSpc>
              <a:spcBef>
                <a:spcPts val="500"/>
              </a:spcBef>
              <a:buClr>
                <a:srgbClr val="FFC000"/>
              </a:buClr>
              <a:buFont typeface="Wingdings" panose="05000000000000000000" pitchFamily="2" charset="2"/>
              <a:buChar char="§"/>
              <a:defRPr sz="2000" kern="1200">
                <a:solidFill>
                  <a:schemeClr val="tx1"/>
                </a:solidFill>
                <a:latin typeface="Century Gothic" panose="020B0502020202020204" pitchFamily="34" charset="0"/>
                <a:ea typeface="+mn-ea"/>
                <a:cs typeface="+mn-cs"/>
              </a:defRPr>
            </a:lvl3pPr>
            <a:lvl4pPr marL="16573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prstClr val="black">
                  <a:lumMod val="65000"/>
                  <a:lumOff val="35000"/>
                </a:prstClr>
              </a:buClr>
              <a:buNone/>
              <a:defRPr/>
            </a:pPr>
            <a:r>
              <a:rPr lang="de-DE" sz="2400" b="1" dirty="0">
                <a:solidFill>
                  <a:prstClr val="black"/>
                </a:solidFill>
              </a:rPr>
              <a:t>Veranstaltung der Dialog </a:t>
            </a:r>
          </a:p>
          <a:p>
            <a:pPr marL="0" indent="0">
              <a:buClr>
                <a:prstClr val="black">
                  <a:lumMod val="65000"/>
                  <a:lumOff val="35000"/>
                </a:prstClr>
              </a:buClr>
              <a:buNone/>
              <a:defRPr/>
            </a:pPr>
            <a:endParaRPr lang="de-DE" sz="2400" b="1" dirty="0">
              <a:solidFill>
                <a:prstClr val="black"/>
              </a:solidFill>
            </a:endParaRPr>
          </a:p>
          <a:p>
            <a:pPr marL="0" indent="0">
              <a:buClr>
                <a:prstClr val="black">
                  <a:lumMod val="65000"/>
                  <a:lumOff val="35000"/>
                </a:prstClr>
              </a:buClr>
              <a:buNone/>
              <a:defRPr/>
            </a:pPr>
            <a:r>
              <a:rPr lang="de-DE" sz="2400" b="1" dirty="0">
                <a:solidFill>
                  <a:prstClr val="black"/>
                </a:solidFill>
              </a:rPr>
              <a:t>Entweder als Webinar oder </a:t>
            </a:r>
          </a:p>
          <a:p>
            <a:pPr marL="0" indent="0">
              <a:buClr>
                <a:prstClr val="black">
                  <a:lumMod val="65000"/>
                  <a:lumOff val="35000"/>
                </a:prstClr>
              </a:buClr>
              <a:buNone/>
              <a:defRPr/>
            </a:pPr>
            <a:r>
              <a:rPr lang="de-DE" sz="2400" b="1" dirty="0">
                <a:solidFill>
                  <a:prstClr val="black"/>
                </a:solidFill>
              </a:rPr>
              <a:t>Präsenzveranstaltung in Frankfurt</a:t>
            </a:r>
          </a:p>
          <a:p>
            <a:pPr marL="0" indent="0">
              <a:buClr>
                <a:prstClr val="black">
                  <a:lumMod val="65000"/>
                  <a:lumOff val="35000"/>
                </a:prstClr>
              </a:buClr>
              <a:buNone/>
              <a:defRPr/>
            </a:pPr>
            <a:endParaRPr lang="de-DE" sz="2400" b="1" dirty="0">
              <a:solidFill>
                <a:prstClr val="black"/>
              </a:solidFill>
            </a:endParaRPr>
          </a:p>
          <a:p>
            <a:pPr marL="0" indent="0">
              <a:buClr>
                <a:prstClr val="black">
                  <a:lumMod val="65000"/>
                  <a:lumOff val="35000"/>
                </a:prstClr>
              </a:buClr>
              <a:buNone/>
              <a:defRPr/>
            </a:pPr>
            <a:r>
              <a:rPr lang="de-DE" sz="2400" b="1" dirty="0">
                <a:solidFill>
                  <a:prstClr val="black"/>
                </a:solidFill>
              </a:rPr>
              <a:t>Thema: Schwerpunkt Nachhaltigkeit</a:t>
            </a:r>
          </a:p>
          <a:p>
            <a:pPr marL="0" indent="0">
              <a:buClr>
                <a:prstClr val="black">
                  <a:lumMod val="65000"/>
                  <a:lumOff val="35000"/>
                </a:prstClr>
              </a:buClr>
              <a:buNone/>
              <a:defRPr/>
            </a:pPr>
            <a:endParaRPr lang="de-DE" sz="2400" b="1" dirty="0">
              <a:solidFill>
                <a:prstClr val="black"/>
              </a:solidFill>
            </a:endParaRPr>
          </a:p>
          <a:p>
            <a:pPr marL="0" indent="0">
              <a:buClr>
                <a:prstClr val="black">
                  <a:lumMod val="65000"/>
                  <a:lumOff val="35000"/>
                </a:prstClr>
              </a:buClr>
              <a:buNone/>
              <a:defRPr/>
            </a:pPr>
            <a:r>
              <a:rPr lang="de-DE" sz="2400" b="1" dirty="0">
                <a:solidFill>
                  <a:prstClr val="black"/>
                </a:solidFill>
              </a:rPr>
              <a:t>Im 2. Halbjahr 2021</a:t>
            </a:r>
          </a:p>
        </p:txBody>
      </p:sp>
    </p:spTree>
    <p:extLst>
      <p:ext uri="{BB962C8B-B14F-4D97-AF65-F5344CB8AC3E}">
        <p14:creationId xmlns:p14="http://schemas.microsoft.com/office/powerpoint/2010/main" val="2502098424"/>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390965" y="459246"/>
            <a:ext cx="8711090" cy="866215"/>
          </a:xfrm>
        </p:spPr>
        <p:txBody>
          <a:bodyPr>
            <a:normAutofit/>
          </a:bodyPr>
          <a:lstStyle/>
          <a:p>
            <a:pPr marL="0" indent="0">
              <a:buNone/>
            </a:pPr>
            <a:r>
              <a:rPr lang="de-DE" sz="4400" b="1" dirty="0"/>
              <a:t>Sachkunde 2021</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9" name="Inhaltsplatzhalter 5">
            <a:extLst>
              <a:ext uri="{FF2B5EF4-FFF2-40B4-BE49-F238E27FC236}">
                <a16:creationId xmlns:a16="http://schemas.microsoft.com/office/drawing/2014/main" id="{1E6D0D72-7B9B-4CA5-83DE-88EF1F81F44F}"/>
              </a:ext>
            </a:extLst>
          </p:cNvPr>
          <p:cNvSpPr txBox="1">
            <a:spLocks/>
          </p:cNvSpPr>
          <p:nvPr/>
        </p:nvSpPr>
        <p:spPr>
          <a:xfrm>
            <a:off x="517849" y="1987390"/>
            <a:ext cx="4373983" cy="1109320"/>
          </a:xfrm>
          <a:prstGeom prst="rect">
            <a:avLst/>
          </a:prstGeom>
        </p:spPr>
        <p:txBody>
          <a:bodyPr vert="horz" lIns="91440" tIns="45720" rIns="91440" bIns="45720" rtlCol="0">
            <a:noAutofit/>
          </a:bodyPr>
          <a:lstStyle>
            <a:lvl1pPr marL="457200" indent="-457200" algn="l" defTabSz="914400" rtl="0" eaLnBrk="1" latinLnBrk="0" hangingPunct="1">
              <a:lnSpc>
                <a:spcPct val="90000"/>
              </a:lnSpc>
              <a:spcBef>
                <a:spcPts val="1000"/>
              </a:spcBef>
              <a:buClr>
                <a:srgbClr val="FFC000"/>
              </a:buClr>
              <a:buFont typeface="Wingdings" panose="05000000000000000000" pitchFamily="2" charset="2"/>
              <a:buChar char="§"/>
              <a:defRPr sz="2800" kern="1200">
                <a:solidFill>
                  <a:schemeClr val="tx1"/>
                </a:solidFill>
                <a:latin typeface="Century Gothic" panose="020B0502020202020204" pitchFamily="34" charset="0"/>
                <a:ea typeface="+mn-ea"/>
                <a:cs typeface="+mn-cs"/>
              </a:defRPr>
            </a:lvl1pPr>
            <a:lvl2pPr marL="800100" indent="-342900" algn="l" defTabSz="914400" rtl="0" eaLnBrk="1" latinLnBrk="0" hangingPunct="1">
              <a:lnSpc>
                <a:spcPct val="90000"/>
              </a:lnSpc>
              <a:spcBef>
                <a:spcPts val="500"/>
              </a:spcBef>
              <a:buClr>
                <a:srgbClr val="FFC000"/>
              </a:buClr>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257300" indent="-342900" algn="l" defTabSz="914400" rtl="0" eaLnBrk="1" latinLnBrk="0" hangingPunct="1">
              <a:lnSpc>
                <a:spcPct val="90000"/>
              </a:lnSpc>
              <a:spcBef>
                <a:spcPts val="500"/>
              </a:spcBef>
              <a:buClr>
                <a:srgbClr val="FFC000"/>
              </a:buClr>
              <a:buFont typeface="Wingdings" panose="05000000000000000000" pitchFamily="2" charset="2"/>
              <a:buChar char="§"/>
              <a:defRPr sz="2000" kern="1200">
                <a:solidFill>
                  <a:schemeClr val="tx1"/>
                </a:solidFill>
                <a:latin typeface="Century Gothic" panose="020B0502020202020204" pitchFamily="34" charset="0"/>
                <a:ea typeface="+mn-ea"/>
                <a:cs typeface="+mn-cs"/>
              </a:defRPr>
            </a:lvl3pPr>
            <a:lvl4pPr marL="16573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4pPr>
            <a:lvl5pPr marL="2114550" indent="-28575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prstClr val="black">
                  <a:lumMod val="65000"/>
                  <a:lumOff val="35000"/>
                </a:prstClr>
              </a:buClr>
              <a:buNone/>
              <a:defRPr/>
            </a:pPr>
            <a:r>
              <a:rPr lang="de-DE" sz="2000" dirty="0">
                <a:solidFill>
                  <a:prstClr val="black"/>
                </a:solidFill>
              </a:rPr>
              <a:t>Lehrgang vom VUV</a:t>
            </a:r>
          </a:p>
          <a:p>
            <a:pPr marL="0" indent="0">
              <a:buClr>
                <a:prstClr val="black">
                  <a:lumMod val="65000"/>
                  <a:lumOff val="35000"/>
                </a:prstClr>
              </a:buClr>
              <a:buNone/>
              <a:defRPr/>
            </a:pPr>
            <a:r>
              <a:rPr lang="de-DE" sz="2000" dirty="0">
                <a:solidFill>
                  <a:prstClr val="black"/>
                </a:solidFill>
              </a:rPr>
              <a:t>Nachhaltigkeit in der Vermögensanlage</a:t>
            </a:r>
          </a:p>
          <a:p>
            <a:pPr marL="0" indent="0">
              <a:buClr>
                <a:prstClr val="black">
                  <a:lumMod val="65000"/>
                  <a:lumOff val="35000"/>
                </a:prstClr>
              </a:buClr>
              <a:buNone/>
              <a:defRPr/>
            </a:pPr>
            <a:endParaRPr lang="de-DE" sz="2000" dirty="0">
              <a:solidFill>
                <a:prstClr val="black"/>
              </a:solidFill>
            </a:endParaRPr>
          </a:p>
          <a:p>
            <a:pPr marL="0" indent="0">
              <a:buClr>
                <a:prstClr val="black">
                  <a:lumMod val="65000"/>
                  <a:lumOff val="35000"/>
                </a:prstClr>
              </a:buClr>
              <a:buNone/>
              <a:defRPr/>
            </a:pPr>
            <a:r>
              <a:rPr lang="de-DE" sz="2000" dirty="0">
                <a:solidFill>
                  <a:prstClr val="black"/>
                </a:solidFill>
              </a:rPr>
              <a:t>Für </a:t>
            </a:r>
            <a:r>
              <a:rPr lang="de-DE" sz="2000" dirty="0" err="1">
                <a:solidFill>
                  <a:prstClr val="black"/>
                </a:solidFill>
              </a:rPr>
              <a:t>Tied</a:t>
            </a:r>
            <a:r>
              <a:rPr lang="de-DE" sz="2000" dirty="0">
                <a:solidFill>
                  <a:prstClr val="black"/>
                </a:solidFill>
              </a:rPr>
              <a:t> </a:t>
            </a:r>
            <a:r>
              <a:rPr lang="de-DE" sz="2000" dirty="0" err="1">
                <a:solidFill>
                  <a:prstClr val="black"/>
                </a:solidFill>
              </a:rPr>
              <a:t>Agents</a:t>
            </a:r>
            <a:r>
              <a:rPr lang="de-DE" sz="2000" dirty="0">
                <a:solidFill>
                  <a:prstClr val="black"/>
                </a:solidFill>
              </a:rPr>
              <a:t> gelten die reduzierten Preise!</a:t>
            </a:r>
          </a:p>
          <a:p>
            <a:pPr marL="0" indent="0">
              <a:buClr>
                <a:prstClr val="black">
                  <a:lumMod val="65000"/>
                  <a:lumOff val="35000"/>
                </a:prstClr>
              </a:buClr>
              <a:buNone/>
              <a:defRPr/>
            </a:pPr>
            <a:r>
              <a:rPr lang="de-DE" sz="2000" dirty="0">
                <a:solidFill>
                  <a:prstClr val="black"/>
                </a:solidFill>
              </a:rPr>
              <a:t>Bei Interesse Anmeldung über die Dialog</a:t>
            </a:r>
            <a:endParaRPr lang="de-DE" sz="2000" dirty="0"/>
          </a:p>
        </p:txBody>
      </p:sp>
      <p:pic>
        <p:nvPicPr>
          <p:cNvPr id="11" name="Grafik 10">
            <a:extLst>
              <a:ext uri="{FF2B5EF4-FFF2-40B4-BE49-F238E27FC236}">
                <a16:creationId xmlns:a16="http://schemas.microsoft.com/office/drawing/2014/main" id="{2F5AEADC-5E77-4F53-BFD7-7FF31DD241C5}"/>
              </a:ext>
            </a:extLst>
          </p:cNvPr>
          <p:cNvPicPr>
            <a:picLocks noChangeAspect="1"/>
          </p:cNvPicPr>
          <p:nvPr/>
        </p:nvPicPr>
        <p:blipFill>
          <a:blip r:embed="rId2"/>
          <a:stretch>
            <a:fillRect/>
          </a:stretch>
        </p:blipFill>
        <p:spPr>
          <a:xfrm>
            <a:off x="5404927" y="518494"/>
            <a:ext cx="4720585" cy="6105806"/>
          </a:xfrm>
          <a:prstGeom prst="rect">
            <a:avLst/>
          </a:prstGeom>
        </p:spPr>
      </p:pic>
    </p:spTree>
    <p:extLst>
      <p:ext uri="{BB962C8B-B14F-4D97-AF65-F5344CB8AC3E}">
        <p14:creationId xmlns:p14="http://schemas.microsoft.com/office/powerpoint/2010/main" val="2071516094"/>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466465" y="734024"/>
            <a:ext cx="9726159" cy="901830"/>
          </a:xfrm>
        </p:spPr>
        <p:txBody>
          <a:bodyPr>
            <a:normAutofit/>
          </a:bodyPr>
          <a:lstStyle/>
          <a:p>
            <a:pPr marL="0" indent="0">
              <a:buNone/>
            </a:pPr>
            <a:r>
              <a:rPr lang="de-DE" sz="5000" b="1" dirty="0"/>
              <a:t>Was ist jetzt zu tun?</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
        <p:nvSpPr>
          <p:cNvPr id="7" name="Rechteck: abgerundete Ecken 6">
            <a:extLst>
              <a:ext uri="{FF2B5EF4-FFF2-40B4-BE49-F238E27FC236}">
                <a16:creationId xmlns:a16="http://schemas.microsoft.com/office/drawing/2014/main" id="{1F704C21-3A09-4EA0-8204-81E850354CF3}"/>
              </a:ext>
            </a:extLst>
          </p:cNvPr>
          <p:cNvSpPr/>
          <p:nvPr/>
        </p:nvSpPr>
        <p:spPr>
          <a:xfrm>
            <a:off x="796255" y="5036517"/>
            <a:ext cx="8991848" cy="108746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000" dirty="0">
                <a:solidFill>
                  <a:schemeClr val="tx1">
                    <a:lumMod val="65000"/>
                    <a:lumOff val="35000"/>
                  </a:schemeClr>
                </a:solidFill>
              </a:rPr>
              <a:t>Textvorschläge für die Website sind </a:t>
            </a:r>
          </a:p>
          <a:p>
            <a:pPr algn="ctr"/>
            <a:r>
              <a:rPr lang="de-DE" sz="3000" dirty="0">
                <a:solidFill>
                  <a:schemeClr val="tx1">
                    <a:lumMod val="65000"/>
                    <a:lumOff val="35000"/>
                  </a:schemeClr>
                </a:solidFill>
              </a:rPr>
              <a:t>am Schluss der Präsentation angefügt </a:t>
            </a:r>
          </a:p>
        </p:txBody>
      </p:sp>
      <p:graphicFrame>
        <p:nvGraphicFramePr>
          <p:cNvPr id="8" name="Tabelle 7">
            <a:extLst>
              <a:ext uri="{FF2B5EF4-FFF2-40B4-BE49-F238E27FC236}">
                <a16:creationId xmlns:a16="http://schemas.microsoft.com/office/drawing/2014/main" id="{23EAE5E2-01F1-4B5A-9474-AD34979EAA61}"/>
              </a:ext>
            </a:extLst>
          </p:cNvPr>
          <p:cNvGraphicFramePr>
            <a:graphicFrameLocks noGrp="1"/>
          </p:cNvGraphicFramePr>
          <p:nvPr>
            <p:extLst>
              <p:ext uri="{D42A27DB-BD31-4B8C-83A1-F6EECF244321}">
                <p14:modId xmlns:p14="http://schemas.microsoft.com/office/powerpoint/2010/main" val="3887598413"/>
              </p:ext>
            </p:extLst>
          </p:nvPr>
        </p:nvGraphicFramePr>
        <p:xfrm>
          <a:off x="595618" y="1971674"/>
          <a:ext cx="9597006" cy="2633881"/>
        </p:xfrm>
        <a:graphic>
          <a:graphicData uri="http://schemas.openxmlformats.org/drawingml/2006/table">
            <a:tbl>
              <a:tblPr firstRow="1" bandRow="1">
                <a:tableStyleId>{5C22544A-7EE6-4342-B048-85BDC9FD1C3A}</a:tableStyleId>
              </a:tblPr>
              <a:tblGrid>
                <a:gridCol w="9597006">
                  <a:extLst>
                    <a:ext uri="{9D8B030D-6E8A-4147-A177-3AD203B41FA5}">
                      <a16:colId xmlns:a16="http://schemas.microsoft.com/office/drawing/2014/main" val="2338782262"/>
                    </a:ext>
                  </a:extLst>
                </a:gridCol>
              </a:tblGrid>
              <a:tr h="797096">
                <a:tc>
                  <a:txBody>
                    <a:bodyPr/>
                    <a:lstStyle/>
                    <a:p>
                      <a:r>
                        <a:rPr lang="de-DE" sz="2000" b="0" dirty="0">
                          <a:solidFill>
                            <a:schemeClr val="tx1">
                              <a:lumMod val="65000"/>
                              <a:lumOff val="35000"/>
                            </a:schemeClr>
                          </a:solidFill>
                        </a:rPr>
                        <a:t>Erläuterung der Strategien zur Berücksichtigung von Nachhaltigkeits</a:t>
                      </a:r>
                      <a:r>
                        <a:rPr lang="de-DE" sz="2000" b="1" dirty="0">
                          <a:solidFill>
                            <a:schemeClr val="tx1">
                              <a:lumMod val="65000"/>
                              <a:lumOff val="35000"/>
                            </a:schemeClr>
                          </a:solidFill>
                        </a:rPr>
                        <a:t>risiken </a:t>
                      </a:r>
                      <a:r>
                        <a:rPr lang="de-DE" sz="2000" b="0" dirty="0">
                          <a:solidFill>
                            <a:schemeClr val="tx1">
                              <a:lumMod val="65000"/>
                              <a:lumOff val="35000"/>
                            </a:schemeClr>
                          </a:solidFill>
                        </a:rPr>
                        <a:t>bei Investitionsentscheidungsprozessen (Art. 3) auf </a:t>
                      </a:r>
                      <a:r>
                        <a:rPr lang="de-DE" sz="2000" b="1" dirty="0">
                          <a:solidFill>
                            <a:schemeClr val="tx1">
                              <a:lumMod val="65000"/>
                              <a:lumOff val="35000"/>
                            </a:schemeClr>
                          </a:solidFill>
                        </a:rPr>
                        <a:t>Ihrer Website</a:t>
                      </a:r>
                    </a:p>
                  </a:txBody>
                  <a:tcPr anchor="ctr">
                    <a:solidFill>
                      <a:schemeClr val="bg2">
                        <a:lumMod val="90000"/>
                      </a:schemeClr>
                    </a:solidFill>
                  </a:tcPr>
                </a:tc>
                <a:extLst>
                  <a:ext uri="{0D108BD9-81ED-4DB2-BD59-A6C34878D82A}">
                    <a16:rowId xmlns:a16="http://schemas.microsoft.com/office/drawing/2014/main" val="133955457"/>
                  </a:ext>
                </a:extLst>
              </a:tr>
              <a:tr h="1836785">
                <a:tc>
                  <a:txBody>
                    <a:bodyPr/>
                    <a:lstStyle/>
                    <a:p>
                      <a:r>
                        <a:rPr lang="de-DE" sz="2000" dirty="0">
                          <a:solidFill>
                            <a:schemeClr val="tx1">
                              <a:lumMod val="65000"/>
                              <a:lumOff val="35000"/>
                            </a:schemeClr>
                          </a:solidFill>
                        </a:rPr>
                        <a:t>Wenn nachteilige Auswirkungen von Investitionsentscheidungen auf Nachhaltigkeits</a:t>
                      </a:r>
                      <a:r>
                        <a:rPr lang="de-DE" sz="2000" b="1" dirty="0">
                          <a:solidFill>
                            <a:schemeClr val="tx1">
                              <a:lumMod val="65000"/>
                              <a:lumOff val="35000"/>
                            </a:schemeClr>
                          </a:solidFill>
                        </a:rPr>
                        <a:t>faktoren </a:t>
                      </a:r>
                      <a:r>
                        <a:rPr lang="de-DE" sz="2000" b="0" dirty="0">
                          <a:solidFill>
                            <a:schemeClr val="tx1">
                              <a:lumMod val="65000"/>
                              <a:lumOff val="35000"/>
                            </a:schemeClr>
                          </a:solidFill>
                        </a:rPr>
                        <a:t>berücksichtigt werden, muss erläutert werden, welche Strategien auf Unternehmensebene insoweit angelegt werden. Wenn diese Auswirkungen nicht berücksichtigt werden, müssen hierfür kurz und knapp „klare Gründe“ angegeben werden (Art. 4)</a:t>
                      </a:r>
                    </a:p>
                  </a:txBody>
                  <a:tcPr anchor="ctr">
                    <a:solidFill>
                      <a:schemeClr val="bg2">
                        <a:lumMod val="90000"/>
                      </a:schemeClr>
                    </a:solidFill>
                  </a:tcPr>
                </a:tc>
                <a:extLst>
                  <a:ext uri="{0D108BD9-81ED-4DB2-BD59-A6C34878D82A}">
                    <a16:rowId xmlns:a16="http://schemas.microsoft.com/office/drawing/2014/main" val="2406061359"/>
                  </a:ext>
                </a:extLst>
              </a:tr>
            </a:tbl>
          </a:graphicData>
        </a:graphic>
      </p:graphicFrame>
    </p:spTree>
    <p:extLst>
      <p:ext uri="{BB962C8B-B14F-4D97-AF65-F5344CB8AC3E}">
        <p14:creationId xmlns:p14="http://schemas.microsoft.com/office/powerpoint/2010/main" val="3044597048"/>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09078" y="2766218"/>
            <a:ext cx="10973844" cy="1325563"/>
          </a:xfrm>
        </p:spPr>
        <p:txBody>
          <a:bodyPr>
            <a:normAutofit/>
          </a:bodyPr>
          <a:lstStyle/>
          <a:p>
            <a:r>
              <a:rPr lang="de-DE" sz="6000" b="1" dirty="0"/>
              <a:t>F R A G E N ?</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2" name="Grafik 1">
            <a:extLst>
              <a:ext uri="{FF2B5EF4-FFF2-40B4-BE49-F238E27FC236}">
                <a16:creationId xmlns:a16="http://schemas.microsoft.com/office/drawing/2014/main" id="{35C16802-6CED-48C9-8429-F3B825C5A480}"/>
              </a:ext>
            </a:extLst>
          </p:cNvPr>
          <p:cNvPicPr>
            <a:picLocks noChangeAspect="1"/>
          </p:cNvPicPr>
          <p:nvPr/>
        </p:nvPicPr>
        <p:blipFill>
          <a:blip r:embed="rId2"/>
          <a:stretch>
            <a:fillRect/>
          </a:stretch>
        </p:blipFill>
        <p:spPr>
          <a:xfrm>
            <a:off x="6694414" y="2894202"/>
            <a:ext cx="4182218" cy="3127519"/>
          </a:xfrm>
          <a:prstGeom prst="rect">
            <a:avLst/>
          </a:prstGeom>
        </p:spPr>
      </p:pic>
    </p:spTree>
    <p:extLst>
      <p:ext uri="{BB962C8B-B14F-4D97-AF65-F5344CB8AC3E}">
        <p14:creationId xmlns:p14="http://schemas.microsoft.com/office/powerpoint/2010/main" val="126136391"/>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pic>
        <p:nvPicPr>
          <p:cNvPr id="9" name="Grafik 8">
            <a:extLst>
              <a:ext uri="{FF2B5EF4-FFF2-40B4-BE49-F238E27FC236}">
                <a16:creationId xmlns:a16="http://schemas.microsoft.com/office/drawing/2014/main" id="{2245BE94-2721-426E-93D3-51DCCEFA73AB}"/>
              </a:ext>
            </a:extLst>
          </p:cNvPr>
          <p:cNvPicPr>
            <a:picLocks noChangeAspect="1"/>
          </p:cNvPicPr>
          <p:nvPr/>
        </p:nvPicPr>
        <p:blipFill>
          <a:blip r:embed="rId2"/>
          <a:stretch>
            <a:fillRect/>
          </a:stretch>
        </p:blipFill>
        <p:spPr>
          <a:xfrm>
            <a:off x="0" y="0"/>
            <a:ext cx="12192000" cy="7207617"/>
          </a:xfrm>
          <a:prstGeom prst="rect">
            <a:avLst/>
          </a:prstGeom>
        </p:spPr>
      </p:pic>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902692" y="2103437"/>
            <a:ext cx="10973844" cy="1325563"/>
          </a:xfrm>
        </p:spPr>
        <p:txBody>
          <a:bodyPr>
            <a:noAutofit/>
          </a:bodyPr>
          <a:lstStyle/>
          <a:p>
            <a:pPr marL="0" indent="0">
              <a:buNone/>
            </a:pPr>
            <a:r>
              <a:rPr lang="de-DE" sz="7000" b="1" dirty="0">
                <a:solidFill>
                  <a:srgbClr val="14086E"/>
                </a:solidFill>
              </a:rPr>
              <a:t>Vielen Dank </a:t>
            </a:r>
          </a:p>
          <a:p>
            <a:pPr marL="0" indent="0">
              <a:buNone/>
            </a:pPr>
            <a:r>
              <a:rPr lang="de-DE" sz="7000" b="1" dirty="0">
                <a:solidFill>
                  <a:srgbClr val="14086E"/>
                </a:solidFill>
              </a:rPr>
              <a:t>für Ihre </a:t>
            </a:r>
          </a:p>
          <a:p>
            <a:pPr marL="0" indent="0">
              <a:buNone/>
            </a:pPr>
            <a:r>
              <a:rPr lang="de-DE" sz="7000" b="1" dirty="0">
                <a:solidFill>
                  <a:srgbClr val="14086E"/>
                </a:solidFill>
              </a:rPr>
              <a:t>Aufmerksamkeit!</a:t>
            </a:r>
          </a:p>
        </p:txBody>
      </p:sp>
      <p:pic>
        <p:nvPicPr>
          <p:cNvPr id="11" name="Grafik 10">
            <a:extLst>
              <a:ext uri="{FF2B5EF4-FFF2-40B4-BE49-F238E27FC236}">
                <a16:creationId xmlns:a16="http://schemas.microsoft.com/office/drawing/2014/main" id="{40C5C834-E9C2-4C0A-B47F-26BCD2647B64}"/>
              </a:ext>
            </a:extLst>
          </p:cNvPr>
          <p:cNvPicPr>
            <a:picLocks noChangeAspect="1"/>
          </p:cNvPicPr>
          <p:nvPr/>
        </p:nvPicPr>
        <p:blipFill>
          <a:blip r:embed="rId3"/>
          <a:stretch>
            <a:fillRect/>
          </a:stretch>
        </p:blipFill>
        <p:spPr>
          <a:xfrm>
            <a:off x="10172418" y="0"/>
            <a:ext cx="2019582" cy="2048161"/>
          </a:xfrm>
          <a:prstGeom prst="rect">
            <a:avLst/>
          </a:prstGeom>
        </p:spPr>
      </p:pic>
    </p:spTree>
    <p:extLst>
      <p:ext uri="{BB962C8B-B14F-4D97-AF65-F5344CB8AC3E}">
        <p14:creationId xmlns:p14="http://schemas.microsoft.com/office/powerpoint/2010/main" val="707047123"/>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a:xfrm>
            <a:off x="609078" y="395288"/>
            <a:ext cx="9524478" cy="803444"/>
          </a:xfrm>
        </p:spPr>
        <p:txBody>
          <a:bodyPr>
            <a:normAutofit fontScale="90000"/>
          </a:bodyPr>
          <a:lstStyle/>
          <a:p>
            <a:r>
              <a:rPr lang="de-DE" sz="3300" dirty="0"/>
              <a:t>NACHHALTIGKEITS</a:t>
            </a:r>
            <a:r>
              <a:rPr lang="de-DE" sz="3300" dirty="0">
                <a:solidFill>
                  <a:srgbClr val="FF0000"/>
                </a:solidFill>
              </a:rPr>
              <a:t>RISIKEN</a:t>
            </a:r>
            <a:r>
              <a:rPr lang="de-DE" sz="3300" dirty="0"/>
              <a:t> </a:t>
            </a:r>
            <a:br>
              <a:rPr lang="de-DE" sz="3300" dirty="0"/>
            </a:br>
            <a:r>
              <a:rPr lang="de-DE" sz="2300" dirty="0"/>
              <a:t>Textvorschlag für Website – Bitte auf Ihre Bedürfnisse anpassen</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09078" y="1118681"/>
            <a:ext cx="10973844" cy="5554493"/>
          </a:xfrm>
        </p:spPr>
        <p:txBody>
          <a:bodyPr>
            <a:normAutofit fontScale="25000" lnSpcReduction="20000"/>
          </a:bodyPr>
          <a:lstStyle/>
          <a:p>
            <a:pPr marL="0" marR="0" indent="0" algn="l" rtl="0">
              <a:buNone/>
            </a:pPr>
            <a:endParaRPr lang="de-DE" sz="4000" b="0" i="0" u="none" strike="noStrike" baseline="0" dirty="0">
              <a:latin typeface="+mj-lt"/>
            </a:endParaRPr>
          </a:p>
          <a:p>
            <a:pPr marL="0" marR="0" indent="0" algn="l" rtl="0">
              <a:lnSpc>
                <a:spcPct val="120000"/>
              </a:lnSpc>
              <a:spcBef>
                <a:spcPts val="0"/>
              </a:spcBef>
              <a:buNone/>
            </a:pPr>
            <a:r>
              <a:rPr lang="de-DE" sz="4000" b="0" i="0" u="none" strike="noStrike" baseline="0" dirty="0">
                <a:latin typeface="+mn-lt"/>
              </a:rPr>
              <a:t>am Beispiel des Ausschlussprinzips / zur Veröffentlichung auf der </a:t>
            </a:r>
            <a:r>
              <a:rPr lang="de-DE" sz="4000" b="1" i="0" u="none" strike="noStrike" baseline="0" dirty="0">
                <a:solidFill>
                  <a:srgbClr val="FF0000"/>
                </a:solidFill>
                <a:latin typeface="+mn-lt"/>
              </a:rPr>
              <a:t>Webseite</a:t>
            </a:r>
            <a:r>
              <a:rPr lang="de-DE" sz="4000" b="0" i="0" u="none" strike="noStrike" baseline="0" dirty="0">
                <a:latin typeface="+mn-lt"/>
              </a:rPr>
              <a:t> / für Vermögensverwaltung </a:t>
            </a:r>
            <a:r>
              <a:rPr lang="de-DE" sz="4000" b="0" i="0" u="none" strike="noStrike" baseline="0" dirty="0">
                <a:solidFill>
                  <a:srgbClr val="FF0000"/>
                </a:solidFill>
                <a:latin typeface="+mn-lt"/>
              </a:rPr>
              <a:t>und Anlageberatung</a:t>
            </a:r>
          </a:p>
          <a:p>
            <a:pPr marL="0" marR="0" indent="0" algn="l" rtl="0">
              <a:lnSpc>
                <a:spcPct val="120000"/>
              </a:lnSpc>
              <a:spcBef>
                <a:spcPts val="0"/>
              </a:spcBef>
              <a:buNone/>
            </a:pPr>
            <a:r>
              <a:rPr lang="de-DE" sz="4000" b="0" i="0" u="none" strike="noStrike" baseline="0" dirty="0">
                <a:latin typeface="+mn-lt"/>
              </a:rPr>
              <a:t>einschließlich Erklärung nach Art. 5 </a:t>
            </a:r>
            <a:r>
              <a:rPr lang="de-DE" sz="4000" b="0" i="0" u="none" strike="noStrike" baseline="0" dirty="0" err="1">
                <a:latin typeface="+mn-lt"/>
              </a:rPr>
              <a:t>OffenlegungsVO</a:t>
            </a:r>
            <a:r>
              <a:rPr lang="de-DE" sz="4000" b="0" i="0" u="none" strike="noStrike" baseline="0" dirty="0">
                <a:latin typeface="+mn-lt"/>
              </a:rPr>
              <a:t> </a:t>
            </a:r>
          </a:p>
          <a:p>
            <a:pPr marL="0" marR="0" lvl="0" indent="0" algn="l" defTabSz="914400" rtl="0" eaLnBrk="1" fontAlgn="auto" latinLnBrk="0" hangingPunct="1">
              <a:lnSpc>
                <a:spcPct val="110000"/>
              </a:lnSpc>
              <a:spcBef>
                <a:spcPts val="1000"/>
              </a:spcBef>
              <a:spcAft>
                <a:spcPts val="0"/>
              </a:spcAft>
              <a:buClr>
                <a:srgbClr val="FFC000"/>
              </a:buClr>
              <a:buSzTx/>
              <a:buFont typeface="Wingdings" panose="05000000000000000000" pitchFamily="2" charset="2"/>
              <a:buNone/>
              <a:tabLst/>
              <a:defRPr/>
            </a:pPr>
            <a:r>
              <a:rPr kumimoji="0" lang="de-DE" sz="5200" b="1" i="0" u="none" strike="noStrike" kern="1800" cap="none" spc="0" normalizeH="0" baseline="0" noProof="0" dirty="0">
                <a:ln>
                  <a:noFill/>
                </a:ln>
                <a:solidFill>
                  <a:schemeClr val="tx1">
                    <a:lumMod val="65000"/>
                    <a:lumOff val="35000"/>
                  </a:schemeClr>
                </a:solidFill>
                <a:effectLst/>
                <a:uLnTx/>
                <a:uFillTx/>
                <a:latin typeface="+mn-lt"/>
                <a:ea typeface="+mn-ea"/>
                <a:cs typeface="+mn-cs"/>
              </a:rPr>
              <a:t>Unsere Strategien zur Einbeziehung von Nachhaltigkeitsrisiken (Art. 3 </a:t>
            </a:r>
            <a:r>
              <a:rPr kumimoji="0" lang="de-DE" sz="5200" b="1" i="0" u="none" strike="noStrike" kern="1800" cap="none" spc="0" normalizeH="0" baseline="0" noProof="0" dirty="0" err="1">
                <a:ln>
                  <a:noFill/>
                </a:ln>
                <a:solidFill>
                  <a:schemeClr val="tx1">
                    <a:lumMod val="65000"/>
                    <a:lumOff val="35000"/>
                  </a:schemeClr>
                </a:solidFill>
                <a:effectLst/>
                <a:uLnTx/>
                <a:uFillTx/>
                <a:latin typeface="+mn-lt"/>
                <a:ea typeface="+mn-ea"/>
                <a:cs typeface="+mn-cs"/>
              </a:rPr>
              <a:t>OffenlegungsVO</a:t>
            </a:r>
            <a:r>
              <a:rPr kumimoji="0" lang="de-DE" sz="5200" b="1" i="0" u="none" strike="noStrike" kern="1800" cap="none" spc="0" normalizeH="0" baseline="0" noProof="0" dirty="0">
                <a:ln>
                  <a:noFill/>
                </a:ln>
                <a:solidFill>
                  <a:schemeClr val="tx1">
                    <a:lumMod val="65000"/>
                    <a:lumOff val="35000"/>
                  </a:schemeClr>
                </a:solidFill>
                <a:effectLst/>
                <a:uLnTx/>
                <a:uFillTx/>
                <a:latin typeface="+mn-lt"/>
                <a:ea typeface="+mn-ea"/>
                <a:cs typeface="+mn-cs"/>
              </a:rPr>
              <a:t>)</a:t>
            </a:r>
          </a:p>
          <a:p>
            <a:pPr marL="0" marR="0" indent="0" algn="l" rtl="0">
              <a:lnSpc>
                <a:spcPct val="110000"/>
              </a:lnSpc>
              <a:buNone/>
            </a:pPr>
            <a:r>
              <a:rPr lang="de-DE" sz="4800" b="0" i="0" u="none" strike="noStrike" baseline="0" dirty="0">
                <a:solidFill>
                  <a:schemeClr val="tx1">
                    <a:lumMod val="65000"/>
                    <a:lumOff val="35000"/>
                  </a:schemeClr>
                </a:solidFill>
                <a:latin typeface="+mn-lt"/>
              </a:rPr>
              <a:t>Aufgrund gesetzlicher Vorschriften (Art. 3 </a:t>
            </a:r>
            <a:r>
              <a:rPr lang="de-DE" sz="4800" b="0" i="0" u="none" strike="noStrike" baseline="0" dirty="0" err="1">
                <a:solidFill>
                  <a:schemeClr val="tx1">
                    <a:lumMod val="65000"/>
                    <a:lumOff val="35000"/>
                  </a:schemeClr>
                </a:solidFill>
                <a:latin typeface="+mn-lt"/>
              </a:rPr>
              <a:t>OffenlegungsVO</a:t>
            </a:r>
            <a:r>
              <a:rPr lang="de-DE" sz="4800" b="0" i="0" u="none" strike="noStrike" baseline="0" dirty="0">
                <a:solidFill>
                  <a:schemeClr val="tx1">
                    <a:lumMod val="65000"/>
                    <a:lumOff val="35000"/>
                  </a:schemeClr>
                </a:solidFill>
                <a:latin typeface="+mn-lt"/>
              </a:rPr>
              <a:t>) sind wir zu den nachfolgenden Angaben verpflichtet. Eine Bewerbung ökologischer oder sozialer Merkmale in unseren Anlagestrategien oder für sonstige konkrete Finanzinstrumente ist nicht beabsichtigt:   </a:t>
            </a:r>
          </a:p>
          <a:p>
            <a:pPr marL="0" marR="0" indent="0" algn="l" rtl="0">
              <a:lnSpc>
                <a:spcPct val="110000"/>
              </a:lnSpc>
              <a:buNone/>
            </a:pPr>
            <a:r>
              <a:rPr lang="de-DE" sz="4800" b="0" i="0" u="none" strike="noStrike" baseline="0" dirty="0">
                <a:solidFill>
                  <a:schemeClr val="tx1">
                    <a:lumMod val="65000"/>
                    <a:lumOff val="35000"/>
                  </a:schemeClr>
                </a:solidFill>
                <a:latin typeface="+mn-lt"/>
              </a:rPr>
              <a:t>Als Unternehmen möchten wir einen Beitrag leisten zu einem nachhaltigeren, ressourceneffizienten Wirtschaften mit dem Ziel, insbesondere die Risiken und Auswirkungen des Klimawandels zu verringern. Neben der Beachtung von Nachhaltigkeitszielen in unserer Unternehmensorganisation selbst sehen wir es als unsere Aufgabe an, auch unsere Kunden in der Ausgestaltung der zu uns bestehenden Geschäftsverbindung für Aspekte der Nachhaltigkeit zu sensibilisieren. </a:t>
            </a:r>
          </a:p>
          <a:p>
            <a:pPr marL="0" marR="0" indent="0" algn="l" rtl="0">
              <a:lnSpc>
                <a:spcPct val="110000"/>
              </a:lnSpc>
              <a:buNone/>
            </a:pPr>
            <a:r>
              <a:rPr lang="de-DE" sz="4800" b="0" i="0" u="none" strike="noStrike" baseline="0" dirty="0">
                <a:solidFill>
                  <a:schemeClr val="tx1">
                    <a:lumMod val="65000"/>
                    <a:lumOff val="35000"/>
                  </a:schemeClr>
                </a:solidFill>
                <a:latin typeface="+mn-lt"/>
              </a:rPr>
              <a:t>Umweltbedingungen, soziale Verwerfungen und oder eine schlechte Unternehmensführung können in mehrfacher Hinsicht negative </a:t>
            </a:r>
            <a:r>
              <a:rPr lang="de-DE" sz="4800" b="0" i="0" u="none" strike="noStrike" baseline="0" dirty="0" err="1">
                <a:solidFill>
                  <a:schemeClr val="tx1">
                    <a:lumMod val="65000"/>
                    <a:lumOff val="35000"/>
                  </a:schemeClr>
                </a:solidFill>
                <a:latin typeface="+mn-lt"/>
              </a:rPr>
              <a:t>Auswirkun</a:t>
            </a:r>
            <a:r>
              <a:rPr lang="de-DE" sz="4800" b="0" i="0" u="none" strike="noStrike" baseline="0" dirty="0">
                <a:solidFill>
                  <a:schemeClr val="tx1">
                    <a:lumMod val="65000"/>
                    <a:lumOff val="35000"/>
                  </a:schemeClr>
                </a:solidFill>
                <a:latin typeface="+mn-lt"/>
              </a:rPr>
              <a:t>-gen auf den Wert der Anlagen und Vermögenswerte unserer Kunden haben. Diese sog. Nachhaltigkeitsrisiken können unmittelbare Auswirkungen auf die Vermögens-, Finanz- und Ertragslage und auch auf die Reputation der Anlageobjekte haben. Da sich derartige Risiken letztlich nicht voll-ständig ausschließen lassen, haben wir für die von uns angebotenen Finanzdienstleistungen spezifische Strategien entwickelt, um Nachhaltig-</a:t>
            </a:r>
            <a:r>
              <a:rPr lang="de-DE" sz="4800" b="0" i="0" u="none" strike="noStrike" baseline="0" dirty="0" err="1">
                <a:solidFill>
                  <a:schemeClr val="tx1">
                    <a:lumMod val="65000"/>
                    <a:lumOff val="35000"/>
                  </a:schemeClr>
                </a:solidFill>
                <a:latin typeface="+mn-lt"/>
              </a:rPr>
              <a:t>keitsrisiken</a:t>
            </a:r>
            <a:r>
              <a:rPr lang="de-DE" sz="4800" b="0" i="0" u="none" strike="noStrike" baseline="0" dirty="0">
                <a:solidFill>
                  <a:schemeClr val="tx1">
                    <a:lumMod val="65000"/>
                    <a:lumOff val="35000"/>
                  </a:schemeClr>
                </a:solidFill>
                <a:latin typeface="+mn-lt"/>
              </a:rPr>
              <a:t> erkennen und begrenzen zu können.</a:t>
            </a:r>
          </a:p>
          <a:p>
            <a:pPr marL="0" marR="0" indent="0" algn="l" rtl="0">
              <a:lnSpc>
                <a:spcPct val="110000"/>
              </a:lnSpc>
              <a:buNone/>
            </a:pPr>
            <a:r>
              <a:rPr lang="de-DE" sz="4800" b="0" i="0" u="none" strike="noStrike" baseline="0" dirty="0">
                <a:solidFill>
                  <a:schemeClr val="tx1">
                    <a:lumMod val="65000"/>
                    <a:lumOff val="35000"/>
                  </a:schemeClr>
                </a:solidFill>
                <a:latin typeface="+mn-lt"/>
              </a:rPr>
              <a:t>Für die Begrenzung von Nachhaltigkeitsrisiken versuchen wir Anlagen in solche Unternehmen zu identifizieren und möglichst auszuschließen, die ein erhöhtes Risikopotential aufweisen. Mit spezifischen Ausschlusskriterien sehen wir uns in der Lage, Investitionsentscheidungen (oder Anlage-empfehlungen) auf umweltbezogene, soziale oder unternehmensbezogene Werte auszurichten. Hierzu greifen wir in der Regel auf im Markt anerkannte Bewertungsmethoden zurück. </a:t>
            </a:r>
          </a:p>
          <a:p>
            <a:pPr marL="0" marR="0" indent="0" algn="l" rtl="0">
              <a:lnSpc>
                <a:spcPct val="110000"/>
              </a:lnSpc>
              <a:buNone/>
            </a:pPr>
            <a:r>
              <a:rPr lang="de-DE" sz="4800" b="0" i="0" u="none" strike="noStrike" baseline="0" dirty="0">
                <a:solidFill>
                  <a:schemeClr val="tx1">
                    <a:lumMod val="65000"/>
                    <a:lumOff val="35000"/>
                  </a:schemeClr>
                </a:solidFill>
                <a:latin typeface="+mn-lt"/>
              </a:rPr>
              <a:t>Die Identifikation geeigneter Anlagen kann zum einen darin bestehen, dass wir in Investmentfonds investieren (bzw. empfehlen), deren Anlage-politik bereits mit einem geeigneten und anerkannten Nachhaltigkeits-Filter zur Reduktion von Nachhaltigkeitsrisken ausgestattet ist. Die </a:t>
            </a:r>
            <a:r>
              <a:rPr lang="de-DE" sz="4800" b="0" i="0" u="none" strike="noStrike" baseline="0" dirty="0" err="1">
                <a:solidFill>
                  <a:schemeClr val="tx1">
                    <a:lumMod val="65000"/>
                    <a:lumOff val="35000"/>
                  </a:schemeClr>
                </a:solidFill>
                <a:latin typeface="+mn-lt"/>
              </a:rPr>
              <a:t>Identi-fikation</a:t>
            </a:r>
            <a:r>
              <a:rPr lang="de-DE" sz="4800" b="0" i="0" u="none" strike="noStrike" baseline="0" dirty="0">
                <a:solidFill>
                  <a:schemeClr val="tx1">
                    <a:lumMod val="65000"/>
                    <a:lumOff val="35000"/>
                  </a:schemeClr>
                </a:solidFill>
                <a:latin typeface="+mn-lt"/>
              </a:rPr>
              <a:t> geeigneter Anlagen zur Begrenzung von Nachhaltigkeitsrisken kann auch darin bestehen, dass wir für die Produktauswahl in der </a:t>
            </a:r>
            <a:r>
              <a:rPr lang="de-DE" sz="4800" b="0" i="0" u="none" strike="noStrike" baseline="0" dirty="0" err="1">
                <a:solidFill>
                  <a:schemeClr val="tx1">
                    <a:lumMod val="65000"/>
                    <a:lumOff val="35000"/>
                  </a:schemeClr>
                </a:solidFill>
                <a:latin typeface="+mn-lt"/>
              </a:rPr>
              <a:t>Vermö-gensverwaltung</a:t>
            </a:r>
            <a:r>
              <a:rPr lang="de-DE" sz="4800" b="0" i="0" u="none" strike="noStrike" baseline="0" dirty="0">
                <a:solidFill>
                  <a:schemeClr val="tx1">
                    <a:lumMod val="65000"/>
                    <a:lumOff val="35000"/>
                  </a:schemeClr>
                </a:solidFill>
                <a:latin typeface="+mn-lt"/>
              </a:rPr>
              <a:t> bzw. für die Empfehlungen in der Anlageberatung auf anerkannte Rating-Agenturen zurückgreifen. Die konkreten Einzelheiten ergeben sich aus den individuellen Vereinbarungen. </a:t>
            </a:r>
          </a:p>
          <a:p>
            <a:pPr marL="0" marR="0" indent="0" algn="l" rtl="0">
              <a:lnSpc>
                <a:spcPct val="110000"/>
              </a:lnSpc>
              <a:buNone/>
            </a:pPr>
            <a:r>
              <a:rPr lang="de-DE" sz="4800" b="0" i="0" u="none" strike="noStrike" baseline="0" dirty="0">
                <a:solidFill>
                  <a:schemeClr val="tx1">
                    <a:lumMod val="65000"/>
                    <a:lumOff val="35000"/>
                  </a:schemeClr>
                </a:solidFill>
                <a:latin typeface="+mn-lt"/>
              </a:rPr>
              <a:t>Die Strategien unseres Unternehmens zur Einbeziehung von Nachhaltigkeitsrisiken fließen auch in die unternehmensinternen Organisationricht-linien ein. Die Beachtung dieser Richtlinien ist maßgeblich für die Bewertung der Arbeitsleistung unserer Mitarbeiter und beeinflusst damit </a:t>
            </a:r>
            <a:r>
              <a:rPr lang="de-DE" sz="4800" b="0" i="0" u="none" strike="noStrike" baseline="0" dirty="0" err="1">
                <a:solidFill>
                  <a:schemeClr val="tx1">
                    <a:lumMod val="65000"/>
                    <a:lumOff val="35000"/>
                  </a:schemeClr>
                </a:solidFill>
                <a:latin typeface="+mn-lt"/>
              </a:rPr>
              <a:t>maßgeb-lich</a:t>
            </a:r>
            <a:r>
              <a:rPr lang="de-DE" sz="4800" b="0" i="0" u="none" strike="noStrike" baseline="0" dirty="0">
                <a:solidFill>
                  <a:schemeClr val="tx1">
                    <a:lumMod val="65000"/>
                    <a:lumOff val="35000"/>
                  </a:schemeClr>
                </a:solidFill>
                <a:latin typeface="+mn-lt"/>
              </a:rPr>
              <a:t> die künftige Gehaltsentwicklung. Insoweit steht die Vergütungspolitik im Einklang mit unseren Strategien zur Einbeziehung von Nachhaltigkeitsrisiken (Art. 5 </a:t>
            </a:r>
            <a:r>
              <a:rPr lang="de-DE" sz="4800" b="0" i="0" u="none" strike="noStrike" baseline="0" dirty="0" err="1">
                <a:solidFill>
                  <a:schemeClr val="tx1">
                    <a:lumMod val="65000"/>
                    <a:lumOff val="35000"/>
                  </a:schemeClr>
                </a:solidFill>
                <a:latin typeface="+mn-lt"/>
              </a:rPr>
              <a:t>OffenlegungsVO</a:t>
            </a:r>
            <a:r>
              <a:rPr lang="de-DE" sz="4800" b="0" i="0" u="none" strike="noStrike" baseline="0" dirty="0">
                <a:solidFill>
                  <a:schemeClr val="tx1">
                    <a:lumMod val="65000"/>
                    <a:lumOff val="35000"/>
                  </a:schemeClr>
                </a:solidFill>
                <a:latin typeface="+mn-lt"/>
              </a:rPr>
              <a:t>).</a:t>
            </a:r>
          </a:p>
          <a:p>
            <a:endParaRPr lang="de-DE" dirty="0"/>
          </a:p>
        </p:txBody>
      </p:sp>
    </p:spTree>
    <p:extLst>
      <p:ext uri="{BB962C8B-B14F-4D97-AF65-F5344CB8AC3E}">
        <p14:creationId xmlns:p14="http://schemas.microsoft.com/office/powerpoint/2010/main" val="3167699326"/>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732817" y="1603384"/>
            <a:ext cx="10973844" cy="4916841"/>
          </a:xfrm>
        </p:spPr>
        <p:txBody>
          <a:bodyPr>
            <a:normAutofit fontScale="25000" lnSpcReduction="20000"/>
          </a:bodyPr>
          <a:lstStyle/>
          <a:p>
            <a:pPr marL="0" marR="0" indent="0" algn="l" rtl="0">
              <a:buNone/>
            </a:pPr>
            <a:r>
              <a:rPr lang="de-DE" sz="5600" b="1" i="0" u="none" strike="noStrike" baseline="0" dirty="0">
                <a:solidFill>
                  <a:schemeClr val="tx1">
                    <a:lumMod val="65000"/>
                    <a:lumOff val="35000"/>
                  </a:schemeClr>
                </a:solidFill>
                <a:latin typeface="Arial" panose="020B0604020202020204" pitchFamily="34" charset="0"/>
              </a:rPr>
              <a:t>Erklärung zur Nicht-Berücksichtigung nachteiliger Auswirkungen auf Nachhaltigkeitsfaktoren</a:t>
            </a:r>
          </a:p>
          <a:p>
            <a:pPr marL="0" marR="0" indent="0" algn="l" rtl="0">
              <a:buNone/>
            </a:pPr>
            <a:r>
              <a:rPr lang="de-DE" sz="5600" b="1" i="0" u="none" strike="noStrike" baseline="0" dirty="0">
                <a:solidFill>
                  <a:schemeClr val="tx1">
                    <a:lumMod val="65000"/>
                    <a:lumOff val="35000"/>
                  </a:schemeClr>
                </a:solidFill>
                <a:latin typeface="Arial" panose="020B0604020202020204" pitchFamily="34" charset="0"/>
              </a:rPr>
              <a:t>(Art. 4 </a:t>
            </a:r>
            <a:r>
              <a:rPr lang="de-DE" sz="5600" b="1" i="0" u="none" strike="noStrike" baseline="0" dirty="0" err="1">
                <a:solidFill>
                  <a:schemeClr val="tx1">
                    <a:lumMod val="65000"/>
                    <a:lumOff val="35000"/>
                  </a:schemeClr>
                </a:solidFill>
                <a:latin typeface="Arial" panose="020B0604020202020204" pitchFamily="34" charset="0"/>
              </a:rPr>
              <a:t>OffenlegungsVO</a:t>
            </a:r>
            <a:r>
              <a:rPr lang="de-DE" sz="5600" b="1" i="0" u="none" strike="noStrike" baseline="0" dirty="0">
                <a:solidFill>
                  <a:schemeClr val="tx1">
                    <a:lumMod val="65000"/>
                    <a:lumOff val="35000"/>
                  </a:schemeClr>
                </a:solidFill>
                <a:latin typeface="Arial" panose="020B0604020202020204" pitchFamily="34" charset="0"/>
              </a:rPr>
              <a:t>)</a:t>
            </a:r>
          </a:p>
          <a:p>
            <a:pPr marL="0" marR="0" indent="0" algn="l" rtl="0">
              <a:buNone/>
            </a:pPr>
            <a:endParaRPr lang="de-DE" sz="5600" b="0" i="0" u="none" strike="noStrike" baseline="0" dirty="0">
              <a:latin typeface="Arial" panose="020B0604020202020204" pitchFamily="34" charset="0"/>
            </a:endParaRPr>
          </a:p>
          <a:p>
            <a:pPr marL="0" marR="0" indent="0" algn="l" rtl="0">
              <a:lnSpc>
                <a:spcPct val="110000"/>
              </a:lnSpc>
              <a:buNone/>
            </a:pPr>
            <a:r>
              <a:rPr lang="de-DE" sz="5600" b="0" i="0" u="none" strike="noStrike" baseline="0" dirty="0">
                <a:solidFill>
                  <a:schemeClr val="tx1">
                    <a:lumMod val="65000"/>
                    <a:lumOff val="35000"/>
                  </a:schemeClr>
                </a:solidFill>
                <a:latin typeface="+mn-lt"/>
              </a:rPr>
              <a:t>Aufgrund gesetzlicher Vorschriften (Art. 4 Abs. 1 a Abs. 2 </a:t>
            </a:r>
            <a:r>
              <a:rPr lang="de-DE" sz="5600" b="0" i="0" u="none" strike="noStrike" baseline="0" dirty="0" err="1">
                <a:solidFill>
                  <a:schemeClr val="tx1">
                    <a:lumMod val="65000"/>
                    <a:lumOff val="35000"/>
                  </a:schemeClr>
                </a:solidFill>
                <a:latin typeface="+mn-lt"/>
              </a:rPr>
              <a:t>OffenlegungsVO</a:t>
            </a:r>
            <a:r>
              <a:rPr lang="de-DE" sz="5600" b="0" i="0" u="none" strike="noStrike" baseline="0" dirty="0">
                <a:solidFill>
                  <a:schemeClr val="tx1">
                    <a:lumMod val="65000"/>
                    <a:lumOff val="35000"/>
                  </a:schemeClr>
                </a:solidFill>
                <a:latin typeface="+mn-lt"/>
              </a:rPr>
              <a:t> bzw. Art. 4 Abs. 5 a </a:t>
            </a:r>
            <a:r>
              <a:rPr lang="de-DE" sz="5600" b="0" i="0" u="none" strike="noStrike" baseline="0" dirty="0" err="1">
                <a:solidFill>
                  <a:schemeClr val="tx1">
                    <a:lumMod val="65000"/>
                    <a:lumOff val="35000"/>
                  </a:schemeClr>
                </a:solidFill>
                <a:latin typeface="+mn-lt"/>
              </a:rPr>
              <a:t>OffenlegungsVO</a:t>
            </a:r>
            <a:r>
              <a:rPr lang="de-DE" sz="5600" b="0" i="0" u="none" strike="noStrike" baseline="0" dirty="0">
                <a:solidFill>
                  <a:schemeClr val="tx1">
                    <a:lumMod val="65000"/>
                    <a:lumOff val="35000"/>
                  </a:schemeClr>
                </a:solidFill>
                <a:latin typeface="+mn-lt"/>
              </a:rPr>
              <a:t>) sind wir zu den nachfolgenden Angaben verpflichtet:</a:t>
            </a:r>
          </a:p>
          <a:p>
            <a:pPr marL="0" marR="0" indent="0" algn="just" rtl="0">
              <a:lnSpc>
                <a:spcPct val="110000"/>
              </a:lnSpc>
              <a:buNone/>
            </a:pPr>
            <a:r>
              <a:rPr lang="de-DE" sz="5600" b="0" i="0" u="none" strike="noStrike" baseline="0" dirty="0">
                <a:solidFill>
                  <a:schemeClr val="tx1">
                    <a:lumMod val="65000"/>
                    <a:lumOff val="35000"/>
                  </a:schemeClr>
                </a:solidFill>
                <a:latin typeface="+mn-lt"/>
              </a:rPr>
              <a:t>Investitionsentscheidungen können nachteilige Auswirkungen auf die Umwelt (z.B. Klima, Wasser, Artenvielfalt), auf soziale - und Arbeitnehmerbelange haben und auch der Bekämpfung von Korruption und Bestechung abträglich sein. </a:t>
            </a:r>
          </a:p>
          <a:p>
            <a:pPr marL="0" marR="0" indent="0" algn="just" rtl="0">
              <a:lnSpc>
                <a:spcPct val="110000"/>
              </a:lnSpc>
              <a:buNone/>
            </a:pPr>
            <a:r>
              <a:rPr lang="de-DE" sz="5600" b="0" i="0" u="none" strike="noStrike" baseline="0" dirty="0">
                <a:solidFill>
                  <a:schemeClr val="tx1">
                    <a:lumMod val="65000"/>
                    <a:lumOff val="35000"/>
                  </a:schemeClr>
                </a:solidFill>
                <a:latin typeface="+mn-lt"/>
              </a:rPr>
              <a:t>Wir haben grundsätzlich ein erhebliches Interesse daran, unserer Verantwortung als Finanzdienstleister gerecht zu werden und dazu beizutragen, derartige Auswirkungen im Rahmen unserer Anlageentscheidungen (bzw. Anlageempfehlungen) zu vermeiden. Die Umsetzung der hierfür vorgegebenen rechtlichen Vorgaben ist nach derzeitigem Sachstand jedoch aufgrund der bestehenden und noch drohenden bürokratischen Rahmenbedingungen unzumutbar. Überdies sind wesentliche Rechtsfragen noch ungeklärt. </a:t>
            </a:r>
          </a:p>
          <a:p>
            <a:pPr marL="0" marR="0" indent="0" algn="just" rtl="0">
              <a:lnSpc>
                <a:spcPct val="110000"/>
              </a:lnSpc>
              <a:buNone/>
            </a:pPr>
            <a:r>
              <a:rPr lang="de-DE" sz="5600" b="0" i="0" u="none" strike="noStrike" baseline="0" dirty="0">
                <a:solidFill>
                  <a:schemeClr val="tx1">
                    <a:lumMod val="65000"/>
                    <a:lumOff val="35000"/>
                  </a:schemeClr>
                </a:solidFill>
                <a:latin typeface="+mn-lt"/>
              </a:rPr>
              <a:t>Zur Vermeidung rechtlicher Nachteile sind wir daher derzeit daran gehindert, eine öffentliche Erklärung dahingehend abzugeben, dass und in welcher Art und Weise wir die im Rahmen unserer Investitionsentscheidungen (oder Anlageempfehlungen) nachteiligen Auswirkungen auf Nachhaltigkeitsfaktoren (Umweltbelange usw.) berücksichtigen. Daher sind wir gehalten, auf unserer Webseite zu erklären, dass wir diese vorläufig und bis zu einer weiteren Klärung nicht berücksichtigen (Art. 4 Abs. 1 b) </a:t>
            </a:r>
            <a:r>
              <a:rPr lang="de-DE" sz="5600" b="0" i="0" u="none" strike="noStrike" baseline="0" dirty="0" err="1">
                <a:solidFill>
                  <a:schemeClr val="tx1">
                    <a:lumMod val="65000"/>
                    <a:lumOff val="35000"/>
                  </a:schemeClr>
                </a:solidFill>
                <a:latin typeface="+mn-lt"/>
              </a:rPr>
              <a:t>OffenlegungsVO</a:t>
            </a:r>
            <a:r>
              <a:rPr lang="de-DE" sz="5600" b="0" i="0" u="none" strike="noStrike" baseline="0" dirty="0">
                <a:solidFill>
                  <a:schemeClr val="tx1">
                    <a:lumMod val="65000"/>
                    <a:lumOff val="35000"/>
                  </a:schemeClr>
                </a:solidFill>
                <a:latin typeface="+mn-lt"/>
              </a:rPr>
              <a:t> bzw. Art. 4 Abs. 5 b) </a:t>
            </a:r>
            <a:r>
              <a:rPr lang="de-DE" sz="5600" b="0" i="0" u="none" strike="noStrike" baseline="0" dirty="0" err="1">
                <a:solidFill>
                  <a:schemeClr val="tx1">
                    <a:lumMod val="65000"/>
                    <a:lumOff val="35000"/>
                  </a:schemeClr>
                </a:solidFill>
                <a:latin typeface="+mn-lt"/>
              </a:rPr>
              <a:t>OffenlegungsVO</a:t>
            </a:r>
            <a:r>
              <a:rPr lang="de-DE" sz="5600" b="0" i="0" u="none" strike="noStrike" baseline="0" dirty="0">
                <a:solidFill>
                  <a:schemeClr val="tx1">
                    <a:lumMod val="65000"/>
                    <a:lumOff val="35000"/>
                  </a:schemeClr>
                </a:solidFill>
                <a:latin typeface="+mn-lt"/>
              </a:rPr>
              <a:t>).</a:t>
            </a:r>
          </a:p>
          <a:p>
            <a:pPr marL="0" marR="0" indent="0" algn="just" rtl="0">
              <a:lnSpc>
                <a:spcPct val="110000"/>
              </a:lnSpc>
              <a:buNone/>
            </a:pPr>
            <a:r>
              <a:rPr lang="de-DE" sz="5600" b="0" i="0" u="none" strike="noStrike" baseline="0" dirty="0">
                <a:solidFill>
                  <a:schemeClr val="tx1">
                    <a:lumMod val="65000"/>
                    <a:lumOff val="35000"/>
                  </a:schemeClr>
                </a:solidFill>
                <a:latin typeface="+mn-lt"/>
              </a:rPr>
              <a:t>Wir erklären aber ausdrücklich, dass diese Handhabung nichts an unserer Bereitschaft ändert, einen Beitrag zu einem nachhaltigeren, ressourceneffizienten Wirtschaften mit dem Ziel zu leisten, insbesondere die Risiken und Auswirkungen des Klimawandels und anderer ökologischer oder sozialer Missstände zu verringern.         </a:t>
            </a:r>
          </a:p>
          <a:p>
            <a:pPr marR="0" algn="l" rtl="0"/>
            <a:endParaRPr lang="de-DE" sz="2800" b="0" i="0" u="none" strike="noStrike" baseline="0" dirty="0">
              <a:latin typeface="Arial" panose="020B0604020202020204" pitchFamily="34" charset="0"/>
            </a:endParaRPr>
          </a:p>
          <a:p>
            <a:pPr marR="0" algn="l" rtl="0"/>
            <a:endParaRPr lang="de-DE" sz="2800" b="0" i="0" u="none" strike="noStrike" baseline="0" dirty="0">
              <a:latin typeface="Arial" panose="020B0604020202020204" pitchFamily="34" charset="0"/>
            </a:endParaRPr>
          </a:p>
          <a:p>
            <a:endParaRPr lang="de-DE" dirty="0"/>
          </a:p>
        </p:txBody>
      </p:sp>
      <p:sp>
        <p:nvSpPr>
          <p:cNvPr id="6" name="Titel 1">
            <a:extLst>
              <a:ext uri="{FF2B5EF4-FFF2-40B4-BE49-F238E27FC236}">
                <a16:creationId xmlns:a16="http://schemas.microsoft.com/office/drawing/2014/main" id="{6E54AB97-75D9-40CC-BA6E-6C5F2038FB98}"/>
              </a:ext>
            </a:extLst>
          </p:cNvPr>
          <p:cNvSpPr>
            <a:spLocks noGrp="1"/>
          </p:cNvSpPr>
          <p:nvPr>
            <p:ph type="title"/>
          </p:nvPr>
        </p:nvSpPr>
        <p:spPr>
          <a:xfrm>
            <a:off x="609600" y="500063"/>
            <a:ext cx="9523413" cy="1325562"/>
          </a:xfrm>
        </p:spPr>
        <p:txBody>
          <a:bodyPr>
            <a:normAutofit/>
          </a:bodyPr>
          <a:lstStyle/>
          <a:p>
            <a:r>
              <a:rPr lang="de-DE" sz="3300" dirty="0"/>
              <a:t>NACHHALTIGKEITS</a:t>
            </a:r>
            <a:r>
              <a:rPr lang="de-DE" sz="3300" dirty="0">
                <a:solidFill>
                  <a:srgbClr val="FF0000"/>
                </a:solidFill>
              </a:rPr>
              <a:t>FAKTOREN</a:t>
            </a:r>
            <a:br>
              <a:rPr lang="de-DE" sz="3300" dirty="0"/>
            </a:br>
            <a:r>
              <a:rPr lang="de-DE" sz="2300" dirty="0"/>
              <a:t>Textvorschlag für </a:t>
            </a:r>
            <a:r>
              <a:rPr lang="de-DE" sz="2300" dirty="0">
                <a:solidFill>
                  <a:srgbClr val="FF0000"/>
                </a:solidFill>
              </a:rPr>
              <a:t>Website</a:t>
            </a:r>
            <a:r>
              <a:rPr lang="de-DE" sz="2300" dirty="0"/>
              <a:t> – Bitte auf Ihre Bedürfnisse anpassen</a:t>
            </a:r>
            <a:br>
              <a:rPr lang="de-DE" sz="2300" dirty="0"/>
            </a:br>
            <a:endParaRPr lang="de-DE" sz="1600" b="0" dirty="0"/>
          </a:p>
        </p:txBody>
      </p:sp>
    </p:spTree>
    <p:extLst>
      <p:ext uri="{BB962C8B-B14F-4D97-AF65-F5344CB8AC3E}">
        <p14:creationId xmlns:p14="http://schemas.microsoft.com/office/powerpoint/2010/main" val="3623704623"/>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6557B7-05DC-4CB3-9576-1D658B7DA94A}"/>
              </a:ext>
            </a:extLst>
          </p:cNvPr>
          <p:cNvSpPr>
            <a:spLocks noGrp="1"/>
          </p:cNvSpPr>
          <p:nvPr>
            <p:ph type="title"/>
          </p:nvPr>
        </p:nvSpPr>
        <p:spPr>
          <a:xfrm>
            <a:off x="609078" y="500061"/>
            <a:ext cx="9524478" cy="1159057"/>
          </a:xfrm>
        </p:spPr>
        <p:txBody>
          <a:bodyPr>
            <a:normAutofit/>
          </a:bodyPr>
          <a:lstStyle/>
          <a:p>
            <a:r>
              <a:rPr lang="de-DE" sz="3500" dirty="0"/>
              <a:t>Informationen über die Art und Weise der Einbeziehung von Nachhaltigkeits</a:t>
            </a:r>
            <a:r>
              <a:rPr lang="de-DE" sz="3500" dirty="0">
                <a:solidFill>
                  <a:srgbClr val="FF0000"/>
                </a:solidFill>
              </a:rPr>
              <a:t>risiken </a:t>
            </a:r>
            <a:r>
              <a:rPr lang="de-DE" sz="3500" dirty="0"/>
              <a:t> </a:t>
            </a:r>
          </a:p>
        </p:txBody>
      </p:sp>
      <p:sp>
        <p:nvSpPr>
          <p:cNvPr id="3" name="Inhaltsplatzhalter 2">
            <a:extLst>
              <a:ext uri="{FF2B5EF4-FFF2-40B4-BE49-F238E27FC236}">
                <a16:creationId xmlns:a16="http://schemas.microsoft.com/office/drawing/2014/main" id="{85C1B7DF-636D-40FA-BF20-9A83722A7FB0}"/>
              </a:ext>
            </a:extLst>
          </p:cNvPr>
          <p:cNvSpPr>
            <a:spLocks noGrp="1"/>
          </p:cNvSpPr>
          <p:nvPr>
            <p:ph idx="1"/>
          </p:nvPr>
        </p:nvSpPr>
        <p:spPr>
          <a:xfrm>
            <a:off x="684492" y="1734460"/>
            <a:ext cx="11230988" cy="4241714"/>
          </a:xfrm>
        </p:spPr>
        <p:txBody>
          <a:bodyPr>
            <a:noAutofit/>
          </a:bodyPr>
          <a:lstStyle/>
          <a:p>
            <a:pPr marL="0" indent="0">
              <a:buNone/>
            </a:pPr>
            <a:r>
              <a:rPr lang="de-DE" sz="1050" dirty="0"/>
              <a:t>(Art. 6 </a:t>
            </a:r>
            <a:r>
              <a:rPr lang="de-DE" sz="1050" dirty="0" err="1"/>
              <a:t>OffenlegungsVO</a:t>
            </a:r>
            <a:r>
              <a:rPr lang="de-DE" sz="1050" dirty="0"/>
              <a:t>) – </a:t>
            </a:r>
          </a:p>
          <a:p>
            <a:pPr marL="0" indent="0">
              <a:buNone/>
            </a:pPr>
            <a:r>
              <a:rPr lang="de-DE" sz="1050" dirty="0"/>
              <a:t>zur Veröffentlichung in den </a:t>
            </a:r>
            <a:r>
              <a:rPr lang="de-DE" sz="1050" b="1" dirty="0">
                <a:solidFill>
                  <a:srgbClr val="FF0000"/>
                </a:solidFill>
              </a:rPr>
              <a:t>vorvertraglichen Informationen </a:t>
            </a:r>
            <a:r>
              <a:rPr lang="de-DE" sz="1050" dirty="0"/>
              <a:t>für Vermögensverwaltung und Anlageberatung am Beispiel des Ausschlussprinzips</a:t>
            </a:r>
          </a:p>
          <a:p>
            <a:pPr marL="0" indent="0">
              <a:buNone/>
            </a:pPr>
            <a:r>
              <a:rPr lang="de-DE" sz="1050" dirty="0"/>
              <a:t>Aufgrund gesetzlicher Vorschriften (Art. 6 Abs. 1 und 2 </a:t>
            </a:r>
            <a:r>
              <a:rPr lang="de-DE" sz="1050" dirty="0" err="1"/>
              <a:t>OffenlegungsVO</a:t>
            </a:r>
            <a:r>
              <a:rPr lang="de-DE" sz="1050" dirty="0"/>
              <a:t>) sind wir zu den nachfolgenden Angaben verpflichtet. Eine Bewerbung ökologischer oder sozialer Merkmale in unseren Anlagestrategien oder für sonstige konkrete Finanzinstrumente ist nicht beabsichtigt:   </a:t>
            </a:r>
          </a:p>
          <a:p>
            <a:r>
              <a:rPr lang="de-DE" sz="1050" dirty="0"/>
              <a:t>Als Unternehmen möchten wir einen Beitrag leisten zu einem nachhaltigeren, ressourcen-effizienten Wirtschaften mit dem Ziel, insbesondere die Risiken und Auswirkungen des Klimawandels zu verringern. Neben der Beachtung von Nachhaltigkeitszielen in unserer Unternehmensorganisation selbst sehen wir es als unsere Aufgabe an, auch unsere Kun-den in der Ausgestaltung der zu uns bestehenden Geschäftsverbindung für Aspekte der Nachhaltigkeit zu sensibilisieren. </a:t>
            </a:r>
          </a:p>
          <a:p>
            <a:r>
              <a:rPr lang="de-DE" sz="1050" dirty="0"/>
              <a:t>Umweltbedingungen, soziale Verwerfungen und oder eine schlechte Unternehmensführung können in mehrfacher Hinsicht negative Auswirkungen auf den Wert der Anlagen und Vermögenswerte unserer Kunden haben. Diese sog. Nachhaltigkeitsrisiken können unmittelbare Auswirkungen auf die Vermögens-, Finanz- und Ertragslage und auch auf die Reputation der Anlageobjekte haben. Da sich derartige Risiken letztlich nicht vollständig aus-schließen lassen, haben wir für die von uns angebotenen Finanzdienstleistungen spezifische Strategien entwickelt, um Nachhaltigkeitsrisiken erkennen und begrenzen zu können.</a:t>
            </a:r>
          </a:p>
          <a:p>
            <a:r>
              <a:rPr lang="de-DE" sz="1050" dirty="0"/>
              <a:t>Für die Begrenzung von Nachhaltigkeitsrisiken versuchen wir Anlagen in solche Unter-nehmen zu identifizieren und möglichst auszuschließen, die ein erhöhtes Risikopotential aufweisen. Mit spezifischen Ausschlusskriterien sehen wir uns in der Lage, Investitionsentscheidungen (oder Anlageempfehlungen) auf umweltbezogene, soziale oder unternehmensbezogene Werte auszurichten. Hierzu greifen wir in der Regel auf im Markt anerkannte Bewertungsmethoden zurück. </a:t>
            </a:r>
          </a:p>
          <a:p>
            <a:r>
              <a:rPr lang="de-DE" sz="1050" dirty="0"/>
              <a:t>Die Identifikation geeigneter Anlagen kann zum einen darin bestehen, dass wir in Investmentfonds investieren (bzw. empfehlen), deren Anlagepolitik bereits mit einem geeigneten und anerkannten Nachhaltigkeits-Filter zur Reduktion von Nachhaltigkeitsrisken ausgestattet ist. Die Identifikation geeigneter Anlagen zur Begrenzung von Nachhaltigkeitsrisiken kann auch darin bestehen, dass wir für die Produktauswahl in der Vermögensverwaltung (bzw. für die Empfehlungen in der Anlageberatung) auf anerkannte Rating-Agenturen zu-rückgreifen. Die konkreten Einzelheiten ergeben sich aus den individuellen Vereinbarungen. </a:t>
            </a:r>
          </a:p>
          <a:p>
            <a:r>
              <a:rPr lang="de-DE" sz="1050" dirty="0"/>
              <a:t>Unter der Voraussetzung, dass es uns gelingt, Unternehmen mit erhöhtem Risikopotential zu identifizieren und von einer Anlage auszuschließen, dürften sich die verbleibenden Nachhaltigkeitsrestrisiken nur in einem geringen Umfang nachteilig auf die Rendite auswirken und nicht signifikant vom allgemeinen Marktrisiko abweichen. Nachhaltigkeitsrisiken, die für uns in dem oben beschriebenen Identifizierungsprozess nicht erkennbar sind, können sich erheblich stärker auf die Rendite auswirken.</a:t>
            </a:r>
          </a:p>
        </p:txBody>
      </p:sp>
      <p:sp>
        <p:nvSpPr>
          <p:cNvPr id="4" name="Datumsplatzhalter 3">
            <a:extLst>
              <a:ext uri="{FF2B5EF4-FFF2-40B4-BE49-F238E27FC236}">
                <a16:creationId xmlns:a16="http://schemas.microsoft.com/office/drawing/2014/main" id="{0BB0A4A2-6550-41CF-8393-7D43A3D45613}"/>
              </a:ext>
            </a:extLst>
          </p:cNvPr>
          <p:cNvSpPr>
            <a:spLocks noGrp="1"/>
          </p:cNvSpPr>
          <p:nvPr>
            <p:ph type="dt" sz="half" idx="10"/>
          </p:nvPr>
        </p:nvSpPr>
        <p:spPr/>
        <p:txBody>
          <a:bodyPr/>
          <a:lstStyle/>
          <a:p>
            <a:r>
              <a:rPr lang="de-DE"/>
              <a:t>09.03.2021</a:t>
            </a:r>
          </a:p>
        </p:txBody>
      </p:sp>
    </p:spTree>
    <p:extLst>
      <p:ext uri="{BB962C8B-B14F-4D97-AF65-F5344CB8AC3E}">
        <p14:creationId xmlns:p14="http://schemas.microsoft.com/office/powerpoint/2010/main" val="1044017936"/>
      </p:ext>
    </p:extLst>
  </p:cSld>
  <p:clrMapOvr>
    <a:masterClrMapping/>
  </p:clrMapOvr>
  <p:transition spd="slow">
    <p:push dir="u"/>
  </p:transition>
</p:sld>
</file>

<file path=ppt/theme/theme1.xml><?xml version="1.0" encoding="utf-8"?>
<a:theme xmlns:a="http://schemas.openxmlformats.org/drawingml/2006/main" name="Dialog_Präsentation_Vorlage">
  <a:themeElements>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1DE85033-1677-4DA9-A34A-D6FB6F5F3103}" vid="{3C3DD263-09D4-4885-8A5A-0A60BADDEE4B}"/>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Dialog_Präsentation_Vorlagen</Template>
  <TotalTime>0</TotalTime>
  <Words>2804</Words>
  <Application>Microsoft Office PowerPoint</Application>
  <PresentationFormat>Breitbild</PresentationFormat>
  <Paragraphs>334</Paragraphs>
  <Slides>44</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44</vt:i4>
      </vt:variant>
    </vt:vector>
  </HeadingPairs>
  <TitlesOfParts>
    <vt:vector size="50" baseType="lpstr">
      <vt:lpstr>Arial</vt:lpstr>
      <vt:lpstr>Calibri</vt:lpstr>
      <vt:lpstr>Century Gothic</vt:lpstr>
      <vt:lpstr>DINNextLTPro-Regular</vt:lpstr>
      <vt:lpstr>Wingdings</vt:lpstr>
      <vt:lpstr>Dialog_Präsentation_Vorlage</vt:lpstr>
      <vt:lpstr>Einführung  EU - Offenlegungsverordnung</vt:lpstr>
      <vt:lpstr>NACHHALTIGKEIT</vt:lpstr>
      <vt:lpstr>Inhalt</vt:lpstr>
      <vt:lpstr>Zahlen – Daten - Fakten</vt:lpstr>
      <vt:lpstr>Zahlen – Daten - Fakten</vt:lpstr>
      <vt:lpstr>Zahlen – Daten - Fakten</vt:lpstr>
      <vt:lpstr>Zahlen – Daten - Fakten</vt:lpstr>
      <vt:lpstr>PowerPoint-Präsentation</vt:lpstr>
      <vt:lpstr>Zahlen – Daten - Fakten</vt:lpstr>
      <vt:lpstr>Zahlen – Daten - Fakten</vt:lpstr>
      <vt:lpstr>Zahlen – Daten - Fakten</vt:lpstr>
      <vt:lpstr>Zahlen – Daten - Fakten</vt:lpstr>
      <vt:lpstr>PowerPoint-Präsentation</vt:lpstr>
      <vt:lpstr>EU-Aktionsplan für ein nachhaltiges Finanzwesen</vt:lpstr>
      <vt:lpstr>Inhalt des Aktionsplanes</vt:lpstr>
      <vt:lpstr>PowerPoint-Präsentation</vt:lpstr>
      <vt:lpstr>17 globale Nachhaltigkeitsziele</vt:lpstr>
      <vt:lpstr>Stand der Umsetzung und wie geht es weiter?</vt:lpstr>
      <vt:lpstr>Terminologie der Offenlegungsverordnung OVO</vt:lpstr>
      <vt:lpstr>Europarechtliche Vorgaben - OffenlegungsVO</vt:lpstr>
      <vt:lpstr>Terminologie der Offenlegungsverordnung OVO</vt:lpstr>
      <vt:lpstr>Europarechtliche Vorgaben - OffenlegungsVO</vt:lpstr>
      <vt:lpstr>Europarechtliche Vorgaben - TaxonomieVO</vt:lpstr>
      <vt:lpstr>Übersicht der Pflichten nach der Offenlegungs-Verordnung Verordnung (EU) 2019/2088</vt:lpstr>
      <vt:lpstr>Europarechtliche Vorgaben – MiFID II</vt:lpstr>
      <vt:lpstr>Inhalt</vt:lpstr>
      <vt:lpstr>Formularwerke/ Selektion der Investments</vt:lpstr>
      <vt:lpstr>Uneinheitliche Datenlage</vt:lpstr>
      <vt:lpstr>34f-Berater / Tied Agents- MSC</vt:lpstr>
      <vt:lpstr>Inhalt</vt:lpstr>
      <vt:lpstr>Nachhaltigkeit in der Fondsvermögensverwaltung</vt:lpstr>
      <vt:lpstr>PowerPoint-Präsentation</vt:lpstr>
      <vt:lpstr>PowerPoint-Präsentation</vt:lpstr>
      <vt:lpstr>PowerPoint-Präsentation</vt:lpstr>
      <vt:lpstr>Inhalt</vt:lpstr>
      <vt:lpstr>PowerPoint-Präsentation</vt:lpstr>
      <vt:lpstr>PowerPoint-Präsentation</vt:lpstr>
      <vt:lpstr>PowerPoint-Präsentation</vt:lpstr>
      <vt:lpstr>PowerPoint-Präsentation</vt:lpstr>
      <vt:lpstr>PowerPoint-Präsentation</vt:lpstr>
      <vt:lpstr>PowerPoint-Präsentation</vt:lpstr>
      <vt:lpstr>NACHHALTIGKEITSRISIKEN  Textvorschlag für Website – Bitte auf Ihre Bedürfnisse anpassen</vt:lpstr>
      <vt:lpstr>NACHHALTIGKEITSFAKTOREN Textvorschlag für Website – Bitte auf Ihre Bedürfnisse anpassen </vt:lpstr>
      <vt:lpstr>Informationen über die Art und Weise der Einbeziehung von Nachhaltigkeitsrisiken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NACHHALTIGKEIT</dc:title>
  <dc:creator>Anna Fischer</dc:creator>
  <cp:lastModifiedBy>Anna Fischer</cp:lastModifiedBy>
  <cp:revision>103</cp:revision>
  <cp:lastPrinted>2021-03-08T13:06:53Z</cp:lastPrinted>
  <dcterms:created xsi:type="dcterms:W3CDTF">2021-03-07T08:11:50Z</dcterms:created>
  <dcterms:modified xsi:type="dcterms:W3CDTF">2021-03-09T09:08:21Z</dcterms:modified>
</cp:coreProperties>
</file>