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3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4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5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6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7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3" r:id="rId2"/>
    <p:sldMasterId id="2147483691" r:id="rId3"/>
  </p:sldMasterIdLst>
  <p:notesMasterIdLst>
    <p:notesMasterId r:id="rId33"/>
  </p:notesMasterIdLst>
  <p:handoutMasterIdLst>
    <p:handoutMasterId r:id="rId34"/>
  </p:handoutMasterIdLst>
  <p:sldIdLst>
    <p:sldId id="309" r:id="rId4"/>
    <p:sldId id="328" r:id="rId5"/>
    <p:sldId id="329" r:id="rId6"/>
    <p:sldId id="341" r:id="rId7"/>
    <p:sldId id="349" r:id="rId8"/>
    <p:sldId id="350" r:id="rId9"/>
    <p:sldId id="342" r:id="rId10"/>
    <p:sldId id="343" r:id="rId11"/>
    <p:sldId id="352" r:id="rId12"/>
    <p:sldId id="353" r:id="rId13"/>
    <p:sldId id="354" r:id="rId14"/>
    <p:sldId id="334" r:id="rId15"/>
    <p:sldId id="310" r:id="rId16"/>
    <p:sldId id="311" r:id="rId17"/>
    <p:sldId id="312" r:id="rId18"/>
    <p:sldId id="313" r:id="rId19"/>
    <p:sldId id="335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55" r:id="rId32"/>
  </p:sldIdLst>
  <p:sldSz cx="12192000" cy="6858000"/>
  <p:notesSz cx="6797675" cy="9872663"/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 pos="234" userDrawn="1">
          <p15:clr>
            <a:srgbClr val="A4A3A4"/>
          </p15:clr>
        </p15:guide>
        <p15:guide id="5" pos="3749" userDrawn="1">
          <p15:clr>
            <a:srgbClr val="A4A3A4"/>
          </p15:clr>
        </p15:guide>
        <p15:guide id="6" pos="3931" userDrawn="1">
          <p15:clr>
            <a:srgbClr val="A4A3A4"/>
          </p15:clr>
        </p15:guide>
        <p15:guide id="7" pos="7446" userDrawn="1">
          <p15:clr>
            <a:srgbClr val="A4A3A4"/>
          </p15:clr>
        </p15:guide>
        <p15:guide id="8" orient="horz" pos="8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1" autoAdjust="0"/>
    <p:restoredTop sz="95828" autoAdjust="0"/>
  </p:normalViewPr>
  <p:slideViewPr>
    <p:cSldViewPr showGuides="1">
      <p:cViewPr varScale="1">
        <p:scale>
          <a:sx n="77" d="100"/>
          <a:sy n="77" d="100"/>
        </p:scale>
        <p:origin x="72" y="120"/>
      </p:cViewPr>
      <p:guideLst>
        <p:guide orient="horz" pos="2455"/>
        <p:guide pos="3840"/>
        <p:guide orient="horz" pos="4020"/>
        <p:guide pos="234"/>
        <p:guide pos="3749"/>
        <p:guide pos="3931"/>
        <p:guide pos="7446"/>
        <p:guide orient="horz" pos="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74" d="100"/>
          <a:sy n="74" d="100"/>
        </p:scale>
        <p:origin x="404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377699" y="9458731"/>
            <a:ext cx="2945659" cy="153027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fld id="{EA9B4304-6324-4DC4-89E7-6289AD412E80}" type="slidenum">
              <a:rPr lang="de-DE" sz="1000" smtClean="0"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754200" y="427056"/>
            <a:ext cx="579695" cy="20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70487"/>
      </p:ext>
    </p:extLst>
  </p:cSld>
  <p:clrMap bg1="lt1" tx1="dk1" bg2="lt2" tx2="dk2" accent1="accent1" accent2="accent2" accent3="accent3" accent4="accent4" accent5="accent5" accent6="accent6" hlink="hlink" folHlink="folHlink"/>
  <p:extLst mod="1">
    <p:ext uri="{56416CCD-93CA-4268-BC5B-53C4BB910035}">
      <p15:sldGuideLst xmlns:p15="http://schemas.microsoft.com/office/powerpoint/2012/main">
        <p15:guide id="1" orient="horz" pos="3110" userDrawn="1">
          <p15:clr>
            <a:srgbClr val="F26B43"/>
          </p15:clr>
        </p15:guide>
        <p15:guide id="2" pos="398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422275" y="4751220"/>
            <a:ext cx="5953126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5"/>
          </p:nvPr>
        </p:nvSpPr>
        <p:spPr bwMode="gray">
          <a:xfrm>
            <a:off x="5883113" y="9458731"/>
            <a:ext cx="440244" cy="15302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fld id="{EA9B4304-6324-4DC4-89E7-6289AD412E80}" type="slidenum">
              <a:rPr lang="de-DE" sz="1000" smtClean="0"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754200" y="427056"/>
            <a:ext cx="579695" cy="20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1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200"/>
      </a:spcBef>
      <a:defRPr sz="1100" b="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spcBef>
        <a:spcPts val="600"/>
      </a:spcBef>
      <a:buClr>
        <a:schemeClr val="tx1"/>
      </a:buClr>
      <a:buFont typeface="Arial" panose="020B0604020202020204" pitchFamily="34" charset="0"/>
      <a:buChar char="•"/>
      <a:defRPr sz="1100" b="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3pPr>
    <a:lvl4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4pPr>
    <a:lvl5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86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86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B4304-6324-4DC4-89E7-6289AD412E80}" type="slidenum">
              <a:rPr lang="de-DE" sz="1000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5279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88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725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311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B4304-6324-4DC4-89E7-6289AD412E80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472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4304-6324-4DC4-89E7-6289AD412E80}" type="slidenum">
              <a:rPr lang="de-DE" sz="1000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864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4.e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emf"/><Relationship Id="rId2" Type="http://schemas.openxmlformats.org/officeDocument/2006/relationships/tags" Target="../tags/tag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4.emf"/><Relationship Id="rId2" Type="http://schemas.openxmlformats.org/officeDocument/2006/relationships/tags" Target="../tags/tag1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4.emf"/><Relationship Id="rId2" Type="http://schemas.openxmlformats.org/officeDocument/2006/relationships/tags" Target="../tags/tag18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4.emf"/><Relationship Id="rId2" Type="http://schemas.openxmlformats.org/officeDocument/2006/relationships/tags" Target="../tags/tag20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2.emf"/><Relationship Id="rId2" Type="http://schemas.openxmlformats.org/officeDocument/2006/relationships/tags" Target="../tags/tag2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4.emf"/><Relationship Id="rId2" Type="http://schemas.openxmlformats.org/officeDocument/2006/relationships/tags" Target="../tags/tag2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4.emf"/><Relationship Id="rId2" Type="http://schemas.openxmlformats.org/officeDocument/2006/relationships/tags" Target="../tags/tag30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4.emf"/><Relationship Id="rId2" Type="http://schemas.openxmlformats.org/officeDocument/2006/relationships/tags" Target="../tags/tag3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20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1.bin"/><Relationship Id="rId4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22.bin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2.emf"/><Relationship Id="rId2" Type="http://schemas.openxmlformats.org/officeDocument/2006/relationships/tags" Target="../tags/tag38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3.bin"/><Relationship Id="rId4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167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5708650"/>
          </a:xfrm>
          <a:solidFill>
            <a:schemeClr val="accent6"/>
          </a:solidFill>
          <a:ln>
            <a:noFill/>
          </a:ln>
        </p:spPr>
        <p:txBody>
          <a:bodyPr lIns="72000" tIns="72000" rIns="72000" bIns="72000">
            <a:noAutofit/>
          </a:bodyPr>
          <a:lstStyle>
            <a:lvl1pPr algn="ctr">
              <a:spcBef>
                <a:spcPts val="0"/>
              </a:spcBef>
              <a:defRPr b="0"/>
            </a:lvl1pPr>
            <a:lvl2pPr algn="ctr">
              <a:defRPr/>
            </a:lvl2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 bwMode="gray">
          <a:xfrm flipH="1">
            <a:off x="371476" y="1412876"/>
            <a:ext cx="11820525" cy="4356385"/>
          </a:xfrm>
          <a:custGeom>
            <a:avLst/>
            <a:gdLst>
              <a:gd name="connsiteX0" fmla="*/ 11324953 w 11820525"/>
              <a:gd name="connsiteY0" fmla="*/ 0 h 4356385"/>
              <a:gd name="connsiteX1" fmla="*/ 0 w 11820525"/>
              <a:gd name="connsiteY1" fmla="*/ 0 h 4356385"/>
              <a:gd name="connsiteX2" fmla="*/ 0 w 11820525"/>
              <a:gd name="connsiteY2" fmla="*/ 4356385 h 4356385"/>
              <a:gd name="connsiteX3" fmla="*/ 11820525 w 11820525"/>
              <a:gd name="connsiteY3" fmla="*/ 4356385 h 4356385"/>
              <a:gd name="connsiteX4" fmla="*/ 11820525 w 11820525"/>
              <a:gd name="connsiteY4" fmla="*/ 495572 h 4356385"/>
              <a:gd name="connsiteX5" fmla="*/ 11324953 w 11820525"/>
              <a:gd name="connsiteY5" fmla="*/ 0 h 4356385"/>
              <a:gd name="connsiteX0" fmla="*/ 0 w 11820525"/>
              <a:gd name="connsiteY0" fmla="*/ 4356385 h 4447825"/>
              <a:gd name="connsiteX1" fmla="*/ 11820525 w 11820525"/>
              <a:gd name="connsiteY1" fmla="*/ 4356385 h 4447825"/>
              <a:gd name="connsiteX2" fmla="*/ 11820525 w 11820525"/>
              <a:gd name="connsiteY2" fmla="*/ 495572 h 4447825"/>
              <a:gd name="connsiteX3" fmla="*/ 11324953 w 11820525"/>
              <a:gd name="connsiteY3" fmla="*/ 0 h 4447825"/>
              <a:gd name="connsiteX4" fmla="*/ 0 w 11820525"/>
              <a:gd name="connsiteY4" fmla="*/ 0 h 4447825"/>
              <a:gd name="connsiteX5" fmla="*/ 91440 w 11820525"/>
              <a:gd name="connsiteY5" fmla="*/ 4447825 h 4447825"/>
              <a:gd name="connsiteX0" fmla="*/ 0 w 11820525"/>
              <a:gd name="connsiteY0" fmla="*/ 4356385 h 4356385"/>
              <a:gd name="connsiteX1" fmla="*/ 11820525 w 11820525"/>
              <a:gd name="connsiteY1" fmla="*/ 4356385 h 4356385"/>
              <a:gd name="connsiteX2" fmla="*/ 11820525 w 11820525"/>
              <a:gd name="connsiteY2" fmla="*/ 495572 h 4356385"/>
              <a:gd name="connsiteX3" fmla="*/ 11324953 w 11820525"/>
              <a:gd name="connsiteY3" fmla="*/ 0 h 4356385"/>
              <a:gd name="connsiteX4" fmla="*/ 0 w 11820525"/>
              <a:gd name="connsiteY4" fmla="*/ 0 h 435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0525" h="4356385">
                <a:moveTo>
                  <a:pt x="0" y="4356385"/>
                </a:moveTo>
                <a:lnTo>
                  <a:pt x="11820525" y="4356385"/>
                </a:lnTo>
                <a:lnTo>
                  <a:pt x="11820525" y="495572"/>
                </a:lnTo>
                <a:cubicBezTo>
                  <a:pt x="11820525" y="221875"/>
                  <a:pt x="11598650" y="0"/>
                  <a:pt x="11324953" y="0"/>
                </a:cubicBezTo>
                <a:lnTo>
                  <a:pt x="0" y="0"/>
                </a:lnTo>
              </a:path>
            </a:pathLst>
          </a:custGeom>
          <a:solidFill>
            <a:schemeClr val="bg1">
              <a:alpha val="80000"/>
            </a:schemeClr>
          </a:solidFill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13" hasCustomPrompt="1"/>
          </p:nvPr>
        </p:nvSpPr>
        <p:spPr bwMode="gray">
          <a:xfrm flipH="1">
            <a:off x="12000" y="5708649"/>
            <a:ext cx="12168000" cy="144000"/>
          </a:xfrm>
          <a:prstGeom prst="rect">
            <a:avLst/>
          </a:prstGeom>
          <a:solidFill>
            <a:schemeClr val="bg1"/>
          </a:solidFill>
          <a:ln w="50800">
            <a:noFill/>
          </a:ln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65A633F5-6A14-482B-B7C3-EA41A07153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4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8514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5" name="Druckrahmen">
            <a:extLst>
              <a:ext uri="{FF2B5EF4-FFF2-40B4-BE49-F238E27FC236}">
                <a16:creationId xmlns:a16="http://schemas.microsoft.com/office/drawing/2014/main" id="{039B24DE-6500-48F7-845F-83E3198759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1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0746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hteck 7"/>
          <p:cNvSpPr/>
          <p:nvPr userDrawn="1"/>
        </p:nvSpPr>
        <p:spPr bwMode="white">
          <a:xfrm>
            <a:off x="0" y="0"/>
            <a:ext cx="12192000" cy="6237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10" name="Gerader Verbinder 9"/>
          <p:cNvCxnSpPr/>
          <p:nvPr userDrawn="1"/>
        </p:nvCxnSpPr>
        <p:spPr bwMode="gray">
          <a:xfrm>
            <a:off x="384174" y="5123267"/>
            <a:ext cx="0" cy="1114021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 userDrawn="1"/>
        </p:nvSpPr>
        <p:spPr bwMode="gray">
          <a:xfrm>
            <a:off x="0" y="6237287"/>
            <a:ext cx="12191995" cy="620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854634" y="6354152"/>
            <a:ext cx="983586" cy="324000"/>
          </a:xfrm>
          <a:prstGeom prst="rect">
            <a:avLst/>
          </a:prstGeom>
        </p:spPr>
      </p:pic>
      <p:sp>
        <p:nvSpPr>
          <p:cNvPr id="12" name="Druckrahmen">
            <a:extLst>
              <a:ext uri="{FF2B5EF4-FFF2-40B4-BE49-F238E27FC236}">
                <a16:creationId xmlns:a16="http://schemas.microsoft.com/office/drawing/2014/main" id="{D8267DB3-8AFE-443C-B334-7F78988201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16758" y="1316377"/>
            <a:ext cx="10080000" cy="49244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523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 userDrawn="1"/>
        </p:nvSpPr>
        <p:spPr bwMode="white">
          <a:xfrm>
            <a:off x="0" y="1"/>
            <a:ext cx="12192000" cy="3573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Rechteck 1"/>
          <p:cNvSpPr/>
          <p:nvPr userDrawn="1"/>
        </p:nvSpPr>
        <p:spPr bwMode="gray">
          <a:xfrm>
            <a:off x="1" y="3573016"/>
            <a:ext cx="12191999" cy="3284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9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5B6CB28B-F266-4BFF-A587-37CF3DF2C6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0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45820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573463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 algn="ctr"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4" hasCustomPrompt="1"/>
          </p:nvPr>
        </p:nvSpPr>
        <p:spPr bwMode="gray">
          <a:xfrm flipH="1">
            <a:off x="384174" y="836712"/>
            <a:ext cx="11807826" cy="2736751"/>
          </a:xfrm>
          <a:custGeom>
            <a:avLst/>
            <a:gdLst>
              <a:gd name="connsiteX0" fmla="*/ 11350361 w 11807826"/>
              <a:gd name="connsiteY0" fmla="*/ 0 h 2736751"/>
              <a:gd name="connsiteX1" fmla="*/ 0 w 11807826"/>
              <a:gd name="connsiteY1" fmla="*/ 0 h 2736751"/>
              <a:gd name="connsiteX2" fmla="*/ 0 w 11807826"/>
              <a:gd name="connsiteY2" fmla="*/ 2736751 h 2736751"/>
              <a:gd name="connsiteX3" fmla="*/ 11807826 w 11807826"/>
              <a:gd name="connsiteY3" fmla="*/ 2736751 h 2736751"/>
              <a:gd name="connsiteX4" fmla="*/ 11807826 w 11807826"/>
              <a:gd name="connsiteY4" fmla="*/ 457465 h 2736751"/>
              <a:gd name="connsiteX5" fmla="*/ 11350361 w 11807826"/>
              <a:gd name="connsiteY5" fmla="*/ 0 h 2736751"/>
              <a:gd name="connsiteX0" fmla="*/ 0 w 11807826"/>
              <a:gd name="connsiteY0" fmla="*/ 2736751 h 2828191"/>
              <a:gd name="connsiteX1" fmla="*/ 11807826 w 11807826"/>
              <a:gd name="connsiteY1" fmla="*/ 2736751 h 2828191"/>
              <a:gd name="connsiteX2" fmla="*/ 11807826 w 11807826"/>
              <a:gd name="connsiteY2" fmla="*/ 457465 h 2828191"/>
              <a:gd name="connsiteX3" fmla="*/ 11350361 w 11807826"/>
              <a:gd name="connsiteY3" fmla="*/ 0 h 2828191"/>
              <a:gd name="connsiteX4" fmla="*/ 0 w 11807826"/>
              <a:gd name="connsiteY4" fmla="*/ 0 h 2828191"/>
              <a:gd name="connsiteX5" fmla="*/ 91440 w 11807826"/>
              <a:gd name="connsiteY5" fmla="*/ 2828191 h 2828191"/>
              <a:gd name="connsiteX0" fmla="*/ 0 w 11807826"/>
              <a:gd name="connsiteY0" fmla="*/ 2736751 h 2736751"/>
              <a:gd name="connsiteX1" fmla="*/ 11807826 w 11807826"/>
              <a:gd name="connsiteY1" fmla="*/ 2736751 h 2736751"/>
              <a:gd name="connsiteX2" fmla="*/ 11807826 w 11807826"/>
              <a:gd name="connsiteY2" fmla="*/ 457465 h 2736751"/>
              <a:gd name="connsiteX3" fmla="*/ 11350361 w 11807826"/>
              <a:gd name="connsiteY3" fmla="*/ 0 h 2736751"/>
              <a:gd name="connsiteX4" fmla="*/ 0 w 11807826"/>
              <a:gd name="connsiteY4" fmla="*/ 0 h 2736751"/>
              <a:gd name="connsiteX0" fmla="*/ 11807826 w 11807826"/>
              <a:gd name="connsiteY0" fmla="*/ 2736751 h 2736751"/>
              <a:gd name="connsiteX1" fmla="*/ 11807826 w 11807826"/>
              <a:gd name="connsiteY1" fmla="*/ 457465 h 2736751"/>
              <a:gd name="connsiteX2" fmla="*/ 11350361 w 11807826"/>
              <a:gd name="connsiteY2" fmla="*/ 0 h 2736751"/>
              <a:gd name="connsiteX3" fmla="*/ 0 w 11807826"/>
              <a:gd name="connsiteY3" fmla="*/ 0 h 273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6" h="2736751">
                <a:moveTo>
                  <a:pt x="11807826" y="2736751"/>
                </a:moveTo>
                <a:lnTo>
                  <a:pt x="11807826" y="457465"/>
                </a:lnTo>
                <a:cubicBezTo>
                  <a:pt x="11807826" y="204814"/>
                  <a:pt x="11603012" y="0"/>
                  <a:pt x="11350361" y="0"/>
                </a:cubicBezTo>
                <a:lnTo>
                  <a:pt x="0" y="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spcBef>
                <a:spcPts val="0"/>
              </a:spcBef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21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CE89793A-E11E-434B-8861-A2A24AD5DE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8825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48252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20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Mission SBU I Online-Schulung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64FB014-998F-476A-83AB-02F0B66F6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F2028D-AA01-41AA-83F1-6EDF51E76A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487587"/>
          </a:xfrm>
        </p:spPr>
        <p:txBody>
          <a:bodyPr wrap="square"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9C1A11A-637E-4556-BC74-C7E4EDD1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96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Mission SBU I Online-Schulung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8A0F6248-1825-462D-863E-8FD0BC7384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1C7044B-AD00-4A0B-987D-10AB2AA2F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BB8307F-641C-4703-A3B0-18C3E7348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93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Mission SBU I Online-Schulung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6240463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43BB3F5-6099-4B61-A589-05E6B105DF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28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Mission SBU I Online-Schulung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371475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2FAEEE-6E6C-4B9F-8C30-3829B703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0525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7BF9EE-19E1-44B8-BB1F-181B404128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286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1124744"/>
            <a:ext cx="12192000" cy="5733257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371475" y="6502042"/>
            <a:ext cx="609600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058524" y="6502042"/>
            <a:ext cx="76199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16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 mit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84214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1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 dirty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 bwMode="gray">
          <a:xfrm>
            <a:off x="8543925" y="5308044"/>
            <a:ext cx="3276600" cy="1073706"/>
          </a:xfrm>
          <a:prstGeom prst="roundRect">
            <a:avLst>
              <a:gd name="adj" fmla="val 17712"/>
            </a:avLst>
          </a:prstGeom>
          <a:solidFill>
            <a:schemeClr val="accent1"/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ED5E4F3E-A1C6-427C-B1CE-8C924C7215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775520" y="3574030"/>
            <a:ext cx="3276600" cy="1143687"/>
          </a:xfrm>
          <a:prstGeom prst="roundRect">
            <a:avLst>
              <a:gd name="adj" fmla="val 17712"/>
            </a:avLst>
          </a:prstGeom>
          <a:solidFill>
            <a:srgbClr val="FFFFFF">
              <a:alpha val="80000"/>
            </a:srgbClr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6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371475" y="6502042"/>
            <a:ext cx="609600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058524" y="6502042"/>
            <a:ext cx="76199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0983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Mission SBU I Online-Schulung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581B0A0A-9E83-4AFD-B2F0-18899753C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</p:spTree>
    <p:extLst>
      <p:ext uri="{BB962C8B-B14F-4D97-AF65-F5344CB8AC3E}">
        <p14:creationId xmlns:p14="http://schemas.microsoft.com/office/powerpoint/2010/main" val="212093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FDCB3BE5-C7F8-40B2-9A8A-7EB4769007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65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hel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49E70B88-D04B-42BC-893F-9AA3B0842B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2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 mit Spot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2A0302BA-813F-4F16-BF85-B004EF341B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25000">
                <a:schemeClr val="accent4"/>
              </a:gs>
              <a:gs pos="83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D3750765-EBFB-4AD4-B760-B0FF6039CF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61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8992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54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983432" y="4018956"/>
            <a:ext cx="10837092" cy="830997"/>
          </a:xfrm>
        </p:spPr>
        <p:txBody>
          <a:bodyPr anchor="b"/>
          <a:lstStyle>
            <a:lvl1pPr algn="l">
              <a:spcBef>
                <a:spcPts val="0"/>
              </a:spcBef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Take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message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983432" y="5019229"/>
            <a:ext cx="10837092" cy="5539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Vielen Dank </a:t>
            </a:r>
            <a:endParaRPr lang="en-GB" dirty="0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33C794-CA00-4CB7-864D-3BEBCDA04D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234958" y="400371"/>
            <a:ext cx="1573627" cy="521729"/>
          </a:xfrm>
          <a:prstGeom prst="rect">
            <a:avLst/>
          </a:prstGeom>
        </p:spPr>
      </p:pic>
      <p:cxnSp>
        <p:nvCxnSpPr>
          <p:cNvPr id="9" name="Gerader Verbinder 8"/>
          <p:cNvCxnSpPr/>
          <p:nvPr userDrawn="1"/>
        </p:nvCxnSpPr>
        <p:spPr bwMode="gray">
          <a:xfrm>
            <a:off x="384174" y="5203895"/>
            <a:ext cx="0" cy="1654105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uckrahmen">
            <a:extLst>
              <a:ext uri="{FF2B5EF4-FFF2-40B4-BE49-F238E27FC236}">
                <a16:creationId xmlns:a16="http://schemas.microsoft.com/office/drawing/2014/main" id="{6DE40ADF-7729-4934-A1F7-56D938009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53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Titel 1"/>
          <p:cNvSpPr txBox="1">
            <a:spLocks/>
          </p:cNvSpPr>
          <p:nvPr userDrawn="1"/>
        </p:nvSpPr>
        <p:spPr bwMode="gray">
          <a:xfrm>
            <a:off x="983432" y="1988840"/>
            <a:ext cx="10837092" cy="984885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de-DE" dirty="0"/>
              <a:t>Unser Antrieb: </a:t>
            </a:r>
            <a:br>
              <a:rPr lang="de-DE" dirty="0"/>
            </a:br>
            <a:r>
              <a:rPr lang="de-DE" dirty="0"/>
              <a:t>In der Gemeinschaft Werte schützen. </a:t>
            </a:r>
          </a:p>
        </p:txBody>
      </p:sp>
      <p:sp>
        <p:nvSpPr>
          <p:cNvPr id="9" name="Textplatzhalter 19"/>
          <p:cNvSpPr txBox="1">
            <a:spLocks/>
          </p:cNvSpPr>
          <p:nvPr userDrawn="1"/>
        </p:nvSpPr>
        <p:spPr bwMode="gray">
          <a:xfrm>
            <a:off x="10229324" y="6018724"/>
            <a:ext cx="1591200" cy="5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8" name="Druckrahmen">
            <a:extLst>
              <a:ext uri="{FF2B5EF4-FFF2-40B4-BE49-F238E27FC236}">
                <a16:creationId xmlns:a16="http://schemas.microsoft.com/office/drawing/2014/main" id="{07A3AEBD-F634-4BC4-A1B7-40DC399BB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5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3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5708650"/>
          </a:xfrm>
          <a:solidFill>
            <a:schemeClr val="accent6"/>
          </a:solidFill>
          <a:ln>
            <a:noFill/>
          </a:ln>
        </p:spPr>
        <p:txBody>
          <a:bodyPr lIns="72000" tIns="72000" rIns="72000" bIns="72000">
            <a:noAutofit/>
          </a:bodyPr>
          <a:lstStyle>
            <a:lvl1pPr algn="ctr">
              <a:spcBef>
                <a:spcPts val="0"/>
              </a:spcBef>
              <a:defRPr b="0"/>
            </a:lvl1pPr>
            <a:lvl2pPr algn="ctr">
              <a:defRPr/>
            </a:lvl2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 bwMode="gray">
          <a:xfrm flipH="1">
            <a:off x="371476" y="1412876"/>
            <a:ext cx="11820525" cy="4356385"/>
          </a:xfrm>
          <a:custGeom>
            <a:avLst/>
            <a:gdLst>
              <a:gd name="connsiteX0" fmla="*/ 11324953 w 11820525"/>
              <a:gd name="connsiteY0" fmla="*/ 0 h 4356385"/>
              <a:gd name="connsiteX1" fmla="*/ 0 w 11820525"/>
              <a:gd name="connsiteY1" fmla="*/ 0 h 4356385"/>
              <a:gd name="connsiteX2" fmla="*/ 0 w 11820525"/>
              <a:gd name="connsiteY2" fmla="*/ 4356385 h 4356385"/>
              <a:gd name="connsiteX3" fmla="*/ 11820525 w 11820525"/>
              <a:gd name="connsiteY3" fmla="*/ 4356385 h 4356385"/>
              <a:gd name="connsiteX4" fmla="*/ 11820525 w 11820525"/>
              <a:gd name="connsiteY4" fmla="*/ 495572 h 4356385"/>
              <a:gd name="connsiteX5" fmla="*/ 11324953 w 11820525"/>
              <a:gd name="connsiteY5" fmla="*/ 0 h 4356385"/>
              <a:gd name="connsiteX0" fmla="*/ 0 w 11820525"/>
              <a:gd name="connsiteY0" fmla="*/ 4356385 h 4447825"/>
              <a:gd name="connsiteX1" fmla="*/ 11820525 w 11820525"/>
              <a:gd name="connsiteY1" fmla="*/ 4356385 h 4447825"/>
              <a:gd name="connsiteX2" fmla="*/ 11820525 w 11820525"/>
              <a:gd name="connsiteY2" fmla="*/ 495572 h 4447825"/>
              <a:gd name="connsiteX3" fmla="*/ 11324953 w 11820525"/>
              <a:gd name="connsiteY3" fmla="*/ 0 h 4447825"/>
              <a:gd name="connsiteX4" fmla="*/ 0 w 11820525"/>
              <a:gd name="connsiteY4" fmla="*/ 0 h 4447825"/>
              <a:gd name="connsiteX5" fmla="*/ 91440 w 11820525"/>
              <a:gd name="connsiteY5" fmla="*/ 4447825 h 4447825"/>
              <a:gd name="connsiteX0" fmla="*/ 0 w 11820525"/>
              <a:gd name="connsiteY0" fmla="*/ 4356385 h 4356385"/>
              <a:gd name="connsiteX1" fmla="*/ 11820525 w 11820525"/>
              <a:gd name="connsiteY1" fmla="*/ 4356385 h 4356385"/>
              <a:gd name="connsiteX2" fmla="*/ 11820525 w 11820525"/>
              <a:gd name="connsiteY2" fmla="*/ 495572 h 4356385"/>
              <a:gd name="connsiteX3" fmla="*/ 11324953 w 11820525"/>
              <a:gd name="connsiteY3" fmla="*/ 0 h 4356385"/>
              <a:gd name="connsiteX4" fmla="*/ 0 w 11820525"/>
              <a:gd name="connsiteY4" fmla="*/ 0 h 435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0525" h="4356385">
                <a:moveTo>
                  <a:pt x="0" y="4356385"/>
                </a:moveTo>
                <a:lnTo>
                  <a:pt x="11820525" y="4356385"/>
                </a:lnTo>
                <a:lnTo>
                  <a:pt x="11820525" y="495572"/>
                </a:lnTo>
                <a:cubicBezTo>
                  <a:pt x="11820525" y="221875"/>
                  <a:pt x="11598650" y="0"/>
                  <a:pt x="11324953" y="0"/>
                </a:cubicBezTo>
                <a:lnTo>
                  <a:pt x="0" y="0"/>
                </a:lnTo>
              </a:path>
            </a:pathLst>
          </a:custGeom>
          <a:solidFill>
            <a:schemeClr val="bg1">
              <a:alpha val="80000"/>
            </a:schemeClr>
          </a:solidFill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13" hasCustomPrompt="1"/>
          </p:nvPr>
        </p:nvSpPr>
        <p:spPr bwMode="gray">
          <a:xfrm flipH="1">
            <a:off x="12000" y="5708649"/>
            <a:ext cx="12168000" cy="144000"/>
          </a:xfrm>
          <a:prstGeom prst="rect">
            <a:avLst/>
          </a:prstGeom>
          <a:solidFill>
            <a:schemeClr val="bg1"/>
          </a:solidFill>
          <a:ln w="50800">
            <a:noFill/>
          </a:ln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65A633F5-6A14-482B-B7C3-EA41A07153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4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8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5" name="Druckrahmen">
            <a:extLst>
              <a:ext uri="{FF2B5EF4-FFF2-40B4-BE49-F238E27FC236}">
                <a16:creationId xmlns:a16="http://schemas.microsoft.com/office/drawing/2014/main" id="{039B24DE-6500-48F7-845F-83E3198759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33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1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hteck 7"/>
          <p:cNvSpPr/>
          <p:nvPr userDrawn="1"/>
        </p:nvSpPr>
        <p:spPr bwMode="white">
          <a:xfrm>
            <a:off x="0" y="0"/>
            <a:ext cx="12192000" cy="6237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10" name="Gerader Verbinder 9"/>
          <p:cNvCxnSpPr/>
          <p:nvPr userDrawn="1"/>
        </p:nvCxnSpPr>
        <p:spPr bwMode="gray">
          <a:xfrm>
            <a:off x="384174" y="5123267"/>
            <a:ext cx="0" cy="1114021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 userDrawn="1"/>
        </p:nvSpPr>
        <p:spPr bwMode="gray">
          <a:xfrm>
            <a:off x="0" y="6237287"/>
            <a:ext cx="12191995" cy="620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854634" y="6354152"/>
            <a:ext cx="983586" cy="324000"/>
          </a:xfrm>
          <a:prstGeom prst="rect">
            <a:avLst/>
          </a:prstGeom>
        </p:spPr>
      </p:pic>
      <p:sp>
        <p:nvSpPr>
          <p:cNvPr id="12" name="Druckrahmen">
            <a:extLst>
              <a:ext uri="{FF2B5EF4-FFF2-40B4-BE49-F238E27FC236}">
                <a16:creationId xmlns:a16="http://schemas.microsoft.com/office/drawing/2014/main" id="{D8267DB3-8AFE-443C-B334-7F78988201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16758" y="1316377"/>
            <a:ext cx="10080000" cy="49244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2602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 userDrawn="1"/>
        </p:nvSpPr>
        <p:spPr bwMode="white">
          <a:xfrm>
            <a:off x="0" y="1"/>
            <a:ext cx="12192000" cy="3573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Rechteck 1"/>
          <p:cNvSpPr/>
          <p:nvPr userDrawn="1"/>
        </p:nvSpPr>
        <p:spPr bwMode="gray">
          <a:xfrm>
            <a:off x="1" y="3573016"/>
            <a:ext cx="12191999" cy="3284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9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5B6CB28B-F266-4BFF-A587-37CF3DF2C6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67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573463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 algn="ctr"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4" hasCustomPrompt="1"/>
          </p:nvPr>
        </p:nvSpPr>
        <p:spPr bwMode="gray">
          <a:xfrm flipH="1">
            <a:off x="384174" y="836712"/>
            <a:ext cx="11807826" cy="2736751"/>
          </a:xfrm>
          <a:custGeom>
            <a:avLst/>
            <a:gdLst>
              <a:gd name="connsiteX0" fmla="*/ 11350361 w 11807826"/>
              <a:gd name="connsiteY0" fmla="*/ 0 h 2736751"/>
              <a:gd name="connsiteX1" fmla="*/ 0 w 11807826"/>
              <a:gd name="connsiteY1" fmla="*/ 0 h 2736751"/>
              <a:gd name="connsiteX2" fmla="*/ 0 w 11807826"/>
              <a:gd name="connsiteY2" fmla="*/ 2736751 h 2736751"/>
              <a:gd name="connsiteX3" fmla="*/ 11807826 w 11807826"/>
              <a:gd name="connsiteY3" fmla="*/ 2736751 h 2736751"/>
              <a:gd name="connsiteX4" fmla="*/ 11807826 w 11807826"/>
              <a:gd name="connsiteY4" fmla="*/ 457465 h 2736751"/>
              <a:gd name="connsiteX5" fmla="*/ 11350361 w 11807826"/>
              <a:gd name="connsiteY5" fmla="*/ 0 h 2736751"/>
              <a:gd name="connsiteX0" fmla="*/ 0 w 11807826"/>
              <a:gd name="connsiteY0" fmla="*/ 2736751 h 2828191"/>
              <a:gd name="connsiteX1" fmla="*/ 11807826 w 11807826"/>
              <a:gd name="connsiteY1" fmla="*/ 2736751 h 2828191"/>
              <a:gd name="connsiteX2" fmla="*/ 11807826 w 11807826"/>
              <a:gd name="connsiteY2" fmla="*/ 457465 h 2828191"/>
              <a:gd name="connsiteX3" fmla="*/ 11350361 w 11807826"/>
              <a:gd name="connsiteY3" fmla="*/ 0 h 2828191"/>
              <a:gd name="connsiteX4" fmla="*/ 0 w 11807826"/>
              <a:gd name="connsiteY4" fmla="*/ 0 h 2828191"/>
              <a:gd name="connsiteX5" fmla="*/ 91440 w 11807826"/>
              <a:gd name="connsiteY5" fmla="*/ 2828191 h 2828191"/>
              <a:gd name="connsiteX0" fmla="*/ 0 w 11807826"/>
              <a:gd name="connsiteY0" fmla="*/ 2736751 h 2736751"/>
              <a:gd name="connsiteX1" fmla="*/ 11807826 w 11807826"/>
              <a:gd name="connsiteY1" fmla="*/ 2736751 h 2736751"/>
              <a:gd name="connsiteX2" fmla="*/ 11807826 w 11807826"/>
              <a:gd name="connsiteY2" fmla="*/ 457465 h 2736751"/>
              <a:gd name="connsiteX3" fmla="*/ 11350361 w 11807826"/>
              <a:gd name="connsiteY3" fmla="*/ 0 h 2736751"/>
              <a:gd name="connsiteX4" fmla="*/ 0 w 11807826"/>
              <a:gd name="connsiteY4" fmla="*/ 0 h 2736751"/>
              <a:gd name="connsiteX0" fmla="*/ 11807826 w 11807826"/>
              <a:gd name="connsiteY0" fmla="*/ 2736751 h 2736751"/>
              <a:gd name="connsiteX1" fmla="*/ 11807826 w 11807826"/>
              <a:gd name="connsiteY1" fmla="*/ 457465 h 2736751"/>
              <a:gd name="connsiteX2" fmla="*/ 11350361 w 11807826"/>
              <a:gd name="connsiteY2" fmla="*/ 0 h 2736751"/>
              <a:gd name="connsiteX3" fmla="*/ 0 w 11807826"/>
              <a:gd name="connsiteY3" fmla="*/ 0 h 273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6" h="2736751">
                <a:moveTo>
                  <a:pt x="11807826" y="2736751"/>
                </a:moveTo>
                <a:lnTo>
                  <a:pt x="11807826" y="457465"/>
                </a:lnTo>
                <a:cubicBezTo>
                  <a:pt x="11807826" y="204814"/>
                  <a:pt x="11603012" y="0"/>
                  <a:pt x="11350361" y="0"/>
                </a:cubicBezTo>
                <a:lnTo>
                  <a:pt x="0" y="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spcBef>
                <a:spcPts val="0"/>
              </a:spcBef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21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CE89793A-E11E-434B-8861-A2A24AD5DE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8755389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9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20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Digitaler Vertriebscampus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64FB014-998F-476A-83AB-02F0B66F6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F2028D-AA01-41AA-83F1-6EDF51E76A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487587"/>
          </a:xfrm>
        </p:spPr>
        <p:txBody>
          <a:bodyPr wrap="square"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9C1A11A-637E-4556-BC74-C7E4EDD1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9498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Digitaler Vertriebscampus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8A0F6248-1825-462D-863E-8FD0BC7384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1C7044B-AD00-4A0B-987D-10AB2AA2F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BB8307F-641C-4703-A3B0-18C3E7348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020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Digitaler Vertriebscampus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6240463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43BB3F5-6099-4B61-A589-05E6B105DF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1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Digitaler Vertriebscampus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371475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2FAEEE-6E6C-4B9F-8C30-3829B703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0525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7BF9EE-19E1-44B8-BB1F-181B404128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9052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1124744"/>
            <a:ext cx="12192000" cy="5733257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371475" y="6502042"/>
            <a:ext cx="609600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058524" y="6502042"/>
            <a:ext cx="76199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8730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 mit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3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1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 dirty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 bwMode="gray">
          <a:xfrm>
            <a:off x="8543925" y="5308044"/>
            <a:ext cx="3276600" cy="1073706"/>
          </a:xfrm>
          <a:prstGeom prst="roundRect">
            <a:avLst>
              <a:gd name="adj" fmla="val 17712"/>
            </a:avLst>
          </a:prstGeom>
          <a:solidFill>
            <a:schemeClr val="accent1"/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ED5E4F3E-A1C6-427C-B1CE-8C924C7215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775520" y="3574030"/>
            <a:ext cx="3276600" cy="1143687"/>
          </a:xfrm>
          <a:prstGeom prst="roundRect">
            <a:avLst>
              <a:gd name="adj" fmla="val 17712"/>
            </a:avLst>
          </a:prstGeom>
          <a:solidFill>
            <a:srgbClr val="FFFFFF">
              <a:alpha val="80000"/>
            </a:srgbClr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6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371475" y="6502042"/>
            <a:ext cx="609600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058524" y="6502042"/>
            <a:ext cx="76199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6192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Digitaler Vertriebscampus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581B0A0A-9E83-4AFD-B2F0-18899753C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</p:spTree>
    <p:extLst>
      <p:ext uri="{BB962C8B-B14F-4D97-AF65-F5344CB8AC3E}">
        <p14:creationId xmlns:p14="http://schemas.microsoft.com/office/powerpoint/2010/main" val="4300459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FDCB3BE5-C7F8-40B2-9A8A-7EB4769007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6549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hel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49E70B88-D04B-42BC-893F-9AA3B0842B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69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 mit Spot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2A0302BA-813F-4F16-BF85-B004EF341B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25000">
                <a:schemeClr val="accent4"/>
              </a:gs>
              <a:gs pos="83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D3750765-EBFB-4AD4-B760-B0FF6039CF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16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54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983432" y="4018956"/>
            <a:ext cx="10837092" cy="830997"/>
          </a:xfrm>
        </p:spPr>
        <p:txBody>
          <a:bodyPr anchor="b"/>
          <a:lstStyle>
            <a:lvl1pPr algn="l">
              <a:spcBef>
                <a:spcPts val="0"/>
              </a:spcBef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Take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message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983432" y="5019229"/>
            <a:ext cx="10837092" cy="5539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Vielen Dank </a:t>
            </a:r>
            <a:endParaRPr lang="en-GB" dirty="0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33C794-CA00-4CB7-864D-3BEBCDA04D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234958" y="400371"/>
            <a:ext cx="1573627" cy="521729"/>
          </a:xfrm>
          <a:prstGeom prst="rect">
            <a:avLst/>
          </a:prstGeom>
        </p:spPr>
      </p:pic>
      <p:cxnSp>
        <p:nvCxnSpPr>
          <p:cNvPr id="9" name="Gerader Verbinder 8"/>
          <p:cNvCxnSpPr/>
          <p:nvPr userDrawn="1"/>
        </p:nvCxnSpPr>
        <p:spPr bwMode="gray">
          <a:xfrm>
            <a:off x="384174" y="5203895"/>
            <a:ext cx="0" cy="1654105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uckrahmen">
            <a:extLst>
              <a:ext uri="{FF2B5EF4-FFF2-40B4-BE49-F238E27FC236}">
                <a16:creationId xmlns:a16="http://schemas.microsoft.com/office/drawing/2014/main" id="{6DE40ADF-7729-4934-A1F7-56D938009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908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Titel 1"/>
          <p:cNvSpPr txBox="1">
            <a:spLocks/>
          </p:cNvSpPr>
          <p:nvPr userDrawn="1"/>
        </p:nvSpPr>
        <p:spPr bwMode="gray">
          <a:xfrm>
            <a:off x="983432" y="1988840"/>
            <a:ext cx="10837092" cy="984885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de-DE" dirty="0"/>
              <a:t>Unser Antrieb: </a:t>
            </a:r>
            <a:br>
              <a:rPr lang="de-DE" dirty="0"/>
            </a:br>
            <a:r>
              <a:rPr lang="de-DE" dirty="0"/>
              <a:t>In der Gemeinschaft Werte schützen. </a:t>
            </a:r>
          </a:p>
        </p:txBody>
      </p:sp>
      <p:sp>
        <p:nvSpPr>
          <p:cNvPr id="9" name="Textplatzhalter 19"/>
          <p:cNvSpPr txBox="1">
            <a:spLocks/>
          </p:cNvSpPr>
          <p:nvPr userDrawn="1"/>
        </p:nvSpPr>
        <p:spPr bwMode="gray">
          <a:xfrm>
            <a:off x="10229324" y="6018724"/>
            <a:ext cx="1591200" cy="5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8" name="Druckrahmen">
            <a:extLst>
              <a:ext uri="{FF2B5EF4-FFF2-40B4-BE49-F238E27FC236}">
                <a16:creationId xmlns:a16="http://schemas.microsoft.com/office/drawing/2014/main" id="{07A3AEBD-F634-4BC4-A1B7-40DC399BB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885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5708650"/>
          </a:xfrm>
          <a:solidFill>
            <a:schemeClr val="accent6"/>
          </a:solidFill>
          <a:ln>
            <a:noFill/>
          </a:ln>
        </p:spPr>
        <p:txBody>
          <a:bodyPr lIns="72000" tIns="72000" rIns="72000" bIns="72000">
            <a:noAutofit/>
          </a:bodyPr>
          <a:lstStyle>
            <a:lvl1pPr algn="ctr">
              <a:spcBef>
                <a:spcPts val="0"/>
              </a:spcBef>
              <a:defRPr b="0"/>
            </a:lvl1pPr>
            <a:lvl2pPr algn="ctr">
              <a:defRPr/>
            </a:lvl2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 bwMode="gray">
          <a:xfrm flipH="1">
            <a:off x="371476" y="1412876"/>
            <a:ext cx="11820525" cy="4356385"/>
          </a:xfrm>
          <a:custGeom>
            <a:avLst/>
            <a:gdLst>
              <a:gd name="connsiteX0" fmla="*/ 11324953 w 11820525"/>
              <a:gd name="connsiteY0" fmla="*/ 0 h 4356385"/>
              <a:gd name="connsiteX1" fmla="*/ 0 w 11820525"/>
              <a:gd name="connsiteY1" fmla="*/ 0 h 4356385"/>
              <a:gd name="connsiteX2" fmla="*/ 0 w 11820525"/>
              <a:gd name="connsiteY2" fmla="*/ 4356385 h 4356385"/>
              <a:gd name="connsiteX3" fmla="*/ 11820525 w 11820525"/>
              <a:gd name="connsiteY3" fmla="*/ 4356385 h 4356385"/>
              <a:gd name="connsiteX4" fmla="*/ 11820525 w 11820525"/>
              <a:gd name="connsiteY4" fmla="*/ 495572 h 4356385"/>
              <a:gd name="connsiteX5" fmla="*/ 11324953 w 11820525"/>
              <a:gd name="connsiteY5" fmla="*/ 0 h 4356385"/>
              <a:gd name="connsiteX0" fmla="*/ 0 w 11820525"/>
              <a:gd name="connsiteY0" fmla="*/ 4356385 h 4447825"/>
              <a:gd name="connsiteX1" fmla="*/ 11820525 w 11820525"/>
              <a:gd name="connsiteY1" fmla="*/ 4356385 h 4447825"/>
              <a:gd name="connsiteX2" fmla="*/ 11820525 w 11820525"/>
              <a:gd name="connsiteY2" fmla="*/ 495572 h 4447825"/>
              <a:gd name="connsiteX3" fmla="*/ 11324953 w 11820525"/>
              <a:gd name="connsiteY3" fmla="*/ 0 h 4447825"/>
              <a:gd name="connsiteX4" fmla="*/ 0 w 11820525"/>
              <a:gd name="connsiteY4" fmla="*/ 0 h 4447825"/>
              <a:gd name="connsiteX5" fmla="*/ 91440 w 11820525"/>
              <a:gd name="connsiteY5" fmla="*/ 4447825 h 4447825"/>
              <a:gd name="connsiteX0" fmla="*/ 0 w 11820525"/>
              <a:gd name="connsiteY0" fmla="*/ 4356385 h 4356385"/>
              <a:gd name="connsiteX1" fmla="*/ 11820525 w 11820525"/>
              <a:gd name="connsiteY1" fmla="*/ 4356385 h 4356385"/>
              <a:gd name="connsiteX2" fmla="*/ 11820525 w 11820525"/>
              <a:gd name="connsiteY2" fmla="*/ 495572 h 4356385"/>
              <a:gd name="connsiteX3" fmla="*/ 11324953 w 11820525"/>
              <a:gd name="connsiteY3" fmla="*/ 0 h 4356385"/>
              <a:gd name="connsiteX4" fmla="*/ 0 w 11820525"/>
              <a:gd name="connsiteY4" fmla="*/ 0 h 435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0525" h="4356385">
                <a:moveTo>
                  <a:pt x="0" y="4356385"/>
                </a:moveTo>
                <a:lnTo>
                  <a:pt x="11820525" y="4356385"/>
                </a:lnTo>
                <a:lnTo>
                  <a:pt x="11820525" y="495572"/>
                </a:lnTo>
                <a:cubicBezTo>
                  <a:pt x="11820525" y="221875"/>
                  <a:pt x="11598650" y="0"/>
                  <a:pt x="11324953" y="0"/>
                </a:cubicBezTo>
                <a:lnTo>
                  <a:pt x="0" y="0"/>
                </a:lnTo>
              </a:path>
            </a:pathLst>
          </a:custGeom>
          <a:solidFill>
            <a:schemeClr val="bg1">
              <a:alpha val="80000"/>
            </a:schemeClr>
          </a:solidFill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13" hasCustomPrompt="1"/>
          </p:nvPr>
        </p:nvSpPr>
        <p:spPr bwMode="gray">
          <a:xfrm flipH="1">
            <a:off x="12000" y="5708649"/>
            <a:ext cx="12168000" cy="144000"/>
          </a:xfrm>
          <a:prstGeom prst="rect">
            <a:avLst/>
          </a:prstGeom>
          <a:solidFill>
            <a:schemeClr val="bg1"/>
          </a:solidFill>
          <a:ln w="50800">
            <a:noFill/>
          </a:ln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65A633F5-6A14-482B-B7C3-EA41A07153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95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5" name="Druckrahmen">
            <a:extLst>
              <a:ext uri="{FF2B5EF4-FFF2-40B4-BE49-F238E27FC236}">
                <a16:creationId xmlns:a16="http://schemas.microsoft.com/office/drawing/2014/main" id="{039B24DE-6500-48F7-845F-83E3198759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2052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hteck 7"/>
          <p:cNvSpPr/>
          <p:nvPr userDrawn="1"/>
        </p:nvSpPr>
        <p:spPr bwMode="white">
          <a:xfrm>
            <a:off x="0" y="0"/>
            <a:ext cx="12192000" cy="6237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10" name="Gerader Verbinder 9"/>
          <p:cNvCxnSpPr/>
          <p:nvPr userDrawn="1"/>
        </p:nvCxnSpPr>
        <p:spPr bwMode="gray">
          <a:xfrm>
            <a:off x="384174" y="5123267"/>
            <a:ext cx="0" cy="1114021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 userDrawn="1"/>
        </p:nvSpPr>
        <p:spPr bwMode="gray">
          <a:xfrm>
            <a:off x="0" y="6237287"/>
            <a:ext cx="12191995" cy="620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854634" y="6354152"/>
            <a:ext cx="983586" cy="324000"/>
          </a:xfrm>
          <a:prstGeom prst="rect">
            <a:avLst/>
          </a:prstGeom>
        </p:spPr>
      </p:pic>
      <p:sp>
        <p:nvSpPr>
          <p:cNvPr id="12" name="Druckrahmen">
            <a:extLst>
              <a:ext uri="{FF2B5EF4-FFF2-40B4-BE49-F238E27FC236}">
                <a16:creationId xmlns:a16="http://schemas.microsoft.com/office/drawing/2014/main" id="{D8267DB3-8AFE-443C-B334-7F78988201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16758" y="1316377"/>
            <a:ext cx="10080000" cy="49244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54498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 userDrawn="1"/>
        </p:nvSpPr>
        <p:spPr bwMode="white">
          <a:xfrm>
            <a:off x="0" y="1"/>
            <a:ext cx="12192000" cy="3573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Rechteck 1"/>
          <p:cNvSpPr/>
          <p:nvPr userDrawn="1"/>
        </p:nvSpPr>
        <p:spPr bwMode="gray">
          <a:xfrm>
            <a:off x="1" y="3573016"/>
            <a:ext cx="12191999" cy="3284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9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5B6CB28B-F266-4BFF-A587-37CF3DF2C6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6534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4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573463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 algn="ctr"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4" hasCustomPrompt="1"/>
          </p:nvPr>
        </p:nvSpPr>
        <p:spPr bwMode="gray">
          <a:xfrm flipH="1">
            <a:off x="384174" y="836712"/>
            <a:ext cx="11807826" cy="2736751"/>
          </a:xfrm>
          <a:custGeom>
            <a:avLst/>
            <a:gdLst>
              <a:gd name="connsiteX0" fmla="*/ 11350361 w 11807826"/>
              <a:gd name="connsiteY0" fmla="*/ 0 h 2736751"/>
              <a:gd name="connsiteX1" fmla="*/ 0 w 11807826"/>
              <a:gd name="connsiteY1" fmla="*/ 0 h 2736751"/>
              <a:gd name="connsiteX2" fmla="*/ 0 w 11807826"/>
              <a:gd name="connsiteY2" fmla="*/ 2736751 h 2736751"/>
              <a:gd name="connsiteX3" fmla="*/ 11807826 w 11807826"/>
              <a:gd name="connsiteY3" fmla="*/ 2736751 h 2736751"/>
              <a:gd name="connsiteX4" fmla="*/ 11807826 w 11807826"/>
              <a:gd name="connsiteY4" fmla="*/ 457465 h 2736751"/>
              <a:gd name="connsiteX5" fmla="*/ 11350361 w 11807826"/>
              <a:gd name="connsiteY5" fmla="*/ 0 h 2736751"/>
              <a:gd name="connsiteX0" fmla="*/ 0 w 11807826"/>
              <a:gd name="connsiteY0" fmla="*/ 2736751 h 2828191"/>
              <a:gd name="connsiteX1" fmla="*/ 11807826 w 11807826"/>
              <a:gd name="connsiteY1" fmla="*/ 2736751 h 2828191"/>
              <a:gd name="connsiteX2" fmla="*/ 11807826 w 11807826"/>
              <a:gd name="connsiteY2" fmla="*/ 457465 h 2828191"/>
              <a:gd name="connsiteX3" fmla="*/ 11350361 w 11807826"/>
              <a:gd name="connsiteY3" fmla="*/ 0 h 2828191"/>
              <a:gd name="connsiteX4" fmla="*/ 0 w 11807826"/>
              <a:gd name="connsiteY4" fmla="*/ 0 h 2828191"/>
              <a:gd name="connsiteX5" fmla="*/ 91440 w 11807826"/>
              <a:gd name="connsiteY5" fmla="*/ 2828191 h 2828191"/>
              <a:gd name="connsiteX0" fmla="*/ 0 w 11807826"/>
              <a:gd name="connsiteY0" fmla="*/ 2736751 h 2736751"/>
              <a:gd name="connsiteX1" fmla="*/ 11807826 w 11807826"/>
              <a:gd name="connsiteY1" fmla="*/ 2736751 h 2736751"/>
              <a:gd name="connsiteX2" fmla="*/ 11807826 w 11807826"/>
              <a:gd name="connsiteY2" fmla="*/ 457465 h 2736751"/>
              <a:gd name="connsiteX3" fmla="*/ 11350361 w 11807826"/>
              <a:gd name="connsiteY3" fmla="*/ 0 h 2736751"/>
              <a:gd name="connsiteX4" fmla="*/ 0 w 11807826"/>
              <a:gd name="connsiteY4" fmla="*/ 0 h 2736751"/>
              <a:gd name="connsiteX0" fmla="*/ 11807826 w 11807826"/>
              <a:gd name="connsiteY0" fmla="*/ 2736751 h 2736751"/>
              <a:gd name="connsiteX1" fmla="*/ 11807826 w 11807826"/>
              <a:gd name="connsiteY1" fmla="*/ 457465 h 2736751"/>
              <a:gd name="connsiteX2" fmla="*/ 11350361 w 11807826"/>
              <a:gd name="connsiteY2" fmla="*/ 0 h 2736751"/>
              <a:gd name="connsiteX3" fmla="*/ 0 w 11807826"/>
              <a:gd name="connsiteY3" fmla="*/ 0 h 273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6" h="2736751">
                <a:moveTo>
                  <a:pt x="11807826" y="2736751"/>
                </a:moveTo>
                <a:lnTo>
                  <a:pt x="11807826" y="457465"/>
                </a:lnTo>
                <a:cubicBezTo>
                  <a:pt x="11807826" y="204814"/>
                  <a:pt x="11603012" y="0"/>
                  <a:pt x="11350361" y="0"/>
                </a:cubicBezTo>
                <a:lnTo>
                  <a:pt x="0" y="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spcBef>
                <a:spcPts val="0"/>
              </a:spcBef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21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CE89793A-E11E-434B-8861-A2A24AD5DE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063147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20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64FB014-998F-476A-83AB-02F0B66F6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F2028D-AA01-41AA-83F1-6EDF51E76A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487587"/>
          </a:xfrm>
        </p:spPr>
        <p:txBody>
          <a:bodyPr wrap="square"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9C1A11A-637E-4556-BC74-C7E4EDD1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0643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8A0F6248-1825-462D-863E-8FD0BC7384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1C7044B-AD00-4A0B-987D-10AB2AA2F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BB8307F-641C-4703-A3B0-18C3E7348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50563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6240463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43BB3F5-6099-4B61-A589-05E6B105DF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107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371475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2FAEEE-6E6C-4B9F-8C30-3829B703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0525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7BF9EE-19E1-44B8-BB1F-181B404128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7762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1124744"/>
            <a:ext cx="12192000" cy="5733257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1094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 mit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4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1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 dirty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 bwMode="gray">
          <a:xfrm>
            <a:off x="8543925" y="5308044"/>
            <a:ext cx="3276600" cy="1073706"/>
          </a:xfrm>
          <a:prstGeom prst="roundRect">
            <a:avLst>
              <a:gd name="adj" fmla="val 17712"/>
            </a:avLst>
          </a:prstGeom>
          <a:solidFill>
            <a:schemeClr val="accent1"/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ED5E4F3E-A1C6-427C-B1CE-8C924C7215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775520" y="3574030"/>
            <a:ext cx="3276600" cy="1143687"/>
          </a:xfrm>
          <a:prstGeom prst="roundRect">
            <a:avLst>
              <a:gd name="adj" fmla="val 17712"/>
            </a:avLst>
          </a:prstGeom>
          <a:solidFill>
            <a:srgbClr val="FFFFFF">
              <a:alpha val="80000"/>
            </a:srgbClr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6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83348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581B0A0A-9E83-4AFD-B2F0-18899753C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</p:spTree>
    <p:extLst>
      <p:ext uri="{BB962C8B-B14F-4D97-AF65-F5344CB8AC3E}">
        <p14:creationId xmlns:p14="http://schemas.microsoft.com/office/powerpoint/2010/main" val="17603383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|  Platzhalter 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FDCB3BE5-C7F8-40B2-9A8A-7EB4769007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030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hel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|  Platzhalter 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49E70B88-D04B-42BC-893F-9AA3B0842B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727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 mit Spot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2A0302BA-813F-4F16-BF85-B004EF341B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25000">
                <a:schemeClr val="accent4"/>
              </a:gs>
              <a:gs pos="83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01.07.2019</a:t>
            </a:r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|  Platzhalter 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D3750765-EBFB-4AD4-B760-B0FF6039CF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662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54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983432" y="4018956"/>
            <a:ext cx="10837092" cy="830997"/>
          </a:xfrm>
        </p:spPr>
        <p:txBody>
          <a:bodyPr anchor="b"/>
          <a:lstStyle>
            <a:lvl1pPr algn="l">
              <a:spcBef>
                <a:spcPts val="0"/>
              </a:spcBef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Take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message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983432" y="5019229"/>
            <a:ext cx="10837092" cy="5539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Vielen Dank </a:t>
            </a:r>
            <a:endParaRPr lang="en-GB" dirty="0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33C794-CA00-4CB7-864D-3BEBCDA04D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234958" y="400371"/>
            <a:ext cx="1573627" cy="521729"/>
          </a:xfrm>
          <a:prstGeom prst="rect">
            <a:avLst/>
          </a:prstGeom>
        </p:spPr>
      </p:pic>
      <p:cxnSp>
        <p:nvCxnSpPr>
          <p:cNvPr id="9" name="Gerader Verbinder 8"/>
          <p:cNvCxnSpPr/>
          <p:nvPr userDrawn="1"/>
        </p:nvCxnSpPr>
        <p:spPr bwMode="gray">
          <a:xfrm>
            <a:off x="384174" y="5203895"/>
            <a:ext cx="0" cy="1654105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uckrahmen">
            <a:extLst>
              <a:ext uri="{FF2B5EF4-FFF2-40B4-BE49-F238E27FC236}">
                <a16:creationId xmlns:a16="http://schemas.microsoft.com/office/drawing/2014/main" id="{6DE40ADF-7729-4934-A1F7-56D938009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6436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Titel 1"/>
          <p:cNvSpPr txBox="1">
            <a:spLocks/>
          </p:cNvSpPr>
          <p:nvPr userDrawn="1"/>
        </p:nvSpPr>
        <p:spPr bwMode="gray">
          <a:xfrm>
            <a:off x="983432" y="1988840"/>
            <a:ext cx="10837092" cy="984885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de-DE" dirty="0"/>
              <a:t>Unser Antrieb: </a:t>
            </a:r>
            <a:br>
              <a:rPr lang="de-DE" dirty="0"/>
            </a:br>
            <a:r>
              <a:rPr lang="de-DE" dirty="0"/>
              <a:t>In der Gemeinschaft Werte schützen. </a:t>
            </a:r>
          </a:p>
        </p:txBody>
      </p:sp>
      <p:sp>
        <p:nvSpPr>
          <p:cNvPr id="9" name="Textplatzhalter 19"/>
          <p:cNvSpPr txBox="1">
            <a:spLocks/>
          </p:cNvSpPr>
          <p:nvPr userDrawn="1"/>
        </p:nvSpPr>
        <p:spPr bwMode="gray">
          <a:xfrm>
            <a:off x="10229324" y="6018724"/>
            <a:ext cx="1591200" cy="5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8" name="Druckrahmen">
            <a:extLst>
              <a:ext uri="{FF2B5EF4-FFF2-40B4-BE49-F238E27FC236}">
                <a16:creationId xmlns:a16="http://schemas.microsoft.com/office/drawing/2014/main" id="{07A3AEBD-F634-4BC4-A1B7-40DC399BB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499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oleObject" Target="../embeddings/oleObject9.bin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ags" Target="../tags/tag15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27.xml"/><Relationship Id="rId19" Type="http://schemas.openxmlformats.org/officeDocument/2006/relationships/vmlDrawing" Target="../drawings/vmlDrawing9.v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1771470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6" name="think-cell Folie" r:id="rId21" imgW="404" imgH="405" progId="TCLayout.ActiveDocument.1">
                  <p:embed/>
                </p:oleObj>
              </mc:Choice>
              <mc:Fallback>
                <p:oleObj name="think-cell Folie" r:id="rId21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Headlinebalken"/>
          <p:cNvSpPr/>
          <p:nvPr userDrawn="1"/>
        </p:nvSpPr>
        <p:spPr bwMode="gray">
          <a:xfrm>
            <a:off x="0" y="1"/>
            <a:ext cx="12192000" cy="1124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71475" y="1412875"/>
            <a:ext cx="11449048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71475" y="6502042"/>
            <a:ext cx="6096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02.06.2023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07529" y="6502042"/>
            <a:ext cx="976330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Mission SBU I Online-Schulung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ruckrahmen">
            <a:extLst>
              <a:ext uri="{FF2B5EF4-FFF2-40B4-BE49-F238E27FC236}">
                <a16:creationId xmlns:a16="http://schemas.microsoft.com/office/drawing/2014/main" id="{C23BDD6F-6C7A-454F-BD3A-0BCDFFAEE0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6" name="Textplatzhalter 6"/>
          <p:cNvSpPr txBox="1">
            <a:spLocks/>
          </p:cNvSpPr>
          <p:nvPr userDrawn="1"/>
        </p:nvSpPr>
        <p:spPr bwMode="blackWhite">
          <a:xfrm>
            <a:off x="10832400" y="255600"/>
            <a:ext cx="982800" cy="324000"/>
          </a:xfrm>
          <a:prstGeom prst="rect">
            <a:avLst/>
          </a:prstGeom>
          <a:blipFill>
            <a:blip r:embed="rId23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93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1" r:id="rId2"/>
    <p:sldLayoutId id="2147483655" r:id="rId3"/>
    <p:sldLayoutId id="2147483662" r:id="rId4"/>
    <p:sldLayoutId id="2147483665" r:id="rId5"/>
    <p:sldLayoutId id="2147483650" r:id="rId6"/>
    <p:sldLayoutId id="2147483656" r:id="rId7"/>
    <p:sldLayoutId id="2147483657" r:id="rId8"/>
    <p:sldLayoutId id="2147483663" r:id="rId9"/>
    <p:sldLayoutId id="2147483658" r:id="rId10"/>
    <p:sldLayoutId id="2147483666" r:id="rId11"/>
    <p:sldLayoutId id="2147483654" r:id="rId12"/>
    <p:sldLayoutId id="2147483660" r:id="rId13"/>
    <p:sldLayoutId id="2147483671" r:id="rId14"/>
    <p:sldLayoutId id="2147483667" r:id="rId15"/>
    <p:sldLayoutId id="2147483661" r:id="rId16"/>
    <p:sldLayoutId id="2147483669" r:id="rId17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55600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749" userDrawn="1">
          <p15:clr>
            <a:srgbClr val="F26B43"/>
          </p15:clr>
        </p15:guide>
        <p15:guide id="7" pos="3931" userDrawn="1">
          <p15:clr>
            <a:srgbClr val="F26B43"/>
          </p15:clr>
        </p15:guide>
        <p15:guide id="8" orient="horz" pos="2455" userDrawn="1">
          <p15:clr>
            <a:srgbClr val="F26B43"/>
          </p15:clr>
        </p15:guide>
        <p15:guide id="9" orient="horz" pos="89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0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9" name="think-cell Folie" r:id="rId21" imgW="404" imgH="405" progId="TCLayout.ActiveDocument.1">
                  <p:embed/>
                </p:oleObj>
              </mc:Choice>
              <mc:Fallback>
                <p:oleObj name="think-cell Folie" r:id="rId21" imgW="404" imgH="40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Headlinebalken"/>
          <p:cNvSpPr/>
          <p:nvPr userDrawn="1"/>
        </p:nvSpPr>
        <p:spPr bwMode="gray">
          <a:xfrm>
            <a:off x="0" y="1"/>
            <a:ext cx="12192000" cy="1124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71475" y="1412875"/>
            <a:ext cx="11449048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71475" y="6502042"/>
            <a:ext cx="6096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14.06.2023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07529" y="6502042"/>
            <a:ext cx="976330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Digitaler Vertriebscampus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ruckrahmen">
            <a:extLst>
              <a:ext uri="{FF2B5EF4-FFF2-40B4-BE49-F238E27FC236}">
                <a16:creationId xmlns:a16="http://schemas.microsoft.com/office/drawing/2014/main" id="{C23BDD6F-6C7A-454F-BD3A-0BCDFFAEE0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6" name="Textplatzhalter 6"/>
          <p:cNvSpPr txBox="1">
            <a:spLocks/>
          </p:cNvSpPr>
          <p:nvPr userDrawn="1"/>
        </p:nvSpPr>
        <p:spPr bwMode="blackWhite">
          <a:xfrm>
            <a:off x="10832400" y="255600"/>
            <a:ext cx="982800" cy="324000"/>
          </a:xfrm>
          <a:prstGeom prst="rect">
            <a:avLst/>
          </a:prstGeom>
          <a:blipFill>
            <a:blip r:embed="rId23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805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55600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4020">
          <p15:clr>
            <a:srgbClr val="F26B43"/>
          </p15:clr>
        </p15:guide>
        <p15:guide id="5" pos="3840">
          <p15:clr>
            <a:srgbClr val="F26B43"/>
          </p15:clr>
        </p15:guide>
        <p15:guide id="6" pos="3749">
          <p15:clr>
            <a:srgbClr val="F26B43"/>
          </p15:clr>
        </p15:guide>
        <p15:guide id="7" pos="3931">
          <p15:clr>
            <a:srgbClr val="F26B43"/>
          </p15:clr>
        </p15:guide>
        <p15:guide id="8" orient="horz" pos="2455">
          <p15:clr>
            <a:srgbClr val="F26B43"/>
          </p15:clr>
        </p15:guide>
        <p15:guide id="9" orient="horz" pos="89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adlinebalken"/>
          <p:cNvSpPr/>
          <p:nvPr userDrawn="1"/>
        </p:nvSpPr>
        <p:spPr bwMode="gray">
          <a:xfrm>
            <a:off x="0" y="1"/>
            <a:ext cx="12192000" cy="1124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71475" y="1412875"/>
            <a:ext cx="11449048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71475" y="6502042"/>
            <a:ext cx="6096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01.07.2019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07529" y="6502042"/>
            <a:ext cx="976330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|  Platzhalter Fußzeile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ruckrahmen">
            <a:extLst>
              <a:ext uri="{FF2B5EF4-FFF2-40B4-BE49-F238E27FC236}">
                <a16:creationId xmlns:a16="http://schemas.microsoft.com/office/drawing/2014/main" id="{C23BDD6F-6C7A-454F-BD3A-0BCDFFAEE0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6" name="Textplatzhalter 6"/>
          <p:cNvSpPr txBox="1">
            <a:spLocks/>
          </p:cNvSpPr>
          <p:nvPr userDrawn="1"/>
        </p:nvSpPr>
        <p:spPr bwMode="blackWhite">
          <a:xfrm>
            <a:off x="10832400" y="255600"/>
            <a:ext cx="982800" cy="324000"/>
          </a:xfrm>
          <a:prstGeom prst="rect">
            <a:avLst/>
          </a:prstGeom>
          <a:blipFill>
            <a:blip r:embed="rId19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35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55600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4020">
          <p15:clr>
            <a:srgbClr val="F26B43"/>
          </p15:clr>
        </p15:guide>
        <p15:guide id="5" pos="3840">
          <p15:clr>
            <a:srgbClr val="F26B43"/>
          </p15:clr>
        </p15:guide>
        <p15:guide id="6" pos="3749">
          <p15:clr>
            <a:srgbClr val="F26B43"/>
          </p15:clr>
        </p15:guide>
        <p15:guide id="7" pos="3931">
          <p15:clr>
            <a:srgbClr val="F26B43"/>
          </p15:clr>
        </p15:guide>
        <p15:guide id="8" orient="horz" pos="2455">
          <p15:clr>
            <a:srgbClr val="F26B43"/>
          </p15:clr>
        </p15:guide>
        <p15:guide id="9" orient="horz" pos="89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0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7.jpg"/><Relationship Id="rId2" Type="http://schemas.openxmlformats.org/officeDocument/2006/relationships/tags" Target="../tags/tag41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4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3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4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.jp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5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tags" Target="../tags/tag4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image" Target="../media/image9.emf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30.bin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8.jp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48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49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50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9.jpg"/><Relationship Id="rId5" Type="http://schemas.openxmlformats.org/officeDocument/2006/relationships/image" Target="../media/image9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tags" Target="../tags/tag51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20.jpg"/><Relationship Id="rId11" Type="http://schemas.openxmlformats.org/officeDocument/2006/relationships/image" Target="../media/image25.jpg"/><Relationship Id="rId5" Type="http://schemas.openxmlformats.org/officeDocument/2006/relationships/image" Target="../media/image9.e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3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4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tags" Target="../tags/tag56.xml"/><Relationship Id="rId7" Type="http://schemas.openxmlformats.org/officeDocument/2006/relationships/image" Target="../media/image3.emf"/><Relationship Id="rId2" Type="http://schemas.openxmlformats.org/officeDocument/2006/relationships/tags" Target="../tags/tag55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39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tags" Target="../tags/tag58.xml"/><Relationship Id="rId7" Type="http://schemas.openxmlformats.org/officeDocument/2006/relationships/image" Target="../media/image3.emf"/><Relationship Id="rId2" Type="http://schemas.openxmlformats.org/officeDocument/2006/relationships/tags" Target="../tags/tag5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40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59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9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60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1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30.jpg"/><Relationship Id="rId5" Type="http://schemas.openxmlformats.org/officeDocument/2006/relationships/image" Target="../media/image9.emf"/><Relationship Id="rId4" Type="http://schemas.openxmlformats.org/officeDocument/2006/relationships/oleObject" Target="../embeddings/oleObject4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1.jpg"/><Relationship Id="rId2" Type="http://schemas.openxmlformats.org/officeDocument/2006/relationships/tags" Target="../tags/tag6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4.bin"/><Relationship Id="rId4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64.xml"/><Relationship Id="rId7" Type="http://schemas.openxmlformats.org/officeDocument/2006/relationships/image" Target="../media/image3.emf"/><Relationship Id="rId2" Type="http://schemas.openxmlformats.org/officeDocument/2006/relationships/tags" Target="../tags/tag63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45.bin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310.sv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tags" Target="../tags/tag66.xml"/><Relationship Id="rId7" Type="http://schemas.openxmlformats.org/officeDocument/2006/relationships/image" Target="../media/image3.emf"/><Relationship Id="rId2" Type="http://schemas.openxmlformats.org/officeDocument/2006/relationships/tags" Target="../tags/tag65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46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67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7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68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36.jpg"/><Relationship Id="rId5" Type="http://schemas.openxmlformats.org/officeDocument/2006/relationships/image" Target="../media/image9.emf"/><Relationship Id="rId4" Type="http://schemas.openxmlformats.org/officeDocument/2006/relationships/oleObject" Target="../embeddings/oleObject48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tags" Target="../tags/tag70.xml"/><Relationship Id="rId7" Type="http://schemas.openxmlformats.org/officeDocument/2006/relationships/image" Target="../media/image3.emf"/><Relationship Id="rId2" Type="http://schemas.openxmlformats.org/officeDocument/2006/relationships/tags" Target="../tags/tag69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49.bin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3100.sv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tags" Target="../tags/tag72.xml"/><Relationship Id="rId7" Type="http://schemas.openxmlformats.org/officeDocument/2006/relationships/image" Target="../media/image3.emf"/><Relationship Id="rId2" Type="http://schemas.openxmlformats.org/officeDocument/2006/relationships/tags" Target="../tags/tag71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50.bin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310.sv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3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5.jp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1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tags" Target="../tags/tag75.xml"/><Relationship Id="rId7" Type="http://schemas.openxmlformats.org/officeDocument/2006/relationships/image" Target="../media/image39.emf"/><Relationship Id="rId2" Type="http://schemas.openxmlformats.org/officeDocument/2006/relationships/tags" Target="../tags/tag74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52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39062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Bildplatzhalter 10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0" b="8380"/>
          <a:stretch>
            <a:fillRect/>
          </a:stretch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Die neue SBU Premium der Gothaer – </a:t>
            </a:r>
          </a:p>
          <a:p>
            <a:r>
              <a:rPr lang="de-DE" sz="3200" b="0" dirty="0" err="1" smtClean="0"/>
              <a:t>Aufder</a:t>
            </a:r>
            <a:r>
              <a:rPr lang="de-DE" sz="3200" b="0" dirty="0" smtClean="0"/>
              <a:t> Suche nach Mehrwerten für Ihre Beratung</a:t>
            </a:r>
            <a:endParaRPr lang="de-DE" sz="3200" b="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432" y="2481283"/>
            <a:ext cx="10837092" cy="492443"/>
          </a:xfrm>
        </p:spPr>
        <p:txBody>
          <a:bodyPr vert="horz"/>
          <a:lstStyle/>
          <a:p>
            <a:r>
              <a:rPr lang="de-DE" dirty="0" smtClean="0"/>
              <a:t>Die neuen Gothaer SBU Tarife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günstiger      einfacher       besser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mtClean="0"/>
              <a:t> </a:t>
            </a:r>
            <a:r>
              <a:rPr lang="de-DE" dirty="0" smtClean="0"/>
              <a:t>Norbert Kern  Key Account Manager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65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6" b="10106"/>
          <a:stretch>
            <a:fillRect/>
          </a:stretch>
        </p:blipFill>
        <p:spPr/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CF9C6AD-3809-42E7-A29D-6C7860A26D1C}"/>
              </a:ext>
            </a:extLst>
          </p:cNvPr>
          <p:cNvSpPr/>
          <p:nvPr/>
        </p:nvSpPr>
        <p:spPr bwMode="gray">
          <a:xfrm>
            <a:off x="5240" y="0"/>
            <a:ext cx="12186760" cy="6858000"/>
          </a:xfrm>
          <a:prstGeom prst="rect">
            <a:avLst/>
          </a:prstGeom>
          <a:solidFill>
            <a:srgbClr val="00718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32" name="Textplatzhalter 23"/>
          <p:cNvSpPr txBox="1">
            <a:spLocks/>
          </p:cNvSpPr>
          <p:nvPr/>
        </p:nvSpPr>
        <p:spPr bwMode="gray">
          <a:xfrm>
            <a:off x="370800" y="6106715"/>
            <a:ext cx="11443256" cy="411572"/>
          </a:xfrm>
          <a:prstGeom prst="roundRect">
            <a:avLst>
              <a:gd name="adj" fmla="val 17712"/>
            </a:avLst>
          </a:prstGeom>
          <a:noFill/>
        </p:spPr>
        <p:txBody>
          <a:bodyPr vert="horz" wrap="square" lIns="144000" tIns="108000" rIns="144000" bIns="108000" rtlCol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b="0" baseline="30000" dirty="0" smtClean="0"/>
              <a:t>1</a:t>
            </a:r>
            <a:r>
              <a:rPr lang="de-DE" sz="1000" b="0" dirty="0" smtClean="0"/>
              <a:t> inkl. BU </a:t>
            </a:r>
            <a:r>
              <a:rPr lang="de-DE" sz="1000" b="0" dirty="0" err="1" smtClean="0"/>
              <a:t>Invest</a:t>
            </a:r>
            <a:r>
              <a:rPr lang="de-DE" sz="1000" b="0" dirty="0" smtClean="0"/>
              <a:t> und SBU Direktversicherung. </a:t>
            </a:r>
            <a:r>
              <a:rPr lang="de-DE" sz="1000" b="0" smtClean="0"/>
              <a:t>Nicht </a:t>
            </a:r>
            <a:r>
              <a:rPr lang="de-DE" sz="1000" b="0" dirty="0" smtClean="0"/>
              <a:t>BUZ.</a:t>
            </a:r>
            <a:endParaRPr lang="de-DE" sz="1000" b="0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FABA8981-643C-47FC-8612-AB325F66B9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88" y="-6179"/>
            <a:ext cx="8806856" cy="6858000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7502" y="-18537"/>
            <a:ext cx="12184498" cy="6870358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82000">
                <a:srgbClr val="00718F">
                  <a:alpha val="58000"/>
                </a:srgbClr>
              </a:gs>
              <a:gs pos="42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0832537" y="255600"/>
            <a:ext cx="982663" cy="323850"/>
          </a:xfrm>
        </p:spPr>
        <p:txBody>
          <a:bodyPr/>
          <a:lstStyle/>
          <a:p>
            <a:endParaRPr lang="de-DE"/>
          </a:p>
        </p:txBody>
      </p:sp>
      <p:sp>
        <p:nvSpPr>
          <p:cNvPr id="30" name="Eine Ecke des Rechtecks schneiden 29"/>
          <p:cNvSpPr/>
          <p:nvPr/>
        </p:nvSpPr>
        <p:spPr>
          <a:xfrm>
            <a:off x="7501" y="1412776"/>
            <a:ext cx="6448539" cy="864096"/>
          </a:xfrm>
          <a:prstGeom prst="snip1Rect">
            <a:avLst/>
          </a:prstGeom>
          <a:solidFill>
            <a:schemeClr val="bg1">
              <a:alpha val="7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31" name="Eine Ecke des Rechtecks schneiden 30"/>
          <p:cNvSpPr/>
          <p:nvPr/>
        </p:nvSpPr>
        <p:spPr>
          <a:xfrm>
            <a:off x="7501" y="3068960"/>
            <a:ext cx="6448539" cy="864096"/>
          </a:xfrm>
          <a:prstGeom prst="snip1Rect">
            <a:avLst/>
          </a:prstGeom>
          <a:solidFill>
            <a:schemeClr val="bg1">
              <a:alpha val="7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33" name="Eine Ecke des Rechtecks schneiden 32"/>
          <p:cNvSpPr/>
          <p:nvPr/>
        </p:nvSpPr>
        <p:spPr>
          <a:xfrm>
            <a:off x="7501" y="4077072"/>
            <a:ext cx="6448539" cy="864096"/>
          </a:xfrm>
          <a:prstGeom prst="snip1Rect">
            <a:avLst/>
          </a:prstGeom>
          <a:solidFill>
            <a:schemeClr val="bg1">
              <a:alpha val="7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34" name="Rechteck 214">
            <a:extLst>
              <a:ext uri="{FF2B5EF4-FFF2-40B4-BE49-F238E27FC236}">
                <a16:creationId xmlns:a16="http://schemas.microsoft.com/office/drawing/2014/main" id="{7BC542AC-80A2-493D-B975-4AF6B3962B62}"/>
              </a:ext>
            </a:extLst>
          </p:cNvPr>
          <p:cNvSpPr/>
          <p:nvPr/>
        </p:nvSpPr>
        <p:spPr>
          <a:xfrm>
            <a:off x="1631824" y="959164"/>
            <a:ext cx="2880000" cy="43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lIns="0" rIns="0" rtlCol="0" anchor="ctr"/>
          <a:lstStyle/>
          <a:p>
            <a:pPr marL="0" marR="0" lvl="0" indent="0" algn="ctr" defTabSz="71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noProof="0" dirty="0" smtClean="0">
                <a:solidFill>
                  <a:srgbClr val="FFFFFF"/>
                </a:solidFill>
                <a:latin typeface="Segoe UI" panose="020B0502040204020203" pitchFamily="34" charset="0"/>
                <a:cs typeface="Arial"/>
              </a:rPr>
              <a:t>SCHICHT 2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cs typeface="Arial"/>
            </a:endParaRPr>
          </a:p>
        </p:txBody>
      </p:sp>
      <p:sp>
        <p:nvSpPr>
          <p:cNvPr id="35" name="Rechteck 214">
            <a:extLst>
              <a:ext uri="{FF2B5EF4-FFF2-40B4-BE49-F238E27FC236}">
                <a16:creationId xmlns:a16="http://schemas.microsoft.com/office/drawing/2014/main" id="{7BC542AC-80A2-493D-B975-4AF6B3962B62}"/>
              </a:ext>
            </a:extLst>
          </p:cNvPr>
          <p:cNvSpPr/>
          <p:nvPr/>
        </p:nvSpPr>
        <p:spPr>
          <a:xfrm>
            <a:off x="1631824" y="2576858"/>
            <a:ext cx="2880000" cy="432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lIns="0" rIns="0" rtlCol="0" anchor="ctr"/>
          <a:lstStyle/>
          <a:p>
            <a:pPr marL="0" marR="0" lvl="0" indent="0" algn="ctr" defTabSz="71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noProof="0" dirty="0" smtClean="0">
                <a:solidFill>
                  <a:srgbClr val="FFFFFF"/>
                </a:solidFill>
                <a:latin typeface="Segoe UI" panose="020B0502040204020203" pitchFamily="34" charset="0"/>
                <a:cs typeface="Arial"/>
              </a:rPr>
              <a:t>SCHICHT 3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cs typeface="Arial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9157811" y="630089"/>
            <a:ext cx="1790993" cy="1800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9441239" y="1037746"/>
            <a:ext cx="122413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SBU Plus wird im Neugeschäft eingestellt.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232C7F49-5A34-4D4D-B7F4-8C249FF0E881}"/>
              </a:ext>
            </a:extLst>
          </p:cNvPr>
          <p:cNvSpPr txBox="1"/>
          <p:nvPr/>
        </p:nvSpPr>
        <p:spPr bwMode="gray">
          <a:xfrm>
            <a:off x="1303934" y="3362925"/>
            <a:ext cx="42160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/>
                </a:solidFill>
              </a:rPr>
              <a:t>SBU Premium ohne AU (BU23P)</a:t>
            </a:r>
            <a:endParaRPr lang="de-DE" sz="2000" b="1" dirty="0">
              <a:solidFill>
                <a:schemeClr val="tx2"/>
              </a:solidFill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232C7F49-5A34-4D4D-B7F4-8C249FF0E881}"/>
              </a:ext>
            </a:extLst>
          </p:cNvPr>
          <p:cNvSpPr txBox="1"/>
          <p:nvPr/>
        </p:nvSpPr>
        <p:spPr bwMode="gray">
          <a:xfrm>
            <a:off x="1071674" y="4348522"/>
            <a:ext cx="403244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/>
                </a:solidFill>
              </a:rPr>
              <a:t>SBU Premium mit AU (BU23T)</a:t>
            </a:r>
            <a:endParaRPr lang="de-DE" sz="2000" b="1" dirty="0">
              <a:solidFill>
                <a:schemeClr val="tx2"/>
              </a:solidFill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232C7F49-5A34-4D4D-B7F4-8C249FF0E881}"/>
              </a:ext>
            </a:extLst>
          </p:cNvPr>
          <p:cNvSpPr txBox="1"/>
          <p:nvPr/>
        </p:nvSpPr>
        <p:spPr bwMode="gray">
          <a:xfrm>
            <a:off x="270726" y="1674353"/>
            <a:ext cx="584402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/>
                </a:solidFill>
              </a:rPr>
              <a:t>DV </a:t>
            </a:r>
            <a:r>
              <a:rPr lang="de-DE" sz="2000" b="1" dirty="0" err="1" smtClean="0">
                <a:solidFill>
                  <a:schemeClr val="tx2"/>
                </a:solidFill>
              </a:rPr>
              <a:t>Berufsunfähigskeitspolice</a:t>
            </a:r>
            <a:r>
              <a:rPr lang="de-DE" sz="2000" b="1" dirty="0" smtClean="0">
                <a:solidFill>
                  <a:schemeClr val="tx2"/>
                </a:solidFill>
              </a:rPr>
              <a:t> (BU23DV)</a:t>
            </a:r>
            <a:endParaRPr lang="de-DE" sz="2000" b="1" dirty="0">
              <a:solidFill>
                <a:schemeClr val="tx2"/>
              </a:solidFill>
            </a:endParaRPr>
          </a:p>
        </p:txBody>
      </p:sp>
      <p:sp>
        <p:nvSpPr>
          <p:cNvPr id="42" name="Eine Ecke des Rechtecks schneiden 41"/>
          <p:cNvSpPr/>
          <p:nvPr/>
        </p:nvSpPr>
        <p:spPr>
          <a:xfrm>
            <a:off x="7501" y="5085184"/>
            <a:ext cx="6448539" cy="864096"/>
          </a:xfrm>
          <a:prstGeom prst="snip1Rect">
            <a:avLst/>
          </a:prstGeom>
          <a:solidFill>
            <a:schemeClr val="bg1">
              <a:alpha val="73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32C7F49-5A34-4D4D-B7F4-8C249FF0E881}"/>
              </a:ext>
            </a:extLst>
          </p:cNvPr>
          <p:cNvSpPr txBox="1"/>
          <p:nvPr/>
        </p:nvSpPr>
        <p:spPr bwMode="gray">
          <a:xfrm>
            <a:off x="1095197" y="5340041"/>
            <a:ext cx="389959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2000" b="1" dirty="0" smtClean="0">
                <a:solidFill>
                  <a:schemeClr val="tx2"/>
                </a:solidFill>
              </a:rPr>
              <a:t>BU </a:t>
            </a:r>
            <a:r>
              <a:rPr lang="de-DE" sz="2000" b="1" dirty="0" err="1" smtClean="0">
                <a:solidFill>
                  <a:schemeClr val="tx2"/>
                </a:solidFill>
              </a:rPr>
              <a:t>Invest</a:t>
            </a:r>
            <a:r>
              <a:rPr lang="de-DE" sz="2000" b="1" dirty="0" smtClean="0">
                <a:solidFill>
                  <a:schemeClr val="tx2"/>
                </a:solidFill>
              </a:rPr>
              <a:t> (FSBU23)</a:t>
            </a:r>
            <a:endParaRPr lang="de-DE" sz="2000" b="1" dirty="0">
              <a:solidFill>
                <a:schemeClr val="tx2"/>
              </a:solidFill>
            </a:endParaRPr>
          </a:p>
        </p:txBody>
      </p:sp>
      <p:sp>
        <p:nvSpPr>
          <p:cNvPr id="46" name="Titel 6"/>
          <p:cNvSpPr txBox="1">
            <a:spLocks/>
          </p:cNvSpPr>
          <p:nvPr/>
        </p:nvSpPr>
        <p:spPr>
          <a:xfrm>
            <a:off x="371475" y="230898"/>
            <a:ext cx="10080000" cy="584775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Die neue SBU-Tarifwelt</a:t>
            </a: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261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CF9C6AD-3809-42E7-A29D-6C7860A26D1C}"/>
              </a:ext>
            </a:extLst>
          </p:cNvPr>
          <p:cNvSpPr/>
          <p:nvPr/>
        </p:nvSpPr>
        <p:spPr bwMode="gray">
          <a:xfrm>
            <a:off x="5240" y="0"/>
            <a:ext cx="12186760" cy="6858000"/>
          </a:xfrm>
          <a:prstGeom prst="rect">
            <a:avLst/>
          </a:prstGeom>
          <a:solidFill>
            <a:srgbClr val="00718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11" name="Titel 6"/>
          <p:cNvSpPr txBox="1">
            <a:spLocks/>
          </p:cNvSpPr>
          <p:nvPr/>
        </p:nvSpPr>
        <p:spPr>
          <a:xfrm>
            <a:off x="371475" y="230898"/>
            <a:ext cx="10080000" cy="584775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Veränderung der Berufsgruppenanzahl von 8 auf 14</a:t>
            </a:r>
            <a:endParaRPr lang="de-DE" b="0" dirty="0"/>
          </a:p>
        </p:txBody>
      </p:sp>
      <p:sp>
        <p:nvSpPr>
          <p:cNvPr id="4" name="Rechteck 3"/>
          <p:cNvSpPr/>
          <p:nvPr/>
        </p:nvSpPr>
        <p:spPr>
          <a:xfrm>
            <a:off x="1199456" y="1196752"/>
            <a:ext cx="3024336" cy="5112568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205211" y="148478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1*</a:t>
            </a:r>
          </a:p>
        </p:txBody>
      </p:sp>
      <p:sp>
        <p:nvSpPr>
          <p:cNvPr id="17" name="Rechteck 16"/>
          <p:cNvSpPr/>
          <p:nvPr/>
        </p:nvSpPr>
        <p:spPr>
          <a:xfrm>
            <a:off x="2205210" y="2060848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1++</a:t>
            </a:r>
          </a:p>
        </p:txBody>
      </p:sp>
      <p:sp>
        <p:nvSpPr>
          <p:cNvPr id="18" name="Rechteck 17"/>
          <p:cNvSpPr/>
          <p:nvPr/>
        </p:nvSpPr>
        <p:spPr>
          <a:xfrm>
            <a:off x="2205210" y="2636912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1+</a:t>
            </a:r>
          </a:p>
        </p:txBody>
      </p:sp>
      <p:sp>
        <p:nvSpPr>
          <p:cNvPr id="22" name="Rechteck 21"/>
          <p:cNvSpPr/>
          <p:nvPr/>
        </p:nvSpPr>
        <p:spPr>
          <a:xfrm>
            <a:off x="2205210" y="3212976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3" name="Rechteck 22"/>
          <p:cNvSpPr/>
          <p:nvPr/>
        </p:nvSpPr>
        <p:spPr>
          <a:xfrm>
            <a:off x="2205210" y="3789040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2++</a:t>
            </a:r>
          </a:p>
        </p:txBody>
      </p:sp>
      <p:sp>
        <p:nvSpPr>
          <p:cNvPr id="24" name="Rechteck 23"/>
          <p:cNvSpPr/>
          <p:nvPr/>
        </p:nvSpPr>
        <p:spPr>
          <a:xfrm>
            <a:off x="2205209" y="436510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2+</a:t>
            </a:r>
          </a:p>
        </p:txBody>
      </p:sp>
      <p:sp>
        <p:nvSpPr>
          <p:cNvPr id="25" name="Rechteck 24"/>
          <p:cNvSpPr/>
          <p:nvPr/>
        </p:nvSpPr>
        <p:spPr>
          <a:xfrm>
            <a:off x="2205209" y="4941168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9" name="Rechteck 58"/>
          <p:cNvSpPr/>
          <p:nvPr/>
        </p:nvSpPr>
        <p:spPr>
          <a:xfrm>
            <a:off x="6096000" y="1196752"/>
            <a:ext cx="4824536" cy="5112568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2205209" y="5517232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3" name="Rechteck 42"/>
          <p:cNvSpPr/>
          <p:nvPr/>
        </p:nvSpPr>
        <p:spPr>
          <a:xfrm>
            <a:off x="7392144" y="148478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A1</a:t>
            </a:r>
          </a:p>
        </p:txBody>
      </p:sp>
      <p:sp>
        <p:nvSpPr>
          <p:cNvPr id="44" name="Rechteck 43"/>
          <p:cNvSpPr/>
          <p:nvPr/>
        </p:nvSpPr>
        <p:spPr>
          <a:xfrm>
            <a:off x="7392143" y="2060848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A2</a:t>
            </a:r>
          </a:p>
        </p:txBody>
      </p:sp>
      <p:sp>
        <p:nvSpPr>
          <p:cNvPr id="45" name="Rechteck 44"/>
          <p:cNvSpPr/>
          <p:nvPr/>
        </p:nvSpPr>
        <p:spPr>
          <a:xfrm>
            <a:off x="7392143" y="2636912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A3</a:t>
            </a:r>
          </a:p>
        </p:txBody>
      </p:sp>
      <p:sp>
        <p:nvSpPr>
          <p:cNvPr id="46" name="Rechteck 45"/>
          <p:cNvSpPr/>
          <p:nvPr/>
        </p:nvSpPr>
        <p:spPr>
          <a:xfrm>
            <a:off x="7392143" y="3212976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A4</a:t>
            </a:r>
          </a:p>
        </p:txBody>
      </p:sp>
      <p:sp>
        <p:nvSpPr>
          <p:cNvPr id="47" name="Rechteck 46"/>
          <p:cNvSpPr/>
          <p:nvPr/>
        </p:nvSpPr>
        <p:spPr>
          <a:xfrm>
            <a:off x="7392143" y="3789040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B1</a:t>
            </a:r>
          </a:p>
        </p:txBody>
      </p:sp>
      <p:sp>
        <p:nvSpPr>
          <p:cNvPr id="48" name="Rechteck 47"/>
          <p:cNvSpPr/>
          <p:nvPr/>
        </p:nvSpPr>
        <p:spPr>
          <a:xfrm>
            <a:off x="7392142" y="436510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B2</a:t>
            </a:r>
          </a:p>
        </p:txBody>
      </p:sp>
      <p:sp>
        <p:nvSpPr>
          <p:cNvPr id="49" name="Rechteck 48"/>
          <p:cNvSpPr/>
          <p:nvPr/>
        </p:nvSpPr>
        <p:spPr>
          <a:xfrm>
            <a:off x="7392142" y="4941168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B3</a:t>
            </a:r>
          </a:p>
        </p:txBody>
      </p:sp>
      <p:sp>
        <p:nvSpPr>
          <p:cNvPr id="50" name="Rechteck 49"/>
          <p:cNvSpPr/>
          <p:nvPr/>
        </p:nvSpPr>
        <p:spPr>
          <a:xfrm>
            <a:off x="7392142" y="5517232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B4</a:t>
            </a:r>
          </a:p>
        </p:txBody>
      </p:sp>
      <p:sp>
        <p:nvSpPr>
          <p:cNvPr id="51" name="Rechteck 50"/>
          <p:cNvSpPr/>
          <p:nvPr/>
        </p:nvSpPr>
        <p:spPr>
          <a:xfrm>
            <a:off x="8709592" y="148478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C1</a:t>
            </a:r>
          </a:p>
        </p:txBody>
      </p:sp>
      <p:sp>
        <p:nvSpPr>
          <p:cNvPr id="52" name="Rechteck 51"/>
          <p:cNvSpPr/>
          <p:nvPr/>
        </p:nvSpPr>
        <p:spPr>
          <a:xfrm>
            <a:off x="8709591" y="2060848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53" name="Rechteck 52"/>
          <p:cNvSpPr/>
          <p:nvPr/>
        </p:nvSpPr>
        <p:spPr>
          <a:xfrm>
            <a:off x="8709591" y="2636912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54" name="Rechteck 53"/>
          <p:cNvSpPr/>
          <p:nvPr/>
        </p:nvSpPr>
        <p:spPr>
          <a:xfrm>
            <a:off x="8709591" y="3212976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C4</a:t>
            </a:r>
          </a:p>
        </p:txBody>
      </p:sp>
      <p:sp>
        <p:nvSpPr>
          <p:cNvPr id="55" name="Rechteck 54"/>
          <p:cNvSpPr/>
          <p:nvPr/>
        </p:nvSpPr>
        <p:spPr>
          <a:xfrm>
            <a:off x="8709591" y="3789040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D1</a:t>
            </a:r>
          </a:p>
        </p:txBody>
      </p:sp>
      <p:sp>
        <p:nvSpPr>
          <p:cNvPr id="56" name="Rechteck 55"/>
          <p:cNvSpPr/>
          <p:nvPr/>
        </p:nvSpPr>
        <p:spPr>
          <a:xfrm>
            <a:off x="8709590" y="4365104"/>
            <a:ext cx="1082477" cy="43204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bg1"/>
                </a:solidFill>
              </a:rPr>
              <a:t>D2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4765591" y="3222981"/>
            <a:ext cx="927909" cy="936104"/>
            <a:chOff x="4583832" y="3248980"/>
            <a:chExt cx="927909" cy="936104"/>
          </a:xfrm>
        </p:grpSpPr>
        <p:sp>
          <p:nvSpPr>
            <p:cNvPr id="13" name="Chevron 12"/>
            <p:cNvSpPr/>
            <p:nvPr/>
          </p:nvSpPr>
          <p:spPr>
            <a:xfrm>
              <a:off x="4583832" y="3248980"/>
              <a:ext cx="576064" cy="936104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60" name="Chevron 59"/>
            <p:cNvSpPr/>
            <p:nvPr/>
          </p:nvSpPr>
          <p:spPr>
            <a:xfrm>
              <a:off x="4935677" y="3248980"/>
              <a:ext cx="576064" cy="936104"/>
            </a:xfrm>
            <a:prstGeom prst="chevr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feld 14"/>
          <p:cNvSpPr txBox="1"/>
          <p:nvPr/>
        </p:nvSpPr>
        <p:spPr>
          <a:xfrm>
            <a:off x="1775520" y="872358"/>
            <a:ext cx="20882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tx2"/>
                </a:solidFill>
              </a:rPr>
              <a:t>Alte Systematik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7608168" y="868220"/>
            <a:ext cx="208823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tx2"/>
                </a:solidFill>
              </a:rPr>
              <a:t>Neue Systematik</a:t>
            </a:r>
          </a:p>
        </p:txBody>
      </p:sp>
    </p:spTree>
    <p:extLst>
      <p:ext uri="{BB962C8B-B14F-4D97-AF65-F5344CB8AC3E}">
        <p14:creationId xmlns:p14="http://schemas.microsoft.com/office/powerpoint/2010/main" val="34196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10416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12" name="Google Shape;960;p63"/>
          <p:cNvGrpSpPr>
            <a:grpSpLocks noChangeAspect="1"/>
          </p:cNvGrpSpPr>
          <p:nvPr/>
        </p:nvGrpSpPr>
        <p:grpSpPr>
          <a:xfrm>
            <a:off x="1783301" y="2343149"/>
            <a:ext cx="8625397" cy="2171701"/>
            <a:chOff x="3580197" y="1269910"/>
            <a:chExt cx="3046842" cy="717212"/>
          </a:xfrm>
        </p:grpSpPr>
        <p:sp>
          <p:nvSpPr>
            <p:cNvPr id="13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48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Sichtbarkeit</a:t>
              </a:r>
              <a:endParaRPr kumimoji="0" sz="4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8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19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Die neue SBU </a:t>
            </a:r>
            <a:r>
              <a:rPr lang="de-DE" sz="2400" dirty="0" smtClean="0"/>
              <a:t>Premium der Gothaer…</a:t>
            </a:r>
            <a:endParaRPr lang="de-DE" sz="2400" dirty="0"/>
          </a:p>
        </p:txBody>
      </p:sp>
      <p:sp>
        <p:nvSpPr>
          <p:cNvPr id="20" name="Titel 1"/>
          <p:cNvSpPr txBox="1">
            <a:spLocks/>
          </p:cNvSpPr>
          <p:nvPr/>
        </p:nvSpPr>
        <p:spPr bwMode="invGray">
          <a:xfrm>
            <a:off x="364042" y="5445224"/>
            <a:ext cx="11448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…ist am Markt und beim Kunden deutlich sichtbarer!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26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6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3" b="7793"/>
          <a:stretch>
            <a:fillRect/>
          </a:stretch>
        </p:blipFill>
        <p:spPr/>
      </p:pic>
      <p:sp>
        <p:nvSpPr>
          <p:cNvPr id="10" name="Rechteck 9"/>
          <p:cNvSpPr/>
          <p:nvPr/>
        </p:nvSpPr>
        <p:spPr>
          <a:xfrm>
            <a:off x="0" y="-1"/>
            <a:ext cx="12192001" cy="6858001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1569888" y="2916037"/>
            <a:ext cx="9505056" cy="786143"/>
          </a:xfrm>
          <a:prstGeom prst="round2DiagRect">
            <a:avLst/>
          </a:prstGeom>
          <a:solidFill>
            <a:schemeClr val="lt1">
              <a:alpha val="62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de-DE" sz="3200" dirty="0" smtClean="0">
                <a:solidFill>
                  <a:schemeClr val="tx2"/>
                </a:solidFill>
              </a:rPr>
              <a:t>Im Durchschnitt ca. 15 % günstiger!</a:t>
            </a:r>
            <a:endParaRPr lang="de-DE" sz="3200" dirty="0">
              <a:solidFill>
                <a:schemeClr val="tx2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006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Die Beiträge der neuen SBU-Familie im Überblick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867089" y="6258217"/>
            <a:ext cx="866786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Konstellation: 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Eintrittsalter 25, </a:t>
            </a:r>
            <a:r>
              <a:rPr kumimoji="0" lang="de-DE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Endalter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67 Jahre, </a:t>
            </a: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1.000 EUR. Im Angebotssystem können sich Rundungsdifferenzen ergeben</a:t>
            </a:r>
            <a:r>
              <a:rPr kumimoji="0" lang="de-DE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2" name="Tabel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519089"/>
              </p:ext>
            </p:extLst>
          </p:nvPr>
        </p:nvGraphicFramePr>
        <p:xfrm>
          <a:off x="875420" y="1631326"/>
          <a:ext cx="8748972" cy="4562072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526032">
                  <a:extLst>
                    <a:ext uri="{9D8B030D-6E8A-4147-A177-3AD203B41FA5}">
                      <a16:colId xmlns:a16="http://schemas.microsoft.com/office/drawing/2014/main" val="192217334"/>
                    </a:ext>
                  </a:extLst>
                </a:gridCol>
                <a:gridCol w="2030252">
                  <a:extLst>
                    <a:ext uri="{9D8B030D-6E8A-4147-A177-3AD203B41FA5}">
                      <a16:colId xmlns:a16="http://schemas.microsoft.com/office/drawing/2014/main" val="1160184617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12082051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05774303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891312224"/>
                    </a:ext>
                  </a:extLst>
                </a:gridCol>
              </a:tblGrid>
              <a:tr h="557554"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BG</a:t>
                      </a:r>
                      <a:endParaRPr lang="de-DE" sz="1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SBU Premium </a:t>
                      </a:r>
                      <a:endParaRPr lang="de-DE" sz="18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de-DE" sz="1400" b="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(ohne AU)</a:t>
                      </a:r>
                      <a:endParaRPr lang="de-DE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SBU Premium </a:t>
                      </a:r>
                      <a:endParaRPr lang="de-DE" sz="18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de-DE" sz="1400" b="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(mit AU)</a:t>
                      </a:r>
                      <a:endParaRPr lang="de-DE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SBU </a:t>
                      </a:r>
                      <a:r>
                        <a:rPr lang="de-DE" sz="1800" b="1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Invest</a:t>
                      </a:r>
                      <a:endParaRPr lang="de-DE" sz="1800" b="1" u="none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de-DE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(5 % Wertentwicklung)</a:t>
                      </a:r>
                      <a:endParaRPr lang="de-DE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DV</a:t>
                      </a:r>
                      <a:r>
                        <a:rPr lang="de-DE" sz="18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BU</a:t>
                      </a:r>
                    </a:p>
                    <a:p>
                      <a:pPr algn="ctr" fontAlgn="b"/>
                      <a:endParaRPr lang="de-DE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979114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28,19 €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29,68 €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28,10 €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28,27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266931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A2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33,94 €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35,78 €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34,03 €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33,94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355408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solidFill>
                            <a:schemeClr val="bg1"/>
                          </a:solidFill>
                          <a:effectLst/>
                        </a:rPr>
                        <a:t>A3</a:t>
                      </a:r>
                      <a:endParaRPr lang="de-DE" sz="16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41,86 €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44,17 €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42,23 €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41,73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93001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solidFill>
                            <a:schemeClr val="bg1"/>
                          </a:solidFill>
                          <a:effectLst/>
                        </a:rPr>
                        <a:t>A4</a:t>
                      </a:r>
                      <a:endParaRPr lang="de-DE" sz="16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45,70 €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48,23 €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45,77 €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45,51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1160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solidFill>
                            <a:schemeClr val="bg1"/>
                          </a:solidFill>
                          <a:effectLst/>
                        </a:rPr>
                        <a:t>B1</a:t>
                      </a:r>
                      <a:endParaRPr lang="de-DE" sz="16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52,54 €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55,49 €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55,42 €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52,28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380308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>
                          <a:solidFill>
                            <a:schemeClr val="bg1"/>
                          </a:solidFill>
                          <a:effectLst/>
                        </a:rPr>
                        <a:t>B2</a:t>
                      </a:r>
                      <a:endParaRPr lang="de-DE" sz="16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63,65 €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67,26 €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65,95 €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63,22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009850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73,87 €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78,04 €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70,56 €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73,22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81717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B4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81,22 €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85,88 €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80,60 €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80,58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436258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C1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86,20 €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91,11 €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87,91 €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85,41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892430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  99,07 €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104,77 €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105,05 €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98,15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273911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C3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113,04 €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119,58 €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119,72 €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111,96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94874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C4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125,00 €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132,21 €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133,64 €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123,71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607600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D1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139,22 €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147,26 €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148,66 €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137,76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606681"/>
                  </a:ext>
                </a:extLst>
              </a:tr>
              <a:tr h="28603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D2</a:t>
                      </a:r>
                      <a:endParaRPr lang="de-DE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</a:t>
                      </a:r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177,65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</a:t>
                      </a:r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188,19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  </a:t>
                      </a:r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178,94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 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168,04 </a:t>
                      </a:r>
                      <a:r>
                        <a:rPr lang="de-DE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€</a:t>
                      </a: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2552"/>
                  </a:ext>
                </a:extLst>
              </a:tr>
            </a:tbl>
          </a:graphicData>
        </a:graphic>
      </p:graphicFrame>
      <p:sp>
        <p:nvSpPr>
          <p:cNvPr id="46" name="Freeform 12">
            <a:extLst>
              <a:ext uri="{FF2B5EF4-FFF2-40B4-BE49-F238E27FC236}">
                <a16:creationId xmlns:a16="http://schemas.microsoft.com/office/drawing/2014/main" id="{A1210974-EE11-4F1D-A53D-260B39B9A696}"/>
              </a:ext>
            </a:extLst>
          </p:cNvPr>
          <p:cNvSpPr>
            <a:spLocks noEditPoints="1"/>
          </p:cNvSpPr>
          <p:nvPr/>
        </p:nvSpPr>
        <p:spPr bwMode="gray">
          <a:xfrm rot="11509576" flipH="1" flipV="1">
            <a:off x="2849045" y="1243028"/>
            <a:ext cx="1020528" cy="351813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880" tIns="29444" rIns="58880" bIns="2944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A1210974-EE11-4F1D-A53D-260B39B9A696}"/>
              </a:ext>
            </a:extLst>
          </p:cNvPr>
          <p:cNvSpPr>
            <a:spLocks noEditPoints="1"/>
          </p:cNvSpPr>
          <p:nvPr/>
        </p:nvSpPr>
        <p:spPr bwMode="gray">
          <a:xfrm rot="11509576" flipH="1" flipV="1">
            <a:off x="4960762" y="1245126"/>
            <a:ext cx="1020528" cy="351813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880" tIns="29444" rIns="58880" bIns="2944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1741709" y="719349"/>
            <a:ext cx="3116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Beitrag </a:t>
            </a: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AU-Klausel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 5 %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Rechteck 52"/>
          <p:cNvSpPr/>
          <p:nvPr/>
        </p:nvSpPr>
        <p:spPr>
          <a:xfrm>
            <a:off x="3422924" y="719349"/>
            <a:ext cx="4185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Preisvorteil SBU </a:t>
            </a:r>
            <a:r>
              <a: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Invest</a:t>
            </a:r>
            <a:endParaRPr kumimoji="0" lang="de-DE" sz="16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</a:t>
            </a: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a. 5 %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07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Objekt 2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8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30" name="Objekt 2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Bildplatzhalter 9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r="63"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11" name="Titel 6"/>
          <p:cNvSpPr txBox="1">
            <a:spLocks/>
          </p:cNvSpPr>
          <p:nvPr/>
        </p:nvSpPr>
        <p:spPr>
          <a:xfrm>
            <a:off x="371475" y="230898"/>
            <a:ext cx="10080000" cy="584775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Preis-Leistungs-Sieger bei Check24</a:t>
            </a:r>
            <a:endParaRPr lang="de-DE" b="0" dirty="0"/>
          </a:p>
        </p:txBody>
      </p:sp>
      <p:sp>
        <p:nvSpPr>
          <p:cNvPr id="12" name="Nach rechts gekrümmter Pfeil 11"/>
          <p:cNvSpPr/>
          <p:nvPr/>
        </p:nvSpPr>
        <p:spPr>
          <a:xfrm rot="11018835" flipH="1">
            <a:off x="4750862" y="967626"/>
            <a:ext cx="1186484" cy="5003325"/>
          </a:xfrm>
          <a:prstGeom prst="curved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13" name="Textplatzhalter 10"/>
          <p:cNvSpPr txBox="1">
            <a:spLocks/>
          </p:cNvSpPr>
          <p:nvPr/>
        </p:nvSpPr>
        <p:spPr bwMode="gray">
          <a:xfrm>
            <a:off x="3935760" y="2993227"/>
            <a:ext cx="191512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dirty="0" smtClean="0">
                <a:solidFill>
                  <a:schemeClr val="tx2"/>
                </a:solidFill>
              </a:rPr>
              <a:t>Exzellenz* bei Check 24</a:t>
            </a:r>
            <a:endParaRPr lang="de-DE" sz="2400" dirty="0">
              <a:solidFill>
                <a:schemeClr val="tx2"/>
              </a:solidFill>
            </a:endParaRPr>
          </a:p>
        </p:txBody>
      </p:sp>
      <p:grpSp>
        <p:nvGrpSpPr>
          <p:cNvPr id="38" name="Gruppieren 37"/>
          <p:cNvGrpSpPr/>
          <p:nvPr/>
        </p:nvGrpSpPr>
        <p:grpSpPr>
          <a:xfrm>
            <a:off x="2279830" y="979501"/>
            <a:ext cx="2122700" cy="1480375"/>
            <a:chOff x="2279830" y="979501"/>
            <a:chExt cx="2122700" cy="1480375"/>
          </a:xfrm>
        </p:grpSpPr>
        <p:sp>
          <p:nvSpPr>
            <p:cNvPr id="15" name="Ovale Legende 14"/>
            <p:cNvSpPr/>
            <p:nvPr/>
          </p:nvSpPr>
          <p:spPr>
            <a:xfrm>
              <a:off x="2279830" y="979501"/>
              <a:ext cx="2122700" cy="1480375"/>
            </a:xfrm>
            <a:prstGeom prst="wedgeEllipseCallou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2519340" y="1235978"/>
              <a:ext cx="156043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sz="2000" b="1" dirty="0" smtClean="0">
                  <a:solidFill>
                    <a:schemeClr val="bg1"/>
                  </a:solidFill>
                </a:rPr>
                <a:t>„Ihr habt die besten AVB am Markt!“</a:t>
              </a:r>
            </a:p>
          </p:txBody>
        </p:sp>
      </p:grpSp>
      <p:sp>
        <p:nvSpPr>
          <p:cNvPr id="29" name="Rechteck 28"/>
          <p:cNvSpPr/>
          <p:nvPr/>
        </p:nvSpPr>
        <p:spPr>
          <a:xfrm>
            <a:off x="7584578" y="579450"/>
            <a:ext cx="2615878" cy="592259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9844" y="1628800"/>
            <a:ext cx="2304256" cy="80991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9844" y="2459877"/>
            <a:ext cx="2304256" cy="775524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9685" y="3214175"/>
            <a:ext cx="2304256" cy="1486616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9685" y="4322802"/>
            <a:ext cx="2304256" cy="801241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5446" y="5396848"/>
            <a:ext cx="2304256" cy="644367"/>
          </a:xfrm>
          <a:prstGeom prst="rect">
            <a:avLst/>
          </a:prstGeom>
        </p:spPr>
      </p:pic>
      <p:sp>
        <p:nvSpPr>
          <p:cNvPr id="22" name="Ellipse 21"/>
          <p:cNvSpPr/>
          <p:nvPr/>
        </p:nvSpPr>
        <p:spPr>
          <a:xfrm>
            <a:off x="6240150" y="5538903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140,2</a:t>
            </a:r>
          </a:p>
        </p:txBody>
      </p:sp>
      <p:sp>
        <p:nvSpPr>
          <p:cNvPr id="23" name="Ellipse 22"/>
          <p:cNvSpPr/>
          <p:nvPr/>
        </p:nvSpPr>
        <p:spPr>
          <a:xfrm>
            <a:off x="6240150" y="3429000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152,8</a:t>
            </a:r>
          </a:p>
        </p:txBody>
      </p:sp>
      <p:sp>
        <p:nvSpPr>
          <p:cNvPr id="24" name="Ellipse 23"/>
          <p:cNvSpPr/>
          <p:nvPr/>
        </p:nvSpPr>
        <p:spPr>
          <a:xfrm>
            <a:off x="6240150" y="2553796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156,8</a:t>
            </a:r>
          </a:p>
        </p:txBody>
      </p:sp>
      <p:sp>
        <p:nvSpPr>
          <p:cNvPr id="25" name="Ellipse 24"/>
          <p:cNvSpPr/>
          <p:nvPr/>
        </p:nvSpPr>
        <p:spPr>
          <a:xfrm>
            <a:off x="6240150" y="1751710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158,5</a:t>
            </a:r>
          </a:p>
        </p:txBody>
      </p:sp>
      <p:sp>
        <p:nvSpPr>
          <p:cNvPr id="26" name="Ellipse 25"/>
          <p:cNvSpPr/>
          <p:nvPr/>
        </p:nvSpPr>
        <p:spPr>
          <a:xfrm>
            <a:off x="6240150" y="4385336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152,1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365287" y="6140043"/>
            <a:ext cx="110477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100" dirty="0" smtClean="0">
                <a:solidFill>
                  <a:schemeClr val="bg1"/>
                </a:solidFill>
              </a:rPr>
              <a:t>*</a:t>
            </a:r>
            <a:r>
              <a:rPr lang="de-DE" sz="1100" dirty="0">
                <a:solidFill>
                  <a:schemeClr val="bg1"/>
                </a:solidFill>
              </a:rPr>
              <a:t>Eigene Analyse</a:t>
            </a:r>
            <a:r>
              <a:rPr lang="de-DE" sz="1100" dirty="0" smtClean="0">
                <a:solidFill>
                  <a:schemeClr val="bg1"/>
                </a:solidFill>
              </a:rPr>
              <a:t>.</a:t>
            </a:r>
            <a:endParaRPr lang="de-DE" sz="1100" dirty="0">
              <a:solidFill>
                <a:schemeClr val="bg1"/>
              </a:solidFill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7641210" y="735710"/>
            <a:ext cx="2501205" cy="871925"/>
            <a:chOff x="7641210" y="735710"/>
            <a:chExt cx="2501205" cy="871925"/>
          </a:xfrm>
        </p:grpSpPr>
        <p:pic>
          <p:nvPicPr>
            <p:cNvPr id="27" name="Grafik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739844" y="831114"/>
              <a:ext cx="2304256" cy="644367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316565" y="864865"/>
              <a:ext cx="537142" cy="638342"/>
            </a:xfrm>
            <a:prstGeom prst="rect">
              <a:avLst/>
            </a:prstGeom>
          </p:spPr>
        </p:pic>
        <p:sp>
          <p:nvSpPr>
            <p:cNvPr id="33" name="Rechteck 32"/>
            <p:cNvSpPr/>
            <p:nvPr/>
          </p:nvSpPr>
          <p:spPr>
            <a:xfrm>
              <a:off x="7641210" y="735710"/>
              <a:ext cx="2501205" cy="871925"/>
            </a:xfrm>
            <a:prstGeom prst="rect">
              <a:avLst/>
            </a:prstGeom>
            <a:noFill/>
            <a:ln w="349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4" name="Rechteck 33"/>
            <p:cNvSpPr/>
            <p:nvPr/>
          </p:nvSpPr>
          <p:spPr>
            <a:xfrm>
              <a:off x="7765446" y="1235978"/>
              <a:ext cx="1066858" cy="2395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35" name="Rechteck 34"/>
            <p:cNvSpPr/>
            <p:nvPr/>
          </p:nvSpPr>
          <p:spPr>
            <a:xfrm>
              <a:off x="7765446" y="864865"/>
              <a:ext cx="130754" cy="84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8" name="Ellipse 27"/>
          <p:cNvSpPr/>
          <p:nvPr/>
        </p:nvSpPr>
        <p:spPr>
          <a:xfrm>
            <a:off x="6240150" y="949624"/>
            <a:ext cx="1459260" cy="63090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b="1" dirty="0" smtClean="0">
                <a:solidFill>
                  <a:schemeClr val="bg1"/>
                </a:solidFill>
              </a:rPr>
              <a:t>163,2</a:t>
            </a: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gray">
          <a:xfrm>
            <a:off x="1212847" y="2768520"/>
            <a:ext cx="2201629" cy="1492811"/>
          </a:xfrm>
          <a:custGeom>
            <a:avLst/>
            <a:gdLst>
              <a:gd name="T0" fmla="*/ 14 w 87"/>
              <a:gd name="T1" fmla="*/ 59 h 59"/>
              <a:gd name="T2" fmla="*/ 34 w 87"/>
              <a:gd name="T3" fmla="*/ 34 h 59"/>
              <a:gd name="T4" fmla="*/ 73 w 87"/>
              <a:gd name="T5" fmla="*/ 58 h 59"/>
              <a:gd name="T6" fmla="*/ 67 w 87"/>
              <a:gd name="T7" fmla="*/ 12 h 59"/>
              <a:gd name="T8" fmla="*/ 64 w 87"/>
              <a:gd name="T9" fmla="*/ 12 h 59"/>
              <a:gd name="T10" fmla="*/ 65 w 87"/>
              <a:gd name="T11" fmla="*/ 21 h 59"/>
              <a:gd name="T12" fmla="*/ 71 w 87"/>
              <a:gd name="T13" fmla="*/ 28 h 59"/>
              <a:gd name="T14" fmla="*/ 78 w 87"/>
              <a:gd name="T15" fmla="*/ 22 h 59"/>
              <a:gd name="T16" fmla="*/ 75 w 87"/>
              <a:gd name="T17" fmla="*/ 14 h 59"/>
              <a:gd name="T18" fmla="*/ 69 w 87"/>
              <a:gd name="T19" fmla="*/ 12 h 59"/>
              <a:gd name="T20" fmla="*/ 22 w 87"/>
              <a:gd name="T21" fmla="*/ 11 h 59"/>
              <a:gd name="T22" fmla="*/ 22 w 87"/>
              <a:gd name="T23" fmla="*/ 16 h 59"/>
              <a:gd name="T24" fmla="*/ 20 w 87"/>
              <a:gd name="T25" fmla="*/ 25 h 59"/>
              <a:gd name="T26" fmla="*/ 13 w 87"/>
              <a:gd name="T27" fmla="*/ 27 h 59"/>
              <a:gd name="T28" fmla="*/ 8 w 87"/>
              <a:gd name="T29" fmla="*/ 18 h 59"/>
              <a:gd name="T30" fmla="*/ 12 w 87"/>
              <a:gd name="T31" fmla="*/ 12 h 59"/>
              <a:gd name="T32" fmla="*/ 20 w 87"/>
              <a:gd name="T33" fmla="*/ 12 h 59"/>
              <a:gd name="T34" fmla="*/ 37 w 87"/>
              <a:gd name="T35" fmla="*/ 9 h 59"/>
              <a:gd name="T36" fmla="*/ 37 w 87"/>
              <a:gd name="T37" fmla="*/ 9 h 59"/>
              <a:gd name="T38" fmla="*/ 50 w 87"/>
              <a:gd name="T39" fmla="*/ 9 h 59"/>
              <a:gd name="T40" fmla="*/ 48 w 87"/>
              <a:gd name="T41" fmla="*/ 15 h 59"/>
              <a:gd name="T42" fmla="*/ 43 w 87"/>
              <a:gd name="T43" fmla="*/ 17 h 59"/>
              <a:gd name="T44" fmla="*/ 48 w 87"/>
              <a:gd name="T45" fmla="*/ 8 h 59"/>
              <a:gd name="T46" fmla="*/ 45 w 87"/>
              <a:gd name="T47" fmla="*/ 4 h 59"/>
              <a:gd name="T48" fmla="*/ 41 w 87"/>
              <a:gd name="T49" fmla="*/ 4 h 59"/>
              <a:gd name="T50" fmla="*/ 38 w 87"/>
              <a:gd name="T51" fmla="*/ 8 h 59"/>
              <a:gd name="T52" fmla="*/ 87 w 87"/>
              <a:gd name="T53" fmla="*/ 55 h 59"/>
              <a:gd name="T54" fmla="*/ 73 w 87"/>
              <a:gd name="T55" fmla="*/ 47 h 59"/>
              <a:gd name="T56" fmla="*/ 73 w 87"/>
              <a:gd name="T57" fmla="*/ 35 h 59"/>
              <a:gd name="T58" fmla="*/ 71 w 87"/>
              <a:gd name="T59" fmla="*/ 34 h 59"/>
              <a:gd name="T60" fmla="*/ 71 w 87"/>
              <a:gd name="T61" fmla="*/ 36 h 59"/>
              <a:gd name="T62" fmla="*/ 68 w 87"/>
              <a:gd name="T63" fmla="*/ 32 h 59"/>
              <a:gd name="T64" fmla="*/ 76 w 87"/>
              <a:gd name="T65" fmla="*/ 59 h 59"/>
              <a:gd name="T66" fmla="*/ 86 w 87"/>
              <a:gd name="T67" fmla="*/ 58 h 59"/>
              <a:gd name="T68" fmla="*/ 4 w 87"/>
              <a:gd name="T69" fmla="*/ 59 h 59"/>
              <a:gd name="T70" fmla="*/ 23 w 87"/>
              <a:gd name="T71" fmla="*/ 41 h 59"/>
              <a:gd name="T72" fmla="*/ 16 w 87"/>
              <a:gd name="T73" fmla="*/ 47 h 59"/>
              <a:gd name="T74" fmla="*/ 16 w 87"/>
              <a:gd name="T75" fmla="*/ 35 h 59"/>
              <a:gd name="T76" fmla="*/ 14 w 87"/>
              <a:gd name="T77" fmla="*/ 34 h 59"/>
              <a:gd name="T78" fmla="*/ 14 w 87"/>
              <a:gd name="T79" fmla="*/ 36 h 59"/>
              <a:gd name="T80" fmla="*/ 10 w 87"/>
              <a:gd name="T81" fmla="*/ 31 h 59"/>
              <a:gd name="T82" fmla="*/ 71 w 87"/>
              <a:gd name="T83" fmla="*/ 29 h 59"/>
              <a:gd name="T84" fmla="*/ 80 w 87"/>
              <a:gd name="T85" fmla="*/ 17 h 59"/>
              <a:gd name="T86" fmla="*/ 24 w 87"/>
              <a:gd name="T87" fmla="*/ 17 h 59"/>
              <a:gd name="T88" fmla="*/ 15 w 87"/>
              <a:gd name="T89" fmla="*/ 29 h 59"/>
              <a:gd name="T90" fmla="*/ 32 w 87"/>
              <a:gd name="T91" fmla="*/ 32 h 59"/>
              <a:gd name="T92" fmla="*/ 42 w 87"/>
              <a:gd name="T93" fmla="*/ 32 h 59"/>
              <a:gd name="T94" fmla="*/ 55 w 87"/>
              <a:gd name="T95" fmla="*/ 31 h 59"/>
              <a:gd name="T96" fmla="*/ 45 w 87"/>
              <a:gd name="T97" fmla="*/ 32 h 59"/>
              <a:gd name="T98" fmla="*/ 55 w 87"/>
              <a:gd name="T99" fmla="*/ 32 h 59"/>
              <a:gd name="T100" fmla="*/ 44 w 87"/>
              <a:gd name="T101" fmla="*/ 23 h 59"/>
              <a:gd name="T102" fmla="*/ 45 w 87"/>
              <a:gd name="T103" fmla="*/ 21 h 59"/>
              <a:gd name="T104" fmla="*/ 42 w 87"/>
              <a:gd name="T105" fmla="*/ 21 h 59"/>
              <a:gd name="T106" fmla="*/ 43 w 87"/>
              <a:gd name="T107" fmla="*/ 2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7" h="59">
                <a:moveTo>
                  <a:pt x="73" y="59"/>
                </a:move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14" y="58"/>
                  <a:pt x="14" y="58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6"/>
                  <a:pt x="30" y="34"/>
                  <a:pt x="34" y="34"/>
                </a:cubicBezTo>
                <a:cubicBezTo>
                  <a:pt x="53" y="34"/>
                  <a:pt x="53" y="34"/>
                  <a:pt x="53" y="34"/>
                </a:cubicBezTo>
                <a:cubicBezTo>
                  <a:pt x="56" y="34"/>
                  <a:pt x="59" y="36"/>
                  <a:pt x="60" y="39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9"/>
                  <a:pt x="73" y="59"/>
                </a:cubicBezTo>
                <a:cubicBezTo>
                  <a:pt x="73" y="59"/>
                  <a:pt x="73" y="59"/>
                  <a:pt x="73" y="59"/>
                </a:cubicBezTo>
                <a:close/>
                <a:moveTo>
                  <a:pt x="67" y="12"/>
                </a:moveTo>
                <a:cubicBezTo>
                  <a:pt x="66" y="11"/>
                  <a:pt x="65" y="11"/>
                  <a:pt x="64" y="11"/>
                </a:cubicBezTo>
                <a:cubicBezTo>
                  <a:pt x="64" y="11"/>
                  <a:pt x="64" y="12"/>
                  <a:pt x="64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64" y="13"/>
                  <a:pt x="64" y="15"/>
                  <a:pt x="64" y="16"/>
                </a:cubicBezTo>
                <a:cubicBezTo>
                  <a:pt x="64" y="16"/>
                  <a:pt x="64" y="17"/>
                  <a:pt x="64" y="17"/>
                </a:cubicBezTo>
                <a:cubicBezTo>
                  <a:pt x="64" y="19"/>
                  <a:pt x="64" y="20"/>
                  <a:pt x="65" y="21"/>
                </a:cubicBezTo>
                <a:cubicBezTo>
                  <a:pt x="65" y="23"/>
                  <a:pt x="66" y="24"/>
                  <a:pt x="67" y="25"/>
                </a:cubicBezTo>
                <a:cubicBezTo>
                  <a:pt x="67" y="26"/>
                  <a:pt x="68" y="27"/>
                  <a:pt x="69" y="27"/>
                </a:cubicBezTo>
                <a:cubicBezTo>
                  <a:pt x="70" y="28"/>
                  <a:pt x="71" y="28"/>
                  <a:pt x="71" y="28"/>
                </a:cubicBezTo>
                <a:cubicBezTo>
                  <a:pt x="72" y="28"/>
                  <a:pt x="73" y="28"/>
                  <a:pt x="74" y="27"/>
                </a:cubicBezTo>
                <a:cubicBezTo>
                  <a:pt x="75" y="27"/>
                  <a:pt x="76" y="26"/>
                  <a:pt x="76" y="25"/>
                </a:cubicBezTo>
                <a:cubicBezTo>
                  <a:pt x="77" y="24"/>
                  <a:pt x="78" y="23"/>
                  <a:pt x="78" y="22"/>
                </a:cubicBezTo>
                <a:cubicBezTo>
                  <a:pt x="78" y="20"/>
                  <a:pt x="79" y="19"/>
                  <a:pt x="79" y="18"/>
                </a:cubicBezTo>
                <a:cubicBezTo>
                  <a:pt x="77" y="16"/>
                  <a:pt x="77" y="16"/>
                  <a:pt x="77" y="16"/>
                </a:cubicBezTo>
                <a:cubicBezTo>
                  <a:pt x="76" y="16"/>
                  <a:pt x="76" y="15"/>
                  <a:pt x="75" y="14"/>
                </a:cubicBezTo>
                <a:cubicBezTo>
                  <a:pt x="75" y="13"/>
                  <a:pt x="75" y="12"/>
                  <a:pt x="75" y="12"/>
                </a:cubicBezTo>
                <a:cubicBezTo>
                  <a:pt x="74" y="11"/>
                  <a:pt x="73" y="11"/>
                  <a:pt x="72" y="11"/>
                </a:cubicBezTo>
                <a:cubicBezTo>
                  <a:pt x="71" y="12"/>
                  <a:pt x="70" y="12"/>
                  <a:pt x="69" y="12"/>
                </a:cubicBezTo>
                <a:cubicBezTo>
                  <a:pt x="68" y="12"/>
                  <a:pt x="68" y="12"/>
                  <a:pt x="67" y="12"/>
                </a:cubicBezTo>
                <a:close/>
                <a:moveTo>
                  <a:pt x="20" y="12"/>
                </a:moveTo>
                <a:cubicBezTo>
                  <a:pt x="21" y="11"/>
                  <a:pt x="22" y="11"/>
                  <a:pt x="22" y="11"/>
                </a:cubicBezTo>
                <a:cubicBezTo>
                  <a:pt x="22" y="11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5"/>
                  <a:pt x="22" y="16"/>
                </a:cubicBezTo>
                <a:cubicBezTo>
                  <a:pt x="22" y="16"/>
                  <a:pt x="22" y="17"/>
                  <a:pt x="22" y="17"/>
                </a:cubicBezTo>
                <a:cubicBezTo>
                  <a:pt x="22" y="19"/>
                  <a:pt x="22" y="20"/>
                  <a:pt x="22" y="21"/>
                </a:cubicBezTo>
                <a:cubicBezTo>
                  <a:pt x="21" y="23"/>
                  <a:pt x="21" y="24"/>
                  <a:pt x="20" y="25"/>
                </a:cubicBezTo>
                <a:cubicBezTo>
                  <a:pt x="19" y="26"/>
                  <a:pt x="18" y="27"/>
                  <a:pt x="18" y="27"/>
                </a:cubicBezTo>
                <a:cubicBezTo>
                  <a:pt x="17" y="28"/>
                  <a:pt x="16" y="28"/>
                  <a:pt x="15" y="28"/>
                </a:cubicBezTo>
                <a:cubicBezTo>
                  <a:pt x="14" y="28"/>
                  <a:pt x="14" y="28"/>
                  <a:pt x="13" y="27"/>
                </a:cubicBezTo>
                <a:cubicBezTo>
                  <a:pt x="12" y="27"/>
                  <a:pt x="11" y="26"/>
                  <a:pt x="10" y="25"/>
                </a:cubicBezTo>
                <a:cubicBezTo>
                  <a:pt x="10" y="24"/>
                  <a:pt x="9" y="23"/>
                  <a:pt x="9" y="22"/>
                </a:cubicBezTo>
                <a:cubicBezTo>
                  <a:pt x="8" y="20"/>
                  <a:pt x="8" y="19"/>
                  <a:pt x="8" y="18"/>
                </a:cubicBezTo>
                <a:cubicBezTo>
                  <a:pt x="10" y="16"/>
                  <a:pt x="10" y="16"/>
                  <a:pt x="10" y="16"/>
                </a:cubicBezTo>
                <a:cubicBezTo>
                  <a:pt x="11" y="16"/>
                  <a:pt x="11" y="15"/>
                  <a:pt x="11" y="14"/>
                </a:cubicBezTo>
                <a:cubicBezTo>
                  <a:pt x="11" y="13"/>
                  <a:pt x="12" y="12"/>
                  <a:pt x="12" y="12"/>
                </a:cubicBezTo>
                <a:cubicBezTo>
                  <a:pt x="13" y="11"/>
                  <a:pt x="14" y="11"/>
                  <a:pt x="15" y="11"/>
                </a:cubicBezTo>
                <a:cubicBezTo>
                  <a:pt x="16" y="12"/>
                  <a:pt x="16" y="12"/>
                  <a:pt x="17" y="12"/>
                </a:cubicBezTo>
                <a:cubicBezTo>
                  <a:pt x="18" y="12"/>
                  <a:pt x="19" y="12"/>
                  <a:pt x="20" y="12"/>
                </a:cubicBezTo>
                <a:close/>
                <a:moveTo>
                  <a:pt x="43" y="18"/>
                </a:moveTo>
                <a:cubicBezTo>
                  <a:pt x="42" y="18"/>
                  <a:pt x="40" y="17"/>
                  <a:pt x="39" y="15"/>
                </a:cubicBezTo>
                <a:cubicBezTo>
                  <a:pt x="38" y="13"/>
                  <a:pt x="37" y="11"/>
                  <a:pt x="37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7" y="4"/>
                  <a:pt x="36" y="0"/>
                  <a:pt x="43" y="0"/>
                </a:cubicBezTo>
                <a:cubicBezTo>
                  <a:pt x="51" y="0"/>
                  <a:pt x="50" y="4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11"/>
                  <a:pt x="49" y="13"/>
                  <a:pt x="48" y="15"/>
                </a:cubicBezTo>
                <a:cubicBezTo>
                  <a:pt x="46" y="17"/>
                  <a:pt x="45" y="18"/>
                  <a:pt x="43" y="18"/>
                </a:cubicBezTo>
                <a:close/>
                <a:moveTo>
                  <a:pt x="40" y="14"/>
                </a:moveTo>
                <a:cubicBezTo>
                  <a:pt x="41" y="16"/>
                  <a:pt x="42" y="17"/>
                  <a:pt x="43" y="17"/>
                </a:cubicBezTo>
                <a:cubicBezTo>
                  <a:pt x="45" y="17"/>
                  <a:pt x="46" y="16"/>
                  <a:pt x="47" y="14"/>
                </a:cubicBezTo>
                <a:cubicBezTo>
                  <a:pt x="48" y="13"/>
                  <a:pt x="49" y="11"/>
                  <a:pt x="49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6"/>
                  <a:pt x="48" y="5"/>
                  <a:pt x="48" y="5"/>
                </a:cubicBezTo>
                <a:cubicBezTo>
                  <a:pt x="47" y="4"/>
                  <a:pt x="47" y="4"/>
                  <a:pt x="45" y="4"/>
                </a:cubicBezTo>
                <a:cubicBezTo>
                  <a:pt x="45" y="5"/>
                  <a:pt x="44" y="5"/>
                  <a:pt x="43" y="5"/>
                </a:cubicBezTo>
                <a:cubicBezTo>
                  <a:pt x="42" y="5"/>
                  <a:pt x="42" y="5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39" y="4"/>
                  <a:pt x="39" y="5"/>
                </a:cubicBezTo>
                <a:cubicBezTo>
                  <a:pt x="38" y="5"/>
                  <a:pt x="38" y="6"/>
                  <a:pt x="38" y="6"/>
                </a:cubicBezTo>
                <a:cubicBezTo>
                  <a:pt x="38" y="7"/>
                  <a:pt x="38" y="7"/>
                  <a:pt x="38" y="8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1"/>
                  <a:pt x="38" y="13"/>
                  <a:pt x="40" y="14"/>
                </a:cubicBezTo>
                <a:close/>
                <a:moveTo>
                  <a:pt x="87" y="55"/>
                </a:moveTo>
                <a:cubicBezTo>
                  <a:pt x="87" y="39"/>
                  <a:pt x="87" y="39"/>
                  <a:pt x="87" y="39"/>
                </a:cubicBezTo>
                <a:cubicBezTo>
                  <a:pt x="87" y="35"/>
                  <a:pt x="82" y="32"/>
                  <a:pt x="77" y="31"/>
                </a:cubicBezTo>
                <a:cubicBezTo>
                  <a:pt x="76" y="39"/>
                  <a:pt x="75" y="41"/>
                  <a:pt x="73" y="47"/>
                </a:cubicBezTo>
                <a:cubicBezTo>
                  <a:pt x="72" y="37"/>
                  <a:pt x="72" y="37"/>
                  <a:pt x="72" y="37"/>
                </a:cubicBezTo>
                <a:cubicBezTo>
                  <a:pt x="72" y="37"/>
                  <a:pt x="72" y="36"/>
                  <a:pt x="72" y="36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5"/>
                  <a:pt x="73" y="34"/>
                </a:cubicBezTo>
                <a:cubicBezTo>
                  <a:pt x="73" y="34"/>
                  <a:pt x="73" y="34"/>
                  <a:pt x="73" y="34"/>
                </a:cubicBezTo>
                <a:cubicBezTo>
                  <a:pt x="72" y="34"/>
                  <a:pt x="71" y="34"/>
                  <a:pt x="71" y="34"/>
                </a:cubicBezTo>
                <a:cubicBezTo>
                  <a:pt x="71" y="34"/>
                  <a:pt x="70" y="34"/>
                  <a:pt x="70" y="34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6"/>
                  <a:pt x="71" y="36"/>
                  <a:pt x="71" y="36"/>
                </a:cubicBezTo>
                <a:cubicBezTo>
                  <a:pt x="71" y="36"/>
                  <a:pt x="71" y="37"/>
                  <a:pt x="71" y="3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1"/>
                  <a:pt x="69" y="39"/>
                  <a:pt x="68" y="32"/>
                </a:cubicBezTo>
                <a:cubicBezTo>
                  <a:pt x="66" y="33"/>
                  <a:pt x="64" y="35"/>
                  <a:pt x="64" y="39"/>
                </a:cubicBezTo>
                <a:cubicBezTo>
                  <a:pt x="64" y="41"/>
                  <a:pt x="64" y="41"/>
                  <a:pt x="64" y="41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9"/>
                  <a:pt x="76" y="59"/>
                  <a:pt x="76" y="59"/>
                </a:cubicBezTo>
                <a:cubicBezTo>
                  <a:pt x="78" y="59"/>
                  <a:pt x="80" y="59"/>
                  <a:pt x="82" y="59"/>
                </a:cubicBezTo>
                <a:cubicBezTo>
                  <a:pt x="84" y="59"/>
                  <a:pt x="85" y="59"/>
                  <a:pt x="86" y="58"/>
                </a:cubicBezTo>
                <a:cubicBezTo>
                  <a:pt x="87" y="57"/>
                  <a:pt x="87" y="56"/>
                  <a:pt x="87" y="55"/>
                </a:cubicBezTo>
                <a:close/>
                <a:moveTo>
                  <a:pt x="0" y="55"/>
                </a:moveTo>
                <a:cubicBezTo>
                  <a:pt x="0" y="57"/>
                  <a:pt x="2" y="59"/>
                  <a:pt x="4" y="59"/>
                </a:cubicBezTo>
                <a:cubicBezTo>
                  <a:pt x="6" y="59"/>
                  <a:pt x="8" y="59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5"/>
                  <a:pt x="21" y="33"/>
                  <a:pt x="19" y="32"/>
                </a:cubicBezTo>
                <a:cubicBezTo>
                  <a:pt x="18" y="39"/>
                  <a:pt x="17" y="41"/>
                  <a:pt x="16" y="47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5" y="36"/>
                  <a:pt x="15" y="36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35"/>
                  <a:pt x="16" y="35"/>
                  <a:pt x="16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5" y="34"/>
                  <a:pt x="15" y="34"/>
                  <a:pt x="14" y="34"/>
                </a:cubicBezTo>
                <a:cubicBezTo>
                  <a:pt x="14" y="34"/>
                  <a:pt x="14" y="34"/>
                  <a:pt x="14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6"/>
                  <a:pt x="14" y="37"/>
                  <a:pt x="14" y="37"/>
                </a:cubicBezTo>
                <a:cubicBezTo>
                  <a:pt x="14" y="47"/>
                  <a:pt x="14" y="47"/>
                  <a:pt x="14" y="47"/>
                </a:cubicBezTo>
                <a:cubicBezTo>
                  <a:pt x="12" y="41"/>
                  <a:pt x="11" y="39"/>
                  <a:pt x="10" y="31"/>
                </a:cubicBezTo>
                <a:cubicBezTo>
                  <a:pt x="4" y="32"/>
                  <a:pt x="0" y="35"/>
                  <a:pt x="0" y="39"/>
                </a:cubicBezTo>
                <a:cubicBezTo>
                  <a:pt x="0" y="55"/>
                  <a:pt x="0" y="55"/>
                  <a:pt x="0" y="55"/>
                </a:cubicBezTo>
                <a:close/>
                <a:moveTo>
                  <a:pt x="71" y="29"/>
                </a:moveTo>
                <a:cubicBezTo>
                  <a:pt x="68" y="29"/>
                  <a:pt x="63" y="24"/>
                  <a:pt x="63" y="17"/>
                </a:cubicBezTo>
                <a:cubicBezTo>
                  <a:pt x="63" y="11"/>
                  <a:pt x="62" y="6"/>
                  <a:pt x="71" y="6"/>
                </a:cubicBezTo>
                <a:cubicBezTo>
                  <a:pt x="81" y="6"/>
                  <a:pt x="80" y="11"/>
                  <a:pt x="80" y="17"/>
                </a:cubicBezTo>
                <a:cubicBezTo>
                  <a:pt x="80" y="24"/>
                  <a:pt x="75" y="29"/>
                  <a:pt x="71" y="29"/>
                </a:cubicBezTo>
                <a:close/>
                <a:moveTo>
                  <a:pt x="15" y="29"/>
                </a:moveTo>
                <a:cubicBezTo>
                  <a:pt x="19" y="29"/>
                  <a:pt x="24" y="24"/>
                  <a:pt x="24" y="17"/>
                </a:cubicBezTo>
                <a:cubicBezTo>
                  <a:pt x="24" y="11"/>
                  <a:pt x="25" y="6"/>
                  <a:pt x="15" y="6"/>
                </a:cubicBezTo>
                <a:cubicBezTo>
                  <a:pt x="6" y="6"/>
                  <a:pt x="7" y="11"/>
                  <a:pt x="7" y="17"/>
                </a:cubicBezTo>
                <a:cubicBezTo>
                  <a:pt x="7" y="24"/>
                  <a:pt x="11" y="29"/>
                  <a:pt x="15" y="29"/>
                </a:cubicBezTo>
                <a:close/>
                <a:moveTo>
                  <a:pt x="32" y="25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3" y="32"/>
                  <a:pt x="33" y="32"/>
                  <a:pt x="34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0" y="28"/>
                  <a:pt x="39" y="24"/>
                  <a:pt x="38" y="20"/>
                </a:cubicBezTo>
                <a:cubicBezTo>
                  <a:pt x="34" y="20"/>
                  <a:pt x="32" y="22"/>
                  <a:pt x="32" y="25"/>
                </a:cubicBezTo>
                <a:close/>
                <a:moveTo>
                  <a:pt x="55" y="31"/>
                </a:moveTo>
                <a:cubicBezTo>
                  <a:pt x="55" y="25"/>
                  <a:pt x="55" y="25"/>
                  <a:pt x="55" y="25"/>
                </a:cubicBezTo>
                <a:cubicBezTo>
                  <a:pt x="55" y="22"/>
                  <a:pt x="52" y="20"/>
                  <a:pt x="48" y="20"/>
                </a:cubicBezTo>
                <a:cubicBezTo>
                  <a:pt x="47" y="24"/>
                  <a:pt x="46" y="28"/>
                  <a:pt x="45" y="32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2"/>
                  <a:pt x="54" y="32"/>
                  <a:pt x="54" y="32"/>
                </a:cubicBezTo>
                <a:cubicBezTo>
                  <a:pt x="54" y="32"/>
                  <a:pt x="55" y="32"/>
                  <a:pt x="55" y="32"/>
                </a:cubicBezTo>
                <a:cubicBezTo>
                  <a:pt x="55" y="32"/>
                  <a:pt x="55" y="32"/>
                  <a:pt x="55" y="31"/>
                </a:cubicBezTo>
                <a:close/>
                <a:moveTo>
                  <a:pt x="44" y="32"/>
                </a:moveTo>
                <a:cubicBezTo>
                  <a:pt x="44" y="23"/>
                  <a:pt x="44" y="23"/>
                  <a:pt x="44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22"/>
                  <a:pt x="45" y="22"/>
                  <a:pt x="45" y="21"/>
                </a:cubicBezTo>
                <a:cubicBezTo>
                  <a:pt x="45" y="21"/>
                  <a:pt x="44" y="21"/>
                  <a:pt x="44" y="21"/>
                </a:cubicBezTo>
                <a:cubicBezTo>
                  <a:pt x="44" y="21"/>
                  <a:pt x="43" y="21"/>
                  <a:pt x="42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22"/>
                  <a:pt x="42" y="22"/>
                  <a:pt x="42" y="22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2" y="32"/>
                  <a:pt x="42" y="32"/>
                  <a:pt x="42" y="32"/>
                </a:cubicBezTo>
                <a:lnTo>
                  <a:pt x="44" y="3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kern="1200" dirty="0"/>
          </a:p>
        </p:txBody>
      </p:sp>
    </p:spTree>
    <p:extLst>
      <p:ext uri="{BB962C8B-B14F-4D97-AF65-F5344CB8AC3E}">
        <p14:creationId xmlns:p14="http://schemas.microsoft.com/office/powerpoint/2010/main" val="191112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Blick in die Vergleicher und in den Wettbewerb</a:t>
            </a:r>
            <a:endParaRPr lang="de-DE" sz="2400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5A2E38E-4542-412F-A4B5-30072D79F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072" y="1001508"/>
            <a:ext cx="5447930" cy="5856491"/>
          </a:xfrm>
          <a:custGeom>
            <a:avLst/>
            <a:gdLst>
              <a:gd name="connsiteX0" fmla="*/ 700803 w 4902200"/>
              <a:gd name="connsiteY0" fmla="*/ 0 h 5445124"/>
              <a:gd name="connsiteX1" fmla="*/ 4902200 w 4902200"/>
              <a:gd name="connsiteY1" fmla="*/ 0 h 5445124"/>
              <a:gd name="connsiteX2" fmla="*/ 4902200 w 4902200"/>
              <a:gd name="connsiteY2" fmla="*/ 5445124 h 5445124"/>
              <a:gd name="connsiteX3" fmla="*/ 4888608 w 4902200"/>
              <a:gd name="connsiteY3" fmla="*/ 5445124 h 5445124"/>
              <a:gd name="connsiteX4" fmla="*/ 3822080 w 4902200"/>
              <a:gd name="connsiteY4" fmla="*/ 5445124 h 5445124"/>
              <a:gd name="connsiteX5" fmla="*/ 0 w 4902200"/>
              <a:gd name="connsiteY5" fmla="*/ 5445124 h 5445124"/>
              <a:gd name="connsiteX6" fmla="*/ 0 w 4902200"/>
              <a:gd name="connsiteY6" fmla="*/ 700811 h 5445124"/>
              <a:gd name="connsiteX7" fmla="*/ 559574 w 4902200"/>
              <a:gd name="connsiteY7" fmla="*/ 14237 h 544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02200" h="5445124">
                <a:moveTo>
                  <a:pt x="700803" y="0"/>
                </a:moveTo>
                <a:lnTo>
                  <a:pt x="4902200" y="0"/>
                </a:lnTo>
                <a:lnTo>
                  <a:pt x="4902200" y="5445124"/>
                </a:lnTo>
                <a:lnTo>
                  <a:pt x="4888608" y="5445124"/>
                </a:lnTo>
                <a:lnTo>
                  <a:pt x="3822080" y="5445124"/>
                </a:lnTo>
                <a:lnTo>
                  <a:pt x="0" y="5445124"/>
                </a:lnTo>
                <a:lnTo>
                  <a:pt x="0" y="700811"/>
                </a:lnTo>
                <a:cubicBezTo>
                  <a:pt x="0" y="362144"/>
                  <a:pt x="240226" y="79585"/>
                  <a:pt x="559574" y="14237"/>
                </a:cubicBezTo>
                <a:close/>
              </a:path>
            </a:pathLst>
          </a:custGeom>
        </p:spPr>
      </p:pic>
      <p:sp>
        <p:nvSpPr>
          <p:cNvPr id="18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Freihandform: Form 34">
            <a:extLst>
              <a:ext uri="{FF2B5EF4-FFF2-40B4-BE49-F238E27FC236}">
                <a16:creationId xmlns:a16="http://schemas.microsoft.com/office/drawing/2014/main" id="{A7EBC979-E870-472A-97DF-A7FF8E6166A9}"/>
              </a:ext>
            </a:extLst>
          </p:cNvPr>
          <p:cNvSpPr/>
          <p:nvPr/>
        </p:nvSpPr>
        <p:spPr bwMode="gray">
          <a:xfrm flipH="1">
            <a:off x="6744070" y="980728"/>
            <a:ext cx="5447930" cy="5877271"/>
          </a:xfrm>
          <a:custGeom>
            <a:avLst/>
            <a:gdLst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7" fmla="*/ 13592 w 4902200"/>
              <a:gd name="connsiteY7" fmla="*/ 5445125 h 5445125"/>
              <a:gd name="connsiteX8" fmla="*/ 0 w 4902200"/>
              <a:gd name="connsiteY8" fmla="*/ 5445125 h 544512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13592 w 4902200"/>
              <a:gd name="connsiteY8" fmla="*/ 5445125 h 5536565"/>
              <a:gd name="connsiteX9" fmla="*/ 91440 w 4902200"/>
              <a:gd name="connsiteY9" fmla="*/ 5536565 h 553656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91440 w 4902200"/>
              <a:gd name="connsiteY8" fmla="*/ 5536565 h 5536565"/>
              <a:gd name="connsiteX0" fmla="*/ 0 w 4902200"/>
              <a:gd name="connsiteY0" fmla="*/ 5445125 h 5445125"/>
              <a:gd name="connsiteX1" fmla="*/ 0 w 4902200"/>
              <a:gd name="connsiteY1" fmla="*/ 0 h 5445125"/>
              <a:gd name="connsiteX2" fmla="*/ 13592 w 4902200"/>
              <a:gd name="connsiteY2" fmla="*/ 0 h 5445125"/>
              <a:gd name="connsiteX3" fmla="*/ 1656184 w 4902200"/>
              <a:gd name="connsiteY3" fmla="*/ 0 h 5445125"/>
              <a:gd name="connsiteX4" fmla="*/ 4201388 w 4902200"/>
              <a:gd name="connsiteY4" fmla="*/ 0 h 5445125"/>
              <a:gd name="connsiteX5" fmla="*/ 4902200 w 4902200"/>
              <a:gd name="connsiteY5" fmla="*/ 700812 h 5445125"/>
              <a:gd name="connsiteX6" fmla="*/ 4902200 w 4902200"/>
              <a:gd name="connsiteY6" fmla="*/ 5445125 h 5445125"/>
              <a:gd name="connsiteX7" fmla="*/ 1656184 w 4902200"/>
              <a:gd name="connsiteY7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2200" h="5445125">
                <a:moveTo>
                  <a:pt x="0" y="0"/>
                </a:moveTo>
                <a:lnTo>
                  <a:pt x="13592" y="0"/>
                </a:lnTo>
                <a:lnTo>
                  <a:pt x="1656184" y="0"/>
                </a:lnTo>
                <a:lnTo>
                  <a:pt x="4201388" y="0"/>
                </a:lnTo>
                <a:cubicBezTo>
                  <a:pt x="4588436" y="0"/>
                  <a:pt x="4902200" y="313764"/>
                  <a:pt x="4902200" y="700812"/>
                </a:cubicBezTo>
                <a:lnTo>
                  <a:pt x="4902200" y="5445125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uppieren 19"/>
          <p:cNvGrpSpPr/>
          <p:nvPr/>
        </p:nvGrpSpPr>
        <p:grpSpPr>
          <a:xfrm>
            <a:off x="6771998" y="2046956"/>
            <a:ext cx="5447929" cy="3498569"/>
            <a:chOff x="6744071" y="2492895"/>
            <a:chExt cx="5447929" cy="3388859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A978BFAD-B290-4B9E-BE3D-85F096245352}"/>
                </a:ext>
              </a:extLst>
            </p:cNvPr>
            <p:cNvSpPr/>
            <p:nvPr/>
          </p:nvSpPr>
          <p:spPr>
            <a:xfrm>
              <a:off x="6744071" y="2492895"/>
              <a:ext cx="5447929" cy="3388859"/>
            </a:xfrm>
            <a:prstGeom prst="rect">
              <a:avLst/>
            </a:prstGeom>
            <a:solidFill>
              <a:schemeClr val="tx2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BE12718E-3086-4E10-9D92-8C124035B7F2}"/>
                </a:ext>
              </a:extLst>
            </p:cNvPr>
            <p:cNvSpPr txBox="1"/>
            <p:nvPr/>
          </p:nvSpPr>
          <p:spPr>
            <a:xfrm>
              <a:off x="7464152" y="2780928"/>
              <a:ext cx="4536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NICE TO KNOW:</a:t>
              </a:r>
              <a:endParaRPr kumimoji="0" lang="de-DE" altLang="de-DE" sz="2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C92AFBEA-CC98-4A14-90BD-4B187D61B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01582" y="4297578"/>
              <a:ext cx="3852893" cy="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feld 23"/>
            <p:cNvSpPr txBox="1"/>
            <p:nvPr/>
          </p:nvSpPr>
          <p:spPr>
            <a:xfrm>
              <a:off x="7340184" y="4510266"/>
              <a:ext cx="453287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alt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Über den Upgrade-Mechanismus ist häufig eine bessere Einstufung möglich (kaufmännische Tätigkeit, Studium, Führungsverantwortung).</a:t>
              </a:r>
              <a:endPara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14353" y="2038934"/>
            <a:ext cx="6240017" cy="751693"/>
            <a:chOff x="24188" y="2134771"/>
            <a:chExt cx="6240017" cy="751693"/>
          </a:xfrm>
        </p:grpSpPr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183E8DB7-AC0D-4713-B3A7-E27D36B21F0E}"/>
                </a:ext>
              </a:extLst>
            </p:cNvPr>
            <p:cNvSpPr/>
            <p:nvPr/>
          </p:nvSpPr>
          <p:spPr bwMode="gray">
            <a:xfrm rot="5400000">
              <a:off x="2768350" y="-609391"/>
              <a:ext cx="751693" cy="6240017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61000">
                  <a:schemeClr val="tx2"/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430305" y="2249561"/>
              <a:ext cx="519441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Konzentration auf die 100 häufigsten Berufe aus den Vergleichern und </a:t>
              </a:r>
              <a:r>
                <a:rPr lang="de-DE" dirty="0" smtClean="0">
                  <a:solidFill>
                    <a:srgbClr val="FFFFFF"/>
                  </a:solidFill>
                  <a:latin typeface="Arial"/>
                </a:rPr>
                <a:t>unserem </a:t>
              </a: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Bestand</a:t>
              </a:r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0" y="2955560"/>
            <a:ext cx="6240017" cy="751693"/>
            <a:chOff x="28795" y="2972891"/>
            <a:chExt cx="6240017" cy="751693"/>
          </a:xfrm>
        </p:grpSpPr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183E8DB7-AC0D-4713-B3A7-E27D36B21F0E}"/>
                </a:ext>
              </a:extLst>
            </p:cNvPr>
            <p:cNvSpPr/>
            <p:nvPr/>
          </p:nvSpPr>
          <p:spPr bwMode="gray">
            <a:xfrm rot="5400000">
              <a:off x="2772957" y="228729"/>
              <a:ext cx="751693" cy="6240017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61000">
                  <a:schemeClr val="tx2"/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448442" y="3079470"/>
              <a:ext cx="542942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Berechnungen für Eintrittsalter 20 Jahre, 25 Jahre und 35 Jahre </a:t>
              </a:r>
            </a:p>
          </p:txBody>
        </p:sp>
      </p:grpSp>
      <p:grpSp>
        <p:nvGrpSpPr>
          <p:cNvPr id="40" name="Gruppieren 39"/>
          <p:cNvGrpSpPr/>
          <p:nvPr/>
        </p:nvGrpSpPr>
        <p:grpSpPr>
          <a:xfrm>
            <a:off x="14353" y="3877207"/>
            <a:ext cx="6675768" cy="751693"/>
            <a:chOff x="28795" y="3787475"/>
            <a:chExt cx="6675768" cy="751693"/>
          </a:xfrm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183E8DB7-AC0D-4713-B3A7-E27D36B21F0E}"/>
                </a:ext>
              </a:extLst>
            </p:cNvPr>
            <p:cNvSpPr/>
            <p:nvPr/>
          </p:nvSpPr>
          <p:spPr bwMode="gray">
            <a:xfrm rot="5400000">
              <a:off x="2772957" y="1043313"/>
              <a:ext cx="751693" cy="6240017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61000">
                  <a:schemeClr val="tx2"/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439867" y="4001100"/>
              <a:ext cx="62646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BU-Rentenhöhe von 1.000 EUR</a:t>
              </a:r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27928" y="4793832"/>
            <a:ext cx="6608243" cy="751693"/>
            <a:chOff x="27928" y="4793832"/>
            <a:chExt cx="6608243" cy="751693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183E8DB7-AC0D-4713-B3A7-E27D36B21F0E}"/>
                </a:ext>
              </a:extLst>
            </p:cNvPr>
            <p:cNvSpPr/>
            <p:nvPr/>
          </p:nvSpPr>
          <p:spPr bwMode="gray">
            <a:xfrm rot="5400000">
              <a:off x="2772090" y="2049670"/>
              <a:ext cx="751693" cy="6240017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0"/>
                  </a:schemeClr>
                </a:gs>
                <a:gs pos="61000">
                  <a:schemeClr val="tx2"/>
                </a:gs>
                <a:gs pos="0">
                  <a:schemeClr val="tx2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Textfeld 36"/>
            <p:cNvSpPr txBox="1"/>
            <p:nvPr/>
          </p:nvSpPr>
          <p:spPr>
            <a:xfrm>
              <a:off x="371475" y="4997162"/>
              <a:ext cx="62646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Auswertung über </a:t>
              </a:r>
              <a:r>
                <a:rPr kumimoji="0" lang="de-DE" sz="1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Morgen&amp;Morgen</a:t>
              </a:r>
              <a:endPara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2" name="Textfeld 41"/>
          <p:cNvSpPr txBox="1"/>
          <p:nvPr/>
        </p:nvSpPr>
        <p:spPr>
          <a:xfrm>
            <a:off x="7858335" y="3215078"/>
            <a:ext cx="355242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Die studentischen Berufe folgen häufig dem Zielberuf.</a:t>
            </a: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382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1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Gerader Verbinder 50"/>
          <p:cNvCxnSpPr/>
          <p:nvPr/>
        </p:nvCxnSpPr>
        <p:spPr>
          <a:xfrm flipV="1">
            <a:off x="2061195" y="5197694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/>
          <p:cNvCxnSpPr/>
          <p:nvPr/>
        </p:nvCxnSpPr>
        <p:spPr>
          <a:xfrm flipV="1">
            <a:off x="2061195" y="4045566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Annahme: Der Wettbewerber präsentiert den Tarif mit</a:t>
            </a:r>
            <a:endParaRPr lang="de-DE" sz="2400" dirty="0"/>
          </a:p>
        </p:txBody>
      </p:sp>
      <p:sp>
        <p:nvSpPr>
          <p:cNvPr id="8" name="Textfeld 7"/>
          <p:cNvSpPr txBox="1"/>
          <p:nvPr/>
        </p:nvSpPr>
        <p:spPr>
          <a:xfrm>
            <a:off x="395139" y="6093296"/>
            <a:ext cx="103756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</a:t>
            </a:r>
            <a:r>
              <a:rPr kumimoji="0" lang="de-DE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uswertung über </a:t>
            </a:r>
            <a:r>
              <a:rPr kumimoji="0" lang="de-DE" sz="11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Morgen&amp;Morgen</a:t>
            </a:r>
            <a:r>
              <a:rPr kumimoji="0" lang="de-DE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; Stand 22.05.2023; ohne fondsgebundene Tarife, ohne Direktversicherer, ohne ergänzende BU-Tarife der Allianz</a:t>
            </a:r>
          </a:p>
        </p:txBody>
      </p:sp>
      <p:cxnSp>
        <p:nvCxnSpPr>
          <p:cNvPr id="9" name="Gerader Verbinder 8"/>
          <p:cNvCxnSpPr/>
          <p:nvPr/>
        </p:nvCxnSpPr>
        <p:spPr>
          <a:xfrm flipV="1">
            <a:off x="2063552" y="3038604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3863752" y="2597264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8 %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863752" y="3582589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32 %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863752" y="4728621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52 %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329143" y="1810072"/>
            <a:ext cx="160151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SBU Premium ohne AU neu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1385496" y="1805450"/>
            <a:ext cx="140430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SBU Premium alt</a:t>
            </a:r>
          </a:p>
        </p:txBody>
      </p:sp>
      <p:sp>
        <p:nvSpPr>
          <p:cNvPr id="24" name="Eine Ecke des Rechtecks abrunden 23"/>
          <p:cNvSpPr/>
          <p:nvPr/>
        </p:nvSpPr>
        <p:spPr>
          <a:xfrm>
            <a:off x="2207568" y="979818"/>
            <a:ext cx="2088232" cy="407249"/>
          </a:xfrm>
          <a:prstGeom prst="round1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 besten Preis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2775907" y="2545497"/>
            <a:ext cx="785334" cy="3259766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2906958" y="2888177"/>
            <a:ext cx="66030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1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2883650" y="3902700"/>
            <a:ext cx="66030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5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2822493" y="5054828"/>
            <a:ext cx="8292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10</a:t>
            </a:r>
          </a:p>
        </p:txBody>
      </p:sp>
      <p:cxnSp>
        <p:nvCxnSpPr>
          <p:cNvPr id="37" name="Gerader Verbinder 36"/>
          <p:cNvCxnSpPr/>
          <p:nvPr/>
        </p:nvCxnSpPr>
        <p:spPr>
          <a:xfrm>
            <a:off x="6241171" y="1202315"/>
            <a:ext cx="0" cy="460294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feld 63"/>
          <p:cNvSpPr txBox="1"/>
          <p:nvPr/>
        </p:nvSpPr>
        <p:spPr>
          <a:xfrm>
            <a:off x="1847528" y="2600846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</a:t>
            </a: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%</a:t>
            </a:r>
          </a:p>
        </p:txBody>
      </p:sp>
      <p:sp>
        <p:nvSpPr>
          <p:cNvPr id="65" name="Textfeld 64"/>
          <p:cNvSpPr txBox="1"/>
          <p:nvPr/>
        </p:nvSpPr>
        <p:spPr>
          <a:xfrm>
            <a:off x="1847528" y="3582589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3 %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1847528" y="4732203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26 %</a:t>
            </a:r>
          </a:p>
        </p:txBody>
      </p:sp>
      <p:cxnSp>
        <p:nvCxnSpPr>
          <p:cNvPr id="75" name="Gerader Verbinder 74"/>
          <p:cNvCxnSpPr/>
          <p:nvPr/>
        </p:nvCxnSpPr>
        <p:spPr>
          <a:xfrm flipV="1">
            <a:off x="8037156" y="5209699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75"/>
          <p:cNvCxnSpPr/>
          <p:nvPr/>
        </p:nvCxnSpPr>
        <p:spPr>
          <a:xfrm flipV="1">
            <a:off x="8037156" y="4057571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r Verbinder 76"/>
          <p:cNvCxnSpPr/>
          <p:nvPr/>
        </p:nvCxnSpPr>
        <p:spPr>
          <a:xfrm flipV="1">
            <a:off x="8039513" y="3050609"/>
            <a:ext cx="2304256" cy="115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feld 77"/>
          <p:cNvSpPr txBox="1"/>
          <p:nvPr/>
        </p:nvSpPr>
        <p:spPr>
          <a:xfrm>
            <a:off x="9857181" y="2609269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29 %</a:t>
            </a:r>
          </a:p>
        </p:txBody>
      </p:sp>
      <p:sp>
        <p:nvSpPr>
          <p:cNvPr id="79" name="Textfeld 78"/>
          <p:cNvSpPr txBox="1"/>
          <p:nvPr/>
        </p:nvSpPr>
        <p:spPr>
          <a:xfrm>
            <a:off x="9857181" y="3594594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55 %</a:t>
            </a:r>
          </a:p>
        </p:txBody>
      </p:sp>
      <p:sp>
        <p:nvSpPr>
          <p:cNvPr id="80" name="Textfeld 79"/>
          <p:cNvSpPr txBox="1"/>
          <p:nvPr/>
        </p:nvSpPr>
        <p:spPr>
          <a:xfrm>
            <a:off x="9857181" y="4740626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89 %</a:t>
            </a:r>
          </a:p>
        </p:txBody>
      </p:sp>
      <p:sp>
        <p:nvSpPr>
          <p:cNvPr id="82" name="Eine Ecke des Rechtecks abrunden 81"/>
          <p:cNvSpPr/>
          <p:nvPr/>
        </p:nvSpPr>
        <p:spPr>
          <a:xfrm>
            <a:off x="7392144" y="1005527"/>
            <a:ext cx="3378694" cy="407249"/>
          </a:xfrm>
          <a:prstGeom prst="round1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 besten Leistungsbild</a:t>
            </a:r>
          </a:p>
        </p:txBody>
      </p:sp>
      <p:sp>
        <p:nvSpPr>
          <p:cNvPr id="83" name="Abgerundetes Rechteck 82"/>
          <p:cNvSpPr/>
          <p:nvPr/>
        </p:nvSpPr>
        <p:spPr>
          <a:xfrm>
            <a:off x="8751868" y="2557502"/>
            <a:ext cx="785334" cy="3247762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Textfeld 83"/>
          <p:cNvSpPr txBox="1"/>
          <p:nvPr/>
        </p:nvSpPr>
        <p:spPr>
          <a:xfrm>
            <a:off x="8882919" y="2900182"/>
            <a:ext cx="66030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1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8859611" y="3914705"/>
            <a:ext cx="66030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5</a:t>
            </a:r>
          </a:p>
        </p:txBody>
      </p:sp>
      <p:sp>
        <p:nvSpPr>
          <p:cNvPr id="86" name="Textfeld 85"/>
          <p:cNvSpPr txBox="1"/>
          <p:nvPr/>
        </p:nvSpPr>
        <p:spPr>
          <a:xfrm>
            <a:off x="8798454" y="5066833"/>
            <a:ext cx="8292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 10</a:t>
            </a:r>
          </a:p>
        </p:txBody>
      </p:sp>
      <p:sp>
        <p:nvSpPr>
          <p:cNvPr id="87" name="Textfeld 86"/>
          <p:cNvSpPr txBox="1"/>
          <p:nvPr/>
        </p:nvSpPr>
        <p:spPr>
          <a:xfrm>
            <a:off x="7808914" y="2609269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8 %</a:t>
            </a:r>
          </a:p>
        </p:txBody>
      </p:sp>
      <p:sp>
        <p:nvSpPr>
          <p:cNvPr id="88" name="Textfeld 87"/>
          <p:cNvSpPr txBox="1"/>
          <p:nvPr/>
        </p:nvSpPr>
        <p:spPr>
          <a:xfrm>
            <a:off x="7808914" y="3594594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56 %</a:t>
            </a:r>
          </a:p>
        </p:txBody>
      </p:sp>
      <p:sp>
        <p:nvSpPr>
          <p:cNvPr id="89" name="Textfeld 88"/>
          <p:cNvSpPr txBox="1"/>
          <p:nvPr/>
        </p:nvSpPr>
        <p:spPr>
          <a:xfrm>
            <a:off x="7808914" y="4740626"/>
            <a:ext cx="10801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79 %</a:t>
            </a:r>
          </a:p>
        </p:txBody>
      </p:sp>
      <p:sp>
        <p:nvSpPr>
          <p:cNvPr id="100" name="Datumsplatzhalter 9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1" name="Fußzeilenplatzhalter 10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" name="Foliennummernplatzhalt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Textfeld 71"/>
          <p:cNvSpPr txBox="1"/>
          <p:nvPr/>
        </p:nvSpPr>
        <p:spPr>
          <a:xfrm>
            <a:off x="9335791" y="1813068"/>
            <a:ext cx="160151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SBU Premium mit AU neu</a:t>
            </a:r>
          </a:p>
        </p:txBody>
      </p:sp>
      <p:sp>
        <p:nvSpPr>
          <p:cNvPr id="74" name="Textfeld 73"/>
          <p:cNvSpPr txBox="1"/>
          <p:nvPr/>
        </p:nvSpPr>
        <p:spPr>
          <a:xfrm>
            <a:off x="7392144" y="1808446"/>
            <a:ext cx="140430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SBU Premium alt</a:t>
            </a:r>
          </a:p>
        </p:txBody>
      </p:sp>
    </p:spTree>
    <p:extLst>
      <p:ext uri="{BB962C8B-B14F-4D97-AF65-F5344CB8AC3E}">
        <p14:creationId xmlns:p14="http://schemas.microsoft.com/office/powerpoint/2010/main" val="320041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5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Berufsgruppen mit starken TOP-Platzierungen (TOP 5)</a:t>
            </a:r>
            <a:endParaRPr lang="de-DE" sz="2400" dirty="0"/>
          </a:p>
        </p:txBody>
      </p:sp>
      <p:sp>
        <p:nvSpPr>
          <p:cNvPr id="40" name="Ellipse 15">
            <a:extLst>
              <a:ext uri="{FF2B5EF4-FFF2-40B4-BE49-F238E27FC236}">
                <a16:creationId xmlns:a16="http://schemas.microsoft.com/office/drawing/2014/main" id="{DC0CFEBD-22BC-4F06-9028-FEBDD5FB8A44}"/>
              </a:ext>
            </a:extLst>
          </p:cNvPr>
          <p:cNvSpPr>
            <a:spLocks noChangeAspect="1"/>
          </p:cNvSpPr>
          <p:nvPr/>
        </p:nvSpPr>
        <p:spPr bwMode="gray">
          <a:xfrm flipH="1">
            <a:off x="508777" y="1287012"/>
            <a:ext cx="5557796" cy="436649"/>
          </a:xfrm>
          <a:prstGeom prst="round1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33200" tIns="36000" rIns="108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8B4C4"/>
              </a:buClr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18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Ärzte / Ärztinnen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0718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9" name="Ellipse 15">
            <a:extLst>
              <a:ext uri="{FF2B5EF4-FFF2-40B4-BE49-F238E27FC236}">
                <a16:creationId xmlns:a16="http://schemas.microsoft.com/office/drawing/2014/main" id="{DC0CFEBD-22BC-4F06-9028-FEBDD5FB8A44}"/>
              </a:ext>
            </a:extLst>
          </p:cNvPr>
          <p:cNvSpPr>
            <a:spLocks noChangeAspect="1"/>
          </p:cNvSpPr>
          <p:nvPr/>
        </p:nvSpPr>
        <p:spPr bwMode="gray">
          <a:xfrm flipH="1">
            <a:off x="6341449" y="1288753"/>
            <a:ext cx="5602266" cy="423260"/>
          </a:xfrm>
          <a:prstGeom prst="round1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33200" tIns="36000" rIns="108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8B4C4"/>
              </a:buClr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18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Studierende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718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1" name="Ellipse 15">
            <a:extLst>
              <a:ext uri="{FF2B5EF4-FFF2-40B4-BE49-F238E27FC236}">
                <a16:creationId xmlns:a16="http://schemas.microsoft.com/office/drawing/2014/main" id="{DC0CFEBD-22BC-4F06-9028-FEBDD5FB8A44}"/>
              </a:ext>
            </a:extLst>
          </p:cNvPr>
          <p:cNvSpPr>
            <a:spLocks noChangeAspect="1"/>
          </p:cNvSpPr>
          <p:nvPr/>
        </p:nvSpPr>
        <p:spPr bwMode="gray">
          <a:xfrm flipH="1">
            <a:off x="508777" y="4012560"/>
            <a:ext cx="5557796" cy="436649"/>
          </a:xfrm>
          <a:prstGeom prst="round1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33200" tIns="36000" rIns="108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8B4C4"/>
              </a:buClr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18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IT-Spezialist/innen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00718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63" name="Ellipse 15">
            <a:extLst>
              <a:ext uri="{FF2B5EF4-FFF2-40B4-BE49-F238E27FC236}">
                <a16:creationId xmlns:a16="http://schemas.microsoft.com/office/drawing/2014/main" id="{DC0CFEBD-22BC-4F06-9028-FEBDD5FB8A44}"/>
              </a:ext>
            </a:extLst>
          </p:cNvPr>
          <p:cNvSpPr>
            <a:spLocks noChangeAspect="1"/>
          </p:cNvSpPr>
          <p:nvPr/>
        </p:nvSpPr>
        <p:spPr bwMode="gray">
          <a:xfrm flipH="1">
            <a:off x="6341449" y="4014301"/>
            <a:ext cx="5602266" cy="423260"/>
          </a:xfrm>
          <a:prstGeom prst="round1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33200" tIns="36000" rIns="108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8B4C4"/>
              </a:buClr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18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Akademiker/innen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718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408854" y="3703207"/>
            <a:ext cx="936104" cy="1012104"/>
            <a:chOff x="408854" y="3654043"/>
            <a:chExt cx="936104" cy="1012104"/>
          </a:xfrm>
        </p:grpSpPr>
        <p:sp>
          <p:nvSpPr>
            <p:cNvPr id="62" name="Eine Ecke des Rechtecks schneiden 61"/>
            <p:cNvSpPr/>
            <p:nvPr/>
          </p:nvSpPr>
          <p:spPr>
            <a:xfrm>
              <a:off x="408854" y="3654043"/>
              <a:ext cx="936104" cy="1012104"/>
            </a:xfrm>
            <a:prstGeom prst="snip1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87" name="Gruppieren 116"/>
            <p:cNvGrpSpPr>
              <a:grpSpLocks noChangeAspect="1"/>
            </p:cNvGrpSpPr>
            <p:nvPr/>
          </p:nvGrpSpPr>
          <p:grpSpPr bwMode="gray">
            <a:xfrm>
              <a:off x="586050" y="3926397"/>
              <a:ext cx="576089" cy="541717"/>
              <a:chOff x="7095413" y="2051941"/>
              <a:chExt cx="507112" cy="476858"/>
            </a:xfrm>
            <a:solidFill>
              <a:schemeClr val="bg1"/>
            </a:solidFill>
          </p:grpSpPr>
          <p:sp>
            <p:nvSpPr>
              <p:cNvPr id="88" name="Freeform 2923"/>
              <p:cNvSpPr>
                <a:spLocks noEditPoints="1"/>
              </p:cNvSpPr>
              <p:nvPr/>
            </p:nvSpPr>
            <p:spPr bwMode="gray">
              <a:xfrm>
                <a:off x="7095413" y="2116771"/>
                <a:ext cx="157032" cy="412028"/>
              </a:xfrm>
              <a:custGeom>
                <a:avLst/>
                <a:gdLst>
                  <a:gd name="T0" fmla="*/ 37 w 46"/>
                  <a:gd name="T1" fmla="*/ 0 h 121"/>
                  <a:gd name="T2" fmla="*/ 9 w 46"/>
                  <a:gd name="T3" fmla="*/ 0 h 121"/>
                  <a:gd name="T4" fmla="*/ 0 w 46"/>
                  <a:gd name="T5" fmla="*/ 9 h 121"/>
                  <a:gd name="T6" fmla="*/ 0 w 46"/>
                  <a:gd name="T7" fmla="*/ 112 h 121"/>
                  <a:gd name="T8" fmla="*/ 9 w 46"/>
                  <a:gd name="T9" fmla="*/ 121 h 121"/>
                  <a:gd name="T10" fmla="*/ 37 w 46"/>
                  <a:gd name="T11" fmla="*/ 121 h 121"/>
                  <a:gd name="T12" fmla="*/ 46 w 46"/>
                  <a:gd name="T13" fmla="*/ 112 h 121"/>
                  <a:gd name="T14" fmla="*/ 46 w 46"/>
                  <a:gd name="T15" fmla="*/ 9 h 121"/>
                  <a:gd name="T16" fmla="*/ 37 w 46"/>
                  <a:gd name="T17" fmla="*/ 0 h 121"/>
                  <a:gd name="T18" fmla="*/ 14 w 46"/>
                  <a:gd name="T19" fmla="*/ 93 h 121"/>
                  <a:gd name="T20" fmla="*/ 9 w 46"/>
                  <a:gd name="T21" fmla="*/ 88 h 121"/>
                  <a:gd name="T22" fmla="*/ 14 w 46"/>
                  <a:gd name="T23" fmla="*/ 84 h 121"/>
                  <a:gd name="T24" fmla="*/ 19 w 46"/>
                  <a:gd name="T25" fmla="*/ 88 h 121"/>
                  <a:gd name="T26" fmla="*/ 14 w 46"/>
                  <a:gd name="T27" fmla="*/ 93 h 121"/>
                  <a:gd name="T28" fmla="*/ 37 w 46"/>
                  <a:gd name="T29" fmla="*/ 37 h 121"/>
                  <a:gd name="T30" fmla="*/ 9 w 46"/>
                  <a:gd name="T31" fmla="*/ 37 h 121"/>
                  <a:gd name="T32" fmla="*/ 9 w 46"/>
                  <a:gd name="T33" fmla="*/ 28 h 121"/>
                  <a:gd name="T34" fmla="*/ 37 w 46"/>
                  <a:gd name="T35" fmla="*/ 28 h 121"/>
                  <a:gd name="T36" fmla="*/ 37 w 46"/>
                  <a:gd name="T37" fmla="*/ 37 h 121"/>
                  <a:gd name="T38" fmla="*/ 37 w 46"/>
                  <a:gd name="T39" fmla="*/ 19 h 121"/>
                  <a:gd name="T40" fmla="*/ 9 w 46"/>
                  <a:gd name="T41" fmla="*/ 19 h 121"/>
                  <a:gd name="T42" fmla="*/ 9 w 46"/>
                  <a:gd name="T43" fmla="*/ 9 h 121"/>
                  <a:gd name="T44" fmla="*/ 37 w 46"/>
                  <a:gd name="T45" fmla="*/ 9 h 121"/>
                  <a:gd name="T46" fmla="*/ 37 w 46"/>
                  <a:gd name="T47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121">
                    <a:moveTo>
                      <a:pt x="3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7"/>
                      <a:pt x="4" y="121"/>
                      <a:pt x="9" y="121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42" y="121"/>
                      <a:pt x="46" y="117"/>
                      <a:pt x="46" y="112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4"/>
                      <a:pt x="42" y="0"/>
                      <a:pt x="37" y="0"/>
                    </a:cubicBezTo>
                    <a:close/>
                    <a:moveTo>
                      <a:pt x="14" y="93"/>
                    </a:moveTo>
                    <a:cubicBezTo>
                      <a:pt x="11" y="93"/>
                      <a:pt x="9" y="91"/>
                      <a:pt x="9" y="88"/>
                    </a:cubicBezTo>
                    <a:cubicBezTo>
                      <a:pt x="9" y="86"/>
                      <a:pt x="11" y="84"/>
                      <a:pt x="14" y="84"/>
                    </a:cubicBezTo>
                    <a:cubicBezTo>
                      <a:pt x="16" y="84"/>
                      <a:pt x="19" y="86"/>
                      <a:pt x="19" y="88"/>
                    </a:cubicBezTo>
                    <a:cubicBezTo>
                      <a:pt x="19" y="91"/>
                      <a:pt x="16" y="93"/>
                      <a:pt x="14" y="93"/>
                    </a:cubicBezTo>
                    <a:close/>
                    <a:moveTo>
                      <a:pt x="37" y="37"/>
                    </a:moveTo>
                    <a:cubicBezTo>
                      <a:pt x="9" y="37"/>
                      <a:pt x="9" y="37"/>
                      <a:pt x="9" y="3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37" y="28"/>
                      <a:pt x="37" y="28"/>
                      <a:pt x="37" y="28"/>
                    </a:cubicBezTo>
                    <a:lnTo>
                      <a:pt x="37" y="37"/>
                    </a:lnTo>
                    <a:close/>
                    <a:moveTo>
                      <a:pt x="37" y="19"/>
                    </a:moveTo>
                    <a:cubicBezTo>
                      <a:pt x="9" y="19"/>
                      <a:pt x="9" y="19"/>
                      <a:pt x="9" y="1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37" y="9"/>
                      <a:pt x="37" y="9"/>
                      <a:pt x="37" y="9"/>
                    </a:cubicBezTo>
                    <a:lnTo>
                      <a:pt x="37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Freeform 2924"/>
              <p:cNvSpPr>
                <a:spLocks/>
              </p:cNvSpPr>
              <p:nvPr/>
            </p:nvSpPr>
            <p:spPr bwMode="gray">
              <a:xfrm>
                <a:off x="7299986" y="2432275"/>
                <a:ext cx="158472" cy="64830"/>
              </a:xfrm>
              <a:custGeom>
                <a:avLst/>
                <a:gdLst>
                  <a:gd name="T0" fmla="*/ 38 w 47"/>
                  <a:gd name="T1" fmla="*/ 9 h 19"/>
                  <a:gd name="T2" fmla="*/ 38 w 47"/>
                  <a:gd name="T3" fmla="*/ 0 h 19"/>
                  <a:gd name="T4" fmla="*/ 10 w 47"/>
                  <a:gd name="T5" fmla="*/ 0 h 19"/>
                  <a:gd name="T6" fmla="*/ 10 w 47"/>
                  <a:gd name="T7" fmla="*/ 9 h 19"/>
                  <a:gd name="T8" fmla="*/ 0 w 47"/>
                  <a:gd name="T9" fmla="*/ 19 h 19"/>
                  <a:gd name="T10" fmla="*/ 47 w 47"/>
                  <a:gd name="T11" fmla="*/ 19 h 19"/>
                  <a:gd name="T12" fmla="*/ 38 w 4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">
                    <a:moveTo>
                      <a:pt x="38" y="9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5" y="9"/>
                      <a:pt x="0" y="14"/>
                      <a:pt x="0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4"/>
                      <a:pt x="43" y="9"/>
                      <a:pt x="3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" name="Freeform 2925"/>
              <p:cNvSpPr>
                <a:spLocks noEditPoints="1"/>
              </p:cNvSpPr>
              <p:nvPr/>
            </p:nvSpPr>
            <p:spPr bwMode="gray">
              <a:xfrm>
                <a:off x="7160243" y="2051941"/>
                <a:ext cx="442282" cy="350080"/>
              </a:xfrm>
              <a:custGeom>
                <a:avLst/>
                <a:gdLst>
                  <a:gd name="T0" fmla="*/ 121 w 130"/>
                  <a:gd name="T1" fmla="*/ 0 h 103"/>
                  <a:gd name="T2" fmla="*/ 9 w 130"/>
                  <a:gd name="T3" fmla="*/ 0 h 103"/>
                  <a:gd name="T4" fmla="*/ 0 w 130"/>
                  <a:gd name="T5" fmla="*/ 10 h 103"/>
                  <a:gd name="T6" fmla="*/ 9 w 130"/>
                  <a:gd name="T7" fmla="*/ 10 h 103"/>
                  <a:gd name="T8" fmla="*/ 37 w 130"/>
                  <a:gd name="T9" fmla="*/ 10 h 103"/>
                  <a:gd name="T10" fmla="*/ 121 w 130"/>
                  <a:gd name="T11" fmla="*/ 10 h 103"/>
                  <a:gd name="T12" fmla="*/ 121 w 130"/>
                  <a:gd name="T13" fmla="*/ 84 h 103"/>
                  <a:gd name="T14" fmla="*/ 37 w 130"/>
                  <a:gd name="T15" fmla="*/ 84 h 103"/>
                  <a:gd name="T16" fmla="*/ 37 w 130"/>
                  <a:gd name="T17" fmla="*/ 103 h 103"/>
                  <a:gd name="T18" fmla="*/ 121 w 130"/>
                  <a:gd name="T19" fmla="*/ 103 h 103"/>
                  <a:gd name="T20" fmla="*/ 130 w 130"/>
                  <a:gd name="T21" fmla="*/ 93 h 103"/>
                  <a:gd name="T22" fmla="*/ 130 w 130"/>
                  <a:gd name="T23" fmla="*/ 10 h 103"/>
                  <a:gd name="T24" fmla="*/ 121 w 130"/>
                  <a:gd name="T25" fmla="*/ 0 h 103"/>
                  <a:gd name="T26" fmla="*/ 65 w 130"/>
                  <a:gd name="T27" fmla="*/ 98 h 103"/>
                  <a:gd name="T28" fmla="*/ 60 w 130"/>
                  <a:gd name="T29" fmla="*/ 93 h 103"/>
                  <a:gd name="T30" fmla="*/ 65 w 130"/>
                  <a:gd name="T31" fmla="*/ 89 h 103"/>
                  <a:gd name="T32" fmla="*/ 69 w 130"/>
                  <a:gd name="T33" fmla="*/ 93 h 103"/>
                  <a:gd name="T34" fmla="*/ 65 w 130"/>
                  <a:gd name="T35" fmla="*/ 9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103">
                    <a:moveTo>
                      <a:pt x="121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21" y="84"/>
                      <a:pt x="121" y="84"/>
                      <a:pt x="121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103"/>
                      <a:pt x="37" y="103"/>
                      <a:pt x="37" y="103"/>
                    </a:cubicBezTo>
                    <a:cubicBezTo>
                      <a:pt x="121" y="103"/>
                      <a:pt x="121" y="103"/>
                      <a:pt x="121" y="103"/>
                    </a:cubicBezTo>
                    <a:cubicBezTo>
                      <a:pt x="126" y="103"/>
                      <a:pt x="130" y="99"/>
                      <a:pt x="130" y="93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30" y="5"/>
                      <a:pt x="126" y="0"/>
                      <a:pt x="121" y="0"/>
                    </a:cubicBezTo>
                    <a:close/>
                    <a:moveTo>
                      <a:pt x="65" y="98"/>
                    </a:moveTo>
                    <a:cubicBezTo>
                      <a:pt x="62" y="98"/>
                      <a:pt x="60" y="96"/>
                      <a:pt x="60" y="93"/>
                    </a:cubicBezTo>
                    <a:cubicBezTo>
                      <a:pt x="60" y="91"/>
                      <a:pt x="62" y="89"/>
                      <a:pt x="65" y="89"/>
                    </a:cubicBezTo>
                    <a:cubicBezTo>
                      <a:pt x="67" y="89"/>
                      <a:pt x="69" y="91"/>
                      <a:pt x="69" y="93"/>
                    </a:cubicBezTo>
                    <a:cubicBezTo>
                      <a:pt x="69" y="96"/>
                      <a:pt x="67" y="98"/>
                      <a:pt x="65" y="9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Textfeld 8"/>
          <p:cNvSpPr txBox="1"/>
          <p:nvPr/>
        </p:nvSpPr>
        <p:spPr>
          <a:xfrm>
            <a:off x="676275" y="2165177"/>
            <a:ext cx="5347717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Arzt/ Ärztin für Allgemeinmedizin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Arzt/ Ärztin für Hals-, Nasen-, Ohrenheilkunde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Assistenzarzt/ -ärztin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Chirurg/ -in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Zahnarzt/ -ärztin 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408854" y="977659"/>
            <a:ext cx="936104" cy="1012104"/>
            <a:chOff x="408854" y="928495"/>
            <a:chExt cx="936104" cy="1012104"/>
          </a:xfrm>
        </p:grpSpPr>
        <p:sp>
          <p:nvSpPr>
            <p:cNvPr id="48" name="Eine Ecke des Rechtecks schneiden 47"/>
            <p:cNvSpPr/>
            <p:nvPr/>
          </p:nvSpPr>
          <p:spPr>
            <a:xfrm>
              <a:off x="408854" y="928495"/>
              <a:ext cx="936104" cy="1012104"/>
            </a:xfrm>
            <a:prstGeom prst="snip1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3" name="Gruppieren 52"/>
            <p:cNvGrpSpPr>
              <a:grpSpLocks noChangeAspect="1"/>
            </p:cNvGrpSpPr>
            <p:nvPr/>
          </p:nvGrpSpPr>
          <p:grpSpPr bwMode="gray">
            <a:xfrm>
              <a:off x="562801" y="1076455"/>
              <a:ext cx="638466" cy="669094"/>
              <a:chOff x="209550" y="1193801"/>
              <a:chExt cx="371475" cy="371475"/>
            </a:xfrm>
            <a:solidFill>
              <a:schemeClr val="bg1"/>
            </a:solidFill>
          </p:grpSpPr>
          <p:sp>
            <p:nvSpPr>
              <p:cNvPr id="54" name="Freeform 6"/>
              <p:cNvSpPr>
                <a:spLocks noEditPoints="1"/>
              </p:cNvSpPr>
              <p:nvPr/>
            </p:nvSpPr>
            <p:spPr bwMode="gray">
              <a:xfrm>
                <a:off x="296863" y="1317626"/>
                <a:ext cx="258763" cy="195263"/>
              </a:xfrm>
              <a:custGeom>
                <a:avLst/>
                <a:gdLst>
                  <a:gd name="T0" fmla="*/ 63 w 69"/>
                  <a:gd name="T1" fmla="*/ 10 h 52"/>
                  <a:gd name="T2" fmla="*/ 57 w 69"/>
                  <a:gd name="T3" fmla="*/ 15 h 52"/>
                  <a:gd name="T4" fmla="*/ 49 w 69"/>
                  <a:gd name="T5" fmla="*/ 33 h 52"/>
                  <a:gd name="T6" fmla="*/ 42 w 69"/>
                  <a:gd name="T7" fmla="*/ 47 h 52"/>
                  <a:gd name="T8" fmla="*/ 35 w 69"/>
                  <a:gd name="T9" fmla="*/ 47 h 52"/>
                  <a:gd name="T10" fmla="*/ 29 w 69"/>
                  <a:gd name="T11" fmla="*/ 39 h 52"/>
                  <a:gd name="T12" fmla="*/ 53 w 69"/>
                  <a:gd name="T13" fmla="*/ 3 h 52"/>
                  <a:gd name="T14" fmla="*/ 53 w 69"/>
                  <a:gd name="T15" fmla="*/ 1 h 52"/>
                  <a:gd name="T16" fmla="*/ 51 w 69"/>
                  <a:gd name="T17" fmla="*/ 0 h 52"/>
                  <a:gd name="T18" fmla="*/ 47 w 69"/>
                  <a:gd name="T19" fmla="*/ 0 h 52"/>
                  <a:gd name="T20" fmla="*/ 45 w 69"/>
                  <a:gd name="T21" fmla="*/ 2 h 52"/>
                  <a:gd name="T22" fmla="*/ 47 w 69"/>
                  <a:gd name="T23" fmla="*/ 4 h 52"/>
                  <a:gd name="T24" fmla="*/ 48 w 69"/>
                  <a:gd name="T25" fmla="*/ 4 h 52"/>
                  <a:gd name="T26" fmla="*/ 26 w 69"/>
                  <a:gd name="T27" fmla="*/ 35 h 52"/>
                  <a:gd name="T28" fmla="*/ 5 w 69"/>
                  <a:gd name="T29" fmla="*/ 4 h 52"/>
                  <a:gd name="T30" fmla="*/ 6 w 69"/>
                  <a:gd name="T31" fmla="*/ 4 h 52"/>
                  <a:gd name="T32" fmla="*/ 8 w 69"/>
                  <a:gd name="T33" fmla="*/ 2 h 52"/>
                  <a:gd name="T34" fmla="*/ 6 w 69"/>
                  <a:gd name="T35" fmla="*/ 0 h 52"/>
                  <a:gd name="T36" fmla="*/ 2 w 69"/>
                  <a:gd name="T37" fmla="*/ 0 h 52"/>
                  <a:gd name="T38" fmla="*/ 0 w 69"/>
                  <a:gd name="T39" fmla="*/ 1 h 52"/>
                  <a:gd name="T40" fmla="*/ 0 w 69"/>
                  <a:gd name="T41" fmla="*/ 3 h 52"/>
                  <a:gd name="T42" fmla="*/ 25 w 69"/>
                  <a:gd name="T43" fmla="*/ 39 h 52"/>
                  <a:gd name="T44" fmla="*/ 33 w 69"/>
                  <a:gd name="T45" fmla="*/ 51 h 52"/>
                  <a:gd name="T46" fmla="*/ 39 w 69"/>
                  <a:gd name="T47" fmla="*/ 52 h 52"/>
                  <a:gd name="T48" fmla="*/ 43 w 69"/>
                  <a:gd name="T49" fmla="*/ 51 h 52"/>
                  <a:gd name="T50" fmla="*/ 53 w 69"/>
                  <a:gd name="T51" fmla="*/ 33 h 52"/>
                  <a:gd name="T52" fmla="*/ 58 w 69"/>
                  <a:gd name="T53" fmla="*/ 19 h 52"/>
                  <a:gd name="T54" fmla="*/ 63 w 69"/>
                  <a:gd name="T55" fmla="*/ 23 h 52"/>
                  <a:gd name="T56" fmla="*/ 69 w 69"/>
                  <a:gd name="T57" fmla="*/ 16 h 52"/>
                  <a:gd name="T58" fmla="*/ 63 w 69"/>
                  <a:gd name="T59" fmla="*/ 10 h 52"/>
                  <a:gd name="T60" fmla="*/ 63 w 69"/>
                  <a:gd name="T61" fmla="*/ 19 h 52"/>
                  <a:gd name="T62" fmla="*/ 61 w 69"/>
                  <a:gd name="T63" fmla="*/ 16 h 52"/>
                  <a:gd name="T64" fmla="*/ 63 w 69"/>
                  <a:gd name="T65" fmla="*/ 14 h 52"/>
                  <a:gd name="T66" fmla="*/ 65 w 69"/>
                  <a:gd name="T67" fmla="*/ 16 h 52"/>
                  <a:gd name="T68" fmla="*/ 63 w 69"/>
                  <a:gd name="T6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" h="52">
                    <a:moveTo>
                      <a:pt x="63" y="10"/>
                    </a:moveTo>
                    <a:cubicBezTo>
                      <a:pt x="60" y="10"/>
                      <a:pt x="58" y="12"/>
                      <a:pt x="57" y="15"/>
                    </a:cubicBezTo>
                    <a:cubicBezTo>
                      <a:pt x="51" y="18"/>
                      <a:pt x="50" y="26"/>
                      <a:pt x="49" y="33"/>
                    </a:cubicBezTo>
                    <a:cubicBezTo>
                      <a:pt x="48" y="39"/>
                      <a:pt x="47" y="46"/>
                      <a:pt x="42" y="47"/>
                    </a:cubicBezTo>
                    <a:cubicBezTo>
                      <a:pt x="40" y="48"/>
                      <a:pt x="37" y="48"/>
                      <a:pt x="35" y="47"/>
                    </a:cubicBezTo>
                    <a:cubicBezTo>
                      <a:pt x="32" y="45"/>
                      <a:pt x="30" y="41"/>
                      <a:pt x="29" y="39"/>
                    </a:cubicBezTo>
                    <a:cubicBezTo>
                      <a:pt x="41" y="35"/>
                      <a:pt x="52" y="6"/>
                      <a:pt x="53" y="3"/>
                    </a:cubicBezTo>
                    <a:cubicBezTo>
                      <a:pt x="53" y="2"/>
                      <a:pt x="53" y="1"/>
                      <a:pt x="53" y="1"/>
                    </a:cubicBezTo>
                    <a:cubicBezTo>
                      <a:pt x="52" y="0"/>
                      <a:pt x="52" y="0"/>
                      <a:pt x="5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6" y="0"/>
                      <a:pt x="45" y="1"/>
                      <a:pt x="45" y="2"/>
                    </a:cubicBezTo>
                    <a:cubicBezTo>
                      <a:pt x="45" y="3"/>
                      <a:pt x="46" y="4"/>
                      <a:pt x="47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3" y="17"/>
                      <a:pt x="34" y="35"/>
                      <a:pt x="26" y="35"/>
                    </a:cubicBezTo>
                    <a:cubicBezTo>
                      <a:pt x="19" y="35"/>
                      <a:pt x="10" y="17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8" y="3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6"/>
                      <a:pt x="12" y="36"/>
                      <a:pt x="25" y="39"/>
                    </a:cubicBezTo>
                    <a:cubicBezTo>
                      <a:pt x="26" y="41"/>
                      <a:pt x="28" y="48"/>
                      <a:pt x="33" y="51"/>
                    </a:cubicBezTo>
                    <a:cubicBezTo>
                      <a:pt x="35" y="52"/>
                      <a:pt x="37" y="52"/>
                      <a:pt x="39" y="52"/>
                    </a:cubicBezTo>
                    <a:cubicBezTo>
                      <a:pt x="40" y="52"/>
                      <a:pt x="42" y="52"/>
                      <a:pt x="43" y="51"/>
                    </a:cubicBezTo>
                    <a:cubicBezTo>
                      <a:pt x="51" y="49"/>
                      <a:pt x="52" y="40"/>
                      <a:pt x="53" y="33"/>
                    </a:cubicBezTo>
                    <a:cubicBezTo>
                      <a:pt x="54" y="27"/>
                      <a:pt x="55" y="22"/>
                      <a:pt x="58" y="19"/>
                    </a:cubicBezTo>
                    <a:cubicBezTo>
                      <a:pt x="59" y="21"/>
                      <a:pt x="61" y="23"/>
                      <a:pt x="63" y="23"/>
                    </a:cubicBezTo>
                    <a:cubicBezTo>
                      <a:pt x="67" y="23"/>
                      <a:pt x="69" y="20"/>
                      <a:pt x="69" y="16"/>
                    </a:cubicBezTo>
                    <a:cubicBezTo>
                      <a:pt x="69" y="13"/>
                      <a:pt x="67" y="10"/>
                      <a:pt x="63" y="10"/>
                    </a:cubicBezTo>
                    <a:close/>
                    <a:moveTo>
                      <a:pt x="63" y="19"/>
                    </a:moveTo>
                    <a:cubicBezTo>
                      <a:pt x="62" y="19"/>
                      <a:pt x="61" y="18"/>
                      <a:pt x="61" y="16"/>
                    </a:cubicBezTo>
                    <a:cubicBezTo>
                      <a:pt x="61" y="15"/>
                      <a:pt x="62" y="14"/>
                      <a:pt x="63" y="14"/>
                    </a:cubicBezTo>
                    <a:cubicBezTo>
                      <a:pt x="64" y="14"/>
                      <a:pt x="65" y="15"/>
                      <a:pt x="65" y="16"/>
                    </a:cubicBezTo>
                    <a:cubicBezTo>
                      <a:pt x="65" y="18"/>
                      <a:pt x="64" y="19"/>
                      <a:pt x="6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7"/>
              <p:cNvSpPr>
                <a:spLocks noEditPoints="1"/>
              </p:cNvSpPr>
              <p:nvPr/>
            </p:nvSpPr>
            <p:spPr bwMode="gray">
              <a:xfrm>
                <a:off x="300038" y="1193801"/>
                <a:ext cx="187325" cy="231775"/>
              </a:xfrm>
              <a:custGeom>
                <a:avLst/>
                <a:gdLst>
                  <a:gd name="T0" fmla="*/ 50 w 50"/>
                  <a:gd name="T1" fmla="*/ 18 h 62"/>
                  <a:gd name="T2" fmla="*/ 25 w 50"/>
                  <a:gd name="T3" fmla="*/ 0 h 62"/>
                  <a:gd name="T4" fmla="*/ 1 w 50"/>
                  <a:gd name="T5" fmla="*/ 18 h 62"/>
                  <a:gd name="T6" fmla="*/ 1 w 50"/>
                  <a:gd name="T7" fmla="*/ 29 h 62"/>
                  <a:gd name="T8" fmla="*/ 3 w 50"/>
                  <a:gd name="T9" fmla="*/ 44 h 62"/>
                  <a:gd name="T10" fmla="*/ 25 w 50"/>
                  <a:gd name="T11" fmla="*/ 62 h 62"/>
                  <a:gd name="T12" fmla="*/ 47 w 50"/>
                  <a:gd name="T13" fmla="*/ 44 h 62"/>
                  <a:gd name="T14" fmla="*/ 50 w 50"/>
                  <a:gd name="T15" fmla="*/ 29 h 62"/>
                  <a:gd name="T16" fmla="*/ 50 w 50"/>
                  <a:gd name="T17" fmla="*/ 18 h 62"/>
                  <a:gd name="T18" fmla="*/ 39 w 50"/>
                  <a:gd name="T19" fmla="*/ 42 h 62"/>
                  <a:gd name="T20" fmla="*/ 25 w 50"/>
                  <a:gd name="T21" fmla="*/ 54 h 62"/>
                  <a:gd name="T22" fmla="*/ 11 w 50"/>
                  <a:gd name="T23" fmla="*/ 42 h 62"/>
                  <a:gd name="T24" fmla="*/ 9 w 50"/>
                  <a:gd name="T25" fmla="*/ 29 h 62"/>
                  <a:gd name="T26" fmla="*/ 38 w 50"/>
                  <a:gd name="T27" fmla="*/ 21 h 62"/>
                  <a:gd name="T28" fmla="*/ 42 w 50"/>
                  <a:gd name="T29" fmla="*/ 28 h 62"/>
                  <a:gd name="T30" fmla="*/ 42 w 50"/>
                  <a:gd name="T31" fmla="*/ 28 h 62"/>
                  <a:gd name="T32" fmla="*/ 39 w 50"/>
                  <a:gd name="T33" fmla="*/ 4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62">
                    <a:moveTo>
                      <a:pt x="50" y="18"/>
                    </a:moveTo>
                    <a:cubicBezTo>
                      <a:pt x="48" y="8"/>
                      <a:pt x="38" y="0"/>
                      <a:pt x="25" y="0"/>
                    </a:cubicBezTo>
                    <a:cubicBezTo>
                      <a:pt x="13" y="0"/>
                      <a:pt x="2" y="8"/>
                      <a:pt x="1" y="18"/>
                    </a:cubicBezTo>
                    <a:cubicBezTo>
                      <a:pt x="0" y="22"/>
                      <a:pt x="0" y="24"/>
                      <a:pt x="1" y="29"/>
                    </a:cubicBezTo>
                    <a:cubicBezTo>
                      <a:pt x="1" y="32"/>
                      <a:pt x="3" y="43"/>
                      <a:pt x="3" y="44"/>
                    </a:cubicBezTo>
                    <a:cubicBezTo>
                      <a:pt x="6" y="54"/>
                      <a:pt x="15" y="62"/>
                      <a:pt x="25" y="62"/>
                    </a:cubicBezTo>
                    <a:cubicBezTo>
                      <a:pt x="36" y="62"/>
                      <a:pt x="45" y="54"/>
                      <a:pt x="47" y="44"/>
                    </a:cubicBezTo>
                    <a:cubicBezTo>
                      <a:pt x="47" y="43"/>
                      <a:pt x="50" y="32"/>
                      <a:pt x="50" y="29"/>
                    </a:cubicBezTo>
                    <a:cubicBezTo>
                      <a:pt x="50" y="24"/>
                      <a:pt x="50" y="22"/>
                      <a:pt x="50" y="18"/>
                    </a:cubicBezTo>
                    <a:close/>
                    <a:moveTo>
                      <a:pt x="39" y="42"/>
                    </a:moveTo>
                    <a:cubicBezTo>
                      <a:pt x="38" y="49"/>
                      <a:pt x="32" y="54"/>
                      <a:pt x="25" y="54"/>
                    </a:cubicBezTo>
                    <a:cubicBezTo>
                      <a:pt x="19" y="54"/>
                      <a:pt x="13" y="49"/>
                      <a:pt x="11" y="42"/>
                    </a:cubicBezTo>
                    <a:cubicBezTo>
                      <a:pt x="11" y="38"/>
                      <a:pt x="9" y="31"/>
                      <a:pt x="9" y="29"/>
                    </a:cubicBezTo>
                    <a:cubicBezTo>
                      <a:pt x="30" y="28"/>
                      <a:pt x="34" y="21"/>
                      <a:pt x="38" y="21"/>
                    </a:cubicBezTo>
                    <a:cubicBezTo>
                      <a:pt x="38" y="21"/>
                      <a:pt x="38" y="26"/>
                      <a:pt x="42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30"/>
                      <a:pt x="40" y="38"/>
                      <a:pt x="3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gray">
              <a:xfrm>
                <a:off x="209550" y="1403351"/>
                <a:ext cx="371475" cy="161925"/>
              </a:xfrm>
              <a:custGeom>
                <a:avLst/>
                <a:gdLst>
                  <a:gd name="T0" fmla="*/ 94 w 99"/>
                  <a:gd name="T1" fmla="*/ 16 h 43"/>
                  <a:gd name="T2" fmla="*/ 81 w 99"/>
                  <a:gd name="T3" fmla="*/ 4 h 43"/>
                  <a:gd name="T4" fmla="*/ 80 w 99"/>
                  <a:gd name="T5" fmla="*/ 11 h 43"/>
                  <a:gd name="T6" fmla="*/ 80 w 99"/>
                  <a:gd name="T7" fmla="*/ 13 h 43"/>
                  <a:gd name="T8" fmla="*/ 87 w 99"/>
                  <a:gd name="T9" fmla="*/ 20 h 43"/>
                  <a:gd name="T10" fmla="*/ 90 w 99"/>
                  <a:gd name="T11" fmla="*/ 30 h 43"/>
                  <a:gd name="T12" fmla="*/ 49 w 99"/>
                  <a:gd name="T13" fmla="*/ 34 h 43"/>
                  <a:gd name="T14" fmla="*/ 8 w 99"/>
                  <a:gd name="T15" fmla="*/ 30 h 43"/>
                  <a:gd name="T16" fmla="*/ 12 w 99"/>
                  <a:gd name="T17" fmla="*/ 20 h 43"/>
                  <a:gd name="T18" fmla="*/ 26 w 99"/>
                  <a:gd name="T19" fmla="*/ 9 h 43"/>
                  <a:gd name="T20" fmla="*/ 32 w 99"/>
                  <a:gd name="T21" fmla="*/ 7 h 43"/>
                  <a:gd name="T22" fmla="*/ 27 w 99"/>
                  <a:gd name="T23" fmla="*/ 0 h 43"/>
                  <a:gd name="T24" fmla="*/ 26 w 99"/>
                  <a:gd name="T25" fmla="*/ 1 h 43"/>
                  <a:gd name="T26" fmla="*/ 5 w 99"/>
                  <a:gd name="T27" fmla="*/ 16 h 43"/>
                  <a:gd name="T28" fmla="*/ 0 w 99"/>
                  <a:gd name="T29" fmla="*/ 31 h 43"/>
                  <a:gd name="T30" fmla="*/ 49 w 99"/>
                  <a:gd name="T31" fmla="*/ 43 h 43"/>
                  <a:gd name="T32" fmla="*/ 99 w 99"/>
                  <a:gd name="T33" fmla="*/ 31 h 43"/>
                  <a:gd name="T34" fmla="*/ 94 w 99"/>
                  <a:gd name="T35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9" h="43">
                    <a:moveTo>
                      <a:pt x="94" y="16"/>
                    </a:moveTo>
                    <a:cubicBezTo>
                      <a:pt x="92" y="11"/>
                      <a:pt x="87" y="7"/>
                      <a:pt x="81" y="4"/>
                    </a:cubicBezTo>
                    <a:cubicBezTo>
                      <a:pt x="81" y="6"/>
                      <a:pt x="80" y="8"/>
                      <a:pt x="80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84" y="15"/>
                      <a:pt x="86" y="18"/>
                      <a:pt x="87" y="20"/>
                    </a:cubicBezTo>
                    <a:cubicBezTo>
                      <a:pt x="89" y="25"/>
                      <a:pt x="90" y="28"/>
                      <a:pt x="90" y="30"/>
                    </a:cubicBezTo>
                    <a:cubicBezTo>
                      <a:pt x="86" y="32"/>
                      <a:pt x="72" y="34"/>
                      <a:pt x="49" y="34"/>
                    </a:cubicBezTo>
                    <a:cubicBezTo>
                      <a:pt x="26" y="34"/>
                      <a:pt x="12" y="32"/>
                      <a:pt x="8" y="30"/>
                    </a:cubicBezTo>
                    <a:cubicBezTo>
                      <a:pt x="9" y="28"/>
                      <a:pt x="10" y="25"/>
                      <a:pt x="12" y="20"/>
                    </a:cubicBezTo>
                    <a:cubicBezTo>
                      <a:pt x="13" y="17"/>
                      <a:pt x="17" y="12"/>
                      <a:pt x="26" y="9"/>
                    </a:cubicBezTo>
                    <a:cubicBezTo>
                      <a:pt x="29" y="8"/>
                      <a:pt x="32" y="7"/>
                      <a:pt x="32" y="7"/>
                    </a:cubicBezTo>
                    <a:cubicBezTo>
                      <a:pt x="30" y="5"/>
                      <a:pt x="29" y="3"/>
                      <a:pt x="27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6" y="4"/>
                      <a:pt x="8" y="9"/>
                      <a:pt x="5" y="16"/>
                    </a:cubicBezTo>
                    <a:cubicBezTo>
                      <a:pt x="0" y="25"/>
                      <a:pt x="0" y="31"/>
                      <a:pt x="0" y="31"/>
                    </a:cubicBezTo>
                    <a:cubicBezTo>
                      <a:pt x="0" y="41"/>
                      <a:pt x="27" y="43"/>
                      <a:pt x="49" y="43"/>
                    </a:cubicBezTo>
                    <a:cubicBezTo>
                      <a:pt x="72" y="43"/>
                      <a:pt x="99" y="41"/>
                      <a:pt x="99" y="31"/>
                    </a:cubicBezTo>
                    <a:cubicBezTo>
                      <a:pt x="99" y="31"/>
                      <a:pt x="98" y="25"/>
                      <a:pt x="9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" name="Gruppieren 12"/>
          <p:cNvGrpSpPr/>
          <p:nvPr/>
        </p:nvGrpSpPr>
        <p:grpSpPr>
          <a:xfrm>
            <a:off x="6269442" y="3703207"/>
            <a:ext cx="936104" cy="1012104"/>
            <a:chOff x="6269442" y="3654043"/>
            <a:chExt cx="936104" cy="1012104"/>
          </a:xfrm>
        </p:grpSpPr>
        <p:sp>
          <p:nvSpPr>
            <p:cNvPr id="64" name="Eine Ecke des Rechtecks schneiden 63"/>
            <p:cNvSpPr/>
            <p:nvPr/>
          </p:nvSpPr>
          <p:spPr>
            <a:xfrm>
              <a:off x="6269442" y="3654043"/>
              <a:ext cx="936104" cy="1012104"/>
            </a:xfrm>
            <a:prstGeom prst="snip1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2" name="Gruppieren 32"/>
            <p:cNvGrpSpPr>
              <a:grpSpLocks noChangeAspect="1"/>
            </p:cNvGrpSpPr>
            <p:nvPr/>
          </p:nvGrpSpPr>
          <p:grpSpPr bwMode="gray">
            <a:xfrm>
              <a:off x="6528048" y="3751832"/>
              <a:ext cx="416612" cy="757288"/>
              <a:chOff x="9234488" y="388938"/>
              <a:chExt cx="180975" cy="328964"/>
            </a:xfrm>
            <a:solidFill>
              <a:schemeClr val="bg1"/>
            </a:solidFill>
          </p:grpSpPr>
          <p:sp>
            <p:nvSpPr>
              <p:cNvPr id="93" name="Oval 153"/>
              <p:cNvSpPr>
                <a:spLocks noChangeArrowheads="1"/>
              </p:cNvSpPr>
              <p:nvPr/>
            </p:nvSpPr>
            <p:spPr bwMode="gray">
              <a:xfrm>
                <a:off x="9269413" y="388938"/>
                <a:ext cx="111125" cy="1143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" name="Freeform 154"/>
              <p:cNvSpPr>
                <a:spLocks noEditPoints="1"/>
              </p:cNvSpPr>
              <p:nvPr/>
            </p:nvSpPr>
            <p:spPr bwMode="gray">
              <a:xfrm>
                <a:off x="9234488" y="525814"/>
                <a:ext cx="180975" cy="192088"/>
              </a:xfrm>
              <a:custGeom>
                <a:avLst/>
                <a:gdLst>
                  <a:gd name="T0" fmla="*/ 66 w 72"/>
                  <a:gd name="T1" fmla="*/ 22 h 76"/>
                  <a:gd name="T2" fmla="*/ 49 w 72"/>
                  <a:gd name="T3" fmla="*/ 0 h 76"/>
                  <a:gd name="T4" fmla="*/ 23 w 72"/>
                  <a:gd name="T5" fmla="*/ 0 h 76"/>
                  <a:gd name="T6" fmla="*/ 6 w 72"/>
                  <a:gd name="T7" fmla="*/ 22 h 76"/>
                  <a:gd name="T8" fmla="*/ 0 w 72"/>
                  <a:gd name="T9" fmla="*/ 59 h 76"/>
                  <a:gd name="T10" fmla="*/ 21 w 72"/>
                  <a:gd name="T11" fmla="*/ 76 h 76"/>
                  <a:gd name="T12" fmla="*/ 51 w 72"/>
                  <a:gd name="T13" fmla="*/ 76 h 76"/>
                  <a:gd name="T14" fmla="*/ 72 w 72"/>
                  <a:gd name="T15" fmla="*/ 59 h 76"/>
                  <a:gd name="T16" fmla="*/ 66 w 72"/>
                  <a:gd name="T17" fmla="*/ 22 h 76"/>
                  <a:gd name="T18" fmla="*/ 36 w 72"/>
                  <a:gd name="T19" fmla="*/ 66 h 76"/>
                  <a:gd name="T20" fmla="*/ 27 w 72"/>
                  <a:gd name="T21" fmla="*/ 52 h 76"/>
                  <a:gd name="T22" fmla="*/ 32 w 72"/>
                  <a:gd name="T23" fmla="*/ 15 h 76"/>
                  <a:gd name="T24" fmla="*/ 29 w 72"/>
                  <a:gd name="T25" fmla="*/ 6 h 76"/>
                  <a:gd name="T26" fmla="*/ 29 w 72"/>
                  <a:gd name="T27" fmla="*/ 5 h 76"/>
                  <a:gd name="T28" fmla="*/ 29 w 72"/>
                  <a:gd name="T29" fmla="*/ 5 h 76"/>
                  <a:gd name="T30" fmla="*/ 37 w 72"/>
                  <a:gd name="T31" fmla="*/ 3 h 76"/>
                  <a:gd name="T32" fmla="*/ 44 w 72"/>
                  <a:gd name="T33" fmla="*/ 5 h 76"/>
                  <a:gd name="T34" fmla="*/ 44 w 72"/>
                  <a:gd name="T35" fmla="*/ 5 h 76"/>
                  <a:gd name="T36" fmla="*/ 45 w 72"/>
                  <a:gd name="T37" fmla="*/ 6 h 76"/>
                  <a:gd name="T38" fmla="*/ 42 w 72"/>
                  <a:gd name="T39" fmla="*/ 15 h 76"/>
                  <a:gd name="T40" fmla="*/ 45 w 72"/>
                  <a:gd name="T41" fmla="*/ 52 h 76"/>
                  <a:gd name="T42" fmla="*/ 36 w 72"/>
                  <a:gd name="T43" fmla="*/ 6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" h="76">
                    <a:moveTo>
                      <a:pt x="66" y="22"/>
                    </a:moveTo>
                    <a:cubicBezTo>
                      <a:pt x="66" y="10"/>
                      <a:pt x="59" y="0"/>
                      <a:pt x="4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3" y="0"/>
                      <a:pt x="6" y="10"/>
                      <a:pt x="6" y="22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74"/>
                      <a:pt x="9" y="76"/>
                      <a:pt x="21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63" y="76"/>
                      <a:pt x="72" y="74"/>
                      <a:pt x="72" y="59"/>
                    </a:cubicBezTo>
                    <a:lnTo>
                      <a:pt x="66" y="22"/>
                    </a:lnTo>
                    <a:close/>
                    <a:moveTo>
                      <a:pt x="36" y="66"/>
                    </a:moveTo>
                    <a:cubicBezTo>
                      <a:pt x="27" y="52"/>
                      <a:pt x="27" y="52"/>
                      <a:pt x="27" y="52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0" y="14"/>
                      <a:pt x="29" y="12"/>
                      <a:pt x="29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33" y="3"/>
                      <a:pt x="37" y="3"/>
                    </a:cubicBezTo>
                    <a:cubicBezTo>
                      <a:pt x="40" y="3"/>
                      <a:pt x="42" y="4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5" y="6"/>
                      <a:pt x="45" y="12"/>
                      <a:pt x="42" y="15"/>
                    </a:cubicBezTo>
                    <a:cubicBezTo>
                      <a:pt x="45" y="52"/>
                      <a:pt x="45" y="52"/>
                      <a:pt x="45" y="52"/>
                    </a:cubicBezTo>
                    <a:lnTo>
                      <a:pt x="36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98" name="Textfeld 97"/>
          <p:cNvSpPr txBox="1"/>
          <p:nvPr/>
        </p:nvSpPr>
        <p:spPr>
          <a:xfrm>
            <a:off x="6396200" y="2160326"/>
            <a:ext cx="334190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Maschinenbau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Zahnmedizin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Psychologie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Rechtswissenschaften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 in Wirtschaftsinformatik</a:t>
            </a:r>
          </a:p>
        </p:txBody>
      </p:sp>
      <p:sp>
        <p:nvSpPr>
          <p:cNvPr id="99" name="Textfeld 98"/>
          <p:cNvSpPr txBox="1"/>
          <p:nvPr/>
        </p:nvSpPr>
        <p:spPr>
          <a:xfrm>
            <a:off x="712869" y="4918324"/>
            <a:ext cx="415899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IT-Berater/in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Systemadministrator/in (EDV)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Informatiker/in (EDV)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Softwareentwickler/in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Diplom-Informatiker/in</a:t>
            </a:r>
          </a:p>
        </p:txBody>
      </p:sp>
      <p:sp>
        <p:nvSpPr>
          <p:cNvPr id="100" name="Textfeld 99"/>
          <p:cNvSpPr txBox="1"/>
          <p:nvPr/>
        </p:nvSpPr>
        <p:spPr>
          <a:xfrm>
            <a:off x="9114023" y="4927905"/>
            <a:ext cx="2674903" cy="13080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Wirtschaftsingenieur/in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Projektingenieur/in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Maschinenbauingenieur/in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Psychologische/r Psychotherapeut/in</a:t>
            </a:r>
          </a:p>
        </p:txBody>
      </p:sp>
      <p:grpSp>
        <p:nvGrpSpPr>
          <p:cNvPr id="10" name="Gruppieren 9"/>
          <p:cNvGrpSpPr/>
          <p:nvPr/>
        </p:nvGrpSpPr>
        <p:grpSpPr>
          <a:xfrm>
            <a:off x="6269442" y="977659"/>
            <a:ext cx="936104" cy="1012104"/>
            <a:chOff x="6269442" y="928495"/>
            <a:chExt cx="936104" cy="1012104"/>
          </a:xfrm>
        </p:grpSpPr>
        <p:sp>
          <p:nvSpPr>
            <p:cNvPr id="51" name="Eine Ecke des Rechtecks schneiden 50"/>
            <p:cNvSpPr/>
            <p:nvPr/>
          </p:nvSpPr>
          <p:spPr>
            <a:xfrm>
              <a:off x="6269442" y="928495"/>
              <a:ext cx="936104" cy="1012104"/>
            </a:xfrm>
            <a:prstGeom prst="snip1Rect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01" name="Gruppieren 145"/>
            <p:cNvGrpSpPr/>
            <p:nvPr/>
          </p:nvGrpSpPr>
          <p:grpSpPr>
            <a:xfrm>
              <a:off x="6376045" y="1184295"/>
              <a:ext cx="762663" cy="500504"/>
              <a:chOff x="4129088" y="-950913"/>
              <a:chExt cx="5646737" cy="3014663"/>
            </a:xfrm>
            <a:solidFill>
              <a:schemeClr val="bg1"/>
            </a:solidFill>
          </p:grpSpPr>
          <p:sp>
            <p:nvSpPr>
              <p:cNvPr id="102" name="Freeform 5"/>
              <p:cNvSpPr>
                <a:spLocks noEditPoints="1"/>
              </p:cNvSpPr>
              <p:nvPr/>
            </p:nvSpPr>
            <p:spPr bwMode="auto">
              <a:xfrm>
                <a:off x="4129088" y="-950913"/>
                <a:ext cx="5646737" cy="3014663"/>
              </a:xfrm>
              <a:custGeom>
                <a:avLst/>
                <a:gdLst>
                  <a:gd name="T0" fmla="*/ 0 w 1503"/>
                  <a:gd name="T1" fmla="*/ 175 h 801"/>
                  <a:gd name="T2" fmla="*/ 150 w 1503"/>
                  <a:gd name="T3" fmla="*/ 138 h 801"/>
                  <a:gd name="T4" fmla="*/ 367 w 1503"/>
                  <a:gd name="T5" fmla="*/ 89 h 801"/>
                  <a:gd name="T6" fmla="*/ 716 w 1503"/>
                  <a:gd name="T7" fmla="*/ 10 h 801"/>
                  <a:gd name="T8" fmla="*/ 831 w 1503"/>
                  <a:gd name="T9" fmla="*/ 19 h 801"/>
                  <a:gd name="T10" fmla="*/ 1361 w 1503"/>
                  <a:gd name="T11" fmla="*/ 188 h 801"/>
                  <a:gd name="T12" fmla="*/ 1503 w 1503"/>
                  <a:gd name="T13" fmla="*/ 240 h 801"/>
                  <a:gd name="T14" fmla="*/ 1228 w 1503"/>
                  <a:gd name="T15" fmla="*/ 334 h 801"/>
                  <a:gd name="T16" fmla="*/ 782 w 1503"/>
                  <a:gd name="T17" fmla="*/ 491 h 801"/>
                  <a:gd name="T18" fmla="*/ 733 w 1503"/>
                  <a:gd name="T19" fmla="*/ 491 h 801"/>
                  <a:gd name="T20" fmla="*/ 394 w 1503"/>
                  <a:gd name="T21" fmla="*/ 354 h 801"/>
                  <a:gd name="T22" fmla="*/ 280 w 1503"/>
                  <a:gd name="T23" fmla="*/ 308 h 801"/>
                  <a:gd name="T24" fmla="*/ 281 w 1503"/>
                  <a:gd name="T25" fmla="*/ 560 h 801"/>
                  <a:gd name="T26" fmla="*/ 291 w 1503"/>
                  <a:gd name="T27" fmla="*/ 694 h 801"/>
                  <a:gd name="T28" fmla="*/ 252 w 1503"/>
                  <a:gd name="T29" fmla="*/ 801 h 801"/>
                  <a:gd name="T30" fmla="*/ 208 w 1503"/>
                  <a:gd name="T31" fmla="*/ 715 h 801"/>
                  <a:gd name="T32" fmla="*/ 211 w 1503"/>
                  <a:gd name="T33" fmla="*/ 595 h 801"/>
                  <a:gd name="T34" fmla="*/ 212 w 1503"/>
                  <a:gd name="T35" fmla="*/ 585 h 801"/>
                  <a:gd name="T36" fmla="*/ 218 w 1503"/>
                  <a:gd name="T37" fmla="*/ 295 h 801"/>
                  <a:gd name="T38" fmla="*/ 200 w 1503"/>
                  <a:gd name="T39" fmla="*/ 275 h 801"/>
                  <a:gd name="T40" fmla="*/ 13 w 1503"/>
                  <a:gd name="T41" fmla="*/ 184 h 801"/>
                  <a:gd name="T42" fmla="*/ 0 w 1503"/>
                  <a:gd name="T43" fmla="*/ 175 h 801"/>
                  <a:gd name="T44" fmla="*/ 693 w 1503"/>
                  <a:gd name="T45" fmla="*/ 209 h 801"/>
                  <a:gd name="T46" fmla="*/ 666 w 1503"/>
                  <a:gd name="T47" fmla="*/ 185 h 801"/>
                  <a:gd name="T48" fmla="*/ 566 w 1503"/>
                  <a:gd name="T49" fmla="*/ 204 h 801"/>
                  <a:gd name="T50" fmla="*/ 336 w 1503"/>
                  <a:gd name="T51" fmla="*/ 242 h 801"/>
                  <a:gd name="T52" fmla="*/ 257 w 1503"/>
                  <a:gd name="T53" fmla="*/ 257 h 801"/>
                  <a:gd name="T54" fmla="*/ 257 w 1503"/>
                  <a:gd name="T55" fmla="*/ 267 h 801"/>
                  <a:gd name="T56" fmla="*/ 316 w 1503"/>
                  <a:gd name="T57" fmla="*/ 277 h 801"/>
                  <a:gd name="T58" fmla="*/ 693 w 1503"/>
                  <a:gd name="T59" fmla="*/ 209 h 801"/>
                  <a:gd name="T60" fmla="*/ 763 w 1503"/>
                  <a:gd name="T61" fmla="*/ 205 h 801"/>
                  <a:gd name="T62" fmla="*/ 799 w 1503"/>
                  <a:gd name="T63" fmla="*/ 183 h 801"/>
                  <a:gd name="T64" fmla="*/ 764 w 1503"/>
                  <a:gd name="T65" fmla="*/ 154 h 801"/>
                  <a:gd name="T66" fmla="*/ 727 w 1503"/>
                  <a:gd name="T67" fmla="*/ 180 h 801"/>
                  <a:gd name="T68" fmla="*/ 763 w 1503"/>
                  <a:gd name="T69" fmla="*/ 205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03" h="801">
                    <a:moveTo>
                      <a:pt x="0" y="175"/>
                    </a:moveTo>
                    <a:cubicBezTo>
                      <a:pt x="53" y="162"/>
                      <a:pt x="102" y="149"/>
                      <a:pt x="150" y="138"/>
                    </a:cubicBezTo>
                    <a:cubicBezTo>
                      <a:pt x="223" y="121"/>
                      <a:pt x="295" y="105"/>
                      <a:pt x="367" y="89"/>
                    </a:cubicBezTo>
                    <a:cubicBezTo>
                      <a:pt x="484" y="63"/>
                      <a:pt x="601" y="40"/>
                      <a:pt x="716" y="10"/>
                    </a:cubicBezTo>
                    <a:cubicBezTo>
                      <a:pt x="758" y="0"/>
                      <a:pt x="793" y="7"/>
                      <a:pt x="831" y="19"/>
                    </a:cubicBezTo>
                    <a:cubicBezTo>
                      <a:pt x="1007" y="76"/>
                      <a:pt x="1184" y="132"/>
                      <a:pt x="1361" y="188"/>
                    </a:cubicBezTo>
                    <a:cubicBezTo>
                      <a:pt x="1409" y="203"/>
                      <a:pt x="1456" y="219"/>
                      <a:pt x="1503" y="240"/>
                    </a:cubicBezTo>
                    <a:cubicBezTo>
                      <a:pt x="1412" y="271"/>
                      <a:pt x="1319" y="302"/>
                      <a:pt x="1228" y="334"/>
                    </a:cubicBezTo>
                    <a:cubicBezTo>
                      <a:pt x="1079" y="386"/>
                      <a:pt x="931" y="439"/>
                      <a:pt x="782" y="491"/>
                    </a:cubicBezTo>
                    <a:cubicBezTo>
                      <a:pt x="767" y="496"/>
                      <a:pt x="747" y="497"/>
                      <a:pt x="733" y="491"/>
                    </a:cubicBezTo>
                    <a:cubicBezTo>
                      <a:pt x="620" y="447"/>
                      <a:pt x="507" y="400"/>
                      <a:pt x="394" y="354"/>
                    </a:cubicBezTo>
                    <a:cubicBezTo>
                      <a:pt x="359" y="339"/>
                      <a:pt x="323" y="325"/>
                      <a:pt x="280" y="308"/>
                    </a:cubicBezTo>
                    <a:cubicBezTo>
                      <a:pt x="280" y="395"/>
                      <a:pt x="279" y="478"/>
                      <a:pt x="281" y="560"/>
                    </a:cubicBezTo>
                    <a:cubicBezTo>
                      <a:pt x="281" y="605"/>
                      <a:pt x="285" y="650"/>
                      <a:pt x="291" y="694"/>
                    </a:cubicBezTo>
                    <a:cubicBezTo>
                      <a:pt x="297" y="737"/>
                      <a:pt x="271" y="767"/>
                      <a:pt x="252" y="801"/>
                    </a:cubicBezTo>
                    <a:cubicBezTo>
                      <a:pt x="224" y="779"/>
                      <a:pt x="212" y="746"/>
                      <a:pt x="208" y="715"/>
                    </a:cubicBezTo>
                    <a:cubicBezTo>
                      <a:pt x="204" y="675"/>
                      <a:pt x="210" y="635"/>
                      <a:pt x="211" y="595"/>
                    </a:cubicBezTo>
                    <a:cubicBezTo>
                      <a:pt x="211" y="591"/>
                      <a:pt x="212" y="588"/>
                      <a:pt x="212" y="585"/>
                    </a:cubicBezTo>
                    <a:cubicBezTo>
                      <a:pt x="215" y="488"/>
                      <a:pt x="217" y="392"/>
                      <a:pt x="218" y="295"/>
                    </a:cubicBezTo>
                    <a:cubicBezTo>
                      <a:pt x="218" y="289"/>
                      <a:pt x="208" y="279"/>
                      <a:pt x="200" y="275"/>
                    </a:cubicBezTo>
                    <a:cubicBezTo>
                      <a:pt x="138" y="244"/>
                      <a:pt x="76" y="215"/>
                      <a:pt x="13" y="184"/>
                    </a:cubicBezTo>
                    <a:cubicBezTo>
                      <a:pt x="10" y="183"/>
                      <a:pt x="8" y="181"/>
                      <a:pt x="0" y="175"/>
                    </a:cubicBezTo>
                    <a:close/>
                    <a:moveTo>
                      <a:pt x="693" y="209"/>
                    </a:moveTo>
                    <a:cubicBezTo>
                      <a:pt x="695" y="188"/>
                      <a:pt x="684" y="181"/>
                      <a:pt x="666" y="185"/>
                    </a:cubicBezTo>
                    <a:cubicBezTo>
                      <a:pt x="633" y="190"/>
                      <a:pt x="600" y="198"/>
                      <a:pt x="566" y="204"/>
                    </a:cubicBezTo>
                    <a:cubicBezTo>
                      <a:pt x="490" y="217"/>
                      <a:pt x="413" y="229"/>
                      <a:pt x="336" y="242"/>
                    </a:cubicBezTo>
                    <a:cubicBezTo>
                      <a:pt x="310" y="246"/>
                      <a:pt x="284" y="252"/>
                      <a:pt x="257" y="257"/>
                    </a:cubicBezTo>
                    <a:cubicBezTo>
                      <a:pt x="257" y="260"/>
                      <a:pt x="257" y="264"/>
                      <a:pt x="257" y="267"/>
                    </a:cubicBezTo>
                    <a:cubicBezTo>
                      <a:pt x="277" y="271"/>
                      <a:pt x="298" y="281"/>
                      <a:pt x="316" y="277"/>
                    </a:cubicBezTo>
                    <a:cubicBezTo>
                      <a:pt x="442" y="256"/>
                      <a:pt x="567" y="232"/>
                      <a:pt x="693" y="209"/>
                    </a:cubicBezTo>
                    <a:close/>
                    <a:moveTo>
                      <a:pt x="763" y="205"/>
                    </a:moveTo>
                    <a:cubicBezTo>
                      <a:pt x="781" y="206"/>
                      <a:pt x="798" y="207"/>
                      <a:pt x="799" y="183"/>
                    </a:cubicBezTo>
                    <a:cubicBezTo>
                      <a:pt x="799" y="160"/>
                      <a:pt x="781" y="154"/>
                      <a:pt x="764" y="154"/>
                    </a:cubicBezTo>
                    <a:cubicBezTo>
                      <a:pt x="747" y="153"/>
                      <a:pt x="727" y="161"/>
                      <a:pt x="727" y="180"/>
                    </a:cubicBezTo>
                    <a:cubicBezTo>
                      <a:pt x="727" y="200"/>
                      <a:pt x="744" y="208"/>
                      <a:pt x="763" y="2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 6"/>
              <p:cNvSpPr>
                <a:spLocks/>
              </p:cNvSpPr>
              <p:nvPr/>
            </p:nvSpPr>
            <p:spPr bwMode="auto">
              <a:xfrm>
                <a:off x="5568950" y="482600"/>
                <a:ext cx="2817812" cy="1531938"/>
              </a:xfrm>
              <a:custGeom>
                <a:avLst/>
                <a:gdLst>
                  <a:gd name="T0" fmla="*/ 0 w 750"/>
                  <a:gd name="T1" fmla="*/ 0 h 407"/>
                  <a:gd name="T2" fmla="*/ 182 w 750"/>
                  <a:gd name="T3" fmla="*/ 85 h 407"/>
                  <a:gd name="T4" fmla="*/ 363 w 750"/>
                  <a:gd name="T5" fmla="*/ 170 h 407"/>
                  <a:gd name="T6" fmla="*/ 384 w 750"/>
                  <a:gd name="T7" fmla="*/ 170 h 407"/>
                  <a:gd name="T8" fmla="*/ 734 w 750"/>
                  <a:gd name="T9" fmla="*/ 27 h 407"/>
                  <a:gd name="T10" fmla="*/ 750 w 750"/>
                  <a:gd name="T11" fmla="*/ 23 h 407"/>
                  <a:gd name="T12" fmla="*/ 750 w 750"/>
                  <a:gd name="T13" fmla="*/ 285 h 407"/>
                  <a:gd name="T14" fmla="*/ 432 w 750"/>
                  <a:gd name="T15" fmla="*/ 396 h 407"/>
                  <a:gd name="T16" fmla="*/ 237 w 750"/>
                  <a:gd name="T17" fmla="*/ 365 h 407"/>
                  <a:gd name="T18" fmla="*/ 47 w 750"/>
                  <a:gd name="T19" fmla="*/ 276 h 407"/>
                  <a:gd name="T20" fmla="*/ 13 w 750"/>
                  <a:gd name="T21" fmla="*/ 212 h 407"/>
                  <a:gd name="T22" fmla="*/ 7 w 750"/>
                  <a:gd name="T23" fmla="*/ 61 h 407"/>
                  <a:gd name="T24" fmla="*/ 0 w 750"/>
                  <a:gd name="T2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50" h="407">
                    <a:moveTo>
                      <a:pt x="0" y="0"/>
                    </a:moveTo>
                    <a:cubicBezTo>
                      <a:pt x="65" y="30"/>
                      <a:pt x="123" y="58"/>
                      <a:pt x="182" y="85"/>
                    </a:cubicBezTo>
                    <a:cubicBezTo>
                      <a:pt x="242" y="113"/>
                      <a:pt x="303" y="142"/>
                      <a:pt x="363" y="170"/>
                    </a:cubicBezTo>
                    <a:cubicBezTo>
                      <a:pt x="369" y="172"/>
                      <a:pt x="378" y="172"/>
                      <a:pt x="384" y="170"/>
                    </a:cubicBezTo>
                    <a:cubicBezTo>
                      <a:pt x="501" y="123"/>
                      <a:pt x="617" y="75"/>
                      <a:pt x="734" y="27"/>
                    </a:cubicBezTo>
                    <a:cubicBezTo>
                      <a:pt x="739" y="25"/>
                      <a:pt x="744" y="25"/>
                      <a:pt x="750" y="23"/>
                    </a:cubicBezTo>
                    <a:cubicBezTo>
                      <a:pt x="750" y="110"/>
                      <a:pt x="750" y="196"/>
                      <a:pt x="750" y="285"/>
                    </a:cubicBezTo>
                    <a:cubicBezTo>
                      <a:pt x="646" y="325"/>
                      <a:pt x="546" y="378"/>
                      <a:pt x="432" y="396"/>
                    </a:cubicBezTo>
                    <a:cubicBezTo>
                      <a:pt x="363" y="407"/>
                      <a:pt x="299" y="392"/>
                      <a:pt x="237" y="365"/>
                    </a:cubicBezTo>
                    <a:cubicBezTo>
                      <a:pt x="173" y="337"/>
                      <a:pt x="111" y="304"/>
                      <a:pt x="47" y="276"/>
                    </a:cubicBezTo>
                    <a:cubicBezTo>
                      <a:pt x="15" y="263"/>
                      <a:pt x="15" y="237"/>
                      <a:pt x="13" y="212"/>
                    </a:cubicBezTo>
                    <a:cubicBezTo>
                      <a:pt x="10" y="161"/>
                      <a:pt x="9" y="111"/>
                      <a:pt x="7" y="61"/>
                    </a:cubicBezTo>
                    <a:cubicBezTo>
                      <a:pt x="6" y="42"/>
                      <a:pt x="3" y="2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7" name="Textfeld 36"/>
          <p:cNvSpPr txBox="1"/>
          <p:nvPr/>
        </p:nvSpPr>
        <p:spPr>
          <a:xfrm>
            <a:off x="9609584" y="2160326"/>
            <a:ext cx="2445906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Wirtschafts-ingenieurswesen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Informatik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6396200" y="4924325"/>
            <a:ext cx="2674903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Bauingenieur/in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Betriebsleiter/in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Industriemeister/in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Ingenieur/in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Rechtsanwalt/ -anwältin</a:t>
            </a: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2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kt 3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9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40" name="Objekt 3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3" b="7793"/>
          <a:stretch>
            <a:fillRect/>
          </a:stretch>
        </p:blipFill>
        <p:spPr/>
      </p:pic>
      <p:sp>
        <p:nvSpPr>
          <p:cNvPr id="39" name="Rechteck 38"/>
          <p:cNvSpPr/>
          <p:nvPr/>
        </p:nvSpPr>
        <p:spPr>
          <a:xfrm>
            <a:off x="0" y="-83127"/>
            <a:ext cx="12192000" cy="6858000"/>
          </a:xfrm>
          <a:prstGeom prst="rect">
            <a:avLst/>
          </a:prstGeom>
          <a:solidFill>
            <a:schemeClr val="tx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1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10832537" y="255600"/>
            <a:ext cx="982663" cy="323850"/>
          </a:xfrm>
        </p:spPr>
        <p:txBody>
          <a:bodyPr/>
          <a:lstStyle/>
          <a:p>
            <a:endParaRPr lang="de-DE"/>
          </a:p>
        </p:txBody>
      </p:sp>
      <p:sp>
        <p:nvSpPr>
          <p:cNvPr id="42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 txBox="1">
            <a:spLocks/>
          </p:cNvSpPr>
          <p:nvPr/>
        </p:nvSpPr>
        <p:spPr>
          <a:xfrm>
            <a:off x="371475" y="230898"/>
            <a:ext cx="10080000" cy="43088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Bei diesen Berufen stehen wir ganz oben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551385" y="2093158"/>
            <a:ext cx="5184575" cy="504056"/>
            <a:chOff x="335361" y="1844824"/>
            <a:chExt cx="4608511" cy="504056"/>
          </a:xfrm>
        </p:grpSpPr>
        <p:sp>
          <p:nvSpPr>
            <p:cNvPr id="43" name="Diagonal liegende Ecken des Rechtecks abrunden 42"/>
            <p:cNvSpPr/>
            <p:nvPr/>
          </p:nvSpPr>
          <p:spPr>
            <a:xfrm>
              <a:off x="551384" y="1844824"/>
              <a:ext cx="4392488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Arzt/ Ärztin für Allgemeinmedizin</a:t>
              </a:r>
            </a:p>
          </p:txBody>
        </p:sp>
        <p:sp>
          <p:nvSpPr>
            <p:cNvPr id="44" name="Ellipse 43"/>
            <p:cNvSpPr/>
            <p:nvPr/>
          </p:nvSpPr>
          <p:spPr>
            <a:xfrm>
              <a:off x="335361" y="1844824"/>
              <a:ext cx="462153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551384" y="2799698"/>
            <a:ext cx="5184576" cy="504056"/>
            <a:chOff x="479376" y="2564904"/>
            <a:chExt cx="4824536" cy="504056"/>
          </a:xfrm>
        </p:grpSpPr>
        <p:sp>
          <p:nvSpPr>
            <p:cNvPr id="45" name="Diagonal liegende Ecken des Rechtecks abrunden 44"/>
            <p:cNvSpPr/>
            <p:nvPr/>
          </p:nvSpPr>
          <p:spPr>
            <a:xfrm>
              <a:off x="695400" y="2564904"/>
              <a:ext cx="4608512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Arzt/ Ärztin für HNO-Heilkunde</a:t>
              </a:r>
            </a:p>
          </p:txBody>
        </p:sp>
        <p:sp>
          <p:nvSpPr>
            <p:cNvPr id="46" name="Ellipse 45"/>
            <p:cNvSpPr/>
            <p:nvPr/>
          </p:nvSpPr>
          <p:spPr>
            <a:xfrm>
              <a:off x="479376" y="256490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551384" y="3479379"/>
            <a:ext cx="5184576" cy="504056"/>
            <a:chOff x="695400" y="3284984"/>
            <a:chExt cx="4896544" cy="504056"/>
          </a:xfrm>
        </p:grpSpPr>
        <p:sp>
          <p:nvSpPr>
            <p:cNvPr id="47" name="Diagonal liegende Ecken des Rechtecks abrunden 46"/>
            <p:cNvSpPr/>
            <p:nvPr/>
          </p:nvSpPr>
          <p:spPr>
            <a:xfrm>
              <a:off x="911424" y="3284984"/>
              <a:ext cx="4680520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Assistenzarzt/ -ärztin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Ellipse 47"/>
            <p:cNvSpPr/>
            <p:nvPr/>
          </p:nvSpPr>
          <p:spPr>
            <a:xfrm>
              <a:off x="695400" y="3284984"/>
              <a:ext cx="491037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51384" y="4152717"/>
            <a:ext cx="5184576" cy="504056"/>
            <a:chOff x="911424" y="4005064"/>
            <a:chExt cx="4968552" cy="504056"/>
          </a:xfrm>
        </p:grpSpPr>
        <p:sp>
          <p:nvSpPr>
            <p:cNvPr id="49" name="Diagonal liegende Ecken des Rechtecks abrunden 48"/>
            <p:cNvSpPr/>
            <p:nvPr/>
          </p:nvSpPr>
          <p:spPr>
            <a:xfrm>
              <a:off x="1127447" y="4005064"/>
              <a:ext cx="475252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Industriemeister/in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Ellipse 49"/>
            <p:cNvSpPr/>
            <p:nvPr/>
          </p:nvSpPr>
          <p:spPr>
            <a:xfrm>
              <a:off x="911424" y="400506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551384" y="4874123"/>
            <a:ext cx="5184576" cy="504056"/>
            <a:chOff x="1141646" y="4725144"/>
            <a:chExt cx="5026362" cy="504056"/>
          </a:xfrm>
        </p:grpSpPr>
        <p:sp>
          <p:nvSpPr>
            <p:cNvPr id="51" name="Diagonal liegende Ecken des Rechtecks abrunden 50"/>
            <p:cNvSpPr/>
            <p:nvPr/>
          </p:nvSpPr>
          <p:spPr>
            <a:xfrm>
              <a:off x="1357669" y="4725144"/>
              <a:ext cx="481033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Psychologische/r Psychotherapeut/in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Ellipse 51"/>
            <p:cNvSpPr/>
            <p:nvPr/>
          </p:nvSpPr>
          <p:spPr>
            <a:xfrm>
              <a:off x="1141646" y="472514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558483" y="5587784"/>
            <a:ext cx="5176947" cy="504056"/>
            <a:chOff x="1429679" y="5419225"/>
            <a:chExt cx="5026362" cy="504056"/>
          </a:xfrm>
        </p:grpSpPr>
        <p:sp>
          <p:nvSpPr>
            <p:cNvPr id="63" name="Diagonal liegende Ecken des Rechtecks abrunden 62"/>
            <p:cNvSpPr/>
            <p:nvPr/>
          </p:nvSpPr>
          <p:spPr>
            <a:xfrm>
              <a:off x="1645702" y="5419225"/>
              <a:ext cx="481033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50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Rechtsanwalt/ -anwältin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Ellipse 63"/>
            <p:cNvSpPr/>
            <p:nvPr/>
          </p:nvSpPr>
          <p:spPr>
            <a:xfrm>
              <a:off x="1429679" y="5419225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 rot="10800000">
            <a:off x="6312025" y="2086941"/>
            <a:ext cx="5184575" cy="504056"/>
            <a:chOff x="335361" y="1844824"/>
            <a:chExt cx="4608511" cy="504056"/>
          </a:xfrm>
        </p:grpSpPr>
        <p:sp>
          <p:nvSpPr>
            <p:cNvPr id="29" name="Diagonal liegende Ecken des Rechtecks abrunden 28"/>
            <p:cNvSpPr/>
            <p:nvPr/>
          </p:nvSpPr>
          <p:spPr>
            <a:xfrm>
              <a:off x="551384" y="1844824"/>
              <a:ext cx="4392488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Ellipse 29"/>
            <p:cNvSpPr/>
            <p:nvPr/>
          </p:nvSpPr>
          <p:spPr>
            <a:xfrm>
              <a:off x="335361" y="1844824"/>
              <a:ext cx="462153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1" name="Gruppieren 30"/>
          <p:cNvGrpSpPr/>
          <p:nvPr/>
        </p:nvGrpSpPr>
        <p:grpSpPr>
          <a:xfrm rot="10800000">
            <a:off x="6312024" y="2793481"/>
            <a:ext cx="5184576" cy="504056"/>
            <a:chOff x="479376" y="2564904"/>
            <a:chExt cx="4824536" cy="504056"/>
          </a:xfrm>
        </p:grpSpPr>
        <p:sp>
          <p:nvSpPr>
            <p:cNvPr id="32" name="Diagonal liegende Ecken des Rechtecks abrunden 31"/>
            <p:cNvSpPr/>
            <p:nvPr/>
          </p:nvSpPr>
          <p:spPr>
            <a:xfrm>
              <a:off x="695400" y="2564904"/>
              <a:ext cx="4608512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479376" y="256490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4" name="Gruppieren 33"/>
          <p:cNvGrpSpPr/>
          <p:nvPr/>
        </p:nvGrpSpPr>
        <p:grpSpPr>
          <a:xfrm rot="10800000">
            <a:off x="6312024" y="3473162"/>
            <a:ext cx="5184576" cy="504056"/>
            <a:chOff x="695400" y="3284984"/>
            <a:chExt cx="4896544" cy="504056"/>
          </a:xfrm>
        </p:grpSpPr>
        <p:sp>
          <p:nvSpPr>
            <p:cNvPr id="35" name="Diagonal liegende Ecken des Rechtecks abrunden 34"/>
            <p:cNvSpPr/>
            <p:nvPr/>
          </p:nvSpPr>
          <p:spPr>
            <a:xfrm>
              <a:off x="911424" y="3284984"/>
              <a:ext cx="4680520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Ellipse 35"/>
            <p:cNvSpPr/>
            <p:nvPr/>
          </p:nvSpPr>
          <p:spPr>
            <a:xfrm>
              <a:off x="695400" y="3284984"/>
              <a:ext cx="491037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7" name="Gruppieren 36"/>
          <p:cNvGrpSpPr/>
          <p:nvPr/>
        </p:nvGrpSpPr>
        <p:grpSpPr>
          <a:xfrm rot="10800000">
            <a:off x="6312024" y="4146500"/>
            <a:ext cx="5184576" cy="504056"/>
            <a:chOff x="911424" y="4005064"/>
            <a:chExt cx="4968552" cy="504056"/>
          </a:xfrm>
        </p:grpSpPr>
        <p:sp>
          <p:nvSpPr>
            <p:cNvPr id="38" name="Diagonal liegende Ecken des Rechtecks abrunden 37"/>
            <p:cNvSpPr/>
            <p:nvPr/>
          </p:nvSpPr>
          <p:spPr>
            <a:xfrm>
              <a:off x="1127447" y="4005064"/>
              <a:ext cx="475252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Ellipse 52"/>
            <p:cNvSpPr/>
            <p:nvPr/>
          </p:nvSpPr>
          <p:spPr>
            <a:xfrm>
              <a:off x="911424" y="400506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4" name="Gruppieren 53"/>
          <p:cNvGrpSpPr/>
          <p:nvPr/>
        </p:nvGrpSpPr>
        <p:grpSpPr>
          <a:xfrm rot="10800000">
            <a:off x="6312024" y="4867906"/>
            <a:ext cx="5184576" cy="504056"/>
            <a:chOff x="1141646" y="4725144"/>
            <a:chExt cx="5026362" cy="504056"/>
          </a:xfrm>
        </p:grpSpPr>
        <p:sp>
          <p:nvSpPr>
            <p:cNvPr id="55" name="Diagonal liegende Ecken des Rechtecks abrunden 54"/>
            <p:cNvSpPr/>
            <p:nvPr/>
          </p:nvSpPr>
          <p:spPr>
            <a:xfrm>
              <a:off x="1357669" y="4725144"/>
              <a:ext cx="481033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Ellipse 55"/>
            <p:cNvSpPr/>
            <p:nvPr/>
          </p:nvSpPr>
          <p:spPr>
            <a:xfrm>
              <a:off x="1141646" y="4725144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7" name="Gruppieren 56"/>
          <p:cNvGrpSpPr/>
          <p:nvPr/>
        </p:nvGrpSpPr>
        <p:grpSpPr>
          <a:xfrm rot="10800000">
            <a:off x="6319123" y="5581567"/>
            <a:ext cx="5176947" cy="504056"/>
            <a:chOff x="1429679" y="5419225"/>
            <a:chExt cx="5026362" cy="504056"/>
          </a:xfrm>
        </p:grpSpPr>
        <p:sp>
          <p:nvSpPr>
            <p:cNvPr id="58" name="Diagonal liegende Ecken des Rechtecks abrunden 57"/>
            <p:cNvSpPr/>
            <p:nvPr/>
          </p:nvSpPr>
          <p:spPr>
            <a:xfrm>
              <a:off x="1645702" y="5419225"/>
              <a:ext cx="4810339" cy="504056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Ellipse 58"/>
            <p:cNvSpPr/>
            <p:nvPr/>
          </p:nvSpPr>
          <p:spPr>
            <a:xfrm>
              <a:off x="1429679" y="5419225"/>
              <a:ext cx="504056" cy="504056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" name="Abgerundetes Rechteck 5"/>
          <p:cNvSpPr/>
          <p:nvPr/>
        </p:nvSpPr>
        <p:spPr>
          <a:xfrm>
            <a:off x="5646190" y="1640533"/>
            <a:ext cx="845617" cy="4523839"/>
          </a:xfrm>
          <a:prstGeom prst="round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 err="1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636965" y="2200469"/>
            <a:ext cx="33123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Informatik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7400048" y="2889843"/>
            <a:ext cx="33123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Maschinenbau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50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6645829" y="3592728"/>
            <a:ext cx="45163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Rechtswissenschaften/ Jura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50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6914122" y="4260027"/>
            <a:ext cx="45163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Wirtschaftsinformatik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50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6646429" y="4981433"/>
            <a:ext cx="45163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Student/in 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Wirtschaftsingenieurwesen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50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6709426" y="5695094"/>
            <a:ext cx="451633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0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Chemikant/in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050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123892" y="1052736"/>
            <a:ext cx="19442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Platz 1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530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dplatzhalter 8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1" b="7851"/>
          <a:stretch>
            <a:fillRect/>
          </a:stretch>
        </p:blipFill>
        <p:spPr>
          <a:xfrm>
            <a:off x="0" y="0"/>
            <a:ext cx="12192000" cy="6858001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551384" y="1268760"/>
            <a:ext cx="3276600" cy="1143687"/>
          </a:xfrm>
          <a:solidFill>
            <a:srgbClr val="FFFFFF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itel 4"/>
          <p:cNvSpPr txBox="1">
            <a:spLocks/>
          </p:cNvSpPr>
          <p:nvPr/>
        </p:nvSpPr>
        <p:spPr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err="1" smtClean="0"/>
              <a:t>Franke&amp;Bornberg</a:t>
            </a:r>
            <a:r>
              <a:rPr lang="de-DE" sz="2400" dirty="0" smtClean="0"/>
              <a:t> und </a:t>
            </a:r>
            <a:r>
              <a:rPr lang="de-DE" sz="2400" dirty="0" err="1" smtClean="0"/>
              <a:t>Morgen&amp;Morgen</a:t>
            </a:r>
            <a:r>
              <a:rPr lang="de-DE" sz="2400" dirty="0" smtClean="0"/>
              <a:t> bestätigen mit Bestnoten</a:t>
            </a:r>
            <a:endParaRPr lang="de-DE" sz="2400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1484784"/>
            <a:ext cx="3087407" cy="625826"/>
          </a:xfrm>
          <a:prstGeom prst="rect">
            <a:avLst/>
          </a:prstGeom>
        </p:spPr>
      </p:pic>
      <p:sp>
        <p:nvSpPr>
          <p:cNvPr id="1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8616280" y="1268760"/>
            <a:ext cx="3276600" cy="1143687"/>
          </a:xfrm>
          <a:solidFill>
            <a:srgbClr val="FFFFFF"/>
          </a:solidFill>
          <a:ln>
            <a:solidFill>
              <a:schemeClr val="tx2"/>
            </a:solidFill>
          </a:ln>
        </p:spPr>
        <p:txBody>
          <a:bodyPr/>
          <a:lstStyle/>
          <a:p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5534" y="1502986"/>
            <a:ext cx="3130627" cy="67523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736" y="2844570"/>
            <a:ext cx="2472221" cy="1612674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610" y="4628270"/>
            <a:ext cx="2448472" cy="1597182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4620524"/>
            <a:ext cx="2584696" cy="1612674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2815372"/>
            <a:ext cx="2584696" cy="1612674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18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7431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Die neue SBU </a:t>
            </a:r>
            <a:r>
              <a:rPr lang="de-DE" sz="2400" dirty="0" smtClean="0"/>
              <a:t>Premium der Gothaer…</a:t>
            </a:r>
            <a:endParaRPr lang="de-DE" sz="2400" dirty="0"/>
          </a:p>
        </p:txBody>
      </p:sp>
      <p:sp>
        <p:nvSpPr>
          <p:cNvPr id="48" name="Titel 1"/>
          <p:cNvSpPr txBox="1">
            <a:spLocks/>
          </p:cNvSpPr>
          <p:nvPr/>
        </p:nvSpPr>
        <p:spPr bwMode="invGray">
          <a:xfrm>
            <a:off x="371364" y="4907676"/>
            <a:ext cx="11448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… mit echten Highlights während Ihrer Reise mit dem Kunden.</a:t>
            </a:r>
            <a:endParaRPr lang="de-DE" sz="2400" dirty="0"/>
          </a:p>
        </p:txBody>
      </p:sp>
      <p:grpSp>
        <p:nvGrpSpPr>
          <p:cNvPr id="31" name="Google Shape;960;p63"/>
          <p:cNvGrpSpPr>
            <a:grpSpLocks noChangeAspect="1"/>
          </p:cNvGrpSpPr>
          <p:nvPr/>
        </p:nvGrpSpPr>
        <p:grpSpPr>
          <a:xfrm>
            <a:off x="551384" y="2636912"/>
            <a:ext cx="3431951" cy="864096"/>
            <a:chOff x="3580197" y="1269910"/>
            <a:chExt cx="3046842" cy="717212"/>
          </a:xfrm>
        </p:grpSpPr>
        <p:sp>
          <p:nvSpPr>
            <p:cNvPr id="32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20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Antrag</a:t>
              </a:r>
              <a:endParaRPr kumimoji="0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3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4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5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6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37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39" name="Google Shape;960;p63"/>
          <p:cNvGrpSpPr>
            <a:grpSpLocks noChangeAspect="1"/>
          </p:cNvGrpSpPr>
          <p:nvPr/>
        </p:nvGrpSpPr>
        <p:grpSpPr>
          <a:xfrm>
            <a:off x="4464249" y="2636912"/>
            <a:ext cx="3431951" cy="864096"/>
            <a:chOff x="3580197" y="1269910"/>
            <a:chExt cx="3046842" cy="717212"/>
          </a:xfrm>
        </p:grpSpPr>
        <p:sp>
          <p:nvSpPr>
            <p:cNvPr id="46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20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Vertrag</a:t>
              </a:r>
              <a:endParaRPr kumimoji="0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47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7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8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9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0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grpSp>
        <p:nvGrpSpPr>
          <p:cNvPr id="71" name="Google Shape;960;p63"/>
          <p:cNvGrpSpPr>
            <a:grpSpLocks noChangeAspect="1"/>
          </p:cNvGrpSpPr>
          <p:nvPr/>
        </p:nvGrpSpPr>
        <p:grpSpPr>
          <a:xfrm>
            <a:off x="8400256" y="2636912"/>
            <a:ext cx="3431951" cy="864096"/>
            <a:chOff x="3580197" y="1269910"/>
            <a:chExt cx="3046842" cy="717212"/>
          </a:xfrm>
        </p:grpSpPr>
        <p:sp>
          <p:nvSpPr>
            <p:cNvPr id="72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20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Leistung</a:t>
              </a:r>
              <a:endParaRPr kumimoji="0" sz="20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3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4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5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6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7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11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668039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12" name="Google Shape;960;p63"/>
          <p:cNvGrpSpPr>
            <a:grpSpLocks noChangeAspect="1"/>
          </p:cNvGrpSpPr>
          <p:nvPr/>
        </p:nvGrpSpPr>
        <p:grpSpPr>
          <a:xfrm>
            <a:off x="1783301" y="2343149"/>
            <a:ext cx="8625397" cy="2171701"/>
            <a:chOff x="3580197" y="1269910"/>
            <a:chExt cx="3046842" cy="717212"/>
          </a:xfrm>
        </p:grpSpPr>
        <p:sp>
          <p:nvSpPr>
            <p:cNvPr id="13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48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Antrag</a:t>
              </a:r>
              <a:endParaRPr kumimoji="0" sz="4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8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19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Die neue SBU </a:t>
            </a:r>
            <a:r>
              <a:rPr lang="de-DE" sz="2400" dirty="0" smtClean="0"/>
              <a:t>Premium der Gothaer…</a:t>
            </a:r>
            <a:endParaRPr lang="de-DE" sz="2400" dirty="0"/>
          </a:p>
        </p:txBody>
      </p:sp>
      <p:sp>
        <p:nvSpPr>
          <p:cNvPr id="20" name="Titel 1"/>
          <p:cNvSpPr txBox="1">
            <a:spLocks/>
          </p:cNvSpPr>
          <p:nvPr/>
        </p:nvSpPr>
        <p:spPr bwMode="invGray">
          <a:xfrm>
            <a:off x="364042" y="5445224"/>
            <a:ext cx="11448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…wird einfacher - für Sie und Ihre Kunden!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6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94272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2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 txBox="1">
            <a:spLocks/>
          </p:cNvSpPr>
          <p:nvPr/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F42BA-C6E3-4D5B-99FA-36163155CEA7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Verkürzung </a:t>
            </a:r>
            <a:r>
              <a:rPr lang="de-DE" sz="2400" dirty="0"/>
              <a:t>der </a:t>
            </a:r>
            <a:r>
              <a:rPr lang="de-DE" sz="2400" dirty="0" smtClean="0"/>
              <a:t>Abfragezeiträume </a:t>
            </a:r>
            <a:r>
              <a:rPr lang="de-DE" sz="2400" dirty="0"/>
              <a:t>– und zwar für alle</a:t>
            </a:r>
            <a:r>
              <a:rPr lang="de-DE" sz="2400" dirty="0" smtClean="0"/>
              <a:t>!</a:t>
            </a:r>
            <a:endParaRPr lang="de-DE" sz="2400" dirty="0"/>
          </a:p>
        </p:txBody>
      </p:sp>
      <p:sp>
        <p:nvSpPr>
          <p:cNvPr id="13" name="Textplatzhalter 17">
            <a:extLst>
              <a:ext uri="{FF2B5EF4-FFF2-40B4-BE49-F238E27FC236}">
                <a16:creationId xmlns:a16="http://schemas.microsoft.com/office/drawing/2014/main" id="{83098A0D-7186-E10C-944F-B283C22401D6}"/>
              </a:ext>
            </a:extLst>
          </p:cNvPr>
          <p:cNvSpPr txBox="1">
            <a:spLocks noChangeAspect="1"/>
          </p:cNvSpPr>
          <p:nvPr/>
        </p:nvSpPr>
        <p:spPr bwMode="invGray">
          <a:xfrm>
            <a:off x="1" y="1124744"/>
            <a:ext cx="6672652" cy="4405925"/>
          </a:xfrm>
          <a:prstGeom prst="parallelogram">
            <a:avLst/>
          </a:prstGeom>
          <a:gradFill>
            <a:gsLst>
              <a:gs pos="100000">
                <a:schemeClr val="tx2">
                  <a:alpha val="0"/>
                </a:schemeClr>
              </a:gs>
              <a:gs pos="0">
                <a:schemeClr val="bg1">
                  <a:alpha val="82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127000"/>
          </a:effectLst>
        </p:spPr>
        <p:txBody>
          <a:bodyPr vert="horz" wrap="none" lIns="0" tIns="0" rIns="0" bIns="0" rtlCol="0" anchor="t">
            <a:noAutofit/>
          </a:bodyPr>
          <a:lstStyle>
            <a:defPPr>
              <a:defRPr lang="de-DE"/>
            </a:defPPr>
            <a:lvl1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7200" dirty="0" smtClean="0"/>
              <a:t>5 Jahre</a:t>
            </a:r>
            <a:endParaRPr lang="de-DE" sz="72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F5C7F87-0E7A-5042-E684-1B9E10EA9B58}"/>
              </a:ext>
            </a:extLst>
          </p:cNvPr>
          <p:cNvSpPr txBox="1"/>
          <p:nvPr/>
        </p:nvSpPr>
        <p:spPr>
          <a:xfrm>
            <a:off x="848238" y="3382401"/>
            <a:ext cx="4976178" cy="1379339"/>
          </a:xfrm>
          <a:prstGeom prst="parallelogram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dirty="0" smtClean="0">
                <a:solidFill>
                  <a:schemeClr val="bg1"/>
                </a:solidFill>
              </a:rPr>
              <a:t>bei stationärer Behandlung</a:t>
            </a:r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83098A0D-7186-E10C-944F-B283C22401D6}"/>
              </a:ext>
            </a:extLst>
          </p:cNvPr>
          <p:cNvSpPr txBox="1">
            <a:spLocks noChangeAspect="1"/>
          </p:cNvSpPr>
          <p:nvPr/>
        </p:nvSpPr>
        <p:spPr bwMode="invGray">
          <a:xfrm>
            <a:off x="5207001" y="1124744"/>
            <a:ext cx="6672652" cy="4405925"/>
          </a:xfrm>
          <a:prstGeom prst="parallelogram">
            <a:avLst/>
          </a:prstGeom>
          <a:gradFill>
            <a:gsLst>
              <a:gs pos="100000">
                <a:schemeClr val="tx2">
                  <a:alpha val="0"/>
                </a:schemeClr>
              </a:gs>
              <a:gs pos="0">
                <a:schemeClr val="bg1">
                  <a:alpha val="82000"/>
                </a:schemeClr>
              </a:gs>
            </a:gsLst>
            <a:path path="circle">
              <a:fillToRect l="50000" t="50000" r="50000" b="50000"/>
            </a:path>
          </a:gradFill>
          <a:effectLst>
            <a:softEdge rad="127000"/>
          </a:effectLst>
        </p:spPr>
        <p:txBody>
          <a:bodyPr vert="horz" wrap="none" lIns="0" tIns="0" rIns="0" bIns="0" rtlCol="0" anchor="t">
            <a:noAutofit/>
          </a:bodyPr>
          <a:lstStyle>
            <a:defPPr>
              <a:defRPr lang="de-DE"/>
            </a:defPPr>
            <a:lvl1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  <a:defRPr sz="9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/>
            </a:r>
            <a:br>
              <a:rPr lang="de-DE" sz="3600" dirty="0"/>
            </a:br>
            <a:r>
              <a:rPr lang="de-DE" sz="7200" dirty="0" smtClean="0"/>
              <a:t>3 Jahre</a:t>
            </a:r>
            <a:endParaRPr lang="de-DE" sz="72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F5C7F87-0E7A-5042-E684-1B9E10EA9B58}"/>
              </a:ext>
            </a:extLst>
          </p:cNvPr>
          <p:cNvSpPr txBox="1"/>
          <p:nvPr/>
        </p:nvSpPr>
        <p:spPr>
          <a:xfrm>
            <a:off x="6055238" y="3382401"/>
            <a:ext cx="4976178" cy="1908215"/>
          </a:xfrm>
          <a:prstGeom prst="parallelogram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dirty="0">
                <a:solidFill>
                  <a:schemeClr val="bg1"/>
                </a:solidFill>
              </a:rPr>
              <a:t>bei </a:t>
            </a:r>
            <a:r>
              <a:rPr lang="de-DE" sz="3200" dirty="0" smtClean="0">
                <a:solidFill>
                  <a:schemeClr val="bg1"/>
                </a:solidFill>
              </a:rPr>
              <a:t>ambulanter Behandlung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(auch Psyche)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12" name="Titel 4"/>
          <p:cNvSpPr txBox="1">
            <a:spLocks/>
          </p:cNvSpPr>
          <p:nvPr/>
        </p:nvSpPr>
        <p:spPr bwMode="gray">
          <a:xfrm>
            <a:off x="371475" y="5768186"/>
            <a:ext cx="10080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Für jede Berufsgruppe, für jedes Eintrittsalter – einfach für alle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10841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48424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7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311" y="3619"/>
            <a:ext cx="7700884" cy="685734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0" y="2965"/>
            <a:ext cx="9912423" cy="6858000"/>
          </a:xfrm>
          <a:prstGeom prst="rect">
            <a:avLst/>
          </a:prstGeom>
          <a:gradFill flip="none" rotWithShape="1">
            <a:gsLst>
              <a:gs pos="52000">
                <a:srgbClr val="00718F"/>
              </a:gs>
              <a:gs pos="100000">
                <a:schemeClr val="accent1">
                  <a:alpha val="0"/>
                </a:schemeClr>
              </a:gs>
              <a:gs pos="860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r>
              <a:rPr lang="de-DE" noProof="0" smtClean="0"/>
              <a:t>  </a:t>
            </a:r>
            <a:fld id="{2B4F42BA-C6E3-4D5B-99FA-36163155CEA7}" type="slidenum">
              <a:rPr lang="de-DE" noProof="0" smtClean="0"/>
              <a:pPr lvl="0"/>
              <a:t>16</a:t>
            </a:fld>
            <a:endParaRPr lang="de-DE" noProof="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Finanzielle Angemessenheit und Untersuchungsgrenzen</a:t>
            </a:r>
            <a:endParaRPr lang="de-DE" sz="2400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3" name="Textfeld 52"/>
          <p:cNvSpPr txBox="1"/>
          <p:nvPr/>
        </p:nvSpPr>
        <p:spPr>
          <a:xfrm>
            <a:off x="391014" y="2276872"/>
            <a:ext cx="858530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u="sng" dirty="0" smtClean="0">
                <a:solidFill>
                  <a:schemeClr val="bg1"/>
                </a:solidFill>
              </a:rPr>
              <a:t>Ohne Einkommensangabe</a:t>
            </a:r>
            <a:r>
              <a:rPr lang="de-DE" dirty="0" smtClean="0">
                <a:solidFill>
                  <a:schemeClr val="bg1"/>
                </a:solidFill>
              </a:rPr>
              <a:t>: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- BU-Jahresrente </a:t>
            </a:r>
            <a:r>
              <a:rPr lang="de-DE" dirty="0">
                <a:solidFill>
                  <a:schemeClr val="bg1"/>
                </a:solidFill>
              </a:rPr>
              <a:t>bis 18.000 </a:t>
            </a:r>
            <a:r>
              <a:rPr lang="de-DE" dirty="0" smtClean="0">
                <a:solidFill>
                  <a:schemeClr val="bg1"/>
                </a:solidFill>
              </a:rPr>
              <a:t>EUR </a:t>
            </a:r>
            <a:r>
              <a:rPr lang="de-DE" sz="1200" dirty="0" smtClean="0">
                <a:solidFill>
                  <a:schemeClr val="bg1"/>
                </a:solidFill>
              </a:rPr>
              <a:t>(</a:t>
            </a:r>
            <a:r>
              <a:rPr lang="de-DE" sz="1200" dirty="0">
                <a:solidFill>
                  <a:schemeClr val="bg1"/>
                </a:solidFill>
              </a:rPr>
              <a:t>auch Azubis</a:t>
            </a:r>
            <a:r>
              <a:rPr lang="de-DE" sz="1200" dirty="0" smtClean="0">
                <a:solidFill>
                  <a:schemeClr val="bg1"/>
                </a:solidFill>
              </a:rPr>
              <a:t>)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- BU-Jahresrente für Studierende bis 24.000 EUR </a:t>
            </a:r>
            <a:r>
              <a:rPr lang="de-DE" sz="1200" dirty="0" smtClean="0">
                <a:solidFill>
                  <a:schemeClr val="bg1"/>
                </a:solidFill>
              </a:rPr>
              <a:t>(in Abhängigkeit vom Studiengang</a:t>
            </a:r>
            <a:r>
              <a:rPr lang="de-DE" sz="1000" dirty="0" smtClean="0">
                <a:solidFill>
                  <a:schemeClr val="bg1"/>
                </a:solidFill>
              </a:rPr>
              <a:t>)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02327" y="3377932"/>
            <a:ext cx="10840612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u="sng" dirty="0" smtClean="0">
                <a:solidFill>
                  <a:schemeClr val="bg1"/>
                </a:solidFill>
              </a:rPr>
              <a:t>Mit Einkommensangabe</a:t>
            </a:r>
            <a:r>
              <a:rPr lang="de-DE" dirty="0" smtClean="0">
                <a:solidFill>
                  <a:schemeClr val="bg1"/>
                </a:solidFill>
              </a:rPr>
              <a:t>:</a:t>
            </a:r>
          </a:p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Jährliche Bruttoeinkommen bis 85.000 EUR: max. 70% des Bruttoeinkommens</a:t>
            </a:r>
          </a:p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>
                <a:solidFill>
                  <a:schemeClr val="bg1"/>
                </a:solidFill>
              </a:rPr>
              <a:t>Für </a:t>
            </a:r>
            <a:r>
              <a:rPr lang="de-DE" dirty="0" smtClean="0">
                <a:solidFill>
                  <a:schemeClr val="bg1"/>
                </a:solidFill>
              </a:rPr>
              <a:t>Einkommensanteile, die 85.000 EUR übersteigen: darüber hinaus max. 50%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83E8DB7-AC0D-4713-B3A7-E27D36B21F0E}"/>
              </a:ext>
            </a:extLst>
          </p:cNvPr>
          <p:cNvSpPr/>
          <p:nvPr/>
        </p:nvSpPr>
        <p:spPr bwMode="gray">
          <a:xfrm rot="5400000">
            <a:off x="3148125" y="-1715593"/>
            <a:ext cx="628865" cy="692401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61000">
                <a:schemeClr val="tx2"/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33750" y="1592527"/>
            <a:ext cx="595234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Verbesserte finanzielle Angemessenheit</a:t>
            </a:r>
            <a:endParaRPr lang="de-DE" sz="2400" b="1" dirty="0">
              <a:solidFill>
                <a:schemeClr val="bg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90465" y="5467290"/>
            <a:ext cx="695839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u="sng" dirty="0" smtClean="0">
                <a:solidFill>
                  <a:schemeClr val="bg1"/>
                </a:solidFill>
              </a:rPr>
              <a:t>Ohne erweiterte Prüfung und Selbstauskunft</a:t>
            </a:r>
            <a:r>
              <a:rPr lang="de-DE" dirty="0" smtClean="0">
                <a:solidFill>
                  <a:schemeClr val="bg1"/>
                </a:solidFill>
              </a:rPr>
              <a:t>:</a:t>
            </a:r>
          </a:p>
          <a:p>
            <a:r>
              <a:rPr lang="de-DE" dirty="0" smtClean="0">
                <a:solidFill>
                  <a:schemeClr val="bg1"/>
                </a:solidFill>
              </a:rPr>
              <a:t>BU-Jahresrente </a:t>
            </a:r>
            <a:r>
              <a:rPr lang="de-DE" dirty="0">
                <a:solidFill>
                  <a:schemeClr val="bg1"/>
                </a:solidFill>
              </a:rPr>
              <a:t>bis 36.000 </a:t>
            </a:r>
            <a:r>
              <a:rPr lang="de-DE" dirty="0" smtClean="0">
                <a:solidFill>
                  <a:schemeClr val="bg1"/>
                </a:solidFill>
              </a:rPr>
              <a:t>EUR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83E8DB7-AC0D-4713-B3A7-E27D36B21F0E}"/>
              </a:ext>
            </a:extLst>
          </p:cNvPr>
          <p:cNvSpPr/>
          <p:nvPr/>
        </p:nvSpPr>
        <p:spPr bwMode="gray">
          <a:xfrm rot="5400000">
            <a:off x="3147576" y="1455618"/>
            <a:ext cx="628865" cy="692401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61000">
                <a:schemeClr val="tx2"/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433201" y="4777407"/>
            <a:ext cx="595234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2000" b="1" dirty="0" smtClean="0">
                <a:solidFill>
                  <a:schemeClr val="bg1"/>
                </a:solidFill>
              </a:rPr>
              <a:t>Erweiterung der Untersuchungsgrenzen</a:t>
            </a:r>
            <a:endParaRPr lang="de-D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" y="7720"/>
            <a:ext cx="12191329" cy="6861755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-9587" y="0"/>
            <a:ext cx="11068111" cy="687719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25000">
                <a:srgbClr val="00718F"/>
              </a:gs>
              <a:gs pos="750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Deutliche Verbesserungen bei Schüler*innen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EF7AED-12DE-46EB-911D-A3EB612C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endParaRPr lang="de-DE" dirty="0"/>
          </a:p>
        </p:txBody>
      </p:sp>
      <p:sp>
        <p:nvSpPr>
          <p:cNvPr id="27" name="Auf der gleichen Seite des Rechtecks liegende Ecken abrunden 26"/>
          <p:cNvSpPr/>
          <p:nvPr/>
        </p:nvSpPr>
        <p:spPr>
          <a:xfrm>
            <a:off x="551385" y="1019429"/>
            <a:ext cx="5904656" cy="1747588"/>
          </a:xfrm>
          <a:prstGeom prst="round2SameRect">
            <a:avLst/>
          </a:prstGeom>
          <a:solidFill>
            <a:schemeClr val="accent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600" u="sng" dirty="0" smtClean="0">
                <a:solidFill>
                  <a:schemeClr val="bg1"/>
                </a:solidFill>
              </a:rPr>
              <a:t>AUS 1 MACH 5:</a:t>
            </a:r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bg1"/>
              </a:solidFill>
            </a:endParaRPr>
          </a:p>
          <a:p>
            <a:pPr marL="180975" indent="-180975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Wir unterscheiden künftig zwischen den Schulformen und dem angestrebten Schulabschluss.</a:t>
            </a:r>
          </a:p>
          <a:p>
            <a:pPr marL="180975" indent="-180975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Schüler*innen können bis 67 Jahre versichert werden.</a:t>
            </a:r>
          </a:p>
        </p:txBody>
      </p:sp>
      <p:sp>
        <p:nvSpPr>
          <p:cNvPr id="28" name="Eine Ecke des Rechtecks abrunden 27"/>
          <p:cNvSpPr/>
          <p:nvPr/>
        </p:nvSpPr>
        <p:spPr>
          <a:xfrm>
            <a:off x="1109996" y="2891519"/>
            <a:ext cx="7237915" cy="3289736"/>
          </a:xfrm>
          <a:prstGeom prst="round1Rect">
            <a:avLst/>
          </a:prstGeom>
          <a:solidFill>
            <a:schemeClr val="accent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600" u="sng" dirty="0" smtClean="0">
                <a:solidFill>
                  <a:schemeClr val="bg1"/>
                </a:solidFill>
              </a:rPr>
              <a:t>DAS ÄNDERT SICH IM BEITRAG (17-JÄHRIGER SCHÜLER):</a:t>
            </a:r>
          </a:p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bg1"/>
              </a:solidFill>
            </a:endParaRPr>
          </a:p>
          <a:p>
            <a:pPr marL="180975" indent="-180975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Bisherige Prämie Schüler Allgemeinbild. Schule:	</a:t>
            </a:r>
            <a:r>
              <a:rPr lang="de-DE" sz="1600" dirty="0">
                <a:solidFill>
                  <a:schemeClr val="bg1"/>
                </a:solidFill>
              </a:rPr>
              <a:t>74,90 </a:t>
            </a:r>
            <a:r>
              <a:rPr lang="de-DE" sz="1600" dirty="0" smtClean="0">
                <a:solidFill>
                  <a:schemeClr val="bg1"/>
                </a:solidFill>
              </a:rPr>
              <a:t>EUR*</a:t>
            </a:r>
          </a:p>
          <a:p>
            <a:pPr marL="180975" indent="-180975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Neue Prämie ohne AU / mit AU</a:t>
            </a:r>
          </a:p>
          <a:p>
            <a:pPr marL="638175" lvl="1" indent="-180975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/>
                </a:solidFill>
              </a:rPr>
              <a:t>Schüler Allgemeinbild. </a:t>
            </a:r>
            <a:r>
              <a:rPr lang="de-DE" sz="1600" dirty="0" smtClean="0">
                <a:solidFill>
                  <a:schemeClr val="bg1"/>
                </a:solidFill>
              </a:rPr>
              <a:t>Schule:		74,79 EUR / 76,10 EUR</a:t>
            </a:r>
          </a:p>
          <a:p>
            <a:pPr marL="638175" lvl="1" indent="-180975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Schüler Sek II: 			40,16 EUR / 42,57 EUR </a:t>
            </a:r>
          </a:p>
          <a:p>
            <a:pPr marL="638175" lvl="1" indent="-180975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Schüler Sek I: 			46,96 EUR / 49,78 EUR</a:t>
            </a:r>
          </a:p>
          <a:p>
            <a:pPr marL="638175" lvl="1" indent="-180975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smtClean="0">
                <a:solidFill>
                  <a:schemeClr val="bg1"/>
                </a:solidFill>
              </a:rPr>
              <a:t>Schüler Real-/ </a:t>
            </a:r>
            <a:r>
              <a:rPr lang="de-DE" sz="1600" dirty="0" smtClean="0">
                <a:solidFill>
                  <a:schemeClr val="bg1"/>
                </a:solidFill>
              </a:rPr>
              <a:t>Gesamtschule: 		56,41 EUR / 59,79 EUR</a:t>
            </a:r>
          </a:p>
          <a:p>
            <a:pPr marL="638175" lvl="1" indent="-180975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600" dirty="0" smtClean="0">
                <a:solidFill>
                  <a:schemeClr val="bg1"/>
                </a:solidFill>
              </a:rPr>
              <a:t>Schüler Hauptschule: 			74,79 EUR / 76,10 EUR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de-DE" sz="1600" dirty="0">
              <a:solidFill>
                <a:schemeClr val="bg1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de-DE" sz="16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1818183" y="5939408"/>
            <a:ext cx="431127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00" dirty="0" smtClean="0">
                <a:solidFill>
                  <a:schemeClr val="bg1"/>
                </a:solidFill>
              </a:rPr>
              <a:t>*) Aufgrund der EA-Begrenzung auf 60 Jahre aktuell nicht rechenbar. </a:t>
            </a:r>
          </a:p>
        </p:txBody>
      </p:sp>
      <p:grpSp>
        <p:nvGrpSpPr>
          <p:cNvPr id="36" name="Gruppieren 35"/>
          <p:cNvGrpSpPr/>
          <p:nvPr/>
        </p:nvGrpSpPr>
        <p:grpSpPr>
          <a:xfrm>
            <a:off x="684671" y="5509794"/>
            <a:ext cx="936104" cy="859227"/>
            <a:chOff x="3893097" y="5466915"/>
            <a:chExt cx="936104" cy="859227"/>
          </a:xfrm>
        </p:grpSpPr>
        <p:sp>
          <p:nvSpPr>
            <p:cNvPr id="37" name="Ellipse 36"/>
            <p:cNvSpPr/>
            <p:nvPr/>
          </p:nvSpPr>
          <p:spPr>
            <a:xfrm>
              <a:off x="3893097" y="5466915"/>
              <a:ext cx="936104" cy="85922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38" name="Gruppieren 19"/>
            <p:cNvGrpSpPr>
              <a:grpSpLocks noChangeAspect="1"/>
            </p:cNvGrpSpPr>
            <p:nvPr/>
          </p:nvGrpSpPr>
          <p:grpSpPr bwMode="gray">
            <a:xfrm>
              <a:off x="4145964" y="5633357"/>
              <a:ext cx="430369" cy="547898"/>
              <a:chOff x="-1695450" y="3508375"/>
              <a:chExt cx="395288" cy="503237"/>
            </a:xfrm>
            <a:solidFill>
              <a:schemeClr val="tx2"/>
            </a:solidFill>
          </p:grpSpPr>
          <p:sp>
            <p:nvSpPr>
              <p:cNvPr id="39" name="Freeform 75"/>
              <p:cNvSpPr>
                <a:spLocks noEditPoints="1"/>
              </p:cNvSpPr>
              <p:nvPr/>
            </p:nvSpPr>
            <p:spPr bwMode="gray">
              <a:xfrm>
                <a:off x="-1695450" y="3508375"/>
                <a:ext cx="395288" cy="503237"/>
              </a:xfrm>
              <a:custGeom>
                <a:avLst/>
                <a:gdLst>
                  <a:gd name="T0" fmla="*/ 50 w 192"/>
                  <a:gd name="T1" fmla="*/ 0 h 244"/>
                  <a:gd name="T2" fmla="*/ 0 w 192"/>
                  <a:gd name="T3" fmla="*/ 194 h 244"/>
                  <a:gd name="T4" fmla="*/ 142 w 192"/>
                  <a:gd name="T5" fmla="*/ 244 h 244"/>
                  <a:gd name="T6" fmla="*/ 192 w 192"/>
                  <a:gd name="T7" fmla="*/ 50 h 244"/>
                  <a:gd name="T8" fmla="*/ 51 w 192"/>
                  <a:gd name="T9" fmla="*/ 206 h 244"/>
                  <a:gd name="T10" fmla="*/ 24 w 192"/>
                  <a:gd name="T11" fmla="*/ 211 h 244"/>
                  <a:gd name="T12" fmla="*/ 19 w 192"/>
                  <a:gd name="T13" fmla="*/ 192 h 244"/>
                  <a:gd name="T14" fmla="*/ 46 w 192"/>
                  <a:gd name="T15" fmla="*/ 187 h 244"/>
                  <a:gd name="T16" fmla="*/ 51 w 192"/>
                  <a:gd name="T17" fmla="*/ 206 h 244"/>
                  <a:gd name="T18" fmla="*/ 46 w 192"/>
                  <a:gd name="T19" fmla="*/ 171 h 244"/>
                  <a:gd name="T20" fmla="*/ 19 w 192"/>
                  <a:gd name="T21" fmla="*/ 166 h 244"/>
                  <a:gd name="T22" fmla="*/ 24 w 192"/>
                  <a:gd name="T23" fmla="*/ 147 h 244"/>
                  <a:gd name="T24" fmla="*/ 51 w 192"/>
                  <a:gd name="T25" fmla="*/ 152 h 244"/>
                  <a:gd name="T26" fmla="*/ 51 w 192"/>
                  <a:gd name="T27" fmla="*/ 127 h 244"/>
                  <a:gd name="T28" fmla="*/ 24 w 192"/>
                  <a:gd name="T29" fmla="*/ 131 h 244"/>
                  <a:gd name="T30" fmla="*/ 19 w 192"/>
                  <a:gd name="T31" fmla="*/ 112 h 244"/>
                  <a:gd name="T32" fmla="*/ 46 w 192"/>
                  <a:gd name="T33" fmla="*/ 107 h 244"/>
                  <a:gd name="T34" fmla="*/ 51 w 192"/>
                  <a:gd name="T35" fmla="*/ 127 h 244"/>
                  <a:gd name="T36" fmla="*/ 87 w 192"/>
                  <a:gd name="T37" fmla="*/ 211 h 244"/>
                  <a:gd name="T38" fmla="*/ 60 w 192"/>
                  <a:gd name="T39" fmla="*/ 206 h 244"/>
                  <a:gd name="T40" fmla="*/ 65 w 192"/>
                  <a:gd name="T41" fmla="*/ 187 h 244"/>
                  <a:gd name="T42" fmla="*/ 91 w 192"/>
                  <a:gd name="T43" fmla="*/ 192 h 244"/>
                  <a:gd name="T44" fmla="*/ 91 w 192"/>
                  <a:gd name="T45" fmla="*/ 166 h 244"/>
                  <a:gd name="T46" fmla="*/ 65 w 192"/>
                  <a:gd name="T47" fmla="*/ 171 h 244"/>
                  <a:gd name="T48" fmla="*/ 60 w 192"/>
                  <a:gd name="T49" fmla="*/ 152 h 244"/>
                  <a:gd name="T50" fmla="*/ 87 w 192"/>
                  <a:gd name="T51" fmla="*/ 147 h 244"/>
                  <a:gd name="T52" fmla="*/ 91 w 192"/>
                  <a:gd name="T53" fmla="*/ 166 h 244"/>
                  <a:gd name="T54" fmla="*/ 87 w 192"/>
                  <a:gd name="T55" fmla="*/ 131 h 244"/>
                  <a:gd name="T56" fmla="*/ 60 w 192"/>
                  <a:gd name="T57" fmla="*/ 127 h 244"/>
                  <a:gd name="T58" fmla="*/ 65 w 192"/>
                  <a:gd name="T59" fmla="*/ 107 h 244"/>
                  <a:gd name="T60" fmla="*/ 91 w 192"/>
                  <a:gd name="T61" fmla="*/ 112 h 244"/>
                  <a:gd name="T62" fmla="*/ 132 w 192"/>
                  <a:gd name="T63" fmla="*/ 206 h 244"/>
                  <a:gd name="T64" fmla="*/ 105 w 192"/>
                  <a:gd name="T65" fmla="*/ 211 h 244"/>
                  <a:gd name="T66" fmla="*/ 100 w 192"/>
                  <a:gd name="T67" fmla="*/ 192 h 244"/>
                  <a:gd name="T68" fmla="*/ 127 w 192"/>
                  <a:gd name="T69" fmla="*/ 187 h 244"/>
                  <a:gd name="T70" fmla="*/ 132 w 192"/>
                  <a:gd name="T71" fmla="*/ 206 h 244"/>
                  <a:gd name="T72" fmla="*/ 127 w 192"/>
                  <a:gd name="T73" fmla="*/ 171 h 244"/>
                  <a:gd name="T74" fmla="*/ 100 w 192"/>
                  <a:gd name="T75" fmla="*/ 166 h 244"/>
                  <a:gd name="T76" fmla="*/ 105 w 192"/>
                  <a:gd name="T77" fmla="*/ 147 h 244"/>
                  <a:gd name="T78" fmla="*/ 132 w 192"/>
                  <a:gd name="T79" fmla="*/ 152 h 244"/>
                  <a:gd name="T80" fmla="*/ 132 w 192"/>
                  <a:gd name="T81" fmla="*/ 127 h 244"/>
                  <a:gd name="T82" fmla="*/ 105 w 192"/>
                  <a:gd name="T83" fmla="*/ 131 h 244"/>
                  <a:gd name="T84" fmla="*/ 100 w 192"/>
                  <a:gd name="T85" fmla="*/ 112 h 244"/>
                  <a:gd name="T86" fmla="*/ 127 w 192"/>
                  <a:gd name="T87" fmla="*/ 107 h 244"/>
                  <a:gd name="T88" fmla="*/ 132 w 192"/>
                  <a:gd name="T89" fmla="*/ 127 h 244"/>
                  <a:gd name="T90" fmla="*/ 168 w 192"/>
                  <a:gd name="T91" fmla="*/ 211 h 244"/>
                  <a:gd name="T92" fmla="*/ 141 w 192"/>
                  <a:gd name="T93" fmla="*/ 206 h 244"/>
                  <a:gd name="T94" fmla="*/ 146 w 192"/>
                  <a:gd name="T95" fmla="*/ 187 h 244"/>
                  <a:gd name="T96" fmla="*/ 173 w 192"/>
                  <a:gd name="T97" fmla="*/ 192 h 244"/>
                  <a:gd name="T98" fmla="*/ 173 w 192"/>
                  <a:gd name="T99" fmla="*/ 166 h 244"/>
                  <a:gd name="T100" fmla="*/ 146 w 192"/>
                  <a:gd name="T101" fmla="*/ 171 h 244"/>
                  <a:gd name="T102" fmla="*/ 141 w 192"/>
                  <a:gd name="T103" fmla="*/ 152 h 244"/>
                  <a:gd name="T104" fmla="*/ 168 w 192"/>
                  <a:gd name="T105" fmla="*/ 147 h 244"/>
                  <a:gd name="T106" fmla="*/ 173 w 192"/>
                  <a:gd name="T107" fmla="*/ 166 h 244"/>
                  <a:gd name="T108" fmla="*/ 168 w 192"/>
                  <a:gd name="T109" fmla="*/ 131 h 244"/>
                  <a:gd name="T110" fmla="*/ 141 w 192"/>
                  <a:gd name="T111" fmla="*/ 127 h 244"/>
                  <a:gd name="T112" fmla="*/ 146 w 192"/>
                  <a:gd name="T113" fmla="*/ 107 h 244"/>
                  <a:gd name="T114" fmla="*/ 173 w 192"/>
                  <a:gd name="T115" fmla="*/ 112 h 244"/>
                  <a:gd name="T116" fmla="*/ 173 w 192"/>
                  <a:gd name="T117" fmla="*/ 62 h 244"/>
                  <a:gd name="T118" fmla="*/ 50 w 192"/>
                  <a:gd name="T119" fmla="*/ 93 h 244"/>
                  <a:gd name="T120" fmla="*/ 19 w 192"/>
                  <a:gd name="T121" fmla="*/ 50 h 244"/>
                  <a:gd name="T122" fmla="*/ 142 w 192"/>
                  <a:gd name="T123" fmla="*/ 19 h 244"/>
                  <a:gd name="T124" fmla="*/ 173 w 192"/>
                  <a:gd name="T125" fmla="*/ 6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92" h="244">
                    <a:moveTo>
                      <a:pt x="142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23" y="0"/>
                      <a:pt x="0" y="22"/>
                      <a:pt x="0" y="50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222"/>
                      <a:pt x="23" y="244"/>
                      <a:pt x="50" y="244"/>
                    </a:cubicBezTo>
                    <a:cubicBezTo>
                      <a:pt x="142" y="244"/>
                      <a:pt x="142" y="244"/>
                      <a:pt x="142" y="244"/>
                    </a:cubicBezTo>
                    <a:cubicBezTo>
                      <a:pt x="169" y="244"/>
                      <a:pt x="192" y="222"/>
                      <a:pt x="192" y="194"/>
                    </a:cubicBezTo>
                    <a:cubicBezTo>
                      <a:pt x="192" y="50"/>
                      <a:pt x="192" y="50"/>
                      <a:pt x="192" y="50"/>
                    </a:cubicBezTo>
                    <a:cubicBezTo>
                      <a:pt x="192" y="22"/>
                      <a:pt x="169" y="0"/>
                      <a:pt x="142" y="0"/>
                    </a:cubicBezTo>
                    <a:close/>
                    <a:moveTo>
                      <a:pt x="51" y="206"/>
                    </a:moveTo>
                    <a:cubicBezTo>
                      <a:pt x="51" y="209"/>
                      <a:pt x="48" y="211"/>
                      <a:pt x="46" y="211"/>
                    </a:cubicBezTo>
                    <a:cubicBezTo>
                      <a:pt x="24" y="211"/>
                      <a:pt x="24" y="211"/>
                      <a:pt x="24" y="211"/>
                    </a:cubicBezTo>
                    <a:cubicBezTo>
                      <a:pt x="21" y="211"/>
                      <a:pt x="19" y="209"/>
                      <a:pt x="19" y="206"/>
                    </a:cubicBezTo>
                    <a:cubicBezTo>
                      <a:pt x="19" y="192"/>
                      <a:pt x="19" y="192"/>
                      <a:pt x="19" y="192"/>
                    </a:cubicBezTo>
                    <a:cubicBezTo>
                      <a:pt x="19" y="189"/>
                      <a:pt x="21" y="187"/>
                      <a:pt x="24" y="187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8" y="187"/>
                      <a:pt x="51" y="189"/>
                      <a:pt x="51" y="192"/>
                    </a:cubicBezTo>
                    <a:lnTo>
                      <a:pt x="51" y="206"/>
                    </a:lnTo>
                    <a:close/>
                    <a:moveTo>
                      <a:pt x="51" y="166"/>
                    </a:moveTo>
                    <a:cubicBezTo>
                      <a:pt x="51" y="169"/>
                      <a:pt x="48" y="171"/>
                      <a:pt x="46" y="171"/>
                    </a:cubicBezTo>
                    <a:cubicBezTo>
                      <a:pt x="24" y="171"/>
                      <a:pt x="24" y="171"/>
                      <a:pt x="24" y="171"/>
                    </a:cubicBezTo>
                    <a:cubicBezTo>
                      <a:pt x="21" y="171"/>
                      <a:pt x="19" y="169"/>
                      <a:pt x="19" y="166"/>
                    </a:cubicBez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49"/>
                      <a:pt x="21" y="147"/>
                      <a:pt x="24" y="147"/>
                    </a:cubicBezTo>
                    <a:cubicBezTo>
                      <a:pt x="46" y="147"/>
                      <a:pt x="46" y="147"/>
                      <a:pt x="46" y="147"/>
                    </a:cubicBezTo>
                    <a:cubicBezTo>
                      <a:pt x="48" y="147"/>
                      <a:pt x="51" y="149"/>
                      <a:pt x="51" y="152"/>
                    </a:cubicBezTo>
                    <a:lnTo>
                      <a:pt x="51" y="166"/>
                    </a:lnTo>
                    <a:close/>
                    <a:moveTo>
                      <a:pt x="51" y="127"/>
                    </a:moveTo>
                    <a:cubicBezTo>
                      <a:pt x="51" y="129"/>
                      <a:pt x="48" y="131"/>
                      <a:pt x="46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1" y="131"/>
                      <a:pt x="19" y="129"/>
                      <a:pt x="19" y="127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19" y="110"/>
                      <a:pt x="21" y="107"/>
                      <a:pt x="24" y="107"/>
                    </a:cubicBezTo>
                    <a:cubicBezTo>
                      <a:pt x="46" y="107"/>
                      <a:pt x="46" y="107"/>
                      <a:pt x="46" y="107"/>
                    </a:cubicBezTo>
                    <a:cubicBezTo>
                      <a:pt x="48" y="107"/>
                      <a:pt x="51" y="110"/>
                      <a:pt x="51" y="112"/>
                    </a:cubicBezTo>
                    <a:lnTo>
                      <a:pt x="51" y="127"/>
                    </a:lnTo>
                    <a:close/>
                    <a:moveTo>
                      <a:pt x="91" y="206"/>
                    </a:moveTo>
                    <a:cubicBezTo>
                      <a:pt x="91" y="209"/>
                      <a:pt x="89" y="211"/>
                      <a:pt x="87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2" y="211"/>
                      <a:pt x="60" y="209"/>
                      <a:pt x="60" y="206"/>
                    </a:cubicBezTo>
                    <a:cubicBezTo>
                      <a:pt x="60" y="192"/>
                      <a:pt x="60" y="192"/>
                      <a:pt x="60" y="192"/>
                    </a:cubicBezTo>
                    <a:cubicBezTo>
                      <a:pt x="60" y="189"/>
                      <a:pt x="62" y="187"/>
                      <a:pt x="65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9" y="187"/>
                      <a:pt x="91" y="189"/>
                      <a:pt x="91" y="192"/>
                    </a:cubicBezTo>
                    <a:lnTo>
                      <a:pt x="91" y="206"/>
                    </a:lnTo>
                    <a:close/>
                    <a:moveTo>
                      <a:pt x="91" y="166"/>
                    </a:moveTo>
                    <a:cubicBezTo>
                      <a:pt x="91" y="169"/>
                      <a:pt x="89" y="171"/>
                      <a:pt x="87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2" y="171"/>
                      <a:pt x="60" y="169"/>
                      <a:pt x="60" y="166"/>
                    </a:cubicBezTo>
                    <a:cubicBezTo>
                      <a:pt x="60" y="152"/>
                      <a:pt x="60" y="152"/>
                      <a:pt x="60" y="152"/>
                    </a:cubicBezTo>
                    <a:cubicBezTo>
                      <a:pt x="60" y="149"/>
                      <a:pt x="62" y="147"/>
                      <a:pt x="65" y="147"/>
                    </a:cubicBezTo>
                    <a:cubicBezTo>
                      <a:pt x="87" y="147"/>
                      <a:pt x="87" y="147"/>
                      <a:pt x="87" y="147"/>
                    </a:cubicBezTo>
                    <a:cubicBezTo>
                      <a:pt x="89" y="147"/>
                      <a:pt x="91" y="149"/>
                      <a:pt x="91" y="152"/>
                    </a:cubicBezTo>
                    <a:lnTo>
                      <a:pt x="91" y="166"/>
                    </a:lnTo>
                    <a:close/>
                    <a:moveTo>
                      <a:pt x="91" y="127"/>
                    </a:moveTo>
                    <a:cubicBezTo>
                      <a:pt x="91" y="129"/>
                      <a:pt x="89" y="131"/>
                      <a:pt x="87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2" y="131"/>
                      <a:pt x="60" y="129"/>
                      <a:pt x="60" y="127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0" y="110"/>
                      <a:pt x="62" y="107"/>
                      <a:pt x="65" y="107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9" y="107"/>
                      <a:pt x="91" y="110"/>
                      <a:pt x="91" y="112"/>
                    </a:cubicBezTo>
                    <a:lnTo>
                      <a:pt x="91" y="127"/>
                    </a:lnTo>
                    <a:close/>
                    <a:moveTo>
                      <a:pt x="132" y="206"/>
                    </a:moveTo>
                    <a:cubicBezTo>
                      <a:pt x="132" y="209"/>
                      <a:pt x="130" y="211"/>
                      <a:pt x="127" y="211"/>
                    </a:cubicBezTo>
                    <a:cubicBezTo>
                      <a:pt x="105" y="211"/>
                      <a:pt x="105" y="211"/>
                      <a:pt x="105" y="211"/>
                    </a:cubicBezTo>
                    <a:cubicBezTo>
                      <a:pt x="103" y="211"/>
                      <a:pt x="100" y="209"/>
                      <a:pt x="100" y="206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89"/>
                      <a:pt x="103" y="187"/>
                      <a:pt x="105" y="187"/>
                    </a:cubicBezTo>
                    <a:cubicBezTo>
                      <a:pt x="127" y="187"/>
                      <a:pt x="127" y="187"/>
                      <a:pt x="127" y="187"/>
                    </a:cubicBezTo>
                    <a:cubicBezTo>
                      <a:pt x="130" y="187"/>
                      <a:pt x="132" y="189"/>
                      <a:pt x="132" y="192"/>
                    </a:cubicBezTo>
                    <a:lnTo>
                      <a:pt x="132" y="206"/>
                    </a:lnTo>
                    <a:close/>
                    <a:moveTo>
                      <a:pt x="132" y="166"/>
                    </a:moveTo>
                    <a:cubicBezTo>
                      <a:pt x="132" y="169"/>
                      <a:pt x="130" y="171"/>
                      <a:pt x="127" y="171"/>
                    </a:cubicBezTo>
                    <a:cubicBezTo>
                      <a:pt x="105" y="171"/>
                      <a:pt x="105" y="171"/>
                      <a:pt x="105" y="171"/>
                    </a:cubicBezTo>
                    <a:cubicBezTo>
                      <a:pt x="103" y="171"/>
                      <a:pt x="100" y="169"/>
                      <a:pt x="100" y="166"/>
                    </a:cubicBezTo>
                    <a:cubicBezTo>
                      <a:pt x="100" y="152"/>
                      <a:pt x="100" y="152"/>
                      <a:pt x="100" y="152"/>
                    </a:cubicBezTo>
                    <a:cubicBezTo>
                      <a:pt x="100" y="149"/>
                      <a:pt x="103" y="147"/>
                      <a:pt x="105" y="147"/>
                    </a:cubicBezTo>
                    <a:cubicBezTo>
                      <a:pt x="127" y="147"/>
                      <a:pt x="127" y="147"/>
                      <a:pt x="127" y="147"/>
                    </a:cubicBezTo>
                    <a:cubicBezTo>
                      <a:pt x="130" y="147"/>
                      <a:pt x="132" y="149"/>
                      <a:pt x="132" y="152"/>
                    </a:cubicBezTo>
                    <a:lnTo>
                      <a:pt x="132" y="166"/>
                    </a:lnTo>
                    <a:close/>
                    <a:moveTo>
                      <a:pt x="132" y="127"/>
                    </a:moveTo>
                    <a:cubicBezTo>
                      <a:pt x="132" y="129"/>
                      <a:pt x="130" y="131"/>
                      <a:pt x="127" y="131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3" y="131"/>
                      <a:pt x="100" y="129"/>
                      <a:pt x="100" y="127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0" y="110"/>
                      <a:pt x="103" y="107"/>
                      <a:pt x="105" y="107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0" y="107"/>
                      <a:pt x="132" y="110"/>
                      <a:pt x="132" y="112"/>
                    </a:cubicBezTo>
                    <a:lnTo>
                      <a:pt x="132" y="127"/>
                    </a:lnTo>
                    <a:close/>
                    <a:moveTo>
                      <a:pt x="173" y="206"/>
                    </a:moveTo>
                    <a:cubicBezTo>
                      <a:pt x="173" y="209"/>
                      <a:pt x="171" y="211"/>
                      <a:pt x="168" y="211"/>
                    </a:cubicBezTo>
                    <a:cubicBezTo>
                      <a:pt x="146" y="211"/>
                      <a:pt x="146" y="211"/>
                      <a:pt x="146" y="211"/>
                    </a:cubicBezTo>
                    <a:cubicBezTo>
                      <a:pt x="143" y="211"/>
                      <a:pt x="141" y="209"/>
                      <a:pt x="141" y="206"/>
                    </a:cubicBezTo>
                    <a:cubicBezTo>
                      <a:pt x="141" y="192"/>
                      <a:pt x="141" y="192"/>
                      <a:pt x="141" y="192"/>
                    </a:cubicBezTo>
                    <a:cubicBezTo>
                      <a:pt x="141" y="189"/>
                      <a:pt x="143" y="187"/>
                      <a:pt x="146" y="187"/>
                    </a:cubicBezTo>
                    <a:cubicBezTo>
                      <a:pt x="168" y="187"/>
                      <a:pt x="168" y="187"/>
                      <a:pt x="168" y="187"/>
                    </a:cubicBezTo>
                    <a:cubicBezTo>
                      <a:pt x="171" y="187"/>
                      <a:pt x="173" y="189"/>
                      <a:pt x="173" y="192"/>
                    </a:cubicBezTo>
                    <a:lnTo>
                      <a:pt x="173" y="206"/>
                    </a:lnTo>
                    <a:close/>
                    <a:moveTo>
                      <a:pt x="173" y="166"/>
                    </a:moveTo>
                    <a:cubicBezTo>
                      <a:pt x="173" y="169"/>
                      <a:pt x="171" y="171"/>
                      <a:pt x="168" y="171"/>
                    </a:cubicBezTo>
                    <a:cubicBezTo>
                      <a:pt x="146" y="171"/>
                      <a:pt x="146" y="171"/>
                      <a:pt x="146" y="171"/>
                    </a:cubicBezTo>
                    <a:cubicBezTo>
                      <a:pt x="143" y="171"/>
                      <a:pt x="141" y="169"/>
                      <a:pt x="141" y="166"/>
                    </a:cubicBezTo>
                    <a:cubicBezTo>
                      <a:pt x="141" y="152"/>
                      <a:pt x="141" y="152"/>
                      <a:pt x="141" y="152"/>
                    </a:cubicBezTo>
                    <a:cubicBezTo>
                      <a:pt x="141" y="149"/>
                      <a:pt x="143" y="147"/>
                      <a:pt x="146" y="147"/>
                    </a:cubicBezTo>
                    <a:cubicBezTo>
                      <a:pt x="168" y="147"/>
                      <a:pt x="168" y="147"/>
                      <a:pt x="168" y="147"/>
                    </a:cubicBezTo>
                    <a:cubicBezTo>
                      <a:pt x="171" y="147"/>
                      <a:pt x="173" y="149"/>
                      <a:pt x="173" y="152"/>
                    </a:cubicBezTo>
                    <a:lnTo>
                      <a:pt x="173" y="166"/>
                    </a:lnTo>
                    <a:close/>
                    <a:moveTo>
                      <a:pt x="173" y="127"/>
                    </a:moveTo>
                    <a:cubicBezTo>
                      <a:pt x="173" y="129"/>
                      <a:pt x="171" y="131"/>
                      <a:pt x="168" y="131"/>
                    </a:cubicBezTo>
                    <a:cubicBezTo>
                      <a:pt x="146" y="131"/>
                      <a:pt x="146" y="131"/>
                      <a:pt x="146" y="131"/>
                    </a:cubicBezTo>
                    <a:cubicBezTo>
                      <a:pt x="143" y="131"/>
                      <a:pt x="141" y="129"/>
                      <a:pt x="141" y="127"/>
                    </a:cubicBezTo>
                    <a:cubicBezTo>
                      <a:pt x="141" y="112"/>
                      <a:pt x="141" y="112"/>
                      <a:pt x="141" y="112"/>
                    </a:cubicBezTo>
                    <a:cubicBezTo>
                      <a:pt x="141" y="110"/>
                      <a:pt x="143" y="107"/>
                      <a:pt x="146" y="107"/>
                    </a:cubicBezTo>
                    <a:cubicBezTo>
                      <a:pt x="168" y="107"/>
                      <a:pt x="168" y="107"/>
                      <a:pt x="168" y="107"/>
                    </a:cubicBezTo>
                    <a:cubicBezTo>
                      <a:pt x="171" y="107"/>
                      <a:pt x="173" y="110"/>
                      <a:pt x="173" y="112"/>
                    </a:cubicBezTo>
                    <a:lnTo>
                      <a:pt x="173" y="127"/>
                    </a:lnTo>
                    <a:close/>
                    <a:moveTo>
                      <a:pt x="173" y="62"/>
                    </a:moveTo>
                    <a:cubicBezTo>
                      <a:pt x="173" y="79"/>
                      <a:pt x="159" y="93"/>
                      <a:pt x="142" y="93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33" y="93"/>
                      <a:pt x="19" y="79"/>
                      <a:pt x="19" y="62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33"/>
                      <a:pt x="33" y="19"/>
                      <a:pt x="50" y="19"/>
                    </a:cubicBezTo>
                    <a:cubicBezTo>
                      <a:pt x="142" y="19"/>
                      <a:pt x="142" y="19"/>
                      <a:pt x="142" y="19"/>
                    </a:cubicBezTo>
                    <a:cubicBezTo>
                      <a:pt x="159" y="19"/>
                      <a:pt x="173" y="33"/>
                      <a:pt x="173" y="50"/>
                    </a:cubicBezTo>
                    <a:lnTo>
                      <a:pt x="173" y="6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0" name="Freeform 76"/>
              <p:cNvSpPr>
                <a:spLocks/>
              </p:cNvSpPr>
              <p:nvPr/>
            </p:nvSpPr>
            <p:spPr bwMode="gray">
              <a:xfrm>
                <a:off x="-1631950" y="3565525"/>
                <a:ext cx="122238" cy="120650"/>
              </a:xfrm>
              <a:custGeom>
                <a:avLst/>
                <a:gdLst>
                  <a:gd name="T0" fmla="*/ 51 w 59"/>
                  <a:gd name="T1" fmla="*/ 21 h 59"/>
                  <a:gd name="T2" fmla="*/ 38 w 59"/>
                  <a:gd name="T3" fmla="*/ 21 h 59"/>
                  <a:gd name="T4" fmla="*/ 38 w 59"/>
                  <a:gd name="T5" fmla="*/ 9 h 59"/>
                  <a:gd name="T6" fmla="*/ 30 w 59"/>
                  <a:gd name="T7" fmla="*/ 0 h 59"/>
                  <a:gd name="T8" fmla="*/ 21 w 59"/>
                  <a:gd name="T9" fmla="*/ 9 h 59"/>
                  <a:gd name="T10" fmla="*/ 21 w 59"/>
                  <a:gd name="T11" fmla="*/ 21 h 59"/>
                  <a:gd name="T12" fmla="*/ 8 w 59"/>
                  <a:gd name="T13" fmla="*/ 21 h 59"/>
                  <a:gd name="T14" fmla="*/ 0 w 59"/>
                  <a:gd name="T15" fmla="*/ 30 h 59"/>
                  <a:gd name="T16" fmla="*/ 8 w 59"/>
                  <a:gd name="T17" fmla="*/ 38 h 59"/>
                  <a:gd name="T18" fmla="*/ 21 w 59"/>
                  <a:gd name="T19" fmla="*/ 38 h 59"/>
                  <a:gd name="T20" fmla="*/ 21 w 59"/>
                  <a:gd name="T21" fmla="*/ 51 h 59"/>
                  <a:gd name="T22" fmla="*/ 30 w 59"/>
                  <a:gd name="T23" fmla="*/ 59 h 59"/>
                  <a:gd name="T24" fmla="*/ 38 w 59"/>
                  <a:gd name="T25" fmla="*/ 51 h 59"/>
                  <a:gd name="T26" fmla="*/ 38 w 59"/>
                  <a:gd name="T27" fmla="*/ 38 h 59"/>
                  <a:gd name="T28" fmla="*/ 51 w 59"/>
                  <a:gd name="T29" fmla="*/ 38 h 59"/>
                  <a:gd name="T30" fmla="*/ 59 w 59"/>
                  <a:gd name="T31" fmla="*/ 30 h 59"/>
                  <a:gd name="T32" fmla="*/ 51 w 59"/>
                  <a:gd name="T33" fmla="*/ 2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9" h="59">
                    <a:moveTo>
                      <a:pt x="51" y="21"/>
                    </a:move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4"/>
                      <a:pt x="34" y="0"/>
                      <a:pt x="30" y="0"/>
                    </a:cubicBezTo>
                    <a:cubicBezTo>
                      <a:pt x="25" y="0"/>
                      <a:pt x="21" y="4"/>
                      <a:pt x="21" y="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4" y="21"/>
                      <a:pt x="0" y="25"/>
                      <a:pt x="0" y="30"/>
                    </a:cubicBezTo>
                    <a:cubicBezTo>
                      <a:pt x="0" y="34"/>
                      <a:pt x="4" y="38"/>
                      <a:pt x="8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1" y="55"/>
                      <a:pt x="25" y="59"/>
                      <a:pt x="30" y="59"/>
                    </a:cubicBezTo>
                    <a:cubicBezTo>
                      <a:pt x="34" y="59"/>
                      <a:pt x="38" y="55"/>
                      <a:pt x="38" y="51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5" y="38"/>
                      <a:pt x="59" y="34"/>
                      <a:pt x="59" y="30"/>
                    </a:cubicBezTo>
                    <a:cubicBezTo>
                      <a:pt x="59" y="25"/>
                      <a:pt x="55" y="21"/>
                      <a:pt x="51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41" name="Freeform 77"/>
              <p:cNvSpPr>
                <a:spLocks/>
              </p:cNvSpPr>
              <p:nvPr/>
            </p:nvSpPr>
            <p:spPr bwMode="gray">
              <a:xfrm>
                <a:off x="-1487488" y="3608388"/>
                <a:ext cx="122238" cy="34925"/>
              </a:xfrm>
              <a:custGeom>
                <a:avLst/>
                <a:gdLst>
                  <a:gd name="T0" fmla="*/ 51 w 59"/>
                  <a:gd name="T1" fmla="*/ 0 h 17"/>
                  <a:gd name="T2" fmla="*/ 8 w 59"/>
                  <a:gd name="T3" fmla="*/ 0 h 17"/>
                  <a:gd name="T4" fmla="*/ 0 w 59"/>
                  <a:gd name="T5" fmla="*/ 9 h 17"/>
                  <a:gd name="T6" fmla="*/ 8 w 59"/>
                  <a:gd name="T7" fmla="*/ 17 h 17"/>
                  <a:gd name="T8" fmla="*/ 51 w 59"/>
                  <a:gd name="T9" fmla="*/ 17 h 17"/>
                  <a:gd name="T10" fmla="*/ 59 w 59"/>
                  <a:gd name="T11" fmla="*/ 9 h 17"/>
                  <a:gd name="T12" fmla="*/ 51 w 59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7">
                    <a:moveTo>
                      <a:pt x="51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3"/>
                      <a:pt x="4" y="17"/>
                      <a:pt x="8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5" y="17"/>
                      <a:pt x="59" y="13"/>
                      <a:pt x="59" y="9"/>
                    </a:cubicBezTo>
                    <a:cubicBezTo>
                      <a:pt x="59" y="4"/>
                      <a:pt x="55" y="0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grpSp>
        <p:nvGrpSpPr>
          <p:cNvPr id="42" name="Gruppieren 41"/>
          <p:cNvGrpSpPr/>
          <p:nvPr/>
        </p:nvGrpSpPr>
        <p:grpSpPr>
          <a:xfrm>
            <a:off x="5807968" y="663177"/>
            <a:ext cx="936104" cy="859227"/>
            <a:chOff x="5807968" y="663177"/>
            <a:chExt cx="936104" cy="859227"/>
          </a:xfrm>
        </p:grpSpPr>
        <p:sp>
          <p:nvSpPr>
            <p:cNvPr id="43" name="Ellipse 42"/>
            <p:cNvSpPr/>
            <p:nvPr/>
          </p:nvSpPr>
          <p:spPr>
            <a:xfrm>
              <a:off x="5807968" y="663177"/>
              <a:ext cx="936104" cy="85922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44" name="METRO ICON - check paper"/>
            <p:cNvGrpSpPr>
              <a:grpSpLocks noChangeAspect="1"/>
            </p:cNvGrpSpPr>
            <p:nvPr/>
          </p:nvGrpSpPr>
          <p:grpSpPr bwMode="gray">
            <a:xfrm>
              <a:off x="6096000" y="874541"/>
              <a:ext cx="432048" cy="496993"/>
              <a:chOff x="697936" y="3422091"/>
              <a:chExt cx="426027" cy="490068"/>
            </a:xfrm>
            <a:solidFill>
              <a:schemeClr val="tx2"/>
            </a:solidFill>
          </p:grpSpPr>
          <p:sp>
            <p:nvSpPr>
              <p:cNvPr id="45" name="Freeform 19"/>
              <p:cNvSpPr>
                <a:spLocks noEditPoints="1"/>
              </p:cNvSpPr>
              <p:nvPr/>
            </p:nvSpPr>
            <p:spPr bwMode="gray">
              <a:xfrm>
                <a:off x="697936" y="3422091"/>
                <a:ext cx="426027" cy="490068"/>
              </a:xfrm>
              <a:custGeom>
                <a:avLst/>
                <a:gdLst>
                  <a:gd name="T0" fmla="*/ 0 w 215"/>
                  <a:gd name="T1" fmla="*/ 246 h 246"/>
                  <a:gd name="T2" fmla="*/ 0 w 215"/>
                  <a:gd name="T3" fmla="*/ 0 h 246"/>
                  <a:gd name="T4" fmla="*/ 215 w 215"/>
                  <a:gd name="T5" fmla="*/ 0 h 246"/>
                  <a:gd name="T6" fmla="*/ 215 w 215"/>
                  <a:gd name="T7" fmla="*/ 3 h 246"/>
                  <a:gd name="T8" fmla="*/ 215 w 215"/>
                  <a:gd name="T9" fmla="*/ 152 h 246"/>
                  <a:gd name="T10" fmla="*/ 207 w 215"/>
                  <a:gd name="T11" fmla="*/ 184 h 246"/>
                  <a:gd name="T12" fmla="*/ 151 w 215"/>
                  <a:gd name="T13" fmla="*/ 239 h 246"/>
                  <a:gd name="T14" fmla="*/ 121 w 215"/>
                  <a:gd name="T15" fmla="*/ 246 h 246"/>
                  <a:gd name="T16" fmla="*/ 4 w 215"/>
                  <a:gd name="T17" fmla="*/ 246 h 246"/>
                  <a:gd name="T18" fmla="*/ 0 w 215"/>
                  <a:gd name="T19" fmla="*/ 246 h 246"/>
                  <a:gd name="T20" fmla="*/ 24 w 215"/>
                  <a:gd name="T21" fmla="*/ 24 h 246"/>
                  <a:gd name="T22" fmla="*/ 24 w 215"/>
                  <a:gd name="T23" fmla="*/ 222 h 246"/>
                  <a:gd name="T24" fmla="*/ 41 w 215"/>
                  <a:gd name="T25" fmla="*/ 222 h 246"/>
                  <a:gd name="T26" fmla="*/ 124 w 215"/>
                  <a:gd name="T27" fmla="*/ 222 h 246"/>
                  <a:gd name="T28" fmla="*/ 146 w 215"/>
                  <a:gd name="T29" fmla="*/ 205 h 246"/>
                  <a:gd name="T30" fmla="*/ 146 w 215"/>
                  <a:gd name="T31" fmla="*/ 191 h 246"/>
                  <a:gd name="T32" fmla="*/ 144 w 215"/>
                  <a:gd name="T33" fmla="*/ 177 h 246"/>
                  <a:gd name="T34" fmla="*/ 147 w 215"/>
                  <a:gd name="T35" fmla="*/ 177 h 246"/>
                  <a:gd name="T36" fmla="*/ 170 w 215"/>
                  <a:gd name="T37" fmla="*/ 179 h 246"/>
                  <a:gd name="T38" fmla="*/ 190 w 215"/>
                  <a:gd name="T39" fmla="*/ 162 h 246"/>
                  <a:gd name="T40" fmla="*/ 191 w 215"/>
                  <a:gd name="T41" fmla="*/ 153 h 246"/>
                  <a:gd name="T42" fmla="*/ 191 w 215"/>
                  <a:gd name="T43" fmla="*/ 27 h 246"/>
                  <a:gd name="T44" fmla="*/ 191 w 215"/>
                  <a:gd name="T45" fmla="*/ 24 h 246"/>
                  <a:gd name="T46" fmla="*/ 24 w 215"/>
                  <a:gd name="T47" fmla="*/ 2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5" h="246">
                    <a:moveTo>
                      <a:pt x="0" y="246"/>
                    </a:moveTo>
                    <a:cubicBezTo>
                      <a:pt x="0" y="164"/>
                      <a:pt x="0" y="82"/>
                      <a:pt x="0" y="0"/>
                    </a:cubicBezTo>
                    <a:cubicBezTo>
                      <a:pt x="71" y="0"/>
                      <a:pt x="143" y="0"/>
                      <a:pt x="215" y="0"/>
                    </a:cubicBezTo>
                    <a:cubicBezTo>
                      <a:pt x="215" y="1"/>
                      <a:pt x="215" y="2"/>
                      <a:pt x="215" y="3"/>
                    </a:cubicBezTo>
                    <a:cubicBezTo>
                      <a:pt x="215" y="53"/>
                      <a:pt x="214" y="102"/>
                      <a:pt x="215" y="152"/>
                    </a:cubicBezTo>
                    <a:cubicBezTo>
                      <a:pt x="215" y="163"/>
                      <a:pt x="212" y="174"/>
                      <a:pt x="207" y="184"/>
                    </a:cubicBezTo>
                    <a:cubicBezTo>
                      <a:pt x="194" y="208"/>
                      <a:pt x="175" y="227"/>
                      <a:pt x="151" y="239"/>
                    </a:cubicBezTo>
                    <a:cubicBezTo>
                      <a:pt x="141" y="244"/>
                      <a:pt x="131" y="246"/>
                      <a:pt x="121" y="246"/>
                    </a:cubicBezTo>
                    <a:cubicBezTo>
                      <a:pt x="82" y="246"/>
                      <a:pt x="43" y="246"/>
                      <a:pt x="4" y="246"/>
                    </a:cubicBezTo>
                    <a:cubicBezTo>
                      <a:pt x="2" y="246"/>
                      <a:pt x="1" y="246"/>
                      <a:pt x="0" y="246"/>
                    </a:cubicBezTo>
                    <a:close/>
                    <a:moveTo>
                      <a:pt x="24" y="24"/>
                    </a:moveTo>
                    <a:cubicBezTo>
                      <a:pt x="24" y="90"/>
                      <a:pt x="24" y="156"/>
                      <a:pt x="24" y="222"/>
                    </a:cubicBezTo>
                    <a:cubicBezTo>
                      <a:pt x="29" y="222"/>
                      <a:pt x="35" y="222"/>
                      <a:pt x="41" y="222"/>
                    </a:cubicBezTo>
                    <a:cubicBezTo>
                      <a:pt x="68" y="222"/>
                      <a:pt x="96" y="222"/>
                      <a:pt x="124" y="222"/>
                    </a:cubicBezTo>
                    <a:cubicBezTo>
                      <a:pt x="136" y="222"/>
                      <a:pt x="143" y="216"/>
                      <a:pt x="146" y="205"/>
                    </a:cubicBezTo>
                    <a:cubicBezTo>
                      <a:pt x="147" y="200"/>
                      <a:pt x="147" y="195"/>
                      <a:pt x="146" y="191"/>
                    </a:cubicBezTo>
                    <a:cubicBezTo>
                      <a:pt x="146" y="186"/>
                      <a:pt x="145" y="182"/>
                      <a:pt x="144" y="177"/>
                    </a:cubicBezTo>
                    <a:cubicBezTo>
                      <a:pt x="145" y="177"/>
                      <a:pt x="146" y="177"/>
                      <a:pt x="147" y="177"/>
                    </a:cubicBezTo>
                    <a:cubicBezTo>
                      <a:pt x="155" y="179"/>
                      <a:pt x="162" y="180"/>
                      <a:pt x="170" y="179"/>
                    </a:cubicBezTo>
                    <a:cubicBezTo>
                      <a:pt x="180" y="178"/>
                      <a:pt x="188" y="172"/>
                      <a:pt x="190" y="162"/>
                    </a:cubicBezTo>
                    <a:cubicBezTo>
                      <a:pt x="190" y="159"/>
                      <a:pt x="191" y="156"/>
                      <a:pt x="191" y="153"/>
                    </a:cubicBezTo>
                    <a:cubicBezTo>
                      <a:pt x="191" y="111"/>
                      <a:pt x="191" y="69"/>
                      <a:pt x="191" y="27"/>
                    </a:cubicBezTo>
                    <a:cubicBezTo>
                      <a:pt x="191" y="26"/>
                      <a:pt x="191" y="25"/>
                      <a:pt x="191" y="24"/>
                    </a:cubicBezTo>
                    <a:cubicBezTo>
                      <a:pt x="135" y="24"/>
                      <a:pt x="79" y="24"/>
                      <a:pt x="24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kern="1200" dirty="0"/>
              </a:p>
            </p:txBody>
          </p:sp>
          <p:sp>
            <p:nvSpPr>
              <p:cNvPr id="46" name="Freeform 19"/>
              <p:cNvSpPr>
                <a:spLocks/>
              </p:cNvSpPr>
              <p:nvPr/>
            </p:nvSpPr>
            <p:spPr bwMode="gray">
              <a:xfrm>
                <a:off x="798177" y="3555746"/>
                <a:ext cx="233896" cy="203266"/>
              </a:xfrm>
              <a:custGeom>
                <a:avLst/>
                <a:gdLst>
                  <a:gd name="T0" fmla="*/ 48 w 118"/>
                  <a:gd name="T1" fmla="*/ 102 h 102"/>
                  <a:gd name="T2" fmla="*/ 0 w 118"/>
                  <a:gd name="T3" fmla="*/ 51 h 102"/>
                  <a:gd name="T4" fmla="*/ 8 w 118"/>
                  <a:gd name="T5" fmla="*/ 44 h 102"/>
                  <a:gd name="T6" fmla="*/ 11 w 118"/>
                  <a:gd name="T7" fmla="*/ 44 h 102"/>
                  <a:gd name="T8" fmla="*/ 39 w 118"/>
                  <a:gd name="T9" fmla="*/ 60 h 102"/>
                  <a:gd name="T10" fmla="*/ 42 w 118"/>
                  <a:gd name="T11" fmla="*/ 62 h 102"/>
                  <a:gd name="T12" fmla="*/ 115 w 118"/>
                  <a:gd name="T13" fmla="*/ 0 h 102"/>
                  <a:gd name="T14" fmla="*/ 118 w 118"/>
                  <a:gd name="T15" fmla="*/ 7 h 102"/>
                  <a:gd name="T16" fmla="*/ 116 w 118"/>
                  <a:gd name="T17" fmla="*/ 9 h 102"/>
                  <a:gd name="T18" fmla="*/ 83 w 118"/>
                  <a:gd name="T19" fmla="*/ 46 h 102"/>
                  <a:gd name="T20" fmla="*/ 49 w 118"/>
                  <a:gd name="T21" fmla="*/ 100 h 102"/>
                  <a:gd name="T22" fmla="*/ 48 w 118"/>
                  <a:gd name="T23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102">
                    <a:moveTo>
                      <a:pt x="48" y="102"/>
                    </a:moveTo>
                    <a:cubicBezTo>
                      <a:pt x="32" y="85"/>
                      <a:pt x="16" y="68"/>
                      <a:pt x="0" y="51"/>
                    </a:cubicBezTo>
                    <a:cubicBezTo>
                      <a:pt x="2" y="49"/>
                      <a:pt x="5" y="46"/>
                      <a:pt x="8" y="44"/>
                    </a:cubicBezTo>
                    <a:cubicBezTo>
                      <a:pt x="9" y="43"/>
                      <a:pt x="11" y="43"/>
                      <a:pt x="11" y="44"/>
                    </a:cubicBezTo>
                    <a:cubicBezTo>
                      <a:pt x="21" y="49"/>
                      <a:pt x="30" y="55"/>
                      <a:pt x="39" y="60"/>
                    </a:cubicBezTo>
                    <a:cubicBezTo>
                      <a:pt x="40" y="61"/>
                      <a:pt x="41" y="61"/>
                      <a:pt x="42" y="62"/>
                    </a:cubicBezTo>
                    <a:cubicBezTo>
                      <a:pt x="63" y="38"/>
                      <a:pt x="87" y="17"/>
                      <a:pt x="115" y="0"/>
                    </a:cubicBezTo>
                    <a:cubicBezTo>
                      <a:pt x="116" y="2"/>
                      <a:pt x="117" y="4"/>
                      <a:pt x="118" y="7"/>
                    </a:cubicBezTo>
                    <a:cubicBezTo>
                      <a:pt x="118" y="7"/>
                      <a:pt x="117" y="9"/>
                      <a:pt x="116" y="9"/>
                    </a:cubicBezTo>
                    <a:cubicBezTo>
                      <a:pt x="104" y="20"/>
                      <a:pt x="93" y="33"/>
                      <a:pt x="83" y="46"/>
                    </a:cubicBezTo>
                    <a:cubicBezTo>
                      <a:pt x="70" y="63"/>
                      <a:pt x="59" y="81"/>
                      <a:pt x="49" y="100"/>
                    </a:cubicBezTo>
                    <a:cubicBezTo>
                      <a:pt x="49" y="101"/>
                      <a:pt x="48" y="101"/>
                      <a:pt x="48" y="10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kern="1200" dirty="0"/>
              </a:p>
            </p:txBody>
          </p:sp>
        </p:grpSp>
      </p:grpSp>
      <p:sp>
        <p:nvSpPr>
          <p:cNvPr id="25" name="Pfeil nach rechts 24">
            <a:hlinkClick r:id="" action="ppaction://noaction"/>
          </p:cNvPr>
          <p:cNvSpPr/>
          <p:nvPr/>
        </p:nvSpPr>
        <p:spPr>
          <a:xfrm flipH="1">
            <a:off x="11337463" y="6442409"/>
            <a:ext cx="252381" cy="257764"/>
          </a:xfrm>
          <a:prstGeom prst="rightArrow">
            <a:avLst>
              <a:gd name="adj1" fmla="val 50000"/>
              <a:gd name="adj2" fmla="val 6177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80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18466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Bildplatzhalter 15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8CF9C6AD-3809-42E7-A29D-6C7860A26D1C}"/>
              </a:ext>
            </a:extLst>
          </p:cNvPr>
          <p:cNvSpPr/>
          <p:nvPr/>
        </p:nvSpPr>
        <p:spPr bwMode="gray">
          <a:xfrm>
            <a:off x="5240" y="0"/>
            <a:ext cx="12186760" cy="6858000"/>
          </a:xfrm>
          <a:prstGeom prst="rect">
            <a:avLst/>
          </a:prstGeom>
          <a:solidFill>
            <a:srgbClr val="00718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Titel 2"/>
          <p:cNvSpPr txBox="1">
            <a:spLocks/>
          </p:cNvSpPr>
          <p:nvPr/>
        </p:nvSpPr>
        <p:spPr>
          <a:xfrm>
            <a:off x="371475" y="230898"/>
            <a:ext cx="10080000" cy="615553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Einschätzung von Freizeitrisiken - Beispiele</a:t>
            </a:r>
            <a:endParaRPr lang="de-DE" sz="2400" dirty="0"/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993309"/>
              </p:ext>
            </p:extLst>
          </p:nvPr>
        </p:nvGraphicFramePr>
        <p:xfrm>
          <a:off x="371474" y="964419"/>
          <a:ext cx="11443726" cy="3275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8990">
                  <a:extLst>
                    <a:ext uri="{9D8B030D-6E8A-4147-A177-3AD203B41FA5}">
                      <a16:colId xmlns:a16="http://schemas.microsoft.com/office/drawing/2014/main" val="4272668288"/>
                    </a:ext>
                  </a:extLst>
                </a:gridCol>
                <a:gridCol w="2722368">
                  <a:extLst>
                    <a:ext uri="{9D8B030D-6E8A-4147-A177-3AD203B41FA5}">
                      <a16:colId xmlns:a16="http://schemas.microsoft.com/office/drawing/2014/main" val="1969593982"/>
                    </a:ext>
                  </a:extLst>
                </a:gridCol>
                <a:gridCol w="2722368">
                  <a:extLst>
                    <a:ext uri="{9D8B030D-6E8A-4147-A177-3AD203B41FA5}">
                      <a16:colId xmlns:a16="http://schemas.microsoft.com/office/drawing/2014/main" val="2931020361"/>
                    </a:ext>
                  </a:extLst>
                </a:gridCol>
              </a:tblGrid>
              <a:tr h="409379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Alt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Neu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386847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Alpines Klettern (bis 4.000 m Höhe)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44099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Bergsteigen (bis 5.000 m Höhe)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04956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Boxen (ohne Wettkämpfe)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283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Dressurreiten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694199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Fallschirmspringen (max. 50 Sprünge / Jahr)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04527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Gleitschirmfliegen </a:t>
                      </a:r>
                      <a:r>
                        <a:rPr lang="de-DE" baseline="0" dirty="0" smtClean="0">
                          <a:solidFill>
                            <a:schemeClr val="bg1"/>
                          </a:solidFill>
                        </a:rPr>
                        <a:t>(max. 50 Flugstunden / Jahr)</a:t>
                      </a:r>
                      <a:endParaRPr lang="de-DE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155520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Karate (mit Wettkämpfen)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842062"/>
                  </a:ext>
                </a:extLst>
              </a:tr>
            </a:tbl>
          </a:graphicData>
        </a:graphic>
      </p:graphicFrame>
      <p:sp>
        <p:nvSpPr>
          <p:cNvPr id="29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1468905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2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1874830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2280755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2686680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5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3092605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6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3498530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sp>
        <p:nvSpPr>
          <p:cNvPr id="37" name="Freeform 25">
            <a:extLst>
              <a:ext uri="{FF2B5EF4-FFF2-40B4-BE49-F238E27FC236}">
                <a16:creationId xmlns:a16="http://schemas.microsoft.com/office/drawing/2014/main" id="{BE13BF9B-FFD9-410B-AD71-0FD9EEFF7057}"/>
              </a:ext>
            </a:extLst>
          </p:cNvPr>
          <p:cNvSpPr>
            <a:spLocks noChangeAspect="1"/>
          </p:cNvSpPr>
          <p:nvPr/>
        </p:nvSpPr>
        <p:spPr bwMode="gray">
          <a:xfrm>
            <a:off x="10264733" y="3904454"/>
            <a:ext cx="373484" cy="294856"/>
          </a:xfrm>
          <a:custGeom>
            <a:avLst/>
            <a:gdLst>
              <a:gd name="T0" fmla="*/ 61 w 72"/>
              <a:gd name="T1" fmla="*/ 1 h 57"/>
              <a:gd name="T2" fmla="*/ 71 w 72"/>
              <a:gd name="T3" fmla="*/ 8 h 57"/>
              <a:gd name="T4" fmla="*/ 35 w 72"/>
              <a:gd name="T5" fmla="*/ 47 h 57"/>
              <a:gd name="T6" fmla="*/ 35 w 72"/>
              <a:gd name="T7" fmla="*/ 47 h 57"/>
              <a:gd name="T8" fmla="*/ 35 w 72"/>
              <a:gd name="T9" fmla="*/ 48 h 57"/>
              <a:gd name="T10" fmla="*/ 35 w 72"/>
              <a:gd name="T11" fmla="*/ 48 h 57"/>
              <a:gd name="T12" fmla="*/ 35 w 72"/>
              <a:gd name="T13" fmla="*/ 48 h 57"/>
              <a:gd name="T14" fmla="*/ 35 w 72"/>
              <a:gd name="T15" fmla="*/ 48 h 57"/>
              <a:gd name="T16" fmla="*/ 35 w 72"/>
              <a:gd name="T17" fmla="*/ 48 h 57"/>
              <a:gd name="T18" fmla="*/ 35 w 72"/>
              <a:gd name="T19" fmla="*/ 48 h 57"/>
              <a:gd name="T20" fmla="*/ 35 w 72"/>
              <a:gd name="T21" fmla="*/ 48 h 57"/>
              <a:gd name="T22" fmla="*/ 35 w 72"/>
              <a:gd name="T23" fmla="*/ 48 h 57"/>
              <a:gd name="T24" fmla="*/ 35 w 72"/>
              <a:gd name="T25" fmla="*/ 48 h 57"/>
              <a:gd name="T26" fmla="*/ 35 w 72"/>
              <a:gd name="T27" fmla="*/ 48 h 57"/>
              <a:gd name="T28" fmla="*/ 35 w 72"/>
              <a:gd name="T29" fmla="*/ 48 h 57"/>
              <a:gd name="T30" fmla="*/ 35 w 72"/>
              <a:gd name="T31" fmla="*/ 48 h 57"/>
              <a:gd name="T32" fmla="*/ 34 w 72"/>
              <a:gd name="T33" fmla="*/ 48 h 57"/>
              <a:gd name="T34" fmla="*/ 34 w 72"/>
              <a:gd name="T35" fmla="*/ 48 h 57"/>
              <a:gd name="T36" fmla="*/ 34 w 72"/>
              <a:gd name="T37" fmla="*/ 48 h 57"/>
              <a:gd name="T38" fmla="*/ 34 w 72"/>
              <a:gd name="T39" fmla="*/ 48 h 57"/>
              <a:gd name="T40" fmla="*/ 34 w 72"/>
              <a:gd name="T41" fmla="*/ 48 h 57"/>
              <a:gd name="T42" fmla="*/ 34 w 72"/>
              <a:gd name="T43" fmla="*/ 48 h 57"/>
              <a:gd name="T44" fmla="*/ 34 w 72"/>
              <a:gd name="T45" fmla="*/ 48 h 57"/>
              <a:gd name="T46" fmla="*/ 34 w 72"/>
              <a:gd name="T47" fmla="*/ 48 h 57"/>
              <a:gd name="T48" fmla="*/ 34 w 72"/>
              <a:gd name="T49" fmla="*/ 48 h 57"/>
              <a:gd name="T50" fmla="*/ 34 w 72"/>
              <a:gd name="T51" fmla="*/ 48 h 57"/>
              <a:gd name="T52" fmla="*/ 34 w 72"/>
              <a:gd name="T53" fmla="*/ 48 h 57"/>
              <a:gd name="T54" fmla="*/ 34 w 72"/>
              <a:gd name="T55" fmla="*/ 48 h 57"/>
              <a:gd name="T56" fmla="*/ 34 w 72"/>
              <a:gd name="T57" fmla="*/ 48 h 57"/>
              <a:gd name="T58" fmla="*/ 34 w 72"/>
              <a:gd name="T59" fmla="*/ 48 h 57"/>
              <a:gd name="T60" fmla="*/ 34 w 72"/>
              <a:gd name="T61" fmla="*/ 48 h 57"/>
              <a:gd name="T62" fmla="*/ 34 w 72"/>
              <a:gd name="T63" fmla="*/ 48 h 57"/>
              <a:gd name="T64" fmla="*/ 34 w 72"/>
              <a:gd name="T65" fmla="*/ 48 h 57"/>
              <a:gd name="T66" fmla="*/ 34 w 72"/>
              <a:gd name="T67" fmla="*/ 48 h 57"/>
              <a:gd name="T68" fmla="*/ 33 w 72"/>
              <a:gd name="T69" fmla="*/ 48 h 57"/>
              <a:gd name="T70" fmla="*/ 33 w 72"/>
              <a:gd name="T71" fmla="*/ 48 h 57"/>
              <a:gd name="T72" fmla="*/ 33 w 72"/>
              <a:gd name="T73" fmla="*/ 48 h 57"/>
              <a:gd name="T74" fmla="*/ 33 w 72"/>
              <a:gd name="T75" fmla="*/ 48 h 57"/>
              <a:gd name="T76" fmla="*/ 33 w 72"/>
              <a:gd name="T77" fmla="*/ 48 h 57"/>
              <a:gd name="T78" fmla="*/ 33 w 72"/>
              <a:gd name="T79" fmla="*/ 48 h 57"/>
              <a:gd name="T80" fmla="*/ 33 w 72"/>
              <a:gd name="T81" fmla="*/ 48 h 57"/>
              <a:gd name="T82" fmla="*/ 33 w 72"/>
              <a:gd name="T83" fmla="*/ 48 h 57"/>
              <a:gd name="T84" fmla="*/ 33 w 72"/>
              <a:gd name="T85" fmla="*/ 48 h 57"/>
              <a:gd name="T86" fmla="*/ 33 w 72"/>
              <a:gd name="T87" fmla="*/ 48 h 57"/>
              <a:gd name="T88" fmla="*/ 32 w 72"/>
              <a:gd name="T89" fmla="*/ 47 h 57"/>
              <a:gd name="T90" fmla="*/ 11 w 72"/>
              <a:gd name="T91" fmla="*/ 23 h 57"/>
              <a:gd name="T92" fmla="*/ 21 w 72"/>
              <a:gd name="T93" fmla="*/ 1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57">
                <a:moveTo>
                  <a:pt x="34" y="28"/>
                </a:moveTo>
                <a:cubicBezTo>
                  <a:pt x="61" y="1"/>
                  <a:pt x="61" y="1"/>
                  <a:pt x="61" y="1"/>
                </a:cubicBezTo>
                <a:cubicBezTo>
                  <a:pt x="62" y="0"/>
                  <a:pt x="63" y="0"/>
                  <a:pt x="64" y="1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9"/>
                  <a:pt x="72" y="10"/>
                  <a:pt x="71" y="11"/>
                </a:cubicBezTo>
                <a:cubicBezTo>
                  <a:pt x="59" y="23"/>
                  <a:pt x="47" y="35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2" y="47"/>
                </a:cubicBezTo>
                <a:cubicBezTo>
                  <a:pt x="0" y="15"/>
                  <a:pt x="42" y="57"/>
                  <a:pt x="11" y="26"/>
                </a:cubicBezTo>
                <a:cubicBezTo>
                  <a:pt x="10" y="25"/>
                  <a:pt x="10" y="24"/>
                  <a:pt x="11" y="2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4"/>
                  <a:pt x="20" y="14"/>
                  <a:pt x="21" y="15"/>
                </a:cubicBezTo>
                <a:lnTo>
                  <a:pt x="34" y="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kern="1200" dirty="0"/>
          </a:p>
        </p:txBody>
      </p:sp>
      <p:graphicFrame>
        <p:nvGraphicFramePr>
          <p:cNvPr id="40" name="Tabel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023087"/>
              </p:ext>
            </p:extLst>
          </p:nvPr>
        </p:nvGraphicFramePr>
        <p:xfrm>
          <a:off x="371474" y="4630476"/>
          <a:ext cx="11443726" cy="1637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8990">
                  <a:extLst>
                    <a:ext uri="{9D8B030D-6E8A-4147-A177-3AD203B41FA5}">
                      <a16:colId xmlns:a16="http://schemas.microsoft.com/office/drawing/2014/main" val="4272668288"/>
                    </a:ext>
                  </a:extLst>
                </a:gridCol>
                <a:gridCol w="2722368">
                  <a:extLst>
                    <a:ext uri="{9D8B030D-6E8A-4147-A177-3AD203B41FA5}">
                      <a16:colId xmlns:a16="http://schemas.microsoft.com/office/drawing/2014/main" val="1969593982"/>
                    </a:ext>
                  </a:extLst>
                </a:gridCol>
                <a:gridCol w="2722368">
                  <a:extLst>
                    <a:ext uri="{9D8B030D-6E8A-4147-A177-3AD203B41FA5}">
                      <a16:colId xmlns:a16="http://schemas.microsoft.com/office/drawing/2014/main" val="2931020361"/>
                    </a:ext>
                  </a:extLst>
                </a:gridCol>
              </a:tblGrid>
              <a:tr h="409379">
                <a:tc>
                  <a:txBody>
                    <a:bodyPr/>
                    <a:lstStyle/>
                    <a:p>
                      <a:pPr algn="l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Aber auch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Alt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Neu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386847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Autorennen / Automobilsport / Motorradsport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accent5"/>
                          </a:solidFill>
                        </a:rPr>
                        <a:t>X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accent5"/>
                          </a:solidFill>
                        </a:rPr>
                        <a:t>X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44099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Eisklettern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accent5"/>
                          </a:solidFill>
                        </a:rPr>
                        <a:t>X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049562"/>
                  </a:ext>
                </a:extLst>
              </a:tr>
              <a:tr h="409379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Höhlentauchen (ohne / mit </a:t>
                      </a:r>
                      <a:r>
                        <a:rPr lang="de-DE" dirty="0" err="1" smtClean="0">
                          <a:solidFill>
                            <a:schemeClr val="bg1"/>
                          </a:solidFill>
                        </a:rPr>
                        <a:t>Rebreather</a:t>
                      </a:r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de-D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bg1"/>
                          </a:solidFill>
                        </a:rPr>
                        <a:t>RZ / </a:t>
                      </a:r>
                      <a:r>
                        <a:rPr lang="de-DE" b="1" dirty="0" smtClean="0">
                          <a:solidFill>
                            <a:schemeClr val="accent5"/>
                          </a:solidFill>
                        </a:rPr>
                        <a:t>X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 smtClean="0">
                          <a:solidFill>
                            <a:schemeClr val="accent5"/>
                          </a:solidFill>
                        </a:rPr>
                        <a:t>X</a:t>
                      </a:r>
                      <a:endParaRPr lang="de-DE" b="1" dirty="0">
                        <a:solidFill>
                          <a:schemeClr val="accent5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2832"/>
                  </a:ext>
                </a:extLst>
              </a:tr>
            </a:tbl>
          </a:graphicData>
        </a:graphic>
      </p:graphicFrame>
      <p:sp>
        <p:nvSpPr>
          <p:cNvPr id="30" name="Foliennummernplatzhalt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015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75926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19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Die neue SBU Premium der Gothaer…</a:t>
            </a:r>
            <a:endParaRPr lang="de-DE" sz="2400" dirty="0"/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12" name="Google Shape;960;p63"/>
          <p:cNvGrpSpPr>
            <a:grpSpLocks noChangeAspect="1"/>
          </p:cNvGrpSpPr>
          <p:nvPr/>
        </p:nvGrpSpPr>
        <p:grpSpPr>
          <a:xfrm>
            <a:off x="1783301" y="2343149"/>
            <a:ext cx="8625397" cy="2171701"/>
            <a:chOff x="3580197" y="1269910"/>
            <a:chExt cx="3046842" cy="717212"/>
          </a:xfrm>
        </p:grpSpPr>
        <p:sp>
          <p:nvSpPr>
            <p:cNvPr id="13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48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Vertrag</a:t>
              </a:r>
              <a:endParaRPr kumimoji="0" sz="4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7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8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21" name="Titel 1"/>
          <p:cNvSpPr txBox="1">
            <a:spLocks/>
          </p:cNvSpPr>
          <p:nvPr/>
        </p:nvSpPr>
        <p:spPr bwMode="invGray">
          <a:xfrm>
            <a:off x="364042" y="5445224"/>
            <a:ext cx="11448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…wird </a:t>
            </a:r>
            <a:r>
              <a:rPr lang="de-DE" sz="2400" dirty="0"/>
              <a:t>besser </a:t>
            </a:r>
            <a:r>
              <a:rPr lang="de-DE" sz="2400" dirty="0" smtClean="0"/>
              <a:t>– lebensbegleitend </a:t>
            </a:r>
            <a:r>
              <a:rPr lang="de-DE" sz="2400" dirty="0"/>
              <a:t>und bedarfsgerecht! </a:t>
            </a:r>
          </a:p>
        </p:txBody>
      </p:sp>
    </p:spTree>
    <p:extLst>
      <p:ext uri="{BB962C8B-B14F-4D97-AF65-F5344CB8AC3E}">
        <p14:creationId xmlns:p14="http://schemas.microsoft.com/office/powerpoint/2010/main" val="10391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210518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8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platzhalter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3" b="7793"/>
          <a:stretch/>
        </p:blipFill>
        <p:spPr/>
      </p:pic>
      <p:sp>
        <p:nvSpPr>
          <p:cNvPr id="7" name="Rechteck 6"/>
          <p:cNvSpPr/>
          <p:nvPr/>
        </p:nvSpPr>
        <p:spPr>
          <a:xfrm>
            <a:off x="-1" y="1"/>
            <a:ext cx="12192001" cy="6885384"/>
          </a:xfrm>
          <a:prstGeom prst="rect">
            <a:avLst/>
          </a:prstGeom>
          <a:solidFill>
            <a:schemeClr val="tx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1" name="Foliennummernplatzhalt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13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 txBox="1">
            <a:spLocks/>
          </p:cNvSpPr>
          <p:nvPr/>
        </p:nvSpPr>
        <p:spPr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/>
              <a:t>Verbesserte </a:t>
            </a:r>
            <a:r>
              <a:rPr lang="de-DE" sz="2400" dirty="0" smtClean="0"/>
              <a:t>Nachversicherungsmöglichkeiten</a:t>
            </a:r>
            <a:endParaRPr lang="de-DE" sz="24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72008" y="2414143"/>
            <a:ext cx="3935760" cy="3549073"/>
            <a:chOff x="0" y="702999"/>
            <a:chExt cx="3935760" cy="3549073"/>
          </a:xfrm>
        </p:grpSpPr>
        <p:sp>
          <p:nvSpPr>
            <p:cNvPr id="11" name="Eine Ecke des Rechtecks abrunden 10"/>
            <p:cNvSpPr/>
            <p:nvPr/>
          </p:nvSpPr>
          <p:spPr>
            <a:xfrm>
              <a:off x="0" y="1412776"/>
              <a:ext cx="3935760" cy="2839296"/>
            </a:xfrm>
            <a:prstGeom prst="round1Rect">
              <a:avLst/>
            </a:prstGeom>
            <a:solidFill>
              <a:schemeClr val="tx2">
                <a:alpha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bg1"/>
                </a:solidFill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9EC8C4EF-5ECF-4503-9158-7B53127F22A4}"/>
                </a:ext>
              </a:extLst>
            </p:cNvPr>
            <p:cNvCxnSpPr/>
            <p:nvPr/>
          </p:nvCxnSpPr>
          <p:spPr bwMode="gray">
            <a:xfrm>
              <a:off x="857960" y="2132856"/>
              <a:ext cx="214169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9EC8C4EF-5ECF-4503-9158-7B53127F22A4}"/>
                </a:ext>
              </a:extLst>
            </p:cNvPr>
            <p:cNvCxnSpPr/>
            <p:nvPr/>
          </p:nvCxnSpPr>
          <p:spPr bwMode="gray">
            <a:xfrm>
              <a:off x="857960" y="2996952"/>
              <a:ext cx="2134399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feld 13"/>
            <p:cNvSpPr txBox="1"/>
            <p:nvPr/>
          </p:nvSpPr>
          <p:spPr>
            <a:xfrm>
              <a:off x="393092" y="1711841"/>
              <a:ext cx="313699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1.000 EUR pro Anlass</a:t>
              </a: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335360" y="2294531"/>
              <a:ext cx="313699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Maximalgrenze: 3.000 EUR, 4.000 EUR mit neuer GP</a:t>
              </a: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358635" y="3165787"/>
              <a:ext cx="313699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Möglich bis Alter 50 Jahre </a:t>
              </a:r>
            </a:p>
          </p:txBody>
        </p: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9EC8C4EF-5ECF-4503-9158-7B53127F22A4}"/>
                </a:ext>
              </a:extLst>
            </p:cNvPr>
            <p:cNvCxnSpPr/>
            <p:nvPr/>
          </p:nvCxnSpPr>
          <p:spPr bwMode="gray">
            <a:xfrm>
              <a:off x="857960" y="3645024"/>
              <a:ext cx="2141696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17"/>
            <p:cNvSpPr txBox="1"/>
            <p:nvPr/>
          </p:nvSpPr>
          <p:spPr>
            <a:xfrm>
              <a:off x="358635" y="3800073"/>
              <a:ext cx="313699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Meldefrist 12 Monate </a:t>
              </a:r>
            </a:p>
          </p:txBody>
        </p:sp>
        <p:sp>
          <p:nvSpPr>
            <p:cNvPr id="2" name="Textfeld 1"/>
            <p:cNvSpPr txBox="1"/>
            <p:nvPr/>
          </p:nvSpPr>
          <p:spPr>
            <a:xfrm>
              <a:off x="541031" y="702999"/>
              <a:ext cx="244313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ANLASSABHÄNGIGE ERHÖHUNG</a:t>
              </a:r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8256240" y="1196752"/>
            <a:ext cx="3863752" cy="3595532"/>
            <a:chOff x="8328248" y="2713788"/>
            <a:chExt cx="3863752" cy="3595532"/>
          </a:xfrm>
        </p:grpSpPr>
        <p:sp>
          <p:nvSpPr>
            <p:cNvPr id="19" name="Eine Ecke des Rechtecks abrunden 18"/>
            <p:cNvSpPr/>
            <p:nvPr/>
          </p:nvSpPr>
          <p:spPr>
            <a:xfrm flipH="1">
              <a:off x="8328248" y="3470024"/>
              <a:ext cx="3863752" cy="2839296"/>
            </a:xfrm>
            <a:prstGeom prst="round1Rect">
              <a:avLst/>
            </a:prstGeom>
            <a:solidFill>
              <a:schemeClr val="tx2">
                <a:alpha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 smtClean="0">
                <a:solidFill>
                  <a:schemeClr val="bg1"/>
                </a:solidFill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8772101" y="2713788"/>
              <a:ext cx="281745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ANLASSUNABHÄNGIGE ERHÖHUNG</a:t>
              </a:r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8460782" y="4134819"/>
              <a:ext cx="360584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Erhöhung um 1.000 EUR (SBU)</a:t>
              </a:r>
            </a:p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Erhöhung um 500 EUR (</a:t>
              </a:r>
              <a:r>
                <a:rPr lang="de-DE" b="1" dirty="0" err="1" smtClean="0">
                  <a:solidFill>
                    <a:schemeClr val="bg1"/>
                  </a:solidFill>
                </a:rPr>
                <a:t>Invest</a:t>
              </a:r>
              <a:r>
                <a:rPr lang="de-DE" b="1" dirty="0" smtClean="0">
                  <a:solidFill>
                    <a:schemeClr val="bg1"/>
                  </a:solidFill>
                </a:rPr>
                <a:t>)*</a:t>
              </a:r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8744576" y="5400396"/>
              <a:ext cx="332165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Maximalgrenze: 3.000 EUR</a:t>
              </a:r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9EC8C4EF-5ECF-4503-9158-7B53127F22A4}"/>
                </a:ext>
              </a:extLst>
            </p:cNvPr>
            <p:cNvCxnSpPr/>
            <p:nvPr/>
          </p:nvCxnSpPr>
          <p:spPr bwMode="gray">
            <a:xfrm>
              <a:off x="9317311" y="5045470"/>
              <a:ext cx="2134399" cy="0"/>
            </a:xfrm>
            <a:prstGeom prst="line">
              <a:avLst/>
            </a:prstGeom>
            <a:ln w="19050" cap="rnd">
              <a:solidFill>
                <a:schemeClr val="bg1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uppieren 42"/>
          <p:cNvGrpSpPr/>
          <p:nvPr/>
        </p:nvGrpSpPr>
        <p:grpSpPr>
          <a:xfrm>
            <a:off x="4164124" y="2222535"/>
            <a:ext cx="3935760" cy="3314968"/>
            <a:chOff x="4164124" y="2440279"/>
            <a:chExt cx="3935760" cy="3314968"/>
          </a:xfrm>
        </p:grpSpPr>
        <p:grpSp>
          <p:nvGrpSpPr>
            <p:cNvPr id="31" name="Gruppieren 30"/>
            <p:cNvGrpSpPr/>
            <p:nvPr/>
          </p:nvGrpSpPr>
          <p:grpSpPr>
            <a:xfrm>
              <a:off x="4164124" y="2440279"/>
              <a:ext cx="3935760" cy="3314968"/>
              <a:chOff x="0" y="937104"/>
              <a:chExt cx="3935760" cy="3314968"/>
            </a:xfrm>
          </p:grpSpPr>
          <p:sp>
            <p:nvSpPr>
              <p:cNvPr id="32" name="Diagonal liegende Ecken des Rechtecks abrunden 31"/>
              <p:cNvSpPr/>
              <p:nvPr/>
            </p:nvSpPr>
            <p:spPr>
              <a:xfrm>
                <a:off x="0" y="1412776"/>
                <a:ext cx="3935760" cy="2839296"/>
              </a:xfrm>
              <a:prstGeom prst="round2DiagRect">
                <a:avLst/>
              </a:prstGeom>
              <a:solidFill>
                <a:schemeClr val="tx2">
                  <a:alpha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l">
                  <a:spcBef>
                    <a:spcPts val="600"/>
                  </a:spcBef>
                  <a:buClr>
                    <a:schemeClr val="accent1"/>
                  </a:buClr>
                </a:pPr>
                <a:endParaRPr lang="de-DE" sz="1600" dirty="0" err="1" smtClean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4" name="Gerader Verbinder 33">
                <a:extLst>
                  <a:ext uri="{FF2B5EF4-FFF2-40B4-BE49-F238E27FC236}">
                    <a16:creationId xmlns:a16="http://schemas.microsoft.com/office/drawing/2014/main" id="{9EC8C4EF-5ECF-4503-9158-7B53127F22A4}"/>
                  </a:ext>
                </a:extLst>
              </p:cNvPr>
              <p:cNvCxnSpPr/>
              <p:nvPr/>
            </p:nvCxnSpPr>
            <p:spPr bwMode="gray">
              <a:xfrm>
                <a:off x="974787" y="2359593"/>
                <a:ext cx="2134399" cy="0"/>
              </a:xfrm>
              <a:prstGeom prst="line">
                <a:avLst/>
              </a:prstGeom>
              <a:ln w="19050" cap="rnd">
                <a:solidFill>
                  <a:schemeClr val="bg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feld 39"/>
              <p:cNvSpPr txBox="1"/>
              <p:nvPr/>
            </p:nvSpPr>
            <p:spPr>
              <a:xfrm>
                <a:off x="607165" y="937104"/>
                <a:ext cx="244313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spcBef>
                    <a:spcPts val="600"/>
                  </a:spcBef>
                  <a:buClr>
                    <a:schemeClr val="accent1"/>
                  </a:buClr>
                </a:pPr>
                <a:r>
                  <a:rPr lang="de-DE" b="1" dirty="0" smtClean="0">
                    <a:solidFill>
                      <a:schemeClr val="bg1"/>
                    </a:solidFill>
                  </a:rPr>
                  <a:t>BERUFSSTART</a:t>
                </a:r>
              </a:p>
            </p:txBody>
          </p:sp>
        </p:grpSp>
        <p:sp>
          <p:nvSpPr>
            <p:cNvPr id="41" name="Textfeld 40"/>
            <p:cNvSpPr txBox="1"/>
            <p:nvPr/>
          </p:nvSpPr>
          <p:spPr>
            <a:xfrm>
              <a:off x="4518000" y="3164754"/>
              <a:ext cx="333059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Verdoppeln, </a:t>
              </a:r>
            </a:p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Erhöhung um max. 1.500 EUR</a:t>
              </a:r>
            </a:p>
          </p:txBody>
        </p:sp>
        <p:sp>
          <p:nvSpPr>
            <p:cNvPr id="42" name="Textfeld 41"/>
            <p:cNvSpPr txBox="1"/>
            <p:nvPr/>
          </p:nvSpPr>
          <p:spPr>
            <a:xfrm>
              <a:off x="4637615" y="4017817"/>
              <a:ext cx="333059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lang="de-DE" b="1" dirty="0" smtClean="0">
                  <a:solidFill>
                    <a:schemeClr val="bg1"/>
                  </a:solidFill>
                </a:rPr>
                <a:t>Maximalgrenze: 3.000 EUR</a:t>
              </a:r>
            </a:p>
          </p:txBody>
        </p:sp>
      </p:grp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9EC8C4EF-5ECF-4503-9158-7B53127F22A4}"/>
              </a:ext>
            </a:extLst>
          </p:cNvPr>
          <p:cNvCxnSpPr/>
          <p:nvPr/>
        </p:nvCxnSpPr>
        <p:spPr bwMode="gray">
          <a:xfrm>
            <a:off x="5159896" y="4221088"/>
            <a:ext cx="2134399" cy="0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4396766" y="4437112"/>
            <a:ext cx="357144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de-DE" b="1" dirty="0" smtClean="0">
                <a:solidFill>
                  <a:schemeClr val="bg1"/>
                </a:solidFill>
              </a:rPr>
              <a:t>Einschluss einer Beitragsdynamik möglich</a:t>
            </a:r>
          </a:p>
          <a:p>
            <a:pPr algn="ctr">
              <a:buClr>
                <a:schemeClr val="accent1"/>
              </a:buClr>
            </a:pPr>
            <a:r>
              <a:rPr lang="de-DE" b="1" dirty="0" smtClean="0">
                <a:solidFill>
                  <a:schemeClr val="bg1"/>
                </a:solidFill>
              </a:rPr>
              <a:t>(3% p.a. oder 5% alle zwei Jahre)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8388774" y="4898777"/>
            <a:ext cx="29909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400" dirty="0" smtClean="0">
                <a:solidFill>
                  <a:schemeClr val="bg1"/>
                </a:solidFill>
              </a:rPr>
              <a:t>* </a:t>
            </a:r>
            <a:r>
              <a:rPr lang="de-DE" sz="1400" dirty="0">
                <a:solidFill>
                  <a:schemeClr val="bg1"/>
                </a:solidFill>
              </a:rPr>
              <a:t>m</a:t>
            </a:r>
            <a:r>
              <a:rPr lang="de-DE" sz="1400" dirty="0" smtClean="0">
                <a:solidFill>
                  <a:schemeClr val="bg1"/>
                </a:solidFill>
              </a:rPr>
              <a:t>öglich dreimal alle fünf Jahre bis max. 1.500 EUR Erhöhung</a:t>
            </a:r>
          </a:p>
        </p:txBody>
      </p:sp>
    </p:spTree>
    <p:extLst>
      <p:ext uri="{BB962C8B-B14F-4D97-AF65-F5344CB8AC3E}">
        <p14:creationId xmlns:p14="http://schemas.microsoft.com/office/powerpoint/2010/main" val="187060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2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Grafik 29">
            <a:extLst>
              <a:ext uri="{FF2B5EF4-FFF2-40B4-BE49-F238E27FC236}">
                <a16:creationId xmlns:a16="http://schemas.microsoft.com/office/drawing/2014/main" id="{2948D693-0237-4537-9DD3-B0C1742E9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12874"/>
            <a:ext cx="5473519" cy="5445125"/>
          </a:xfrm>
          <a:custGeom>
            <a:avLst/>
            <a:gdLst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080120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080120 w 4902200"/>
              <a:gd name="connsiteY6" fmla="*/ 5445125 h 5445125"/>
              <a:gd name="connsiteX7" fmla="*/ 13592 w 4902200"/>
              <a:gd name="connsiteY7" fmla="*/ 5445125 h 5445125"/>
              <a:gd name="connsiteX8" fmla="*/ 0 w 4902200"/>
              <a:gd name="connsiteY8" fmla="*/ 5445125 h 544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200" h="5445125">
                <a:moveTo>
                  <a:pt x="0" y="0"/>
                </a:moveTo>
                <a:lnTo>
                  <a:pt x="13592" y="0"/>
                </a:lnTo>
                <a:lnTo>
                  <a:pt x="1080120" y="0"/>
                </a:lnTo>
                <a:lnTo>
                  <a:pt x="4201388" y="0"/>
                </a:lnTo>
                <a:cubicBezTo>
                  <a:pt x="4588436" y="0"/>
                  <a:pt x="4902200" y="313764"/>
                  <a:pt x="4902200" y="700812"/>
                </a:cubicBezTo>
                <a:lnTo>
                  <a:pt x="4902200" y="5445125"/>
                </a:lnTo>
                <a:lnTo>
                  <a:pt x="1080120" y="5445125"/>
                </a:lnTo>
                <a:lnTo>
                  <a:pt x="13592" y="5445125"/>
                </a:lnTo>
                <a:lnTo>
                  <a:pt x="0" y="5445125"/>
                </a:lnTo>
                <a:close/>
              </a:path>
            </a:pathLst>
          </a:cu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35A2E38E-4542-412F-A4B5-30072D79FC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1" y="1412874"/>
            <a:ext cx="5447930" cy="5445125"/>
          </a:xfrm>
          <a:custGeom>
            <a:avLst/>
            <a:gdLst>
              <a:gd name="connsiteX0" fmla="*/ 700803 w 4902200"/>
              <a:gd name="connsiteY0" fmla="*/ 0 h 5445124"/>
              <a:gd name="connsiteX1" fmla="*/ 4902200 w 4902200"/>
              <a:gd name="connsiteY1" fmla="*/ 0 h 5445124"/>
              <a:gd name="connsiteX2" fmla="*/ 4902200 w 4902200"/>
              <a:gd name="connsiteY2" fmla="*/ 5445124 h 5445124"/>
              <a:gd name="connsiteX3" fmla="*/ 4888608 w 4902200"/>
              <a:gd name="connsiteY3" fmla="*/ 5445124 h 5445124"/>
              <a:gd name="connsiteX4" fmla="*/ 3822080 w 4902200"/>
              <a:gd name="connsiteY4" fmla="*/ 5445124 h 5445124"/>
              <a:gd name="connsiteX5" fmla="*/ 0 w 4902200"/>
              <a:gd name="connsiteY5" fmla="*/ 5445124 h 5445124"/>
              <a:gd name="connsiteX6" fmla="*/ 0 w 4902200"/>
              <a:gd name="connsiteY6" fmla="*/ 700811 h 5445124"/>
              <a:gd name="connsiteX7" fmla="*/ 559574 w 4902200"/>
              <a:gd name="connsiteY7" fmla="*/ 14237 h 544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02200" h="5445124">
                <a:moveTo>
                  <a:pt x="700803" y="0"/>
                </a:moveTo>
                <a:lnTo>
                  <a:pt x="4902200" y="0"/>
                </a:lnTo>
                <a:lnTo>
                  <a:pt x="4902200" y="5445124"/>
                </a:lnTo>
                <a:lnTo>
                  <a:pt x="4888608" y="5445124"/>
                </a:lnTo>
                <a:lnTo>
                  <a:pt x="3822080" y="5445124"/>
                </a:lnTo>
                <a:lnTo>
                  <a:pt x="0" y="5445124"/>
                </a:lnTo>
                <a:lnTo>
                  <a:pt x="0" y="700811"/>
                </a:lnTo>
                <a:cubicBezTo>
                  <a:pt x="0" y="362144"/>
                  <a:pt x="240226" y="79585"/>
                  <a:pt x="559574" y="14237"/>
                </a:cubicBezTo>
                <a:close/>
              </a:path>
            </a:pathLst>
          </a:cu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4C2DB6-6F43-48E2-9F8B-7DB5ADA3D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Karrieregarantie </a:t>
            </a:r>
            <a:r>
              <a:rPr lang="de-DE" sz="2400" dirty="0" smtClean="0"/>
              <a:t>- jetzt </a:t>
            </a:r>
            <a:r>
              <a:rPr lang="de-DE" sz="2400" dirty="0"/>
              <a:t>auch für </a:t>
            </a:r>
            <a:r>
              <a:rPr lang="de-DE" sz="2400" dirty="0" smtClean="0"/>
              <a:t>Selbstständige!</a:t>
            </a:r>
            <a:endParaRPr lang="de-DE" sz="240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7EEB3C-70E2-461D-A746-63C3191411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EFBB7570-7F53-4C32-A426-406D45F24212}"/>
              </a:ext>
            </a:extLst>
          </p:cNvPr>
          <p:cNvSpPr/>
          <p:nvPr/>
        </p:nvSpPr>
        <p:spPr bwMode="gray">
          <a:xfrm>
            <a:off x="0" y="1412874"/>
            <a:ext cx="5470888" cy="5445125"/>
          </a:xfrm>
          <a:custGeom>
            <a:avLst/>
            <a:gdLst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7" fmla="*/ 13592 w 4902200"/>
              <a:gd name="connsiteY7" fmla="*/ 5445125 h 5445125"/>
              <a:gd name="connsiteX8" fmla="*/ 0 w 4902200"/>
              <a:gd name="connsiteY8" fmla="*/ 5445125 h 544512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13592 w 4902200"/>
              <a:gd name="connsiteY8" fmla="*/ 5445125 h 5536565"/>
              <a:gd name="connsiteX9" fmla="*/ 91440 w 4902200"/>
              <a:gd name="connsiteY9" fmla="*/ 5536565 h 553656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91440 w 4902200"/>
              <a:gd name="connsiteY8" fmla="*/ 5536565 h 5536565"/>
              <a:gd name="connsiteX0" fmla="*/ 0 w 4902200"/>
              <a:gd name="connsiteY0" fmla="*/ 5445125 h 5445125"/>
              <a:gd name="connsiteX1" fmla="*/ 0 w 4902200"/>
              <a:gd name="connsiteY1" fmla="*/ 0 h 5445125"/>
              <a:gd name="connsiteX2" fmla="*/ 13592 w 4902200"/>
              <a:gd name="connsiteY2" fmla="*/ 0 h 5445125"/>
              <a:gd name="connsiteX3" fmla="*/ 1656184 w 4902200"/>
              <a:gd name="connsiteY3" fmla="*/ 0 h 5445125"/>
              <a:gd name="connsiteX4" fmla="*/ 4201388 w 4902200"/>
              <a:gd name="connsiteY4" fmla="*/ 0 h 5445125"/>
              <a:gd name="connsiteX5" fmla="*/ 4902200 w 4902200"/>
              <a:gd name="connsiteY5" fmla="*/ 700812 h 5445125"/>
              <a:gd name="connsiteX6" fmla="*/ 4902200 w 4902200"/>
              <a:gd name="connsiteY6" fmla="*/ 5445125 h 5445125"/>
              <a:gd name="connsiteX7" fmla="*/ 1656184 w 4902200"/>
              <a:gd name="connsiteY7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2200" h="5445125">
                <a:moveTo>
                  <a:pt x="0" y="0"/>
                </a:moveTo>
                <a:lnTo>
                  <a:pt x="13592" y="0"/>
                </a:lnTo>
                <a:lnTo>
                  <a:pt x="1656184" y="0"/>
                </a:lnTo>
                <a:lnTo>
                  <a:pt x="4201388" y="0"/>
                </a:lnTo>
                <a:cubicBezTo>
                  <a:pt x="4588436" y="0"/>
                  <a:pt x="4902200" y="313764"/>
                  <a:pt x="4902200" y="700812"/>
                </a:cubicBezTo>
                <a:lnTo>
                  <a:pt x="4902200" y="5445125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1"/>
            <a:endParaRPr lang="de-DE" dirty="0"/>
          </a:p>
        </p:txBody>
      </p: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A7EBC979-E870-472A-97DF-A7FF8E6166A9}"/>
              </a:ext>
            </a:extLst>
          </p:cNvPr>
          <p:cNvSpPr/>
          <p:nvPr/>
        </p:nvSpPr>
        <p:spPr bwMode="gray">
          <a:xfrm flipH="1">
            <a:off x="6744070" y="1412874"/>
            <a:ext cx="5447930" cy="5445125"/>
          </a:xfrm>
          <a:custGeom>
            <a:avLst/>
            <a:gdLst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7" fmla="*/ 13592 w 4902200"/>
              <a:gd name="connsiteY7" fmla="*/ 5445125 h 5445125"/>
              <a:gd name="connsiteX8" fmla="*/ 0 w 4902200"/>
              <a:gd name="connsiteY8" fmla="*/ 5445125 h 544512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13592 w 4902200"/>
              <a:gd name="connsiteY8" fmla="*/ 5445125 h 5536565"/>
              <a:gd name="connsiteX9" fmla="*/ 91440 w 4902200"/>
              <a:gd name="connsiteY9" fmla="*/ 5536565 h 5536565"/>
              <a:gd name="connsiteX0" fmla="*/ 0 w 4902200"/>
              <a:gd name="connsiteY0" fmla="*/ 5445125 h 5536565"/>
              <a:gd name="connsiteX1" fmla="*/ 0 w 4902200"/>
              <a:gd name="connsiteY1" fmla="*/ 0 h 5536565"/>
              <a:gd name="connsiteX2" fmla="*/ 13592 w 4902200"/>
              <a:gd name="connsiteY2" fmla="*/ 0 h 5536565"/>
              <a:gd name="connsiteX3" fmla="*/ 1656184 w 4902200"/>
              <a:gd name="connsiteY3" fmla="*/ 0 h 5536565"/>
              <a:gd name="connsiteX4" fmla="*/ 4201388 w 4902200"/>
              <a:gd name="connsiteY4" fmla="*/ 0 h 5536565"/>
              <a:gd name="connsiteX5" fmla="*/ 4902200 w 4902200"/>
              <a:gd name="connsiteY5" fmla="*/ 700812 h 5536565"/>
              <a:gd name="connsiteX6" fmla="*/ 4902200 w 4902200"/>
              <a:gd name="connsiteY6" fmla="*/ 5445125 h 5536565"/>
              <a:gd name="connsiteX7" fmla="*/ 1656184 w 4902200"/>
              <a:gd name="connsiteY7" fmla="*/ 5445125 h 5536565"/>
              <a:gd name="connsiteX8" fmla="*/ 91440 w 4902200"/>
              <a:gd name="connsiteY8" fmla="*/ 5536565 h 5536565"/>
              <a:gd name="connsiteX0" fmla="*/ 0 w 4902200"/>
              <a:gd name="connsiteY0" fmla="*/ 5445125 h 5445125"/>
              <a:gd name="connsiteX1" fmla="*/ 0 w 4902200"/>
              <a:gd name="connsiteY1" fmla="*/ 0 h 5445125"/>
              <a:gd name="connsiteX2" fmla="*/ 13592 w 4902200"/>
              <a:gd name="connsiteY2" fmla="*/ 0 h 5445125"/>
              <a:gd name="connsiteX3" fmla="*/ 1656184 w 4902200"/>
              <a:gd name="connsiteY3" fmla="*/ 0 h 5445125"/>
              <a:gd name="connsiteX4" fmla="*/ 4201388 w 4902200"/>
              <a:gd name="connsiteY4" fmla="*/ 0 h 5445125"/>
              <a:gd name="connsiteX5" fmla="*/ 4902200 w 4902200"/>
              <a:gd name="connsiteY5" fmla="*/ 700812 h 5445125"/>
              <a:gd name="connsiteX6" fmla="*/ 4902200 w 4902200"/>
              <a:gd name="connsiteY6" fmla="*/ 5445125 h 5445125"/>
              <a:gd name="connsiteX7" fmla="*/ 1656184 w 4902200"/>
              <a:gd name="connsiteY7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  <a:gd name="connsiteX6" fmla="*/ 1656184 w 4902200"/>
              <a:gd name="connsiteY6" fmla="*/ 5445125 h 5445125"/>
              <a:gd name="connsiteX0" fmla="*/ 0 w 4902200"/>
              <a:gd name="connsiteY0" fmla="*/ 0 h 5445125"/>
              <a:gd name="connsiteX1" fmla="*/ 13592 w 4902200"/>
              <a:gd name="connsiteY1" fmla="*/ 0 h 5445125"/>
              <a:gd name="connsiteX2" fmla="*/ 1656184 w 4902200"/>
              <a:gd name="connsiteY2" fmla="*/ 0 h 5445125"/>
              <a:gd name="connsiteX3" fmla="*/ 4201388 w 4902200"/>
              <a:gd name="connsiteY3" fmla="*/ 0 h 5445125"/>
              <a:gd name="connsiteX4" fmla="*/ 4902200 w 4902200"/>
              <a:gd name="connsiteY4" fmla="*/ 700812 h 5445125"/>
              <a:gd name="connsiteX5" fmla="*/ 4902200 w 4902200"/>
              <a:gd name="connsiteY5" fmla="*/ 5445125 h 544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02200" h="5445125">
                <a:moveTo>
                  <a:pt x="0" y="0"/>
                </a:moveTo>
                <a:lnTo>
                  <a:pt x="13592" y="0"/>
                </a:lnTo>
                <a:lnTo>
                  <a:pt x="1656184" y="0"/>
                </a:lnTo>
                <a:lnTo>
                  <a:pt x="4201388" y="0"/>
                </a:lnTo>
                <a:cubicBezTo>
                  <a:pt x="4588436" y="0"/>
                  <a:pt x="4902200" y="313764"/>
                  <a:pt x="4902200" y="700812"/>
                </a:cubicBezTo>
                <a:lnTo>
                  <a:pt x="4902200" y="5445125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1"/>
            <a:endParaRPr lang="de-DE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-5668" y="2636912"/>
            <a:ext cx="5450102" cy="2520280"/>
            <a:chOff x="-5668" y="2492896"/>
            <a:chExt cx="5450102" cy="2520280"/>
          </a:xfrm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61772106-09AC-4BA6-88A1-4F1430BC263A}"/>
                </a:ext>
              </a:extLst>
            </p:cNvPr>
            <p:cNvSpPr/>
            <p:nvPr/>
          </p:nvSpPr>
          <p:spPr>
            <a:xfrm>
              <a:off x="-5668" y="2492896"/>
              <a:ext cx="5450102" cy="2520280"/>
            </a:xfrm>
            <a:prstGeom prst="rect">
              <a:avLst/>
            </a:prstGeom>
            <a:solidFill>
              <a:schemeClr val="tx2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BE12718E-3086-4E10-9D92-8C124035B7F2}"/>
                </a:ext>
              </a:extLst>
            </p:cNvPr>
            <p:cNvSpPr txBox="1"/>
            <p:nvPr/>
          </p:nvSpPr>
          <p:spPr>
            <a:xfrm>
              <a:off x="446980" y="2780929"/>
              <a:ext cx="45360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de-DE" altLang="de-DE" sz="2400" b="1" dirty="0" smtClean="0">
                  <a:solidFill>
                    <a:schemeClr val="bg1"/>
                  </a:solidFill>
                </a:rPr>
                <a:t>WAS GILT FÜR ARBEITNEHMENDE?</a:t>
              </a:r>
              <a:endParaRPr lang="de-DE" altLang="de-DE" sz="2400" b="1" baseline="30000" dirty="0" smtClean="0">
                <a:solidFill>
                  <a:schemeClr val="bg1"/>
                </a:solidFill>
              </a:endParaRPr>
            </a:p>
          </p:txBody>
        </p: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C92AFBEA-CC98-4A14-90BD-4B187D61B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2935" y="3828737"/>
              <a:ext cx="3852893" cy="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feld 50"/>
            <p:cNvSpPr txBox="1"/>
            <p:nvPr/>
          </p:nvSpPr>
          <p:spPr>
            <a:xfrm>
              <a:off x="405262" y="4070821"/>
              <a:ext cx="453287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de-DE" altLang="de-DE" dirty="0" smtClean="0">
                  <a:solidFill>
                    <a:schemeClr val="bg1"/>
                  </a:solidFill>
                </a:rPr>
                <a:t>Erhöhung bei einer Gehaltserhöhung von mind. 5 % im Vergleich zum Vormonat</a:t>
              </a:r>
              <a:endParaRPr lang="de-DE" alt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-5669" y="5577316"/>
            <a:ext cx="12197670" cy="659996"/>
            <a:chOff x="-5669" y="5373216"/>
            <a:chExt cx="12197670" cy="659996"/>
          </a:xfrm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183E8DB7-AC0D-4713-B3A7-E27D36B21F0E}"/>
                </a:ext>
              </a:extLst>
            </p:cNvPr>
            <p:cNvSpPr/>
            <p:nvPr/>
          </p:nvSpPr>
          <p:spPr bwMode="gray">
            <a:xfrm rot="5400000">
              <a:off x="5763168" y="-395621"/>
              <a:ext cx="659996" cy="1219767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>
                <a:solidFill>
                  <a:schemeClr val="tx1"/>
                </a:solidFill>
              </a:endParaRPr>
            </a:p>
          </p:txBody>
        </p:sp>
        <p:sp>
          <p:nvSpPr>
            <p:cNvPr id="52" name="Textfeld 51"/>
            <p:cNvSpPr txBox="1"/>
            <p:nvPr/>
          </p:nvSpPr>
          <p:spPr>
            <a:xfrm>
              <a:off x="1339850" y="5507940"/>
              <a:ext cx="986871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de-DE" altLang="de-DE" sz="2400" b="1" dirty="0" smtClean="0">
                  <a:solidFill>
                    <a:schemeClr val="bg1"/>
                  </a:solidFill>
                </a:rPr>
                <a:t>Erhöhung der BU-Rente auf bis zu 72.000 EUR pro Jahr möglich!</a:t>
              </a:r>
              <a:endParaRPr lang="de-DE" altLang="de-DE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uppieren 12"/>
          <p:cNvGrpSpPr/>
          <p:nvPr/>
        </p:nvGrpSpPr>
        <p:grpSpPr>
          <a:xfrm>
            <a:off x="6744071" y="2632429"/>
            <a:ext cx="5447929" cy="2520280"/>
            <a:chOff x="6744071" y="2492896"/>
            <a:chExt cx="5447929" cy="2520280"/>
          </a:xfrm>
        </p:grpSpPr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A978BFAD-B290-4B9E-BE3D-85F096245352}"/>
                </a:ext>
              </a:extLst>
            </p:cNvPr>
            <p:cNvSpPr/>
            <p:nvPr/>
          </p:nvSpPr>
          <p:spPr>
            <a:xfrm>
              <a:off x="6744071" y="2492896"/>
              <a:ext cx="5447929" cy="2520280"/>
            </a:xfrm>
            <a:prstGeom prst="rect">
              <a:avLst/>
            </a:prstGeom>
            <a:solidFill>
              <a:schemeClr val="tx2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spcBef>
                  <a:spcPts val="600"/>
                </a:spcBef>
                <a:buClr>
                  <a:schemeClr val="accent1"/>
                </a:buClr>
              </a:pPr>
              <a:endParaRPr lang="de-DE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BE12718E-3086-4E10-9D92-8C124035B7F2}"/>
                </a:ext>
              </a:extLst>
            </p:cNvPr>
            <p:cNvSpPr txBox="1"/>
            <p:nvPr/>
          </p:nvSpPr>
          <p:spPr>
            <a:xfrm>
              <a:off x="7464152" y="2780928"/>
              <a:ext cx="45360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de-DE" altLang="de-DE" sz="2400" b="1" dirty="0" smtClean="0">
                  <a:solidFill>
                    <a:schemeClr val="bg1"/>
                  </a:solidFill>
                </a:rPr>
                <a:t>WAS GILT FÜR SELBSTSTÄNDIGE?</a:t>
              </a:r>
              <a:endParaRPr lang="de-DE" altLang="de-DE" sz="2400" b="1" baseline="30000" dirty="0" smtClean="0">
                <a:solidFill>
                  <a:schemeClr val="bg1"/>
                </a:solidFill>
              </a:endParaRPr>
            </a:p>
          </p:txBody>
        </p: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C92AFBEA-CC98-4A14-90BD-4B187D61B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80176" y="3824115"/>
              <a:ext cx="3852893" cy="1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feld 53"/>
            <p:cNvSpPr txBox="1"/>
            <p:nvPr/>
          </p:nvSpPr>
          <p:spPr>
            <a:xfrm>
              <a:off x="7282325" y="3966155"/>
              <a:ext cx="4532875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de-DE" altLang="de-DE" dirty="0" smtClean="0">
                  <a:solidFill>
                    <a:schemeClr val="bg1"/>
                  </a:solidFill>
                </a:rPr>
                <a:t>Erhöhung des durchschnittlichen Gewinns nach Steuern der letzten drei Jahre um mind. 10 % </a:t>
              </a:r>
              <a:endParaRPr lang="de-DE" altLang="de-DE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34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7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633" y="327"/>
            <a:ext cx="10290696" cy="685734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1883937" y="2965"/>
            <a:ext cx="6260839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496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Einzigartige Work-Life-Balance Option</a:t>
            </a:r>
            <a:endParaRPr lang="de-DE" sz="2400" b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EF7AED-12DE-46EB-911D-A3EB612C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433750" y="2564904"/>
            <a:ext cx="695839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Senkung bzw. Erhöhung der BU-Rente ist lediglich an die Reduzierung bzw. Aufstockung der Arbeitszeit geknüpft (innerhalb von 12 Monaten)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3573016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183E8DB7-AC0D-4713-B3A7-E27D36B21F0E}"/>
              </a:ext>
            </a:extLst>
          </p:cNvPr>
          <p:cNvSpPr/>
          <p:nvPr/>
        </p:nvSpPr>
        <p:spPr bwMode="gray">
          <a:xfrm rot="5400000">
            <a:off x="3004110" y="-1571577"/>
            <a:ext cx="916897" cy="692401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61000">
                <a:schemeClr val="tx2"/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079758" y="1601330"/>
            <a:ext cx="595234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Arbeitszeit und Rente können flexibel </a:t>
            </a:r>
            <a:r>
              <a:rPr lang="de-DE" dirty="0" smtClean="0">
                <a:solidFill>
                  <a:schemeClr val="bg1"/>
                </a:solidFill>
              </a:rPr>
              <a:t>max. im gleichen Verhältnis zueinander </a:t>
            </a:r>
            <a:r>
              <a:rPr lang="de-DE" dirty="0">
                <a:solidFill>
                  <a:schemeClr val="bg1"/>
                </a:solidFill>
              </a:rPr>
              <a:t>reduziert </a:t>
            </a:r>
            <a:r>
              <a:rPr lang="de-DE" dirty="0" smtClean="0">
                <a:solidFill>
                  <a:schemeClr val="bg1"/>
                </a:solidFill>
              </a:rPr>
              <a:t>und wieder erhöht werden</a:t>
            </a:r>
            <a:r>
              <a:rPr lang="de-DE" dirty="0">
                <a:solidFill>
                  <a:schemeClr val="bg1"/>
                </a:solidFill>
              </a:rPr>
              <a:t>!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15978" y="3717032"/>
            <a:ext cx="726419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Senkung der BU-Rente ohne Abzug für Kund*innen möglich 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408613" y="6124654"/>
            <a:ext cx="651595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200" dirty="0" smtClean="0">
                <a:solidFill>
                  <a:schemeClr val="bg1"/>
                </a:solidFill>
              </a:rPr>
              <a:t>* Zu finden in §§ 24 (2) und 25 (5) AVB. </a:t>
            </a:r>
            <a:endParaRPr lang="de-DE" sz="1200" dirty="0" smtClean="0"/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4149080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415978" y="4283804"/>
            <a:ext cx="69761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Erhöhung der BU-Rente ohne erneute Risikoprüfung möglich 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39137" y="4749357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455115" y="4884081"/>
            <a:ext cx="657698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Option kann beliebig oft und bis zum Ablauf der Versicherungsdauer gezogen werden</a:t>
            </a:r>
            <a:endParaRPr lang="de-DE" dirty="0">
              <a:solidFill>
                <a:schemeClr val="bg1"/>
              </a:solidFill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231172" y="1556792"/>
            <a:ext cx="680252" cy="657968"/>
            <a:chOff x="5257734" y="821285"/>
            <a:chExt cx="680252" cy="657968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8C23EF94-D877-43AC-A554-39881B389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 bwMode="gray">
            <a:xfrm>
              <a:off x="5257734" y="821285"/>
              <a:ext cx="657968" cy="657968"/>
            </a:xfrm>
            <a:prstGeom prst="rect">
              <a:avLst/>
            </a:prstGeom>
          </p:spPr>
        </p:pic>
        <p:sp>
          <p:nvSpPr>
            <p:cNvPr id="24" name="Textfeld 23"/>
            <p:cNvSpPr txBox="1"/>
            <p:nvPr/>
          </p:nvSpPr>
          <p:spPr>
            <a:xfrm>
              <a:off x="5442541" y="1038731"/>
              <a:ext cx="495445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USP</a:t>
              </a:r>
              <a:endPara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43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316691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2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23073" y="327"/>
            <a:ext cx="10268926" cy="6857345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1883937" y="2965"/>
            <a:ext cx="6260839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496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5292477" cy="738664"/>
          </a:xfrm>
        </p:spPr>
        <p:txBody>
          <a:bodyPr vert="horz"/>
          <a:lstStyle/>
          <a:p>
            <a:r>
              <a:rPr lang="de-DE" sz="2400" smtClean="0"/>
              <a:t>Hervorragende Zukunftsperspektive mit Anwartschaft auf RiLV</a:t>
            </a:r>
            <a:endParaRPr lang="de-DE" sz="2400" b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EF7AED-12DE-46EB-911D-A3EB612C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433750" y="3102699"/>
            <a:ext cx="695839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Innerhalb der ersten 15 Jahre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3501008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183E8DB7-AC0D-4713-B3A7-E27D36B21F0E}"/>
              </a:ext>
            </a:extLst>
          </p:cNvPr>
          <p:cNvSpPr/>
          <p:nvPr/>
        </p:nvSpPr>
        <p:spPr bwMode="gray">
          <a:xfrm rot="5400000">
            <a:off x="3004110" y="-1302752"/>
            <a:ext cx="916897" cy="692401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61000">
                <a:schemeClr val="tx2"/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71475" y="1884888"/>
            <a:ext cx="49319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Abschluss einer </a:t>
            </a:r>
            <a:r>
              <a:rPr kumimoji="0" lang="de-DE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RiLV</a:t>
            </a: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mit einer VSU bis zu 200.000 EUR ohne Risikoprüfung möglich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15979" y="3645024"/>
            <a:ext cx="51845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Maximal bis zum 45. Lebensjahr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4077072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415978" y="4221088"/>
            <a:ext cx="697616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Möglich bei zwei Anlässen: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Geburt oder Adoption eines Kindes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Immobilienfinanzierung von mind. 50.000 EUR 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39137" y="5373216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415978" y="5520319"/>
            <a:ext cx="51845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Nur möglich, wenn kein Zuschlag oder Ausschluss vereinbart wurde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07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>
            <a:extLst>
              <a:ext uri="{FF2B5EF4-FFF2-40B4-BE49-F238E27FC236}">
                <a16:creationId xmlns:a16="http://schemas.microsoft.com/office/drawing/2014/main" id="{0D4A16BE-7141-4171-8C45-B3D8CFE0FD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742606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11" name="Objekt 10" hidden="1">
                        <a:extLst>
                          <a:ext uri="{FF2B5EF4-FFF2-40B4-BE49-F238E27FC236}">
                            <a16:creationId xmlns:a16="http://schemas.microsoft.com/office/drawing/2014/main" id="{0D4A16BE-7141-4171-8C45-B3D8CFE0F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15" name="Google Shape;960;p63"/>
          <p:cNvGrpSpPr>
            <a:grpSpLocks noChangeAspect="1"/>
          </p:cNvGrpSpPr>
          <p:nvPr/>
        </p:nvGrpSpPr>
        <p:grpSpPr>
          <a:xfrm>
            <a:off x="1783301" y="2343149"/>
            <a:ext cx="8625397" cy="2171701"/>
            <a:chOff x="3580197" y="1269910"/>
            <a:chExt cx="3046842" cy="717212"/>
          </a:xfrm>
        </p:grpSpPr>
        <p:sp>
          <p:nvSpPr>
            <p:cNvPr id="18" name="Google Shape;961;p63"/>
            <p:cNvSpPr/>
            <p:nvPr/>
          </p:nvSpPr>
          <p:spPr>
            <a:xfrm>
              <a:off x="3580197" y="1269910"/>
              <a:ext cx="2249415" cy="717212"/>
            </a:xfrm>
            <a:custGeom>
              <a:avLst/>
              <a:gdLst/>
              <a:ahLst/>
              <a:cxnLst/>
              <a:rect l="l" t="t" r="r" b="b"/>
              <a:pathLst>
                <a:path w="209394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83451" y="66764"/>
                  </a:lnTo>
                  <a:lnTo>
                    <a:pt x="209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4800" b="1" kern="0" dirty="0" smtClean="0">
                  <a:solidFill>
                    <a:srgbClr val="000000"/>
                  </a:solidFill>
                  <a:cs typeface="Arial"/>
                  <a:sym typeface="Arial"/>
                </a:rPr>
                <a:t>Leistung</a:t>
              </a:r>
              <a:endParaRPr kumimoji="0" sz="4800" b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9" name="Google Shape;962;p63"/>
            <p:cNvSpPr/>
            <p:nvPr/>
          </p:nvSpPr>
          <p:spPr>
            <a:xfrm>
              <a:off x="5598921" y="1269910"/>
              <a:ext cx="463711" cy="717212"/>
            </a:xfrm>
            <a:custGeom>
              <a:avLst/>
              <a:gdLst/>
              <a:ahLst/>
              <a:cxnLst/>
              <a:rect l="l" t="t" r="r" b="b"/>
              <a:pathLst>
                <a:path w="43166" h="66764" extrusionOk="0">
                  <a:moveTo>
                    <a:pt x="25943" y="0"/>
                  </a:moveTo>
                  <a:lnTo>
                    <a:pt x="0" y="66764"/>
                  </a:lnTo>
                  <a:lnTo>
                    <a:pt x="17223" y="66764"/>
                  </a:lnTo>
                  <a:lnTo>
                    <a:pt x="43165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0" name="Google Shape;963;p63"/>
            <p:cNvSpPr/>
            <p:nvPr/>
          </p:nvSpPr>
          <p:spPr>
            <a:xfrm>
              <a:off x="5831941" y="1269910"/>
              <a:ext cx="463120" cy="717212"/>
            </a:xfrm>
            <a:custGeom>
              <a:avLst/>
              <a:gdLst/>
              <a:ahLst/>
              <a:cxnLst/>
              <a:rect l="l" t="t" r="r" b="b"/>
              <a:pathLst>
                <a:path w="43111" h="66764" extrusionOk="0">
                  <a:moveTo>
                    <a:pt x="25888" y="0"/>
                  </a:moveTo>
                  <a:lnTo>
                    <a:pt x="0" y="66764"/>
                  </a:lnTo>
                  <a:lnTo>
                    <a:pt x="17168" y="66764"/>
                  </a:lnTo>
                  <a:lnTo>
                    <a:pt x="43111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1" name="Google Shape;964;p63"/>
            <p:cNvSpPr/>
            <p:nvPr/>
          </p:nvSpPr>
          <p:spPr>
            <a:xfrm>
              <a:off x="6064370" y="1269910"/>
              <a:ext cx="375311" cy="717212"/>
            </a:xfrm>
            <a:custGeom>
              <a:avLst/>
              <a:gdLst/>
              <a:ahLst/>
              <a:cxnLst/>
              <a:rect l="l" t="t" r="r" b="b"/>
              <a:pathLst>
                <a:path w="34937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9048" y="66764"/>
                  </a:lnTo>
                  <a:lnTo>
                    <a:pt x="34936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2" name="Google Shape;965;p63"/>
            <p:cNvSpPr/>
            <p:nvPr/>
          </p:nvSpPr>
          <p:spPr>
            <a:xfrm>
              <a:off x="6208990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889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23" name="Google Shape;966;p63"/>
            <p:cNvSpPr/>
            <p:nvPr/>
          </p:nvSpPr>
          <p:spPr>
            <a:xfrm>
              <a:off x="6302668" y="1269910"/>
              <a:ext cx="324370" cy="717212"/>
            </a:xfrm>
            <a:custGeom>
              <a:avLst/>
              <a:gdLst/>
              <a:ahLst/>
              <a:cxnLst/>
              <a:rect l="l" t="t" r="r" b="b"/>
              <a:pathLst>
                <a:path w="30195" h="66764" extrusionOk="0">
                  <a:moveTo>
                    <a:pt x="25943" y="0"/>
                  </a:moveTo>
                  <a:lnTo>
                    <a:pt x="1" y="66764"/>
                  </a:lnTo>
                  <a:lnTo>
                    <a:pt x="4252" y="66764"/>
                  </a:lnTo>
                  <a:lnTo>
                    <a:pt x="30194" y="0"/>
                  </a:lnTo>
                  <a:close/>
                </a:path>
              </a:pathLst>
            </a:custGeom>
            <a:solidFill>
              <a:srgbClr val="CF090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b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  <p:sp>
        <p:nvSpPr>
          <p:cNvPr id="12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/>
              <a:t>Die neue SBU </a:t>
            </a:r>
            <a:r>
              <a:rPr lang="de-DE" sz="2400" dirty="0" smtClean="0"/>
              <a:t>Premium der Gothaer…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42BA-C6E3-4D5B-99FA-36163155CEA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24" name="Titel 1"/>
          <p:cNvSpPr txBox="1">
            <a:spLocks/>
          </p:cNvSpPr>
          <p:nvPr/>
        </p:nvSpPr>
        <p:spPr bwMode="invGray">
          <a:xfrm>
            <a:off x="364042" y="5445224"/>
            <a:ext cx="11448000" cy="3693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/>
              <a:t>…wird </a:t>
            </a:r>
            <a:r>
              <a:rPr lang="de-DE" sz="2400" dirty="0"/>
              <a:t>besser – ein verlässlicher Partner im Leistungsfall</a:t>
            </a:r>
          </a:p>
        </p:txBody>
      </p:sp>
    </p:spTree>
    <p:extLst>
      <p:ext uri="{BB962C8B-B14F-4D97-AF65-F5344CB8AC3E}">
        <p14:creationId xmlns:p14="http://schemas.microsoft.com/office/powerpoint/2010/main" val="56921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8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platzhalter 5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17"/>
            <a:ext cx="12192000" cy="6856751"/>
          </a:xfrm>
        </p:spPr>
      </p:pic>
      <p:sp>
        <p:nvSpPr>
          <p:cNvPr id="13" name="Titel 7">
            <a:extLst>
              <a:ext uri="{FF2B5EF4-FFF2-40B4-BE49-F238E27FC236}">
                <a16:creationId xmlns:a16="http://schemas.microsoft.com/office/drawing/2014/main" id="{FC048C83-18E5-41D0-A833-F81D350F5E5C}"/>
              </a:ext>
            </a:extLst>
          </p:cNvPr>
          <p:cNvSpPr txBox="1">
            <a:spLocks/>
          </p:cNvSpPr>
          <p:nvPr/>
        </p:nvSpPr>
        <p:spPr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 smtClean="0">
                <a:solidFill>
                  <a:schemeClr val="tx2"/>
                </a:solidFill>
              </a:rPr>
              <a:t>Klare und transparente Regelungen im Leistungsfall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Eine Ecke des Rechtecks abrunden 10"/>
          <p:cNvSpPr/>
          <p:nvPr/>
        </p:nvSpPr>
        <p:spPr>
          <a:xfrm>
            <a:off x="-2" y="1910612"/>
            <a:ext cx="10278756" cy="2471641"/>
          </a:xfrm>
          <a:prstGeom prst="round1Rect">
            <a:avLst/>
          </a:prstGeom>
          <a:solidFill>
            <a:schemeClr val="tx2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bg1"/>
              </a:solidFill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9EC8C4EF-5ECF-4503-9158-7B53127F22A4}"/>
              </a:ext>
            </a:extLst>
          </p:cNvPr>
          <p:cNvCxnSpPr/>
          <p:nvPr/>
        </p:nvCxnSpPr>
        <p:spPr bwMode="gray">
          <a:xfrm>
            <a:off x="1161" y="3663827"/>
            <a:ext cx="2134399" cy="0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530979" y="2081275"/>
            <a:ext cx="9669477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Im Leistungsfall prüfen wir neben der Teilzeit-Erwerbstätigkeit auch folgende Tätigkeiten: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bg1"/>
                </a:solidFill>
              </a:rPr>
              <a:t>Eine </a:t>
            </a:r>
            <a:r>
              <a:rPr lang="de-DE" dirty="0">
                <a:solidFill>
                  <a:schemeClr val="bg1"/>
                </a:solidFill>
              </a:rPr>
              <a:t>über den eigenen Anteil an der Familienversorgung hinausgehende Tätigkeit als </a:t>
            </a:r>
            <a:r>
              <a:rPr lang="de-DE" dirty="0" smtClean="0">
                <a:solidFill>
                  <a:schemeClr val="bg1"/>
                </a:solidFill>
              </a:rPr>
              <a:t>Hausfrau/ Hausmann und/ </a:t>
            </a:r>
            <a:r>
              <a:rPr lang="de-DE" dirty="0">
                <a:solidFill>
                  <a:schemeClr val="bg1"/>
                </a:solidFill>
              </a:rPr>
              <a:t>oder zur Versorgung von pflegebedürftigen </a:t>
            </a:r>
            <a:r>
              <a:rPr lang="de-DE" dirty="0" smtClean="0">
                <a:solidFill>
                  <a:schemeClr val="bg1"/>
                </a:solidFill>
              </a:rPr>
              <a:t>Familienangehörigen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Eine Ausbildung, ein Studium, eine berufliche Weiter- oder </a:t>
            </a:r>
            <a:r>
              <a:rPr lang="de-DE" dirty="0" smtClean="0">
                <a:solidFill>
                  <a:schemeClr val="bg1"/>
                </a:solidFill>
              </a:rPr>
              <a:t>Fortbildung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530978" y="1484784"/>
            <a:ext cx="56370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b="1" dirty="0" smtClean="0">
                <a:solidFill>
                  <a:schemeClr val="tx2"/>
                </a:solidFill>
              </a:rPr>
              <a:t>KLARSTELLUNG FÜR TEILZEITBESCHÄFTIGTE</a:t>
            </a:r>
          </a:p>
        </p:txBody>
      </p:sp>
      <p:sp>
        <p:nvSpPr>
          <p:cNvPr id="19" name="Eine Ecke des Rechtecks abrunden 18"/>
          <p:cNvSpPr/>
          <p:nvPr/>
        </p:nvSpPr>
        <p:spPr>
          <a:xfrm>
            <a:off x="0" y="5048684"/>
            <a:ext cx="10278754" cy="811916"/>
          </a:xfrm>
          <a:prstGeom prst="round1Rect">
            <a:avLst/>
          </a:prstGeom>
          <a:solidFill>
            <a:schemeClr val="tx2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bg1"/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546596" y="4616450"/>
            <a:ext cx="612068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b="1" dirty="0" smtClean="0">
                <a:solidFill>
                  <a:schemeClr val="tx2"/>
                </a:solidFill>
              </a:rPr>
              <a:t>GESETZLICHE ERWERBSMINDERUNG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530978" y="3867808"/>
            <a:ext cx="96694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Werden mehrere Berufe in Teilzeit ausgeübt, werden alle nebeneinander berücksichtigt.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530977" y="5177643"/>
            <a:ext cx="9669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Wir erkennen unsere Leistungspflicht ebenfalls an, wenn eine unbefristete Rente aus der Sozialversicherung wegen voller Erwerbsminderung gezahlt wird.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527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56" y="3619"/>
            <a:ext cx="10304756" cy="685734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1883937" y="2965"/>
            <a:ext cx="6260839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496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Deutlich verbesserte AU-Klausel</a:t>
            </a:r>
            <a:endParaRPr lang="de-DE" sz="2400" b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EF7AED-12DE-46EB-911D-A3EB612C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endParaRPr lang="de-DE" dirty="0"/>
          </a:p>
        </p:txBody>
      </p:sp>
      <p:pic>
        <p:nvPicPr>
          <p:cNvPr id="41" name="Grafik 40">
            <a:extLst>
              <a:ext uri="{FF2B5EF4-FFF2-40B4-BE49-F238E27FC236}">
                <a16:creationId xmlns:a16="http://schemas.microsoft.com/office/drawing/2014/main" id="{8C23EF94-D877-43AC-A554-39881B3899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272283" y="4221088"/>
            <a:ext cx="415791" cy="41579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1964ABB3-68C1-4E3F-8D86-6997E91F83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272285" y="1789073"/>
            <a:ext cx="415791" cy="415791"/>
          </a:xfrm>
          <a:prstGeom prst="rect">
            <a:avLst/>
          </a:prstGeom>
        </p:spPr>
      </p:pic>
      <p:sp>
        <p:nvSpPr>
          <p:cNvPr id="47" name="Textfeld 46"/>
          <p:cNvSpPr txBox="1"/>
          <p:nvPr/>
        </p:nvSpPr>
        <p:spPr>
          <a:xfrm>
            <a:off x="954016" y="1883541"/>
            <a:ext cx="467825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2000" dirty="0">
                <a:solidFill>
                  <a:schemeClr val="bg1"/>
                </a:solidFill>
              </a:rPr>
              <a:t>AU-Leistungen für bis zu 36 Monate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954016" y="2668623"/>
            <a:ext cx="46782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2000" dirty="0">
                <a:solidFill>
                  <a:schemeClr val="bg1"/>
                </a:solidFill>
              </a:rPr>
              <a:t>Keine gleichzeitige Beantragung der BU </a:t>
            </a:r>
            <a:r>
              <a:rPr lang="de-DE" sz="2000" dirty="0" smtClean="0">
                <a:solidFill>
                  <a:schemeClr val="bg1"/>
                </a:solidFill>
              </a:rPr>
              <a:t>erforderlich* </a:t>
            </a:r>
            <a:endParaRPr lang="de-DE" sz="2000" dirty="0">
              <a:solidFill>
                <a:schemeClr val="bg1"/>
              </a:solidFill>
            </a:endParaRP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8C23EF94-D877-43AC-A554-39881B3899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272284" y="2780928"/>
            <a:ext cx="415791" cy="415791"/>
          </a:xfrm>
          <a:prstGeom prst="rect">
            <a:avLst/>
          </a:prstGeom>
        </p:spPr>
      </p:pic>
      <p:sp>
        <p:nvSpPr>
          <p:cNvPr id="58" name="Textfeld 57"/>
          <p:cNvSpPr txBox="1"/>
          <p:nvPr/>
        </p:nvSpPr>
        <p:spPr>
          <a:xfrm>
            <a:off x="954016" y="3845122"/>
            <a:ext cx="557403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2000" dirty="0" smtClean="0">
                <a:solidFill>
                  <a:schemeClr val="bg1"/>
                </a:solidFill>
              </a:rPr>
              <a:t>„4+2“-Regelung: Leistung </a:t>
            </a:r>
            <a:r>
              <a:rPr lang="de-DE" sz="2000" dirty="0">
                <a:solidFill>
                  <a:schemeClr val="bg1"/>
                </a:solidFill>
              </a:rPr>
              <a:t>bereits nach 4 Monaten ununterbrochener Krankschreibung, wenn diese voraussichtlich zwei weitere Monate andauert</a:t>
            </a:r>
          </a:p>
        </p:txBody>
      </p: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1628800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r Verbinder 59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2420888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3573016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408613" y="6124654"/>
            <a:ext cx="651595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200" dirty="0" smtClean="0">
                <a:solidFill>
                  <a:schemeClr val="bg1"/>
                </a:solidFill>
              </a:rPr>
              <a:t>* Prüfung der vorvertraglichen Anzeigepflicht weiterhin erforderlich</a:t>
            </a:r>
            <a:endParaRPr 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62228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7" name="think-cell Folie" r:id="rId6" imgW="344" imgH="345" progId="TCLayout.ActiveDocument.1">
                  <p:embed/>
                </p:oleObj>
              </mc:Choice>
              <mc:Fallback>
                <p:oleObj name="think-cell Folie" r:id="rId6" imgW="344" imgH="345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3938" y="5005"/>
            <a:ext cx="10308062" cy="684799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D48E1064-CB26-44F3-94FE-73B9452DC8D5}"/>
              </a:ext>
            </a:extLst>
          </p:cNvPr>
          <p:cNvSpPr/>
          <p:nvPr/>
        </p:nvSpPr>
        <p:spPr bwMode="gray">
          <a:xfrm>
            <a:off x="1883937" y="2965"/>
            <a:ext cx="6260839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49600">
                <a:srgbClr val="00718F">
                  <a:alpha val="58000"/>
                </a:srgbClr>
              </a:gs>
              <a:gs pos="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18F"/>
              </a:buClr>
              <a:buSzTx/>
              <a:buFontTx/>
              <a:buNone/>
              <a:tabLst/>
              <a:defRPr/>
            </a:pP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7E8FE8-8FEE-46C6-88EB-B70945F32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fld id="{2B4F42BA-C6E3-4D5B-99FA-36163155CEA7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259E32E-269E-4F31-99DF-EF3A054BA69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69332"/>
          </a:xfrm>
        </p:spPr>
        <p:txBody>
          <a:bodyPr vert="horz"/>
          <a:lstStyle/>
          <a:p>
            <a:r>
              <a:rPr lang="de-DE" sz="2400" dirty="0" smtClean="0"/>
              <a:t>Faires Überbrückungsgeld</a:t>
            </a:r>
            <a:endParaRPr lang="de-DE" sz="2400" b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18EF7AED-12DE-46EB-911D-A3EB612C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/>
        <p:txBody>
          <a:bodyPr/>
          <a:lstStyle/>
          <a:p>
            <a:endParaRPr lang="de-DE" dirty="0"/>
          </a:p>
        </p:txBody>
      </p:sp>
      <p:sp>
        <p:nvSpPr>
          <p:cNvPr id="53" name="Textfeld 52"/>
          <p:cNvSpPr txBox="1"/>
          <p:nvPr/>
        </p:nvSpPr>
        <p:spPr>
          <a:xfrm>
            <a:off x="433750" y="2999956"/>
            <a:ext cx="695839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Zahlung bei Anforderung eines ärztlichen Gutachtens zur Feststellung der BU-Leistungsanerkennung durch uns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3739098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183E8DB7-AC0D-4713-B3A7-E27D36B21F0E}"/>
              </a:ext>
            </a:extLst>
          </p:cNvPr>
          <p:cNvSpPr/>
          <p:nvPr/>
        </p:nvSpPr>
        <p:spPr bwMode="gray">
          <a:xfrm rot="5400000">
            <a:off x="2985870" y="-1553337"/>
            <a:ext cx="916897" cy="688753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55000">
                <a:schemeClr val="tx2"/>
              </a:gs>
              <a:gs pos="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>
              <a:solidFill>
                <a:schemeClr val="tx1"/>
              </a:solidFill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231172" y="1556792"/>
            <a:ext cx="680252" cy="657968"/>
            <a:chOff x="5257734" y="821285"/>
            <a:chExt cx="680252" cy="657968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8C23EF94-D877-43AC-A554-39881B389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 bwMode="gray">
            <a:xfrm>
              <a:off x="5257734" y="821285"/>
              <a:ext cx="657968" cy="657968"/>
            </a:xfrm>
            <a:prstGeom prst="rect">
              <a:avLst/>
            </a:prstGeom>
          </p:spPr>
        </p:pic>
        <p:sp>
          <p:nvSpPr>
            <p:cNvPr id="24" name="Textfeld 23"/>
            <p:cNvSpPr txBox="1"/>
            <p:nvPr/>
          </p:nvSpPr>
          <p:spPr>
            <a:xfrm>
              <a:off x="5442541" y="1038731"/>
              <a:ext cx="495445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718F"/>
                </a:buClr>
                <a:buSzTx/>
                <a:buFontTx/>
                <a:buNone/>
                <a:tabLst/>
                <a:defRPr/>
              </a:pPr>
              <a:r>
                <a:rPr kumimoji="0" lang="de-DE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USP</a:t>
              </a:r>
              <a:endParaRPr kumimoji="0" lang="de-DE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" name="Textfeld 25"/>
          <p:cNvSpPr txBox="1"/>
          <p:nvPr/>
        </p:nvSpPr>
        <p:spPr>
          <a:xfrm>
            <a:off x="1164074" y="1616063"/>
            <a:ext cx="622806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Auszahlung von bis zu 5 Monatsrenten, sofern im Leistungsfall von uns ein Gutachten angefordert wird!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15979" y="3883114"/>
            <a:ext cx="51845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Mit Zahlung des Überbrückungsgeldes wird nicht automatisch die Leistungspflicht anerkannt</a:t>
            </a:r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A5793016-ECA6-4F30-9D93-DC42573ED711}"/>
              </a:ext>
            </a:extLst>
          </p:cNvPr>
          <p:cNvCxnSpPr>
            <a:cxnSpLocks/>
          </p:cNvCxnSpPr>
          <p:nvPr/>
        </p:nvCxnSpPr>
        <p:spPr bwMode="gray">
          <a:xfrm>
            <a:off x="0" y="4603194"/>
            <a:ext cx="1420147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/>
          <p:cNvSpPr txBox="1"/>
          <p:nvPr/>
        </p:nvSpPr>
        <p:spPr>
          <a:xfrm>
            <a:off x="455115" y="4819218"/>
            <a:ext cx="657698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dirty="0" smtClean="0">
                <a:solidFill>
                  <a:schemeClr val="bg1"/>
                </a:solidFill>
              </a:rPr>
              <a:t>Die ausgezahlten BU-Renten müssen bei Ablehnung der Leistungspflicht nicht zurückgezahlt werden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8"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Bildplatzhalter 10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extplatzhalter 14"/>
          <p:cNvSpPr>
            <a:spLocks noGrp="1"/>
          </p:cNvSpPr>
          <p:nvPr>
            <p:ph type="body" sz="quarter" idx="15"/>
          </p:nvPr>
        </p:nvSpPr>
        <p:spPr>
          <a:xfrm>
            <a:off x="1703512" y="3585214"/>
            <a:ext cx="3276600" cy="649935"/>
          </a:xfrm>
        </p:spPr>
        <p:txBody>
          <a:bodyPr/>
          <a:lstStyle/>
          <a:p>
            <a:r>
              <a:rPr lang="de-DE" sz="2400" dirty="0" smtClean="0"/>
              <a:t>Viel Erfolg</a:t>
            </a:r>
            <a:endParaRPr lang="de-DE" sz="240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767408" y="1916832"/>
            <a:ext cx="3276600" cy="649935"/>
          </a:xfrm>
        </p:spPr>
        <p:txBody>
          <a:bodyPr/>
          <a:lstStyle/>
          <a:p>
            <a:r>
              <a:rPr lang="de-DE" sz="2400" dirty="0" smtClean="0"/>
              <a:t>Vielen Dank</a:t>
            </a:r>
            <a:endParaRPr lang="de-DE" sz="240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446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79" name="think-cell Folie" r:id="rId6" imgW="270" imgH="270" progId="TCLayout.ActiveDocument.1">
                  <p:embed/>
                </p:oleObj>
              </mc:Choice>
              <mc:Fallback>
                <p:oleObj name="think-cell Folie" r:id="rId6" imgW="270" imgH="270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hteck 6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/>
              <a:ea typeface="+mj-ea"/>
              <a:cs typeface="+mj-cs"/>
              <a:sym typeface="Arial"/>
            </a:endParaRPr>
          </a:p>
        </p:txBody>
      </p:sp>
      <p:pic>
        <p:nvPicPr>
          <p:cNvPr id="64" name="Grafik 6"/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062" t="21656" r="16081"/>
          <a:stretch/>
        </p:blipFill>
        <p:spPr bwMode="auto">
          <a:xfrm>
            <a:off x="6952476" y="1120807"/>
            <a:ext cx="5231904" cy="50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Für Sie erreichbar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 bwMode="gray">
          <a:xfrm>
            <a:off x="3346868" y="4561478"/>
            <a:ext cx="361322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600" dirty="0" smtClean="0"/>
              <a:t>+</a:t>
            </a:r>
            <a:endParaRPr lang="de-DE" sz="16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29</a:t>
            </a:fld>
            <a:endParaRPr lang="de-DE" noProof="0" dirty="0"/>
          </a:p>
        </p:txBody>
      </p:sp>
      <p:sp>
        <p:nvSpPr>
          <p:cNvPr id="61" name="Rechteck 60"/>
          <p:cNvSpPr/>
          <p:nvPr/>
        </p:nvSpPr>
        <p:spPr>
          <a:xfrm>
            <a:off x="6952536" y="1115949"/>
            <a:ext cx="5229199" cy="5052900"/>
          </a:xfrm>
          <a:prstGeom prst="rect">
            <a:avLst/>
          </a:prstGeom>
          <a:solidFill>
            <a:schemeClr val="accent2">
              <a:lumMod val="40000"/>
              <a:lumOff val="60000"/>
              <a:alpha val="35000"/>
            </a:schemeClr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62" name="Rechteck 61"/>
          <p:cNvSpPr/>
          <p:nvPr/>
        </p:nvSpPr>
        <p:spPr bwMode="gray">
          <a:xfrm>
            <a:off x="2755073" y="1495523"/>
            <a:ext cx="360586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600" b="1" dirty="0" smtClean="0">
                <a:solidFill>
                  <a:schemeClr val="accent1"/>
                </a:solidFill>
              </a:rPr>
              <a:t>Norbert Kern</a:t>
            </a:r>
            <a:endParaRPr lang="de-DE" sz="1600" b="1" dirty="0">
              <a:solidFill>
                <a:schemeClr val="accent1"/>
              </a:solidFill>
            </a:endParaRPr>
          </a:p>
        </p:txBody>
      </p:sp>
      <p:sp>
        <p:nvSpPr>
          <p:cNvPr id="65" name="Rechteck 64"/>
          <p:cNvSpPr/>
          <p:nvPr/>
        </p:nvSpPr>
        <p:spPr bwMode="gray">
          <a:xfrm>
            <a:off x="3336602" y="2021002"/>
            <a:ext cx="3613229" cy="144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600" dirty="0" smtClean="0"/>
              <a:t>+49 172 2510358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600" dirty="0" smtClean="0"/>
              <a:t>Norbert.Kern@gothaer.de</a:t>
            </a:r>
            <a:endParaRPr lang="de-DE" sz="1600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600" dirty="0" smtClean="0"/>
              <a:t>Gothaer Allee 1, 50969 Köln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600" dirty="0" smtClean="0"/>
              <a:t>www.gothaer.de</a:t>
            </a:r>
            <a:endParaRPr lang="de-DE" sz="1600" dirty="0"/>
          </a:p>
        </p:txBody>
      </p:sp>
      <p:grpSp>
        <p:nvGrpSpPr>
          <p:cNvPr id="66" name="Gruppieren 65"/>
          <p:cNvGrpSpPr/>
          <p:nvPr/>
        </p:nvGrpSpPr>
        <p:grpSpPr bwMode="gray">
          <a:xfrm>
            <a:off x="2755073" y="2021206"/>
            <a:ext cx="304089" cy="1475629"/>
            <a:chOff x="5239462" y="1942019"/>
            <a:chExt cx="304089" cy="1475629"/>
          </a:xfrm>
        </p:grpSpPr>
        <p:sp>
          <p:nvSpPr>
            <p:cNvPr id="67" name="Freeform 1808"/>
            <p:cNvSpPr>
              <a:spLocks noChangeAspect="1" noEditPoints="1"/>
            </p:cNvSpPr>
            <p:nvPr/>
          </p:nvSpPr>
          <p:spPr bwMode="gray">
            <a:xfrm>
              <a:off x="5266167" y="2678552"/>
              <a:ext cx="250678" cy="338796"/>
            </a:xfrm>
            <a:custGeom>
              <a:avLst/>
              <a:gdLst>
                <a:gd name="T0" fmla="*/ 46 w 70"/>
                <a:gd name="T1" fmla="*/ 3 h 94"/>
                <a:gd name="T2" fmla="*/ 10 w 70"/>
                <a:gd name="T3" fmla="*/ 15 h 94"/>
                <a:gd name="T4" fmla="*/ 8 w 70"/>
                <a:gd name="T5" fmla="*/ 52 h 94"/>
                <a:gd name="T6" fmla="*/ 37 w 70"/>
                <a:gd name="T7" fmla="*/ 94 h 94"/>
                <a:gd name="T8" fmla="*/ 50 w 70"/>
                <a:gd name="T9" fmla="*/ 75 h 94"/>
                <a:gd name="T10" fmla="*/ 64 w 70"/>
                <a:gd name="T11" fmla="*/ 55 h 94"/>
                <a:gd name="T12" fmla="*/ 70 w 70"/>
                <a:gd name="T13" fmla="*/ 32 h 94"/>
                <a:gd name="T14" fmla="*/ 46 w 70"/>
                <a:gd name="T15" fmla="*/ 3 h 94"/>
                <a:gd name="T16" fmla="*/ 37 w 70"/>
                <a:gd name="T17" fmla="*/ 53 h 94"/>
                <a:gd name="T18" fmla="*/ 19 w 70"/>
                <a:gd name="T19" fmla="*/ 35 h 94"/>
                <a:gd name="T20" fmla="*/ 37 w 70"/>
                <a:gd name="T21" fmla="*/ 19 h 94"/>
                <a:gd name="T22" fmla="*/ 54 w 70"/>
                <a:gd name="T23" fmla="*/ 35 h 94"/>
                <a:gd name="T24" fmla="*/ 37 w 70"/>
                <a:gd name="T25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94">
                  <a:moveTo>
                    <a:pt x="46" y="3"/>
                  </a:moveTo>
                  <a:cubicBezTo>
                    <a:pt x="32" y="0"/>
                    <a:pt x="20" y="4"/>
                    <a:pt x="10" y="15"/>
                  </a:cubicBezTo>
                  <a:cubicBezTo>
                    <a:pt x="2" y="25"/>
                    <a:pt x="0" y="41"/>
                    <a:pt x="8" y="52"/>
                  </a:cubicBezTo>
                  <a:cubicBezTo>
                    <a:pt x="17" y="67"/>
                    <a:pt x="27" y="80"/>
                    <a:pt x="37" y="94"/>
                  </a:cubicBezTo>
                  <a:cubicBezTo>
                    <a:pt x="41" y="88"/>
                    <a:pt x="45" y="81"/>
                    <a:pt x="50" y="75"/>
                  </a:cubicBezTo>
                  <a:cubicBezTo>
                    <a:pt x="54" y="68"/>
                    <a:pt x="60" y="62"/>
                    <a:pt x="64" y="55"/>
                  </a:cubicBezTo>
                  <a:cubicBezTo>
                    <a:pt x="67" y="48"/>
                    <a:pt x="70" y="40"/>
                    <a:pt x="70" y="32"/>
                  </a:cubicBezTo>
                  <a:cubicBezTo>
                    <a:pt x="69" y="18"/>
                    <a:pt x="59" y="7"/>
                    <a:pt x="46" y="3"/>
                  </a:cubicBezTo>
                  <a:close/>
                  <a:moveTo>
                    <a:pt x="37" y="53"/>
                  </a:moveTo>
                  <a:cubicBezTo>
                    <a:pt x="27" y="53"/>
                    <a:pt x="19" y="45"/>
                    <a:pt x="19" y="35"/>
                  </a:cubicBezTo>
                  <a:cubicBezTo>
                    <a:pt x="20" y="26"/>
                    <a:pt x="28" y="19"/>
                    <a:pt x="37" y="19"/>
                  </a:cubicBezTo>
                  <a:cubicBezTo>
                    <a:pt x="46" y="19"/>
                    <a:pt x="53" y="26"/>
                    <a:pt x="54" y="35"/>
                  </a:cubicBezTo>
                  <a:cubicBezTo>
                    <a:pt x="54" y="45"/>
                    <a:pt x="46" y="53"/>
                    <a:pt x="37" y="5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grpSp>
          <p:nvGrpSpPr>
            <p:cNvPr id="68" name="Gruppieren 350"/>
            <p:cNvGrpSpPr>
              <a:grpSpLocks noChangeAspect="1"/>
            </p:cNvGrpSpPr>
            <p:nvPr/>
          </p:nvGrpSpPr>
          <p:grpSpPr bwMode="gray">
            <a:xfrm>
              <a:off x="5240094" y="1942019"/>
              <a:ext cx="302825" cy="301156"/>
              <a:chOff x="4370388" y="5619750"/>
              <a:chExt cx="576262" cy="573088"/>
            </a:xfrm>
            <a:solidFill>
              <a:schemeClr val="accent1"/>
            </a:solidFill>
          </p:grpSpPr>
          <p:sp>
            <p:nvSpPr>
              <p:cNvPr id="82" name="Freeform 3001"/>
              <p:cNvSpPr>
                <a:spLocks/>
              </p:cNvSpPr>
              <p:nvPr/>
            </p:nvSpPr>
            <p:spPr bwMode="gray">
              <a:xfrm>
                <a:off x="4448175" y="5653088"/>
                <a:ext cx="157163" cy="158750"/>
              </a:xfrm>
              <a:custGeom>
                <a:avLst/>
                <a:gdLst>
                  <a:gd name="T0" fmla="*/ 0 w 56"/>
                  <a:gd name="T1" fmla="*/ 18 h 56"/>
                  <a:gd name="T2" fmla="*/ 37 w 56"/>
                  <a:gd name="T3" fmla="*/ 56 h 56"/>
                  <a:gd name="T4" fmla="*/ 46 w 56"/>
                  <a:gd name="T5" fmla="*/ 47 h 56"/>
                  <a:gd name="T6" fmla="*/ 38 w 56"/>
                  <a:gd name="T7" fmla="*/ 17 h 56"/>
                  <a:gd name="T8" fmla="*/ 10 w 56"/>
                  <a:gd name="T9" fmla="*/ 10 h 56"/>
                  <a:gd name="T10" fmla="*/ 0 w 56"/>
                  <a:gd name="T11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56">
                    <a:moveTo>
                      <a:pt x="0" y="18"/>
                    </a:move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56"/>
                      <a:pt x="42" y="52"/>
                      <a:pt x="46" y="47"/>
                    </a:cubicBezTo>
                    <a:cubicBezTo>
                      <a:pt x="56" y="35"/>
                      <a:pt x="38" y="17"/>
                      <a:pt x="38" y="17"/>
                    </a:cubicBezTo>
                    <a:cubicBezTo>
                      <a:pt x="38" y="17"/>
                      <a:pt x="24" y="0"/>
                      <a:pt x="10" y="10"/>
                    </a:cubicBezTo>
                    <a:cubicBezTo>
                      <a:pt x="5" y="13"/>
                      <a:pt x="0" y="18"/>
                      <a:pt x="0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3002"/>
              <p:cNvSpPr>
                <a:spLocks/>
              </p:cNvSpPr>
              <p:nvPr/>
            </p:nvSpPr>
            <p:spPr bwMode="gray">
              <a:xfrm>
                <a:off x="4746625" y="5954713"/>
                <a:ext cx="153988" cy="161925"/>
              </a:xfrm>
              <a:custGeom>
                <a:avLst/>
                <a:gdLst>
                  <a:gd name="T0" fmla="*/ 37 w 55"/>
                  <a:gd name="T1" fmla="*/ 57 h 57"/>
                  <a:gd name="T2" fmla="*/ 0 w 55"/>
                  <a:gd name="T3" fmla="*/ 19 h 57"/>
                  <a:gd name="T4" fmla="*/ 8 w 55"/>
                  <a:gd name="T5" fmla="*/ 11 h 57"/>
                  <a:gd name="T6" fmla="*/ 38 w 55"/>
                  <a:gd name="T7" fmla="*/ 19 h 57"/>
                  <a:gd name="T8" fmla="*/ 45 w 55"/>
                  <a:gd name="T9" fmla="*/ 48 h 57"/>
                  <a:gd name="T10" fmla="*/ 37 w 55"/>
                  <a:gd name="T1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57">
                    <a:moveTo>
                      <a:pt x="37" y="57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4" y="15"/>
                      <a:pt x="8" y="11"/>
                    </a:cubicBezTo>
                    <a:cubicBezTo>
                      <a:pt x="21" y="0"/>
                      <a:pt x="38" y="19"/>
                      <a:pt x="38" y="19"/>
                    </a:cubicBezTo>
                    <a:cubicBezTo>
                      <a:pt x="38" y="19"/>
                      <a:pt x="55" y="33"/>
                      <a:pt x="45" y="48"/>
                    </a:cubicBezTo>
                    <a:cubicBezTo>
                      <a:pt x="42" y="52"/>
                      <a:pt x="37" y="57"/>
                      <a:pt x="37" y="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3003"/>
              <p:cNvSpPr>
                <a:spLocks/>
              </p:cNvSpPr>
              <p:nvPr/>
            </p:nvSpPr>
            <p:spPr bwMode="gray">
              <a:xfrm>
                <a:off x="4370388" y="5721350"/>
                <a:ext cx="460375" cy="471488"/>
              </a:xfrm>
              <a:custGeom>
                <a:avLst/>
                <a:gdLst>
                  <a:gd name="T0" fmla="*/ 77 w 164"/>
                  <a:gd name="T1" fmla="*/ 88 h 167"/>
                  <a:gd name="T2" fmla="*/ 102 w 164"/>
                  <a:gd name="T3" fmla="*/ 109 h 167"/>
                  <a:gd name="T4" fmla="*/ 127 w 164"/>
                  <a:gd name="T5" fmla="*/ 109 h 167"/>
                  <a:gd name="T6" fmla="*/ 164 w 164"/>
                  <a:gd name="T7" fmla="*/ 146 h 167"/>
                  <a:gd name="T8" fmla="*/ 107 w 164"/>
                  <a:gd name="T9" fmla="*/ 149 h 167"/>
                  <a:gd name="T10" fmla="*/ 56 w 164"/>
                  <a:gd name="T11" fmla="*/ 109 h 167"/>
                  <a:gd name="T12" fmla="*/ 18 w 164"/>
                  <a:gd name="T13" fmla="*/ 57 h 167"/>
                  <a:gd name="T14" fmla="*/ 21 w 164"/>
                  <a:gd name="T15" fmla="*/ 0 h 167"/>
                  <a:gd name="T16" fmla="*/ 58 w 164"/>
                  <a:gd name="T17" fmla="*/ 38 h 167"/>
                  <a:gd name="T18" fmla="*/ 57 w 164"/>
                  <a:gd name="T19" fmla="*/ 63 h 167"/>
                  <a:gd name="T20" fmla="*/ 77 w 164"/>
                  <a:gd name="T21" fmla="*/ 8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67">
                    <a:moveTo>
                      <a:pt x="77" y="88"/>
                    </a:moveTo>
                    <a:cubicBezTo>
                      <a:pt x="82" y="93"/>
                      <a:pt x="89" y="100"/>
                      <a:pt x="102" y="109"/>
                    </a:cubicBezTo>
                    <a:cubicBezTo>
                      <a:pt x="106" y="111"/>
                      <a:pt x="117" y="117"/>
                      <a:pt x="127" y="109"/>
                    </a:cubicBezTo>
                    <a:cubicBezTo>
                      <a:pt x="164" y="146"/>
                      <a:pt x="164" y="146"/>
                      <a:pt x="164" y="146"/>
                    </a:cubicBezTo>
                    <a:cubicBezTo>
                      <a:pt x="164" y="146"/>
                      <a:pt x="141" y="167"/>
                      <a:pt x="107" y="149"/>
                    </a:cubicBezTo>
                    <a:cubicBezTo>
                      <a:pt x="81" y="134"/>
                      <a:pt x="65" y="118"/>
                      <a:pt x="56" y="109"/>
                    </a:cubicBezTo>
                    <a:cubicBezTo>
                      <a:pt x="47" y="99"/>
                      <a:pt x="31" y="83"/>
                      <a:pt x="18" y="57"/>
                    </a:cubicBezTo>
                    <a:cubicBezTo>
                      <a:pt x="0" y="23"/>
                      <a:pt x="21" y="0"/>
                      <a:pt x="21" y="0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0" y="47"/>
                      <a:pt x="55" y="58"/>
                      <a:pt x="57" y="63"/>
                    </a:cubicBezTo>
                    <a:cubicBezTo>
                      <a:pt x="65" y="75"/>
                      <a:pt x="71" y="82"/>
                      <a:pt x="77" y="8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3004"/>
              <p:cNvSpPr>
                <a:spLocks/>
              </p:cNvSpPr>
              <p:nvPr/>
            </p:nvSpPr>
            <p:spPr bwMode="gray">
              <a:xfrm>
                <a:off x="4659313" y="5707063"/>
                <a:ext cx="185738" cy="192088"/>
              </a:xfrm>
              <a:custGeom>
                <a:avLst/>
                <a:gdLst>
                  <a:gd name="T0" fmla="*/ 65 w 66"/>
                  <a:gd name="T1" fmla="*/ 59 h 68"/>
                  <a:gd name="T2" fmla="*/ 65 w 66"/>
                  <a:gd name="T3" fmla="*/ 59 h 68"/>
                  <a:gd name="T4" fmla="*/ 54 w 66"/>
                  <a:gd name="T5" fmla="*/ 67 h 68"/>
                  <a:gd name="T6" fmla="*/ 44 w 66"/>
                  <a:gd name="T7" fmla="*/ 57 h 68"/>
                  <a:gd name="T8" fmla="*/ 10 w 66"/>
                  <a:gd name="T9" fmla="*/ 19 h 68"/>
                  <a:gd name="T10" fmla="*/ 1 w 66"/>
                  <a:gd name="T11" fmla="*/ 9 h 68"/>
                  <a:gd name="T12" fmla="*/ 4 w 66"/>
                  <a:gd name="T13" fmla="*/ 2 h 68"/>
                  <a:gd name="T14" fmla="*/ 12 w 66"/>
                  <a:gd name="T15" fmla="*/ 1 h 68"/>
                  <a:gd name="T16" fmla="*/ 51 w 66"/>
                  <a:gd name="T17" fmla="*/ 20 h 68"/>
                  <a:gd name="T18" fmla="*/ 65 w 66"/>
                  <a:gd name="T19" fmla="*/ 5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68">
                    <a:moveTo>
                      <a:pt x="65" y="59"/>
                    </a:moveTo>
                    <a:cubicBezTo>
                      <a:pt x="65" y="59"/>
                      <a:pt x="65" y="59"/>
                      <a:pt x="65" y="59"/>
                    </a:cubicBezTo>
                    <a:cubicBezTo>
                      <a:pt x="64" y="64"/>
                      <a:pt x="60" y="68"/>
                      <a:pt x="54" y="67"/>
                    </a:cubicBezTo>
                    <a:cubicBezTo>
                      <a:pt x="48" y="67"/>
                      <a:pt x="44" y="62"/>
                      <a:pt x="44" y="57"/>
                    </a:cubicBezTo>
                    <a:cubicBezTo>
                      <a:pt x="46" y="38"/>
                      <a:pt x="30" y="21"/>
                      <a:pt x="10" y="19"/>
                    </a:cubicBezTo>
                    <a:cubicBezTo>
                      <a:pt x="4" y="19"/>
                      <a:pt x="0" y="14"/>
                      <a:pt x="1" y="9"/>
                    </a:cubicBezTo>
                    <a:cubicBezTo>
                      <a:pt x="1" y="6"/>
                      <a:pt x="2" y="4"/>
                      <a:pt x="4" y="2"/>
                    </a:cubicBezTo>
                    <a:cubicBezTo>
                      <a:pt x="6" y="1"/>
                      <a:pt x="9" y="0"/>
                      <a:pt x="12" y="1"/>
                    </a:cubicBezTo>
                    <a:cubicBezTo>
                      <a:pt x="27" y="2"/>
                      <a:pt x="41" y="9"/>
                      <a:pt x="51" y="20"/>
                    </a:cubicBezTo>
                    <a:cubicBezTo>
                      <a:pt x="61" y="31"/>
                      <a:pt x="66" y="45"/>
                      <a:pt x="65" y="5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3005"/>
              <p:cNvSpPr>
                <a:spLocks/>
              </p:cNvSpPr>
              <p:nvPr/>
            </p:nvSpPr>
            <p:spPr bwMode="gray">
              <a:xfrm>
                <a:off x="4667250" y="5619750"/>
                <a:ext cx="279400" cy="287338"/>
              </a:xfrm>
              <a:custGeom>
                <a:avLst/>
                <a:gdLst>
                  <a:gd name="T0" fmla="*/ 76 w 99"/>
                  <a:gd name="T1" fmla="*/ 31 h 102"/>
                  <a:gd name="T2" fmla="*/ 97 w 99"/>
                  <a:gd name="T3" fmla="*/ 94 h 102"/>
                  <a:gd name="T4" fmla="*/ 97 w 99"/>
                  <a:gd name="T5" fmla="*/ 94 h 102"/>
                  <a:gd name="T6" fmla="*/ 86 w 99"/>
                  <a:gd name="T7" fmla="*/ 102 h 102"/>
                  <a:gd name="T8" fmla="*/ 76 w 99"/>
                  <a:gd name="T9" fmla="*/ 92 h 102"/>
                  <a:gd name="T10" fmla="*/ 60 w 99"/>
                  <a:gd name="T11" fmla="*/ 43 h 102"/>
                  <a:gd name="T12" fmla="*/ 10 w 99"/>
                  <a:gd name="T13" fmla="*/ 19 h 102"/>
                  <a:gd name="T14" fmla="*/ 1 w 99"/>
                  <a:gd name="T15" fmla="*/ 8 h 102"/>
                  <a:gd name="T16" fmla="*/ 5 w 99"/>
                  <a:gd name="T17" fmla="*/ 2 h 102"/>
                  <a:gd name="T18" fmla="*/ 12 w 99"/>
                  <a:gd name="T19" fmla="*/ 0 h 102"/>
                  <a:gd name="T20" fmla="*/ 76 w 99"/>
                  <a:gd name="T21" fmla="*/ 3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9" h="102">
                    <a:moveTo>
                      <a:pt x="76" y="31"/>
                    </a:moveTo>
                    <a:cubicBezTo>
                      <a:pt x="91" y="48"/>
                      <a:pt x="99" y="71"/>
                      <a:pt x="97" y="94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96" y="99"/>
                      <a:pt x="92" y="102"/>
                      <a:pt x="86" y="102"/>
                    </a:cubicBezTo>
                    <a:cubicBezTo>
                      <a:pt x="80" y="101"/>
                      <a:pt x="76" y="97"/>
                      <a:pt x="76" y="92"/>
                    </a:cubicBezTo>
                    <a:cubicBezTo>
                      <a:pt x="78" y="74"/>
                      <a:pt x="72" y="57"/>
                      <a:pt x="60" y="43"/>
                    </a:cubicBezTo>
                    <a:cubicBezTo>
                      <a:pt x="48" y="30"/>
                      <a:pt x="30" y="21"/>
                      <a:pt x="10" y="19"/>
                    </a:cubicBezTo>
                    <a:cubicBezTo>
                      <a:pt x="4" y="18"/>
                      <a:pt x="0" y="14"/>
                      <a:pt x="1" y="8"/>
                    </a:cubicBezTo>
                    <a:cubicBezTo>
                      <a:pt x="1" y="6"/>
                      <a:pt x="3" y="3"/>
                      <a:pt x="5" y="2"/>
                    </a:cubicBezTo>
                    <a:cubicBezTo>
                      <a:pt x="7" y="0"/>
                      <a:pt x="9" y="0"/>
                      <a:pt x="12" y="0"/>
                    </a:cubicBezTo>
                    <a:cubicBezTo>
                      <a:pt x="37" y="3"/>
                      <a:pt x="60" y="14"/>
                      <a:pt x="76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9" name="Gruppieren 206"/>
            <p:cNvGrpSpPr>
              <a:grpSpLocks noChangeAspect="1"/>
            </p:cNvGrpSpPr>
            <p:nvPr/>
          </p:nvGrpSpPr>
          <p:grpSpPr bwMode="gray">
            <a:xfrm>
              <a:off x="5239462" y="3113566"/>
              <a:ext cx="304088" cy="304082"/>
              <a:chOff x="17668807" y="1741496"/>
              <a:chExt cx="723909" cy="723902"/>
            </a:xfrm>
            <a:solidFill>
              <a:schemeClr val="accent1"/>
            </a:solidFill>
          </p:grpSpPr>
          <p:sp>
            <p:nvSpPr>
              <p:cNvPr id="75" name="Freeform 1581"/>
              <p:cNvSpPr>
                <a:spLocks/>
              </p:cNvSpPr>
              <p:nvPr/>
            </p:nvSpPr>
            <p:spPr bwMode="gray">
              <a:xfrm>
                <a:off x="17765673" y="2120909"/>
                <a:ext cx="415924" cy="344489"/>
              </a:xfrm>
              <a:custGeom>
                <a:avLst/>
                <a:gdLst>
                  <a:gd name="T0" fmla="*/ 94 w 111"/>
                  <a:gd name="T1" fmla="*/ 21 h 92"/>
                  <a:gd name="T2" fmla="*/ 36 w 111"/>
                  <a:gd name="T3" fmla="*/ 0 h 92"/>
                  <a:gd name="T4" fmla="*/ 18 w 111"/>
                  <a:gd name="T5" fmla="*/ 12 h 92"/>
                  <a:gd name="T6" fmla="*/ 0 w 111"/>
                  <a:gd name="T7" fmla="*/ 61 h 92"/>
                  <a:gd name="T8" fmla="*/ 70 w 111"/>
                  <a:gd name="T9" fmla="*/ 92 h 92"/>
                  <a:gd name="T10" fmla="*/ 108 w 111"/>
                  <a:gd name="T11" fmla="*/ 84 h 92"/>
                  <a:gd name="T12" fmla="*/ 109 w 111"/>
                  <a:gd name="T13" fmla="*/ 41 h 92"/>
                  <a:gd name="T14" fmla="*/ 94 w 111"/>
                  <a:gd name="T15" fmla="*/ 2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1" h="92">
                    <a:moveTo>
                      <a:pt x="94" y="21"/>
                    </a:moveTo>
                    <a:cubicBezTo>
                      <a:pt x="77" y="11"/>
                      <a:pt x="57" y="4"/>
                      <a:pt x="36" y="0"/>
                    </a:cubicBezTo>
                    <a:cubicBezTo>
                      <a:pt x="33" y="7"/>
                      <a:pt x="26" y="12"/>
                      <a:pt x="18" y="12"/>
                    </a:cubicBezTo>
                    <a:cubicBezTo>
                      <a:pt x="10" y="27"/>
                      <a:pt x="4" y="44"/>
                      <a:pt x="0" y="61"/>
                    </a:cubicBezTo>
                    <a:cubicBezTo>
                      <a:pt x="18" y="80"/>
                      <a:pt x="43" y="92"/>
                      <a:pt x="70" y="92"/>
                    </a:cubicBezTo>
                    <a:cubicBezTo>
                      <a:pt x="84" y="92"/>
                      <a:pt x="96" y="89"/>
                      <a:pt x="108" y="84"/>
                    </a:cubicBezTo>
                    <a:cubicBezTo>
                      <a:pt x="110" y="69"/>
                      <a:pt x="111" y="55"/>
                      <a:pt x="109" y="41"/>
                    </a:cubicBezTo>
                    <a:cubicBezTo>
                      <a:pt x="100" y="39"/>
                      <a:pt x="93" y="30"/>
                      <a:pt x="94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582"/>
              <p:cNvSpPr>
                <a:spLocks/>
              </p:cNvSpPr>
              <p:nvPr/>
            </p:nvSpPr>
            <p:spPr bwMode="gray">
              <a:xfrm>
                <a:off x="17900609" y="1947870"/>
                <a:ext cx="250825" cy="214314"/>
              </a:xfrm>
              <a:custGeom>
                <a:avLst/>
                <a:gdLst>
                  <a:gd name="T0" fmla="*/ 39 w 67"/>
                  <a:gd name="T1" fmla="*/ 4 h 57"/>
                  <a:gd name="T2" fmla="*/ 31 w 67"/>
                  <a:gd name="T3" fmla="*/ 0 h 57"/>
                  <a:gd name="T4" fmla="*/ 0 w 67"/>
                  <a:gd name="T5" fmla="*/ 31 h 57"/>
                  <a:gd name="T6" fmla="*/ 1 w 67"/>
                  <a:gd name="T7" fmla="*/ 36 h 57"/>
                  <a:gd name="T8" fmla="*/ 1 w 67"/>
                  <a:gd name="T9" fmla="*/ 36 h 57"/>
                  <a:gd name="T10" fmla="*/ 62 w 67"/>
                  <a:gd name="T11" fmla="*/ 57 h 57"/>
                  <a:gd name="T12" fmla="*/ 67 w 67"/>
                  <a:gd name="T13" fmla="*/ 52 h 57"/>
                  <a:gd name="T14" fmla="*/ 45 w 67"/>
                  <a:gd name="T15" fmla="*/ 4 h 57"/>
                  <a:gd name="T16" fmla="*/ 39 w 67"/>
                  <a:gd name="T17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57">
                    <a:moveTo>
                      <a:pt x="39" y="4"/>
                    </a:moveTo>
                    <a:cubicBezTo>
                      <a:pt x="36" y="3"/>
                      <a:pt x="33" y="2"/>
                      <a:pt x="31" y="0"/>
                    </a:cubicBezTo>
                    <a:cubicBezTo>
                      <a:pt x="19" y="9"/>
                      <a:pt x="9" y="20"/>
                      <a:pt x="0" y="31"/>
                    </a:cubicBezTo>
                    <a:cubicBezTo>
                      <a:pt x="0" y="33"/>
                      <a:pt x="1" y="34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23" y="39"/>
                      <a:pt x="44" y="47"/>
                      <a:pt x="62" y="57"/>
                    </a:cubicBezTo>
                    <a:cubicBezTo>
                      <a:pt x="63" y="55"/>
                      <a:pt x="65" y="53"/>
                      <a:pt x="67" y="52"/>
                    </a:cubicBezTo>
                    <a:cubicBezTo>
                      <a:pt x="62" y="35"/>
                      <a:pt x="55" y="19"/>
                      <a:pt x="45" y="4"/>
                    </a:cubicBezTo>
                    <a:cubicBezTo>
                      <a:pt x="43" y="4"/>
                      <a:pt x="41" y="4"/>
                      <a:pt x="3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583"/>
              <p:cNvSpPr>
                <a:spLocks/>
              </p:cNvSpPr>
              <p:nvPr/>
            </p:nvSpPr>
            <p:spPr bwMode="gray">
              <a:xfrm>
                <a:off x="17668835" y="1771657"/>
                <a:ext cx="325438" cy="311152"/>
              </a:xfrm>
              <a:custGeom>
                <a:avLst/>
                <a:gdLst>
                  <a:gd name="T0" fmla="*/ 0 w 87"/>
                  <a:gd name="T1" fmla="*/ 83 h 83"/>
                  <a:gd name="T2" fmla="*/ 27 w 87"/>
                  <a:gd name="T3" fmla="*/ 80 h 83"/>
                  <a:gd name="T4" fmla="*/ 48 w 87"/>
                  <a:gd name="T5" fmla="*/ 67 h 83"/>
                  <a:gd name="T6" fmla="*/ 55 w 87"/>
                  <a:gd name="T7" fmla="*/ 70 h 83"/>
                  <a:gd name="T8" fmla="*/ 78 w 87"/>
                  <a:gd name="T9" fmla="*/ 46 h 83"/>
                  <a:gd name="T10" fmla="*/ 86 w 87"/>
                  <a:gd name="T11" fmla="*/ 39 h 83"/>
                  <a:gd name="T12" fmla="*/ 85 w 87"/>
                  <a:gd name="T13" fmla="*/ 29 h 83"/>
                  <a:gd name="T14" fmla="*/ 87 w 87"/>
                  <a:gd name="T15" fmla="*/ 25 h 83"/>
                  <a:gd name="T16" fmla="*/ 58 w 87"/>
                  <a:gd name="T17" fmla="*/ 0 h 83"/>
                  <a:gd name="T18" fmla="*/ 0 w 87"/>
                  <a:gd name="T1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83">
                    <a:moveTo>
                      <a:pt x="0" y="83"/>
                    </a:moveTo>
                    <a:cubicBezTo>
                      <a:pt x="9" y="81"/>
                      <a:pt x="18" y="80"/>
                      <a:pt x="27" y="80"/>
                    </a:cubicBezTo>
                    <a:cubicBezTo>
                      <a:pt x="29" y="71"/>
                      <a:pt x="38" y="66"/>
                      <a:pt x="48" y="67"/>
                    </a:cubicBezTo>
                    <a:cubicBezTo>
                      <a:pt x="50" y="68"/>
                      <a:pt x="53" y="69"/>
                      <a:pt x="55" y="70"/>
                    </a:cubicBezTo>
                    <a:cubicBezTo>
                      <a:pt x="62" y="61"/>
                      <a:pt x="70" y="53"/>
                      <a:pt x="78" y="46"/>
                    </a:cubicBezTo>
                    <a:cubicBezTo>
                      <a:pt x="81" y="43"/>
                      <a:pt x="84" y="41"/>
                      <a:pt x="86" y="39"/>
                    </a:cubicBezTo>
                    <a:cubicBezTo>
                      <a:pt x="85" y="36"/>
                      <a:pt x="85" y="33"/>
                      <a:pt x="85" y="29"/>
                    </a:cubicBezTo>
                    <a:cubicBezTo>
                      <a:pt x="86" y="28"/>
                      <a:pt x="86" y="26"/>
                      <a:pt x="87" y="25"/>
                    </a:cubicBezTo>
                    <a:cubicBezTo>
                      <a:pt x="78" y="15"/>
                      <a:pt x="68" y="7"/>
                      <a:pt x="58" y="0"/>
                    </a:cubicBezTo>
                    <a:cubicBezTo>
                      <a:pt x="25" y="14"/>
                      <a:pt x="2" y="46"/>
                      <a:pt x="0" y="8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Freeform 1584"/>
              <p:cNvSpPr>
                <a:spLocks/>
              </p:cNvSpPr>
              <p:nvPr/>
            </p:nvSpPr>
            <p:spPr bwMode="gray">
              <a:xfrm>
                <a:off x="17930773" y="1741496"/>
                <a:ext cx="292099" cy="101600"/>
              </a:xfrm>
              <a:custGeom>
                <a:avLst/>
                <a:gdLst>
                  <a:gd name="T0" fmla="*/ 23 w 78"/>
                  <a:gd name="T1" fmla="*/ 25 h 27"/>
                  <a:gd name="T2" fmla="*/ 37 w 78"/>
                  <a:gd name="T3" fmla="*/ 22 h 27"/>
                  <a:gd name="T4" fmla="*/ 48 w 78"/>
                  <a:gd name="T5" fmla="*/ 27 h 27"/>
                  <a:gd name="T6" fmla="*/ 78 w 78"/>
                  <a:gd name="T7" fmla="*/ 15 h 27"/>
                  <a:gd name="T8" fmla="*/ 26 w 78"/>
                  <a:gd name="T9" fmla="*/ 0 h 27"/>
                  <a:gd name="T10" fmla="*/ 0 w 78"/>
                  <a:gd name="T11" fmla="*/ 4 h 27"/>
                  <a:gd name="T12" fmla="*/ 23 w 78"/>
                  <a:gd name="T1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27">
                    <a:moveTo>
                      <a:pt x="23" y="25"/>
                    </a:moveTo>
                    <a:cubicBezTo>
                      <a:pt x="27" y="22"/>
                      <a:pt x="32" y="21"/>
                      <a:pt x="37" y="22"/>
                    </a:cubicBezTo>
                    <a:cubicBezTo>
                      <a:pt x="41" y="22"/>
                      <a:pt x="45" y="24"/>
                      <a:pt x="48" y="27"/>
                    </a:cubicBezTo>
                    <a:cubicBezTo>
                      <a:pt x="57" y="22"/>
                      <a:pt x="68" y="18"/>
                      <a:pt x="78" y="15"/>
                    </a:cubicBezTo>
                    <a:cubicBezTo>
                      <a:pt x="63" y="5"/>
                      <a:pt x="45" y="0"/>
                      <a:pt x="26" y="0"/>
                    </a:cubicBezTo>
                    <a:cubicBezTo>
                      <a:pt x="17" y="0"/>
                      <a:pt x="8" y="1"/>
                      <a:pt x="0" y="4"/>
                    </a:cubicBezTo>
                    <a:cubicBezTo>
                      <a:pt x="8" y="10"/>
                      <a:pt x="16" y="17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9" name="Freeform 1585"/>
              <p:cNvSpPr>
                <a:spLocks/>
              </p:cNvSpPr>
              <p:nvPr/>
            </p:nvSpPr>
            <p:spPr bwMode="gray">
              <a:xfrm>
                <a:off x="18103792" y="1827220"/>
                <a:ext cx="288924" cy="484190"/>
              </a:xfrm>
              <a:custGeom>
                <a:avLst/>
                <a:gdLst>
                  <a:gd name="T0" fmla="*/ 6 w 77"/>
                  <a:gd name="T1" fmla="*/ 20 h 129"/>
                  <a:gd name="T2" fmla="*/ 0 w 77"/>
                  <a:gd name="T3" fmla="*/ 31 h 129"/>
                  <a:gd name="T4" fmla="*/ 23 w 77"/>
                  <a:gd name="T5" fmla="*/ 81 h 129"/>
                  <a:gd name="T6" fmla="*/ 26 w 77"/>
                  <a:gd name="T7" fmla="*/ 82 h 129"/>
                  <a:gd name="T8" fmla="*/ 42 w 77"/>
                  <a:gd name="T9" fmla="*/ 103 h 129"/>
                  <a:gd name="T10" fmla="*/ 39 w 77"/>
                  <a:gd name="T11" fmla="*/ 110 h 129"/>
                  <a:gd name="T12" fmla="*/ 59 w 77"/>
                  <a:gd name="T13" fmla="*/ 129 h 129"/>
                  <a:gd name="T14" fmla="*/ 77 w 77"/>
                  <a:gd name="T15" fmla="*/ 73 h 129"/>
                  <a:gd name="T16" fmla="*/ 43 w 77"/>
                  <a:gd name="T17" fmla="*/ 0 h 129"/>
                  <a:gd name="T18" fmla="*/ 6 w 77"/>
                  <a:gd name="T19" fmla="*/ 14 h 129"/>
                  <a:gd name="T20" fmla="*/ 6 w 77"/>
                  <a:gd name="T21" fmla="*/ 2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129">
                    <a:moveTo>
                      <a:pt x="6" y="20"/>
                    </a:moveTo>
                    <a:cubicBezTo>
                      <a:pt x="6" y="25"/>
                      <a:pt x="4" y="28"/>
                      <a:pt x="0" y="31"/>
                    </a:cubicBezTo>
                    <a:cubicBezTo>
                      <a:pt x="11" y="47"/>
                      <a:pt x="18" y="64"/>
                      <a:pt x="23" y="81"/>
                    </a:cubicBezTo>
                    <a:cubicBezTo>
                      <a:pt x="24" y="81"/>
                      <a:pt x="25" y="81"/>
                      <a:pt x="26" y="82"/>
                    </a:cubicBezTo>
                    <a:cubicBezTo>
                      <a:pt x="36" y="83"/>
                      <a:pt x="43" y="93"/>
                      <a:pt x="42" y="103"/>
                    </a:cubicBezTo>
                    <a:cubicBezTo>
                      <a:pt x="41" y="106"/>
                      <a:pt x="40" y="108"/>
                      <a:pt x="39" y="110"/>
                    </a:cubicBezTo>
                    <a:cubicBezTo>
                      <a:pt x="46" y="116"/>
                      <a:pt x="53" y="122"/>
                      <a:pt x="59" y="129"/>
                    </a:cubicBezTo>
                    <a:cubicBezTo>
                      <a:pt x="70" y="113"/>
                      <a:pt x="77" y="94"/>
                      <a:pt x="77" y="73"/>
                    </a:cubicBezTo>
                    <a:cubicBezTo>
                      <a:pt x="77" y="44"/>
                      <a:pt x="64" y="18"/>
                      <a:pt x="43" y="0"/>
                    </a:cubicBezTo>
                    <a:cubicBezTo>
                      <a:pt x="30" y="3"/>
                      <a:pt x="18" y="8"/>
                      <a:pt x="6" y="14"/>
                    </a:cubicBezTo>
                    <a:cubicBezTo>
                      <a:pt x="7" y="16"/>
                      <a:pt x="7" y="18"/>
                      <a:pt x="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Freeform 1586"/>
              <p:cNvSpPr>
                <a:spLocks/>
              </p:cNvSpPr>
              <p:nvPr/>
            </p:nvSpPr>
            <p:spPr bwMode="gray">
              <a:xfrm>
                <a:off x="17668807" y="2112968"/>
                <a:ext cx="127000" cy="198439"/>
              </a:xfrm>
              <a:custGeom>
                <a:avLst/>
                <a:gdLst>
                  <a:gd name="T0" fmla="*/ 26 w 34"/>
                  <a:gd name="T1" fmla="*/ 0 h 53"/>
                  <a:gd name="T2" fmla="*/ 0 w 34"/>
                  <a:gd name="T3" fmla="*/ 2 h 53"/>
                  <a:gd name="T4" fmla="*/ 18 w 34"/>
                  <a:gd name="T5" fmla="*/ 53 h 53"/>
                  <a:gd name="T6" fmla="*/ 34 w 34"/>
                  <a:gd name="T7" fmla="*/ 11 h 53"/>
                  <a:gd name="T8" fmla="*/ 26 w 3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3">
                    <a:moveTo>
                      <a:pt x="26" y="0"/>
                    </a:moveTo>
                    <a:cubicBezTo>
                      <a:pt x="17" y="0"/>
                      <a:pt x="9" y="1"/>
                      <a:pt x="0" y="2"/>
                    </a:cubicBezTo>
                    <a:cubicBezTo>
                      <a:pt x="1" y="21"/>
                      <a:pt x="7" y="39"/>
                      <a:pt x="18" y="53"/>
                    </a:cubicBezTo>
                    <a:cubicBezTo>
                      <a:pt x="21" y="38"/>
                      <a:pt x="27" y="24"/>
                      <a:pt x="34" y="11"/>
                    </a:cubicBezTo>
                    <a:cubicBezTo>
                      <a:pt x="30" y="8"/>
                      <a:pt x="27" y="4"/>
                      <a:pt x="2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1587"/>
              <p:cNvSpPr>
                <a:spLocks/>
              </p:cNvSpPr>
              <p:nvPr/>
            </p:nvSpPr>
            <p:spPr bwMode="gray">
              <a:xfrm>
                <a:off x="18211800" y="2266950"/>
                <a:ext cx="87313" cy="146051"/>
              </a:xfrm>
              <a:custGeom>
                <a:avLst/>
                <a:gdLst>
                  <a:gd name="T0" fmla="*/ 2 w 23"/>
                  <a:gd name="T1" fmla="*/ 0 h 39"/>
                  <a:gd name="T2" fmla="*/ 1 w 23"/>
                  <a:gd name="T3" fmla="*/ 1 h 39"/>
                  <a:gd name="T4" fmla="*/ 0 w 23"/>
                  <a:gd name="T5" fmla="*/ 39 h 39"/>
                  <a:gd name="T6" fmla="*/ 23 w 23"/>
                  <a:gd name="T7" fmla="*/ 20 h 39"/>
                  <a:gd name="T8" fmla="*/ 2 w 23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9">
                    <a:moveTo>
                      <a:pt x="2" y="0"/>
                    </a:moveTo>
                    <a:cubicBezTo>
                      <a:pt x="2" y="0"/>
                      <a:pt x="1" y="0"/>
                      <a:pt x="1" y="1"/>
                    </a:cubicBezTo>
                    <a:cubicBezTo>
                      <a:pt x="2" y="13"/>
                      <a:pt x="2" y="26"/>
                      <a:pt x="0" y="39"/>
                    </a:cubicBezTo>
                    <a:cubicBezTo>
                      <a:pt x="9" y="34"/>
                      <a:pt x="17" y="28"/>
                      <a:pt x="23" y="20"/>
                    </a:cubicBezTo>
                    <a:cubicBezTo>
                      <a:pt x="17" y="13"/>
                      <a:pt x="10" y="6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kern="12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70" name="Gruppieren 69"/>
            <p:cNvGrpSpPr/>
            <p:nvPr/>
          </p:nvGrpSpPr>
          <p:grpSpPr bwMode="gray">
            <a:xfrm>
              <a:off x="5239463" y="2375872"/>
              <a:ext cx="304088" cy="221804"/>
              <a:chOff x="3095300" y="2595363"/>
              <a:chExt cx="937817" cy="684055"/>
            </a:xfrm>
            <a:solidFill>
              <a:schemeClr val="accent1"/>
            </a:solidFill>
          </p:grpSpPr>
          <p:sp>
            <p:nvSpPr>
              <p:cNvPr id="71" name="Freeform 2994"/>
              <p:cNvSpPr>
                <a:spLocks/>
              </p:cNvSpPr>
              <p:nvPr/>
            </p:nvSpPr>
            <p:spPr bwMode="gray">
              <a:xfrm>
                <a:off x="3095300" y="2595363"/>
                <a:ext cx="937815" cy="424775"/>
              </a:xfrm>
              <a:custGeom>
                <a:avLst/>
                <a:gdLst>
                  <a:gd name="T0" fmla="*/ 192 w 192"/>
                  <a:gd name="T1" fmla="*/ 27 h 87"/>
                  <a:gd name="T2" fmla="*/ 162 w 192"/>
                  <a:gd name="T3" fmla="*/ 0 h 87"/>
                  <a:gd name="T4" fmla="*/ 29 w 192"/>
                  <a:gd name="T5" fmla="*/ 0 h 87"/>
                  <a:gd name="T6" fmla="*/ 0 w 192"/>
                  <a:gd name="T7" fmla="*/ 27 h 87"/>
                  <a:gd name="T8" fmla="*/ 96 w 192"/>
                  <a:gd name="T9" fmla="*/ 87 h 87"/>
                  <a:gd name="T10" fmla="*/ 192 w 192"/>
                  <a:gd name="T11" fmla="*/ 2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87">
                    <a:moveTo>
                      <a:pt x="192" y="27"/>
                    </a:moveTo>
                    <a:cubicBezTo>
                      <a:pt x="191" y="12"/>
                      <a:pt x="178" y="0"/>
                      <a:pt x="16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4" y="0"/>
                      <a:pt x="1" y="12"/>
                      <a:pt x="0" y="27"/>
                    </a:cubicBezTo>
                    <a:cubicBezTo>
                      <a:pt x="96" y="87"/>
                      <a:pt x="96" y="87"/>
                      <a:pt x="96" y="87"/>
                    </a:cubicBezTo>
                    <a:lnTo>
                      <a:pt x="192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>
                  <a:defRPr/>
                </a:pPr>
                <a:endParaRPr lang="de-DE" sz="19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2995"/>
              <p:cNvSpPr>
                <a:spLocks/>
              </p:cNvSpPr>
              <p:nvPr/>
            </p:nvSpPr>
            <p:spPr bwMode="gray">
              <a:xfrm>
                <a:off x="3095300" y="2785685"/>
                <a:ext cx="228938" cy="430292"/>
              </a:xfrm>
              <a:custGeom>
                <a:avLst/>
                <a:gdLst>
                  <a:gd name="T0" fmla="*/ 0 w 47"/>
                  <a:gd name="T1" fmla="*/ 0 h 88"/>
                  <a:gd name="T2" fmla="*/ 0 w 47"/>
                  <a:gd name="T3" fmla="*/ 71 h 88"/>
                  <a:gd name="T4" fmla="*/ 5 w 47"/>
                  <a:gd name="T5" fmla="*/ 88 h 88"/>
                  <a:gd name="T6" fmla="*/ 47 w 47"/>
                  <a:gd name="T7" fmla="*/ 30 h 88"/>
                  <a:gd name="T8" fmla="*/ 0 w 47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88">
                    <a:moveTo>
                      <a:pt x="0" y="0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0" y="77"/>
                      <a:pt x="2" y="83"/>
                      <a:pt x="5" y="88"/>
                    </a:cubicBezTo>
                    <a:cubicBezTo>
                      <a:pt x="47" y="30"/>
                      <a:pt x="47" y="30"/>
                      <a:pt x="47" y="3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>
                  <a:defRPr/>
                </a:pPr>
                <a:endParaRPr lang="de-DE" sz="19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2996"/>
              <p:cNvSpPr>
                <a:spLocks/>
              </p:cNvSpPr>
              <p:nvPr/>
            </p:nvSpPr>
            <p:spPr bwMode="gray">
              <a:xfrm>
                <a:off x="3787629" y="2780169"/>
                <a:ext cx="245488" cy="441325"/>
              </a:xfrm>
              <a:custGeom>
                <a:avLst/>
                <a:gdLst>
                  <a:gd name="T0" fmla="*/ 50 w 50"/>
                  <a:gd name="T1" fmla="*/ 0 h 90"/>
                  <a:gd name="T2" fmla="*/ 0 w 50"/>
                  <a:gd name="T3" fmla="*/ 32 h 90"/>
                  <a:gd name="T4" fmla="*/ 44 w 50"/>
                  <a:gd name="T5" fmla="*/ 90 h 90"/>
                  <a:gd name="T6" fmla="*/ 50 w 50"/>
                  <a:gd name="T7" fmla="*/ 72 h 90"/>
                  <a:gd name="T8" fmla="*/ 50 w 50"/>
                  <a:gd name="T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90">
                    <a:moveTo>
                      <a:pt x="5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85"/>
                      <a:pt x="50" y="79"/>
                      <a:pt x="50" y="72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>
                  <a:defRPr/>
                </a:pPr>
                <a:endParaRPr lang="de-DE" sz="19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2997"/>
              <p:cNvSpPr>
                <a:spLocks/>
              </p:cNvSpPr>
              <p:nvPr/>
            </p:nvSpPr>
            <p:spPr bwMode="gray">
              <a:xfrm>
                <a:off x="3153225" y="2956698"/>
                <a:ext cx="816451" cy="322720"/>
              </a:xfrm>
              <a:custGeom>
                <a:avLst/>
                <a:gdLst>
                  <a:gd name="T0" fmla="*/ 84 w 167"/>
                  <a:gd name="T1" fmla="*/ 25 h 66"/>
                  <a:gd name="T2" fmla="*/ 44 w 167"/>
                  <a:gd name="T3" fmla="*/ 0 h 66"/>
                  <a:gd name="T4" fmla="*/ 0 w 167"/>
                  <a:gd name="T5" fmla="*/ 60 h 66"/>
                  <a:gd name="T6" fmla="*/ 17 w 167"/>
                  <a:gd name="T7" fmla="*/ 66 h 66"/>
                  <a:gd name="T8" fmla="*/ 150 w 167"/>
                  <a:gd name="T9" fmla="*/ 66 h 66"/>
                  <a:gd name="T10" fmla="*/ 167 w 167"/>
                  <a:gd name="T11" fmla="*/ 61 h 66"/>
                  <a:gd name="T12" fmla="*/ 122 w 167"/>
                  <a:gd name="T13" fmla="*/ 1 h 66"/>
                  <a:gd name="T14" fmla="*/ 84 w 167"/>
                  <a:gd name="T15" fmla="*/ 2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7" h="66">
                    <a:moveTo>
                      <a:pt x="84" y="25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5" y="64"/>
                      <a:pt x="11" y="66"/>
                      <a:pt x="17" y="66"/>
                    </a:cubicBezTo>
                    <a:cubicBezTo>
                      <a:pt x="150" y="66"/>
                      <a:pt x="150" y="66"/>
                      <a:pt x="150" y="66"/>
                    </a:cubicBezTo>
                    <a:cubicBezTo>
                      <a:pt x="157" y="66"/>
                      <a:pt x="162" y="64"/>
                      <a:pt x="167" y="61"/>
                    </a:cubicBezTo>
                    <a:cubicBezTo>
                      <a:pt x="122" y="1"/>
                      <a:pt x="122" y="1"/>
                      <a:pt x="122" y="1"/>
                    </a:cubicBezTo>
                    <a:lnTo>
                      <a:pt x="84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>
                  <a:defRPr/>
                </a:pPr>
                <a:endParaRPr lang="de-DE" sz="1900" kern="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CEB9D-8290-4249-8CD9-8FC65B7BAC0C}" type="datetime1">
              <a:rPr lang="de-DE" smtClean="0"/>
              <a:t>13.07.2023</a:t>
            </a:fld>
            <a:endParaRPr lang="en-GB"/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48" y="1487626"/>
            <a:ext cx="1748443" cy="26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1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4uwk2ERZaJmlhGdtYmD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xzNMdvR5qA1Ne24pEQg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_k3rd0SgqAH_HB5OEB.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EMWPjRY2FXlW0sFM6o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4O6re_QrGYS9NFD4QXW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4uwk2ERZaJmlhGdtYmD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xzNMdvR5qA1Ne24pEQg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_k3rd0SgqAH_HB5OEB.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EMWPjRY2FXlW0sFM6o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4O6re_QrGYS9NFD4QXW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4uwk2ERZaJmlhGdtYmD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xzNMdvR5qA1Ne24pEQg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_k3rd0SgqAH_HB5OEB.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EMWPjRY2FXlW0sFM6o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4O6re_QrGYS9NFD4QXW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dVOVQPrTtW4Dv763pehm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M1W.obW3Pi3oaxMKU3Wmw"/>
</p:tagLst>
</file>

<file path=ppt/theme/theme1.xml><?xml version="1.0" encoding="utf-8"?>
<a:theme xmlns:a="http://schemas.openxmlformats.org/drawingml/2006/main" name="Gothaer 2019">
  <a:themeElements>
    <a:clrScheme name="Gothaer02">
      <a:dk1>
        <a:srgbClr val="000000"/>
      </a:dk1>
      <a:lt1>
        <a:srgbClr val="FFFFFF"/>
      </a:lt1>
      <a:dk2>
        <a:srgbClr val="005064"/>
      </a:dk2>
      <a:lt2>
        <a:srgbClr val="CCE3E9"/>
      </a:lt2>
      <a:accent1>
        <a:srgbClr val="00718F"/>
      </a:accent1>
      <a:accent2>
        <a:srgbClr val="78B4C4"/>
      </a:accent2>
      <a:accent3>
        <a:srgbClr val="A7C800"/>
      </a:accent3>
      <a:accent4>
        <a:srgbClr val="4899AF"/>
      </a:accent4>
      <a:accent5>
        <a:srgbClr val="E1100A"/>
      </a:accent5>
      <a:accent6>
        <a:srgbClr val="DFDCD7"/>
      </a:accent6>
      <a:hlink>
        <a:srgbClr val="00718F"/>
      </a:hlink>
      <a:folHlink>
        <a:srgbClr val="78B4C4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spcBef>
            <a:spcPts val="600"/>
          </a:spcBef>
          <a:buClr>
            <a:schemeClr val="accent1"/>
          </a:buClr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600"/>
          </a:spcBef>
          <a:buClr>
            <a:schemeClr val="accent1"/>
          </a:buClr>
          <a:defRPr sz="1600" dirty="0" err="1" smtClean="0"/>
        </a:defPPr>
      </a:lstStyle>
    </a:txDef>
  </a:objectDefaults>
  <a:extraClrSchemeLst/>
  <a:custClrLst>
    <a:custClr name="Gothaer Blau 35%">
      <a:srgbClr val="A8CFD9"/>
    </a:custClr>
    <a:custClr name="Gothaer Gruen 75%">
      <a:srgbClr val="BDD640"/>
    </a:custClr>
    <a:custClr name="Gothaer Gruen 50%">
      <a:srgbClr val="D3E380"/>
    </a:custClr>
    <a:custClr name="Gothaer Gruen 35%">
      <a:srgbClr val="E0ECA6"/>
    </a:custClr>
    <a:custClr name="Gothaer Gruen 20%">
      <a:srgbClr val="EDF4CC"/>
    </a:custClr>
    <a:custClr name="Gothaer Grau 75% ">
      <a:srgbClr val="E7E5E1"/>
    </a:custClr>
    <a:custClr name="Gothaer Grau 50%">
      <a:srgbClr val="EFEDEB"/>
    </a:custClr>
    <a:custClr name="Gothaer Grau 35%">
      <a:srgbClr val="F4F3F1"/>
    </a:custClr>
    <a:custClr name="Gothaer Grau 20%">
      <a:srgbClr val="F9F8F7"/>
    </a:custClr>
  </a:custClrLst>
  <a:extLst>
    <a:ext uri="{05A4C25C-085E-4340-85A3-A5531E510DB2}">
      <thm15:themeFamily xmlns:thm15="http://schemas.microsoft.com/office/thememl/2012/main" name="Gothaer_Master_16zu9_2019_07_01.potx" id="{7C60479F-0095-4116-8E03-4FC3C72EC8E5}" vid="{C325FA83-EE0D-4A84-AC90-F6CE061CDC5A}"/>
    </a:ext>
  </a:extLst>
</a:theme>
</file>

<file path=ppt/theme/theme2.xml><?xml version="1.0" encoding="utf-8"?>
<a:theme xmlns:a="http://schemas.openxmlformats.org/drawingml/2006/main" name="1_Gothaer 2019">
  <a:themeElements>
    <a:clrScheme name="Gothaer02">
      <a:dk1>
        <a:srgbClr val="000000"/>
      </a:dk1>
      <a:lt1>
        <a:srgbClr val="FFFFFF"/>
      </a:lt1>
      <a:dk2>
        <a:srgbClr val="005064"/>
      </a:dk2>
      <a:lt2>
        <a:srgbClr val="CCE3E9"/>
      </a:lt2>
      <a:accent1>
        <a:srgbClr val="00718F"/>
      </a:accent1>
      <a:accent2>
        <a:srgbClr val="78B4C4"/>
      </a:accent2>
      <a:accent3>
        <a:srgbClr val="A7C800"/>
      </a:accent3>
      <a:accent4>
        <a:srgbClr val="4899AF"/>
      </a:accent4>
      <a:accent5>
        <a:srgbClr val="E1100A"/>
      </a:accent5>
      <a:accent6>
        <a:srgbClr val="DFDCD7"/>
      </a:accent6>
      <a:hlink>
        <a:srgbClr val="00718F"/>
      </a:hlink>
      <a:folHlink>
        <a:srgbClr val="78B4C4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spcBef>
            <a:spcPts val="600"/>
          </a:spcBef>
          <a:buClr>
            <a:schemeClr val="accent1"/>
          </a:buClr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600"/>
          </a:spcBef>
          <a:buClr>
            <a:schemeClr val="accent1"/>
          </a:buClr>
          <a:defRPr sz="1600" dirty="0" err="1" smtClean="0"/>
        </a:defPPr>
      </a:lstStyle>
    </a:txDef>
  </a:objectDefaults>
  <a:extraClrSchemeLst/>
  <a:custClrLst>
    <a:custClr name="Gothaer Blau 35%">
      <a:srgbClr val="A8CFD9"/>
    </a:custClr>
    <a:custClr name="Gothaer Gruen 75%">
      <a:srgbClr val="BDD640"/>
    </a:custClr>
    <a:custClr name="Gothaer Gruen 50%">
      <a:srgbClr val="D3E380"/>
    </a:custClr>
    <a:custClr name="Gothaer Gruen 35%">
      <a:srgbClr val="E0ECA6"/>
    </a:custClr>
    <a:custClr name="Gothaer Gruen 20%">
      <a:srgbClr val="EDF4CC"/>
    </a:custClr>
    <a:custClr name="Gothaer Grau 75% ">
      <a:srgbClr val="E7E5E1"/>
    </a:custClr>
    <a:custClr name="Gothaer Grau 50%">
      <a:srgbClr val="EFEDEB"/>
    </a:custClr>
    <a:custClr name="Gothaer Grau 35%">
      <a:srgbClr val="F4F3F1"/>
    </a:custClr>
    <a:custClr name="Gothaer Grau 20%">
      <a:srgbClr val="F9F8F7"/>
    </a:custClr>
  </a:custClrLst>
  <a:extLst>
    <a:ext uri="{05A4C25C-085E-4340-85A3-A5531E510DB2}">
      <thm15:themeFamily xmlns:thm15="http://schemas.microsoft.com/office/thememl/2012/main" name="Gothaer_Master_16zu9_2019_07_01.potx" id="{7C60479F-0095-4116-8E03-4FC3C72EC8E5}" vid="{C325FA83-EE0D-4A84-AC90-F6CE061CDC5A}"/>
    </a:ext>
  </a:extLst>
</a:theme>
</file>

<file path=ppt/theme/theme3.xml><?xml version="1.0" encoding="utf-8"?>
<a:theme xmlns:a="http://schemas.openxmlformats.org/drawingml/2006/main" name="2_Gothaer 2019">
  <a:themeElements>
    <a:clrScheme name="Gothaer02">
      <a:dk1>
        <a:srgbClr val="000000"/>
      </a:dk1>
      <a:lt1>
        <a:srgbClr val="FFFFFF"/>
      </a:lt1>
      <a:dk2>
        <a:srgbClr val="005064"/>
      </a:dk2>
      <a:lt2>
        <a:srgbClr val="CCE3E9"/>
      </a:lt2>
      <a:accent1>
        <a:srgbClr val="00718F"/>
      </a:accent1>
      <a:accent2>
        <a:srgbClr val="78B4C4"/>
      </a:accent2>
      <a:accent3>
        <a:srgbClr val="A7C800"/>
      </a:accent3>
      <a:accent4>
        <a:srgbClr val="4899AF"/>
      </a:accent4>
      <a:accent5>
        <a:srgbClr val="E1100A"/>
      </a:accent5>
      <a:accent6>
        <a:srgbClr val="DFDCD7"/>
      </a:accent6>
      <a:hlink>
        <a:srgbClr val="00718F"/>
      </a:hlink>
      <a:folHlink>
        <a:srgbClr val="78B4C4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spcBef>
            <a:spcPts val="600"/>
          </a:spcBef>
          <a:buClr>
            <a:schemeClr val="accent1"/>
          </a:buClr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600"/>
          </a:spcBef>
          <a:buClr>
            <a:schemeClr val="accent1"/>
          </a:buClr>
          <a:defRPr sz="1600" dirty="0" err="1" smtClean="0"/>
        </a:defPPr>
      </a:lstStyle>
    </a:txDef>
  </a:objectDefaults>
  <a:extraClrSchemeLst/>
  <a:custClrLst>
    <a:custClr name="Gothaer Blau 35%">
      <a:srgbClr val="A8CFD9"/>
    </a:custClr>
    <a:custClr name="Gothaer Gruen 75%">
      <a:srgbClr val="BDD640"/>
    </a:custClr>
    <a:custClr name="Gothaer Gruen 50%">
      <a:srgbClr val="D3E380"/>
    </a:custClr>
    <a:custClr name="Gothaer Gruen 35%">
      <a:srgbClr val="E0ECA6"/>
    </a:custClr>
    <a:custClr name="Gothaer Gruen 20%">
      <a:srgbClr val="EDF4CC"/>
    </a:custClr>
    <a:custClr name="Gothaer Grau 75% ">
      <a:srgbClr val="E7E5E1"/>
    </a:custClr>
    <a:custClr name="Gothaer Grau 50%">
      <a:srgbClr val="EFEDEB"/>
    </a:custClr>
    <a:custClr name="Gothaer Grau 35%">
      <a:srgbClr val="F4F3F1"/>
    </a:custClr>
    <a:custClr name="Gothaer Grau 20%">
      <a:srgbClr val="F9F8F7"/>
    </a:custClr>
  </a:custClrLst>
  <a:extLst>
    <a:ext uri="{05A4C25C-085E-4340-85A3-A5531E510DB2}">
      <thm15:themeFamily xmlns:thm15="http://schemas.microsoft.com/office/thememl/2012/main" name="Gothaer_Master_16zu9_2019_07_01.potx" id="{7C60479F-0095-4116-8E03-4FC3C72EC8E5}" vid="{C325FA83-EE0D-4A84-AC90-F6CE061CDC5A}"/>
    </a:ext>
  </a:extLst>
</a:theme>
</file>

<file path=ppt/theme/theme4.xml><?xml version="1.0" encoding="utf-8"?>
<a:theme xmlns:a="http://schemas.openxmlformats.org/drawingml/2006/main" name="Office">
  <a:themeElements>
    <a:clrScheme name="Gothaer">
      <a:dk1>
        <a:sysClr val="windowText" lastClr="000000"/>
      </a:dk1>
      <a:lt1>
        <a:sysClr val="window" lastClr="FFFFFF"/>
      </a:lt1>
      <a:dk2>
        <a:srgbClr val="000000"/>
      </a:dk2>
      <a:lt2>
        <a:srgbClr val="DFDCD7"/>
      </a:lt2>
      <a:accent1>
        <a:srgbClr val="00718F"/>
      </a:accent1>
      <a:accent2>
        <a:srgbClr val="78B4C4"/>
      </a:accent2>
      <a:accent3>
        <a:srgbClr val="A7C800"/>
      </a:accent3>
      <a:accent4>
        <a:srgbClr val="525252"/>
      </a:accent4>
      <a:accent5>
        <a:srgbClr val="A5A5A5"/>
      </a:accent5>
      <a:accent6>
        <a:srgbClr val="E1100A"/>
      </a:accent6>
      <a:hlink>
        <a:srgbClr val="00718F"/>
      </a:hlink>
      <a:folHlink>
        <a:srgbClr val="78B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Gothaer">
      <a:dk1>
        <a:sysClr val="windowText" lastClr="000000"/>
      </a:dk1>
      <a:lt1>
        <a:sysClr val="window" lastClr="FFFFFF"/>
      </a:lt1>
      <a:dk2>
        <a:srgbClr val="000000"/>
      </a:dk2>
      <a:lt2>
        <a:srgbClr val="DFDCD7"/>
      </a:lt2>
      <a:accent1>
        <a:srgbClr val="00718F"/>
      </a:accent1>
      <a:accent2>
        <a:srgbClr val="78B4C4"/>
      </a:accent2>
      <a:accent3>
        <a:srgbClr val="A7C800"/>
      </a:accent3>
      <a:accent4>
        <a:srgbClr val="525252"/>
      </a:accent4>
      <a:accent5>
        <a:srgbClr val="A5A5A5"/>
      </a:accent5>
      <a:accent6>
        <a:srgbClr val="E1100A"/>
      </a:accent6>
      <a:hlink>
        <a:srgbClr val="00718F"/>
      </a:hlink>
      <a:folHlink>
        <a:srgbClr val="78B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Gothaer_Master_16zu9_2019_07_01</Template>
  <TotalTime>0</TotalTime>
  <Words>1624</Words>
  <Application>Microsoft Office PowerPoint</Application>
  <PresentationFormat>Breitbild</PresentationFormat>
  <Paragraphs>408</Paragraphs>
  <Slides>29</Slides>
  <Notes>8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7" baseType="lpstr">
      <vt:lpstr>Arial</vt:lpstr>
      <vt:lpstr>Calibri</vt:lpstr>
      <vt:lpstr>Segoe UI</vt:lpstr>
      <vt:lpstr>Symbol</vt:lpstr>
      <vt:lpstr>Gothaer 2019</vt:lpstr>
      <vt:lpstr>1_Gothaer 2019</vt:lpstr>
      <vt:lpstr>2_Gothaer 2019</vt:lpstr>
      <vt:lpstr>think-cell Folie</vt:lpstr>
      <vt:lpstr>Die neuen Gothaer SBU Tarife</vt:lpstr>
      <vt:lpstr>PowerPoint-Präsentation</vt:lpstr>
      <vt:lpstr>PowerPoint-Präsentation</vt:lpstr>
      <vt:lpstr>Die neue SBU Premium der Gothaer…</vt:lpstr>
      <vt:lpstr>PowerPoint-Präsentation</vt:lpstr>
      <vt:lpstr>Die Beiträge der neuen SBU-Familie im Überblick</vt:lpstr>
      <vt:lpstr>PowerPoint-Präsentation</vt:lpstr>
      <vt:lpstr>Blick in die Vergleicher und in den Wettbewerb</vt:lpstr>
      <vt:lpstr>Annahme: Der Wettbewerber präsentiert den Tarif mit</vt:lpstr>
      <vt:lpstr>Berufsgruppen mit starken TOP-Platzierungen (TOP 5)</vt:lpstr>
      <vt:lpstr>PowerPoint-Präsentation</vt:lpstr>
      <vt:lpstr>PowerPoint-Präsentation</vt:lpstr>
      <vt:lpstr>Die neue SBU Premium der Gothaer…</vt:lpstr>
      <vt:lpstr>Die neue SBU Premium der Gothaer…</vt:lpstr>
      <vt:lpstr>Verkürzung der Abfragezeiträume – und zwar für alle!</vt:lpstr>
      <vt:lpstr>Finanzielle Angemessenheit und Untersuchungsgrenzen</vt:lpstr>
      <vt:lpstr>Deutliche Verbesserungen bei Schüler*innen</vt:lpstr>
      <vt:lpstr>PowerPoint-Präsentation</vt:lpstr>
      <vt:lpstr>Die neue SBU Premium der Gothaer…</vt:lpstr>
      <vt:lpstr>PowerPoint-Präsentation</vt:lpstr>
      <vt:lpstr>Karrieregarantie - jetzt auch für Selbstständige!</vt:lpstr>
      <vt:lpstr>Einzigartige Work-Life-Balance Option</vt:lpstr>
      <vt:lpstr>Hervorragende Zukunftsperspektive mit Anwartschaft auf RiLV</vt:lpstr>
      <vt:lpstr>Die neue SBU Premium der Gothaer…</vt:lpstr>
      <vt:lpstr>PowerPoint-Präsentation</vt:lpstr>
      <vt:lpstr>Deutlich verbesserte AU-Klausel</vt:lpstr>
      <vt:lpstr>Faires Überbrückungsgeld</vt:lpstr>
      <vt:lpstr>PowerPoint-Präsentation</vt:lpstr>
      <vt:lpstr>Für Sie erreichbar</vt:lpstr>
    </vt:vector>
  </TitlesOfParts>
  <Manager>Vorname, Name</Manager>
  <Company>Gothaer Versicherung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>PowerPoint-Master</dc:subject>
  <dc:creator>Carsten Hölzemann</dc:creator>
  <dc:description>Optimiert für PowerPoint 2016</dc:description>
  <cp:lastModifiedBy>Kern Norbert</cp:lastModifiedBy>
  <cp:revision>30</cp:revision>
  <cp:lastPrinted>2023-06-14T05:32:10Z</cp:lastPrinted>
  <dcterms:created xsi:type="dcterms:W3CDTF">2023-06-01T08:26:23Z</dcterms:created>
  <dcterms:modified xsi:type="dcterms:W3CDTF">2023-07-13T09:49:24Z</dcterms:modified>
  <cp:category>PowerPoint-Master</cp:category>
</cp:coreProperties>
</file>