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805" r:id="rId2"/>
    <p:sldId id="846" r:id="rId3"/>
    <p:sldId id="857" r:id="rId4"/>
    <p:sldId id="856" r:id="rId5"/>
    <p:sldId id="848" r:id="rId6"/>
    <p:sldId id="858" r:id="rId7"/>
    <p:sldId id="811" r:id="rId8"/>
    <p:sldId id="859" r:id="rId9"/>
    <p:sldId id="861" r:id="rId10"/>
    <p:sldId id="816" r:id="rId11"/>
    <p:sldId id="832" r:id="rId12"/>
    <p:sldId id="862" r:id="rId13"/>
    <p:sldId id="863" r:id="rId14"/>
    <p:sldId id="865" r:id="rId15"/>
    <p:sldId id="864" r:id="rId16"/>
    <p:sldId id="866" r:id="rId17"/>
    <p:sldId id="808" r:id="rId18"/>
    <p:sldId id="814" r:id="rId19"/>
    <p:sldId id="868" r:id="rId20"/>
    <p:sldId id="869" r:id="rId21"/>
    <p:sldId id="872" r:id="rId22"/>
    <p:sldId id="875" r:id="rId23"/>
    <p:sldId id="874" r:id="rId24"/>
    <p:sldId id="830" r:id="rId25"/>
    <p:sldId id="842" r:id="rId26"/>
    <p:sldId id="878" r:id="rId27"/>
    <p:sldId id="879" r:id="rId28"/>
    <p:sldId id="853" r:id="rId29"/>
    <p:sldId id="854" r:id="rId30"/>
    <p:sldId id="855" r:id="rId31"/>
    <p:sldId id="828" r:id="rId32"/>
    <p:sldId id="838" r:id="rId33"/>
    <p:sldId id="850" r:id="rId34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dy Golde" initials="MG" lastIdx="2" clrIdx="0">
    <p:extLst>
      <p:ext uri="{19B8F6BF-5375-455C-9EA6-DF929625EA0E}">
        <p15:presenceInfo xmlns:p15="http://schemas.microsoft.com/office/powerpoint/2012/main" userId="Mandy Golde" providerId="None"/>
      </p:ext>
    </p:extLst>
  </p:cmAuthor>
  <p:cmAuthor id="2" name="Katrin Berheide" initials="KB" lastIdx="1" clrIdx="1">
    <p:extLst>
      <p:ext uri="{19B8F6BF-5375-455C-9EA6-DF929625EA0E}">
        <p15:presenceInfo xmlns:p15="http://schemas.microsoft.com/office/powerpoint/2012/main" userId="Katrin Berheid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CCFFCC"/>
    <a:srgbClr val="FAC090"/>
    <a:srgbClr val="0066FF"/>
    <a:srgbClr val="067C4A"/>
    <a:srgbClr val="0000FF"/>
    <a:srgbClr val="CCECFF"/>
    <a:srgbClr val="0099FF"/>
    <a:srgbClr val="008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8" autoAdjust="0"/>
    <p:restoredTop sz="93077" autoAdjust="0"/>
  </p:normalViewPr>
  <p:slideViewPr>
    <p:cSldViewPr>
      <p:cViewPr varScale="1">
        <p:scale>
          <a:sx n="118" d="100"/>
          <a:sy n="118" d="100"/>
        </p:scale>
        <p:origin x="1326" y="102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2" d="100"/>
        <a:sy n="122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1164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976254487905907E-2"/>
          <c:y val="0.19581713659598216"/>
          <c:w val="0.8569790715358836"/>
          <c:h val="0.62338354488261782"/>
        </c:manualLayout>
      </c:layou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TR3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06B-4374-A253-7407978AD009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06B-4374-A253-7407978AD009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06B-4374-A253-7407978AD009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06B-4374-A253-7407978AD009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06B-4374-A253-7407978AD009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06B-4374-A253-7407978AD009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06B-4374-A253-7407978AD009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06B-4374-A253-7407978AD009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706B-4374-A253-7407978AD009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06B-4374-A253-7407978AD009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06B-4374-A253-7407978AD009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06B-4374-A253-7407978AD009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06B-4374-A253-7407978AD009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06B-4374-A253-7407978AD009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06B-4374-A253-7407978AD009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06B-4374-A253-7407978AD009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06B-4374-A253-7407978AD009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706B-4374-A253-7407978AD009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06B-4374-A253-7407978AD009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06B-4374-A253-7407978AD009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06B-4374-A253-7407978AD009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06B-4374-A253-7407978AD009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06B-4374-A253-7407978AD009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06B-4374-A253-7407978AD009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06B-4374-A253-7407978AD009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06B-4374-A253-7407978AD009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06B-4374-A253-7407978AD009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06B-4374-A253-7407978AD009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06B-4374-A253-7407978AD009}"/>
                </c:ext>
              </c:extLst>
            </c:dLbl>
            <c:dLbl>
              <c:idx val="30"/>
              <c:layout>
                <c:manualLayout>
                  <c:x val="2.7246386745933836E-2"/>
                  <c:y val="6.3978484425072937E-2"/>
                </c:manualLayout>
              </c:layout>
              <c:spPr>
                <a:xfrm>
                  <a:off x="4249251" y="2596988"/>
                  <a:ext cx="723887" cy="229407"/>
                </a:xfrm>
                <a:solidFill>
                  <a:srgbClr val="FFFFFF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oundRectCallout">
                      <a:avLst>
                        <a:gd name="adj1" fmla="val -77225"/>
                        <a:gd name="adj2" fmla="val -99787"/>
                        <a:gd name="adj3" fmla="val 16667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2194637935388315"/>
                      <c:h val="6.662511678643236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A-706B-4374-A253-7407978AD009}"/>
                </c:ext>
              </c:extLst>
            </c:dLbl>
            <c:dLbl>
              <c:idx val="3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06B-4374-A253-7407978AD009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06B-4374-A253-7407978AD009}"/>
                </c:ext>
              </c:extLst>
            </c:dLbl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06B-4374-A253-7407978AD009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06B-4374-A253-7407978AD009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06B-4374-A253-7407978AD009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6B-4374-A253-7407978AD009}"/>
                </c:ext>
              </c:extLst>
            </c:dLbl>
            <c:dLbl>
              <c:idx val="3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6B-4374-A253-7407978AD009}"/>
                </c:ext>
              </c:extLst>
            </c:dLbl>
            <c:dLbl>
              <c:idx val="3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6B-4374-A253-7407978AD009}"/>
                </c:ext>
              </c:extLst>
            </c:dLbl>
            <c:dLbl>
              <c:idx val="3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6B-4374-A253-7407978AD009}"/>
                </c:ext>
              </c:extLst>
            </c:dLbl>
            <c:dLbl>
              <c:idx val="4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6B-4374-A253-7407978AD009}"/>
                </c:ext>
              </c:extLst>
            </c:dLbl>
            <c:dLbl>
              <c:idx val="4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6B-4374-A253-7407978AD009}"/>
                </c:ext>
              </c:extLst>
            </c:dLbl>
            <c:dLbl>
              <c:idx val="4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6B-4374-A253-7407978AD009}"/>
                </c:ext>
              </c:extLst>
            </c:dLbl>
            <c:dLbl>
              <c:idx val="4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6B-4374-A253-7407978AD009}"/>
                </c:ext>
              </c:extLst>
            </c:dLbl>
            <c:spPr>
              <a:solidFill>
                <a:srgbClr val="FFFFFF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ound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</c:ext>
            </c:extLst>
          </c:dLbls>
          <c:cat>
            <c:numRef>
              <c:f>Tabelle1!$A$2:$A$46</c:f>
              <c:numCache>
                <c:formatCode>General</c:formatCode>
                <c:ptCount val="4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</c:numCache>
            </c:numRef>
          </c:cat>
          <c:val>
            <c:numRef>
              <c:f>Tabelle1!$B$2:$B$46</c:f>
              <c:numCache>
                <c:formatCode>General</c:formatCode>
                <c:ptCount val="45"/>
                <c:pt idx="0">
                  <c:v>80.03</c:v>
                </c:pt>
                <c:pt idx="1">
                  <c:v>82.83</c:v>
                </c:pt>
                <c:pt idx="2">
                  <c:v>85.78</c:v>
                </c:pt>
                <c:pt idx="3">
                  <c:v>88.33</c:v>
                </c:pt>
                <c:pt idx="4">
                  <c:v>91.14</c:v>
                </c:pt>
                <c:pt idx="5">
                  <c:v>93.97</c:v>
                </c:pt>
                <c:pt idx="6">
                  <c:v>97.18</c:v>
                </c:pt>
                <c:pt idx="7">
                  <c:v>101.05</c:v>
                </c:pt>
                <c:pt idx="8">
                  <c:v>105.43</c:v>
                </c:pt>
                <c:pt idx="9">
                  <c:v>110.83</c:v>
                </c:pt>
                <c:pt idx="10">
                  <c:v>117.43</c:v>
                </c:pt>
                <c:pt idx="11">
                  <c:v>125.87</c:v>
                </c:pt>
                <c:pt idx="12">
                  <c:v>136.82</c:v>
                </c:pt>
                <c:pt idx="13">
                  <c:v>150.24</c:v>
                </c:pt>
                <c:pt idx="14">
                  <c:v>166.1</c:v>
                </c:pt>
                <c:pt idx="15">
                  <c:v>183.88</c:v>
                </c:pt>
                <c:pt idx="16">
                  <c:v>202.85</c:v>
                </c:pt>
                <c:pt idx="17">
                  <c:v>223.03</c:v>
                </c:pt>
                <c:pt idx="18">
                  <c:v>243.96</c:v>
                </c:pt>
                <c:pt idx="19">
                  <c:v>264.89999999999998</c:v>
                </c:pt>
                <c:pt idx="20">
                  <c:v>286.97000000000003</c:v>
                </c:pt>
                <c:pt idx="21">
                  <c:v>311.07</c:v>
                </c:pt>
                <c:pt idx="22">
                  <c:v>339.03</c:v>
                </c:pt>
                <c:pt idx="23">
                  <c:v>371.8</c:v>
                </c:pt>
                <c:pt idx="24">
                  <c:v>409.96</c:v>
                </c:pt>
                <c:pt idx="25">
                  <c:v>454.76</c:v>
                </c:pt>
                <c:pt idx="26">
                  <c:v>506.16</c:v>
                </c:pt>
                <c:pt idx="27">
                  <c:v>562.12</c:v>
                </c:pt>
                <c:pt idx="28">
                  <c:v>624.26</c:v>
                </c:pt>
                <c:pt idx="29">
                  <c:v>692.3</c:v>
                </c:pt>
                <c:pt idx="30">
                  <c:v>767.11</c:v>
                </c:pt>
                <c:pt idx="31">
                  <c:v>848.93</c:v>
                </c:pt>
                <c:pt idx="32">
                  <c:v>945.27</c:v>
                </c:pt>
                <c:pt idx="33">
                  <c:v>1057.1600000000001</c:v>
                </c:pt>
                <c:pt idx="34">
                  <c:v>1189.3399999999999</c:v>
                </c:pt>
                <c:pt idx="35">
                  <c:v>1349.54</c:v>
                </c:pt>
                <c:pt idx="36">
                  <c:v>1534.34</c:v>
                </c:pt>
                <c:pt idx="37">
                  <c:v>1735.4</c:v>
                </c:pt>
                <c:pt idx="38">
                  <c:v>1971.98</c:v>
                </c:pt>
                <c:pt idx="39">
                  <c:v>2245.9</c:v>
                </c:pt>
                <c:pt idx="40">
                  <c:v>2563.5300000000002</c:v>
                </c:pt>
                <c:pt idx="41">
                  <c:v>2948.56</c:v>
                </c:pt>
                <c:pt idx="42">
                  <c:v>3362.8</c:v>
                </c:pt>
                <c:pt idx="43">
                  <c:v>3863.82</c:v>
                </c:pt>
                <c:pt idx="44">
                  <c:v>4458.91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C-3EAA-4DB5-AA20-4652C902FB56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TR1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3EAA-4DB5-AA20-4652C902FB5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3EAA-4DB5-AA20-4652C902FB5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3EAA-4DB5-AA20-4652C902FB5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3EAA-4DB5-AA20-4652C902FB5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3EAA-4DB5-AA20-4652C902FB56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3EAA-4DB5-AA20-4652C902FB56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3EAA-4DB5-AA20-4652C902FB56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3EAA-4DB5-AA20-4652C902FB56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3EAA-4DB5-AA20-4652C902FB56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3EAA-4DB5-AA20-4652C902FB56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3EAA-4DB5-AA20-4652C902FB56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3EAA-4DB5-AA20-4652C902FB56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3EAA-4DB5-AA20-4652C902FB56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3EAA-4DB5-AA20-4652C902FB56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B-3EAA-4DB5-AA20-4652C902FB56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C-3EAA-4DB5-AA20-4652C902FB56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D-3EAA-4DB5-AA20-4652C902FB56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E-3EAA-4DB5-AA20-4652C902FB56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F-3EAA-4DB5-AA20-4652C902FB56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0-3EAA-4DB5-AA20-4652C902FB56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1-3EAA-4DB5-AA20-4652C902FB56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2-3EAA-4DB5-AA20-4652C902FB56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3-3EAA-4DB5-AA20-4652C902FB56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4-3EAA-4DB5-AA20-4652C902FB56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5-3EAA-4DB5-AA20-4652C902FB56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6-3EAA-4DB5-AA20-4652C902FB56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7-3EAA-4DB5-AA20-4652C902FB56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8-3EAA-4DB5-AA20-4652C902FB56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9-3EAA-4DB5-AA20-4652C902FB56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A-3EAA-4DB5-AA20-4652C902FB56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B-3EAA-4DB5-AA20-4652C902FB56}"/>
                </c:ext>
              </c:extLst>
            </c:dLbl>
            <c:dLbl>
              <c:idx val="3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C-3EAA-4DB5-AA20-4652C902FB56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D-3EAA-4DB5-AA20-4652C902FB56}"/>
                </c:ext>
              </c:extLst>
            </c:dLbl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E-3EAA-4DB5-AA20-4652C902FB56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F-3EAA-4DB5-AA20-4652C902FB56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0-3EAA-4DB5-AA20-4652C902FB56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1-3EAA-4DB5-AA20-4652C902FB56}"/>
                </c:ext>
              </c:extLst>
            </c:dLbl>
            <c:dLbl>
              <c:idx val="3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2-3EAA-4DB5-AA20-4652C902FB56}"/>
                </c:ext>
              </c:extLst>
            </c:dLbl>
            <c:dLbl>
              <c:idx val="3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3-3EAA-4DB5-AA20-4652C902FB56}"/>
                </c:ext>
              </c:extLst>
            </c:dLbl>
            <c:dLbl>
              <c:idx val="3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4-3EAA-4DB5-AA20-4652C902FB56}"/>
                </c:ext>
              </c:extLst>
            </c:dLbl>
            <c:dLbl>
              <c:idx val="4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5-3EAA-4DB5-AA20-4652C902FB56}"/>
                </c:ext>
              </c:extLst>
            </c:dLbl>
            <c:dLbl>
              <c:idx val="4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6-3EAA-4DB5-AA20-4652C902FB56}"/>
                </c:ext>
              </c:extLst>
            </c:dLbl>
            <c:dLbl>
              <c:idx val="4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7-3EAA-4DB5-AA20-4652C902FB56}"/>
                </c:ext>
              </c:extLst>
            </c:dLbl>
            <c:dLbl>
              <c:idx val="4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8-3EAA-4DB5-AA20-4652C902FB56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Tabelle1!$A$2:$A$46</c:f>
              <c:numCache>
                <c:formatCode>General</c:formatCode>
                <c:ptCount val="4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</c:numCache>
            </c:numRef>
          </c:cat>
          <c:val>
            <c:numRef>
              <c:f>Tabelle1!$C$2:$C$46</c:f>
              <c:numCache>
                <c:formatCode>General</c:formatCode>
                <c:ptCount val="45"/>
                <c:pt idx="0">
                  <c:v>780.88</c:v>
                </c:pt>
                <c:pt idx="1">
                  <c:v>780.88</c:v>
                </c:pt>
                <c:pt idx="2">
                  <c:v>780.88</c:v>
                </c:pt>
                <c:pt idx="3">
                  <c:v>780.88</c:v>
                </c:pt>
                <c:pt idx="4">
                  <c:v>780.88</c:v>
                </c:pt>
                <c:pt idx="5">
                  <c:v>780.88</c:v>
                </c:pt>
                <c:pt idx="6">
                  <c:v>780.88</c:v>
                </c:pt>
                <c:pt idx="7">
                  <c:v>780.88</c:v>
                </c:pt>
                <c:pt idx="8">
                  <c:v>780.88</c:v>
                </c:pt>
                <c:pt idx="9">
                  <c:v>780.88</c:v>
                </c:pt>
                <c:pt idx="10">
                  <c:v>780.88</c:v>
                </c:pt>
                <c:pt idx="11">
                  <c:v>780.88</c:v>
                </c:pt>
                <c:pt idx="12">
                  <c:v>780.88</c:v>
                </c:pt>
                <c:pt idx="13">
                  <c:v>780.88</c:v>
                </c:pt>
                <c:pt idx="14">
                  <c:v>780.88</c:v>
                </c:pt>
                <c:pt idx="15">
                  <c:v>780.88</c:v>
                </c:pt>
                <c:pt idx="16">
                  <c:v>780.88</c:v>
                </c:pt>
                <c:pt idx="17">
                  <c:v>780.88</c:v>
                </c:pt>
                <c:pt idx="18">
                  <c:v>780.88</c:v>
                </c:pt>
                <c:pt idx="19">
                  <c:v>780.88</c:v>
                </c:pt>
                <c:pt idx="20">
                  <c:v>780.88</c:v>
                </c:pt>
                <c:pt idx="21">
                  <c:v>780.88</c:v>
                </c:pt>
                <c:pt idx="22">
                  <c:v>780.88</c:v>
                </c:pt>
                <c:pt idx="23">
                  <c:v>780.88</c:v>
                </c:pt>
                <c:pt idx="24">
                  <c:v>780.88</c:v>
                </c:pt>
                <c:pt idx="25">
                  <c:v>780.88</c:v>
                </c:pt>
                <c:pt idx="26">
                  <c:v>780.88</c:v>
                </c:pt>
                <c:pt idx="27">
                  <c:v>780.88</c:v>
                </c:pt>
                <c:pt idx="28">
                  <c:v>780.88</c:v>
                </c:pt>
                <c:pt idx="29">
                  <c:v>780.88</c:v>
                </c:pt>
                <c:pt idx="30">
                  <c:v>780.88</c:v>
                </c:pt>
                <c:pt idx="31">
                  <c:v>780.88</c:v>
                </c:pt>
                <c:pt idx="32">
                  <c:v>780.88</c:v>
                </c:pt>
                <c:pt idx="33">
                  <c:v>780.88</c:v>
                </c:pt>
                <c:pt idx="34">
                  <c:v>780.88</c:v>
                </c:pt>
                <c:pt idx="35">
                  <c:v>780.88</c:v>
                </c:pt>
                <c:pt idx="36">
                  <c:v>780.88</c:v>
                </c:pt>
                <c:pt idx="37">
                  <c:v>780.88</c:v>
                </c:pt>
                <c:pt idx="38">
                  <c:v>780.88</c:v>
                </c:pt>
                <c:pt idx="39">
                  <c:v>780.88</c:v>
                </c:pt>
                <c:pt idx="40">
                  <c:v>780.88</c:v>
                </c:pt>
                <c:pt idx="41">
                  <c:v>780.88</c:v>
                </c:pt>
                <c:pt idx="42">
                  <c:v>780.88</c:v>
                </c:pt>
                <c:pt idx="43">
                  <c:v>780.88</c:v>
                </c:pt>
                <c:pt idx="44">
                  <c:v>780.88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59-3EAA-4DB5-AA20-4652C902FB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415792"/>
        <c:axId val="482419072"/>
      </c:lineChart>
      <c:catAx>
        <c:axId val="4824157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 smtClean="0"/>
                  <a:t>Laufzeit in Jahren</a:t>
                </a:r>
                <a:endParaRPr lang="de-DE" dirty="0"/>
              </a:p>
            </c:rich>
          </c:tx>
          <c:layout>
            <c:manualLayout>
              <c:xMode val="edge"/>
              <c:yMode val="edge"/>
              <c:x val="0.75998418749222008"/>
              <c:y val="0.873822225243731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82419072"/>
        <c:crosses val="autoZero"/>
        <c:auto val="1"/>
        <c:lblAlgn val="ctr"/>
        <c:lblOffset val="100"/>
        <c:noMultiLvlLbl val="0"/>
      </c:catAx>
      <c:valAx>
        <c:axId val="48241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 smtClean="0"/>
                  <a:t>Nettobeiträge </a:t>
                </a:r>
                <a:endParaRPr lang="de-DE" dirty="0"/>
              </a:p>
            </c:rich>
          </c:tx>
          <c:layout>
            <c:manualLayout>
              <c:xMode val="edge"/>
              <c:yMode val="edge"/>
              <c:x val="0"/>
              <c:y val="0.172655991123099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8241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3-04-27T14:02:00.854" idx="1">
    <p:pos x="10" y="10"/>
    <p:text>Neue Zahlen liefert Herr Siering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2-19T12:03:08.807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  <p:cm authorId="1" dt="2024-02-19T12:03:14.193" idx="2">
    <p:pos x="146" y="146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>
            <a:lvl1pPr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3075" y="0"/>
            <a:ext cx="2944600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>
            <a:lvl1pPr algn="r"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b" anchorCtr="0" compatLnSpc="1">
            <a:prstTxWarp prst="textNoShape">
              <a:avLst/>
            </a:prstTxWarp>
          </a:bodyPr>
          <a:lstStyle>
            <a:lvl1pPr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3075" y="9429990"/>
            <a:ext cx="2944600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b" anchorCtr="0" compatLnSpc="1">
            <a:prstTxWarp prst="textNoShape">
              <a:avLst/>
            </a:prstTxWarp>
          </a:bodyPr>
          <a:lstStyle>
            <a:lvl1pPr algn="r" defTabSz="958765">
              <a:defRPr sz="1300" u="none"/>
            </a:lvl1pPr>
          </a:lstStyle>
          <a:p>
            <a:pPr>
              <a:defRPr/>
            </a:pPr>
            <a:fld id="{B9577112-7C1E-4011-9AD7-F6F56F7B31D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14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>
            <a:lvl1pPr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3075" y="0"/>
            <a:ext cx="2944600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>
            <a:lvl1pPr algn="r"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887" y="4715788"/>
            <a:ext cx="4983903" cy="4466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b" anchorCtr="0" compatLnSpc="1">
            <a:prstTxWarp prst="textNoShape">
              <a:avLst/>
            </a:prstTxWarp>
          </a:bodyPr>
          <a:lstStyle>
            <a:lvl1pPr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3075" y="9429990"/>
            <a:ext cx="2944600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b" anchorCtr="0" compatLnSpc="1">
            <a:prstTxWarp prst="textNoShape">
              <a:avLst/>
            </a:prstTxWarp>
          </a:bodyPr>
          <a:lstStyle>
            <a:lvl1pPr algn="r" defTabSz="958765">
              <a:defRPr sz="1300" u="none"/>
            </a:lvl1pPr>
          </a:lstStyle>
          <a:p>
            <a:pPr>
              <a:defRPr/>
            </a:pPr>
            <a:fld id="{561738DA-6087-4B7E-BD05-19D1DB4107B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6438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/>
          </a:p>
        </p:txBody>
      </p:sp>
      <p:sp>
        <p:nvSpPr>
          <p:cNvPr id="6554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063C8AB-98F8-40DD-8AD8-DF716E48356C}" type="slidenum">
              <a:rPr lang="de-DE" smtClean="0"/>
              <a:pPr/>
              <a:t>2</a:t>
            </a:fld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3789273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481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421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6467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Einstufung in (7) Berufsklassen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1774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de-DE" altLang="de-DE" dirty="0" smtClean="0"/>
              <a:t>(</a:t>
            </a:r>
            <a:r>
              <a:rPr lang="de-DE" altLang="de-DE" b="1" dirty="0" smtClean="0"/>
              <a:t>XL, XXL </a:t>
            </a:r>
            <a:r>
              <a:rPr lang="de-DE" altLang="de-DE" dirty="0" smtClean="0"/>
              <a:t>und </a:t>
            </a:r>
            <a:r>
              <a:rPr lang="de-DE" altLang="de-DE" b="1" dirty="0" smtClean="0"/>
              <a:t>XXL plus</a:t>
            </a:r>
            <a:r>
              <a:rPr lang="de-DE" altLang="de-DE" dirty="0" smtClean="0"/>
              <a:t>)</a:t>
            </a:r>
          </a:p>
          <a:p>
            <a:pPr lvl="1">
              <a:defRPr/>
            </a:pPr>
            <a:endParaRPr lang="de-DE" alt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6067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2</a:t>
            </a:r>
            <a:r>
              <a:rPr lang="de-DE" baseline="0" dirty="0" smtClean="0"/>
              <a:t> Folien ´neues </a:t>
            </a:r>
            <a:r>
              <a:rPr lang="de-DE" baseline="0" dirty="0" err="1" smtClean="0"/>
              <a:t>bild</a:t>
            </a:r>
            <a:r>
              <a:rPr lang="de-DE" baseline="0" dirty="0" smtClean="0"/>
              <a:t> passt nicht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6125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2318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7970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36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7588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228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72366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07707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6358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8909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4841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42028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Haus</a:t>
            </a:r>
            <a:r>
              <a:rPr lang="de-DE" baseline="0" dirty="0" smtClean="0"/>
              <a:t> / Arztpraxis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11525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4992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1418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dirty="0" smtClean="0"/>
          </a:p>
        </p:txBody>
      </p:sp>
      <p:sp>
        <p:nvSpPr>
          <p:cNvPr id="6554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063C8AB-98F8-40DD-8AD8-DF716E48356C}" type="slidenum">
              <a:rPr lang="de-DE" smtClean="0"/>
              <a:pPr/>
              <a:t>33</a:t>
            </a:fld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1550930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89138"/>
            <a:ext cx="7772400" cy="1143000"/>
          </a:xfrm>
        </p:spPr>
        <p:txBody>
          <a:bodyPr/>
          <a:lstStyle>
            <a:lvl1pPr algn="ctr">
              <a:defRPr sz="3700"/>
            </a:lvl1pPr>
          </a:lstStyle>
          <a:p>
            <a:pPr lvl="0"/>
            <a:r>
              <a:rPr lang="de-DE" noProof="0" smtClean="0"/>
              <a:t>Titel Präsentation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de-DE" noProof="0" smtClean="0"/>
              <a:t>Untertitel Präsentation</a:t>
            </a: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35"/>
            <a:ext cx="8756076" cy="96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47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B1B47-0C53-4F84-BCDF-D321021DFB5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3303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0A5E2-A732-4F51-998B-C8200BE1CD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7549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844675"/>
            <a:ext cx="4076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86300" y="1844675"/>
            <a:ext cx="4076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F04EB-58B5-4122-82E8-1BB537E77E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5025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E775F-E44A-4BFE-8315-10AF761D5F7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3458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0200D-4518-4FCA-BF6B-8AC2391782F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6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CCC77-89A2-4011-9095-47F37909EC7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2757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8BCB4-CD0C-4138-93EB-DCC5690010E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438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E8D05-4684-4DD0-8EFC-065D76485C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7327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249FC-8923-4492-A1F4-81A26B083FB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0899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6550" y="1219200"/>
            <a:ext cx="2076450" cy="47402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219200"/>
            <a:ext cx="6076950" cy="47402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91172-E01D-4C39-8AC8-7F069D4BA14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9109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457200" y="1844675"/>
            <a:ext cx="8305800" cy="4114800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CA04F-69A0-4694-A18C-D7DDA8FCF52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5315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1219200"/>
            <a:ext cx="8305800" cy="47402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B49AC-A94C-4907-897B-6B115CF2443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6547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844675"/>
            <a:ext cx="40767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86300" y="1844675"/>
            <a:ext cx="40767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B7FBE-B9A3-47AB-9F67-EAA0E8A42A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2270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844675"/>
            <a:ext cx="40767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</p:nvPr>
        </p:nvSpPr>
        <p:spPr>
          <a:xfrm>
            <a:off x="4686300" y="1844675"/>
            <a:ext cx="4076700" cy="4114800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5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A2D8A-25EC-49FA-85FD-95B6EE2BADF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6969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FBCB9C-97D8-46C7-91EA-A6856439AEB6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468314" y="2277534"/>
            <a:ext cx="8280400" cy="4032251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4049" y="6309321"/>
            <a:ext cx="3454400" cy="384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61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35"/>
            <a:ext cx="8756076" cy="965027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19200"/>
            <a:ext cx="830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44675"/>
            <a:ext cx="8305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Klicken Sie, um die Formate des Vorlagentextes zu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</p:txBody>
      </p:sp>
      <p:sp>
        <p:nvSpPr>
          <p:cNvPr id="1036" name="Rectangle 12" descr="hallo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8200" y="6297613"/>
            <a:ext cx="3905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fld id="{B8FBCB9C-97D8-46C7-91EA-A6856439AEB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55" r:id="rId1"/>
    <p:sldLayoutId id="2147485441" r:id="rId2"/>
    <p:sldLayoutId id="2147485442" r:id="rId3"/>
    <p:sldLayoutId id="2147485443" r:id="rId4"/>
    <p:sldLayoutId id="2147485444" r:id="rId5"/>
    <p:sldLayoutId id="2147485445" r:id="rId6"/>
    <p:sldLayoutId id="2147485446" r:id="rId7"/>
    <p:sldLayoutId id="2147485447" r:id="rId8"/>
    <p:sldLayoutId id="2147485448" r:id="rId9"/>
    <p:sldLayoutId id="2147485449" r:id="rId10"/>
    <p:sldLayoutId id="2147485450" r:id="rId11"/>
    <p:sldLayoutId id="2147485451" r:id="rId12"/>
    <p:sldLayoutId id="2147485452" r:id="rId13"/>
    <p:sldLayoutId id="2147485453" r:id="rId14"/>
    <p:sldLayoutId id="2147485454" r:id="rId15"/>
    <p:sldLayoutId id="2147485456" r:id="rId16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70000"/>
        </a:spcBef>
        <a:spcAft>
          <a:spcPct val="0"/>
        </a:spcAft>
        <a:buClr>
          <a:srgbClr val="067C4A"/>
        </a:buClr>
        <a:buFont typeface="Wingdings" pitchFamily="2" charset="2"/>
        <a:buChar char="ü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0663" algn="l" rtl="0" eaLnBrk="0" fontAlgn="base" hangingPunct="0">
        <a:spcBef>
          <a:spcPct val="50000"/>
        </a:spcBef>
        <a:spcAft>
          <a:spcPct val="0"/>
        </a:spcAft>
        <a:buClr>
          <a:srgbClr val="067C4A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50000"/>
        </a:spcBef>
        <a:spcAft>
          <a:spcPct val="0"/>
        </a:spcAft>
        <a:buClr>
          <a:srgbClr val="067C4A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s://tarifrechner.interrisk.de/Basis.html" TargetMode="Externa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s://www.youtube.com/watch?v=oskhO3HGfEY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://www.interrisk.de/mappe-risikoleben" TargetMode="Externa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visio.interrisk.de/live-archiv/3/?cID=687&amp;auth=a035d955" TargetMode="Externa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05" r="5795" b="16598"/>
          <a:stretch/>
        </p:blipFill>
        <p:spPr>
          <a:xfrm>
            <a:off x="-36512" y="1196752"/>
            <a:ext cx="8784976" cy="5472608"/>
          </a:xfrm>
          <a:prstGeom prst="rect">
            <a:avLst/>
          </a:prstGeom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7504" y="1341438"/>
            <a:ext cx="8352284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120000"/>
              </a:lnSpc>
              <a:spcBef>
                <a:spcPct val="70000"/>
              </a:spcBef>
              <a:buClr>
                <a:srgbClr val="067C4A"/>
              </a:buClr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50000"/>
              </a:spcBef>
              <a:buClr>
                <a:srgbClr val="067C4A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50000"/>
              </a:spcBef>
              <a:buClr>
                <a:srgbClr val="067C4A"/>
              </a:buClr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4400" b="1" u="none" dirty="0" smtClean="0">
                <a:solidFill>
                  <a:srgbClr val="067C4A"/>
                </a:solidFill>
              </a:rPr>
              <a:t>Risikolebensversicherung</a:t>
            </a:r>
            <a:endParaRPr lang="de-DE" altLang="de-DE" sz="4400" b="1" u="none" dirty="0" smtClean="0">
              <a:solidFill>
                <a:srgbClr val="067C4A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de-DE" altLang="de-DE" sz="3600" u="none" dirty="0" smtClean="0">
              <a:solidFill>
                <a:srgbClr val="067C4A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de-DE" altLang="de-DE" sz="3600" u="none" dirty="0">
              <a:solidFill>
                <a:srgbClr val="067C4A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de-DE" altLang="de-DE" sz="3600" u="none" dirty="0" smtClean="0">
              <a:solidFill>
                <a:srgbClr val="067C4A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de-DE" altLang="de-DE" sz="3600" u="none" dirty="0">
              <a:solidFill>
                <a:srgbClr val="067C4A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de-DE" altLang="de-DE" sz="3600" u="none" dirty="0" smtClean="0">
              <a:solidFill>
                <a:srgbClr val="067C4A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3600" u="none" dirty="0" smtClean="0">
                <a:solidFill>
                  <a:srgbClr val="067C4A"/>
                </a:solidFill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3600" u="none" dirty="0" smtClean="0">
                <a:latin typeface="Frutiger 45 Light" pitchFamily="34" charset="0"/>
              </a:rPr>
              <a:t>einfach</a:t>
            </a:r>
            <a:r>
              <a:rPr lang="de-DE" altLang="de-DE" sz="3600" u="none" dirty="0" smtClean="0">
                <a:solidFill>
                  <a:srgbClr val="067C4A"/>
                </a:solidFill>
                <a:latin typeface="Frutiger 45 Light" pitchFamily="34" charset="0"/>
              </a:rPr>
              <a:t> </a:t>
            </a:r>
            <a:r>
              <a:rPr lang="de-DE" altLang="de-DE" sz="3600" b="1" u="none" dirty="0" smtClean="0">
                <a:solidFill>
                  <a:srgbClr val="067C4A"/>
                </a:solidFill>
                <a:latin typeface="Frutiger 45 Light" pitchFamily="34" charset="0"/>
              </a:rPr>
              <a:t>herausragend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de-DE" altLang="de-DE" sz="3600" u="none" dirty="0" smtClean="0">
                <a:solidFill>
                  <a:srgbClr val="067C4A"/>
                </a:solidFill>
                <a:latin typeface="Frutiger 45 Light" pitchFamily="34" charset="0"/>
              </a:rPr>
              <a:t>     </a:t>
            </a:r>
            <a:r>
              <a:rPr lang="de-DE" altLang="de-DE" sz="3600" u="none" dirty="0" smtClean="0">
                <a:latin typeface="Frutiger 45 Light" pitchFamily="34" charset="0"/>
              </a:rPr>
              <a:t>herausragend</a:t>
            </a:r>
            <a:r>
              <a:rPr lang="de-DE" altLang="de-DE" sz="3600" b="1" u="none" dirty="0" smtClean="0">
                <a:latin typeface="Frutiger 45 Light" pitchFamily="34" charset="0"/>
              </a:rPr>
              <a:t> </a:t>
            </a:r>
            <a:r>
              <a:rPr lang="de-DE" altLang="de-DE" sz="3600" b="1" u="none" dirty="0" smtClean="0">
                <a:solidFill>
                  <a:srgbClr val="067C4A"/>
                </a:solidFill>
                <a:latin typeface="Frutiger 45 Light" pitchFamily="34" charset="0"/>
              </a:rPr>
              <a:t>einfach</a:t>
            </a:r>
            <a:r>
              <a:rPr lang="de-DE" altLang="de-DE" sz="3600" b="1" u="none" dirty="0" smtClean="0">
                <a:solidFill>
                  <a:srgbClr val="067C4A"/>
                </a:solidFill>
              </a:rPr>
              <a:t/>
            </a:r>
            <a:br>
              <a:rPr lang="de-DE" altLang="de-DE" sz="3600" b="1" u="none" dirty="0" smtClean="0">
                <a:solidFill>
                  <a:srgbClr val="067C4A"/>
                </a:solidFill>
              </a:rPr>
            </a:br>
            <a:endParaRPr lang="de-DE" sz="3600" u="none" kern="0" dirty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de-DE" altLang="de-DE" u="none" dirty="0" smtClean="0">
              <a:solidFill>
                <a:srgbClr val="067C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9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 bwMode="auto">
          <a:xfrm>
            <a:off x="323001" y="2039452"/>
            <a:ext cx="3811608" cy="1306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399" b="1">
                <a:solidFill>
                  <a:srgbClr val="067C4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399" b="1">
                <a:solidFill>
                  <a:srgbClr val="067C4A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399" b="1">
                <a:solidFill>
                  <a:srgbClr val="067C4A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399" b="1">
                <a:solidFill>
                  <a:srgbClr val="067C4A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399" b="1">
                <a:solidFill>
                  <a:srgbClr val="067C4A"/>
                </a:solidFill>
                <a:latin typeface="Arial" pitchFamily="34" charset="0"/>
              </a:defRPr>
            </a:lvl5pPr>
            <a:lvl6pPr marL="457063" algn="l" rtl="0" fontAlgn="base">
              <a:spcBef>
                <a:spcPct val="0"/>
              </a:spcBef>
              <a:spcAft>
                <a:spcPct val="0"/>
              </a:spcAft>
              <a:defRPr sz="2399" b="1">
                <a:solidFill>
                  <a:srgbClr val="067C4A"/>
                </a:solidFill>
                <a:latin typeface="Arial" pitchFamily="34" charset="0"/>
              </a:defRPr>
            </a:lvl6pPr>
            <a:lvl7pPr marL="914126" algn="l" rtl="0" fontAlgn="base">
              <a:spcBef>
                <a:spcPct val="0"/>
              </a:spcBef>
              <a:spcAft>
                <a:spcPct val="0"/>
              </a:spcAft>
              <a:defRPr sz="2399" b="1">
                <a:solidFill>
                  <a:srgbClr val="067C4A"/>
                </a:solidFill>
                <a:latin typeface="Arial" pitchFamily="34" charset="0"/>
              </a:defRPr>
            </a:lvl7pPr>
            <a:lvl8pPr marL="1371189" algn="l" rtl="0" fontAlgn="base">
              <a:spcBef>
                <a:spcPct val="0"/>
              </a:spcBef>
              <a:spcAft>
                <a:spcPct val="0"/>
              </a:spcAft>
              <a:defRPr sz="2399" b="1">
                <a:solidFill>
                  <a:srgbClr val="067C4A"/>
                </a:solidFill>
                <a:latin typeface="Arial" pitchFamily="34" charset="0"/>
              </a:defRPr>
            </a:lvl8pPr>
            <a:lvl9pPr marL="1828251" algn="l" rtl="0" fontAlgn="base">
              <a:spcBef>
                <a:spcPct val="0"/>
              </a:spcBef>
              <a:spcAft>
                <a:spcPct val="0"/>
              </a:spcAft>
              <a:defRPr sz="2399" b="1">
                <a:solidFill>
                  <a:srgbClr val="067C4A"/>
                </a:solidFill>
                <a:latin typeface="Arial" pitchFamily="34" charset="0"/>
              </a:defRPr>
            </a:lvl9pPr>
          </a:lstStyle>
          <a:p>
            <a:r>
              <a:rPr lang="de-DE" kern="0" dirty="0"/>
              <a:t>Wir für Sie! Unser </a:t>
            </a:r>
            <a:br>
              <a:rPr lang="de-DE" kern="0" dirty="0"/>
            </a:br>
            <a:r>
              <a:rPr lang="de-DE" kern="0" dirty="0"/>
              <a:t>Vertriebsteam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383" y="3475186"/>
            <a:ext cx="1008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41" y="4796880"/>
            <a:ext cx="1008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938" y="4796880"/>
            <a:ext cx="1008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29" y="4722575"/>
            <a:ext cx="1008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196" y="4722575"/>
            <a:ext cx="1008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196" y="3421567"/>
            <a:ext cx="1008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513" y="3466552"/>
            <a:ext cx="1008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643" y="3441128"/>
            <a:ext cx="1008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196" y="2159680"/>
            <a:ext cx="1008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29" y="2159681"/>
            <a:ext cx="1008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862" y="2159682"/>
            <a:ext cx="1008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842" y="4746657"/>
            <a:ext cx="1008000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098" y="3501143"/>
            <a:ext cx="1007977" cy="10079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https://www.interrisk.de/media/img/unternehmen/vorstand/Marcus_Stephan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9" t="5423" b="43065"/>
          <a:stretch/>
        </p:blipFill>
        <p:spPr bwMode="auto">
          <a:xfrm>
            <a:off x="488873" y="3501142"/>
            <a:ext cx="1005169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17"/>
          <a:srcRect t="6921" b="23543"/>
          <a:stretch/>
        </p:blipFill>
        <p:spPr>
          <a:xfrm>
            <a:off x="3488364" y="2174860"/>
            <a:ext cx="968332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6" b="22819"/>
          <a:stretch/>
        </p:blipFill>
        <p:spPr>
          <a:xfrm>
            <a:off x="3441893" y="4756366"/>
            <a:ext cx="1027491" cy="10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292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altLang="de-DE" smtClean="0"/>
              <a:t>Tarifmerkmale: Für jeden das passende Konzept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r="47890" b="52105"/>
          <a:stretch/>
        </p:blipFill>
        <p:spPr>
          <a:xfrm>
            <a:off x="4211960" y="2751332"/>
            <a:ext cx="4698065" cy="2610005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51332"/>
            <a:ext cx="3790800" cy="252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8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/>
          <a:srcRect l="52110" b="52105"/>
          <a:stretch/>
        </p:blipFill>
        <p:spPr>
          <a:xfrm>
            <a:off x="4208951" y="2690263"/>
            <a:ext cx="4554049" cy="2752955"/>
          </a:xfrm>
          <a:prstGeom prst="rect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altLang="de-DE" dirty="0" smtClean="0"/>
              <a:t>Tarifmerkmale: Für jeden das passende Konzept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03188"/>
            <a:ext cx="3789127" cy="252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1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altLang="de-DE" smtClean="0"/>
              <a:t>Tarifmerkmale: Für jeden das passende Konzept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/>
          <a:srcRect t="51030" r="46942"/>
          <a:stretch/>
        </p:blipFill>
        <p:spPr>
          <a:xfrm>
            <a:off x="449653" y="4005064"/>
            <a:ext cx="4032449" cy="224958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3"/>
          <a:srcRect l="52110" t="51030"/>
          <a:stretch/>
        </p:blipFill>
        <p:spPr>
          <a:xfrm>
            <a:off x="4633843" y="4014315"/>
            <a:ext cx="3639690" cy="2249588"/>
          </a:xfrm>
          <a:prstGeom prst="rect">
            <a:avLst/>
          </a:prstGeom>
        </p:spPr>
      </p:pic>
      <p:pic>
        <p:nvPicPr>
          <p:cNvPr id="1026" name="Picture 2" descr="A model house placed on the table (dream home plan image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31" y="1957490"/>
            <a:ext cx="3631492" cy="202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61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262688" y="2263164"/>
            <a:ext cx="1487079" cy="400050"/>
          </a:xfrm>
        </p:spPr>
        <p:txBody>
          <a:bodyPr/>
          <a:lstStyle/>
          <a:p>
            <a:r>
              <a:rPr lang="de-DE" dirty="0" smtClean="0"/>
              <a:t>Beispiel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6262687" y="2836879"/>
            <a:ext cx="2881313" cy="2685240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>
                <a:latin typeface="+mn-lt"/>
              </a:rPr>
              <a:t>Büroangestellter, männlich, Nichtraucher 10 Jahre, kein Motorradrisiko, Eintrittsalter: 30 Jahre,</a:t>
            </a:r>
            <a:br>
              <a:rPr lang="de-DE" dirty="0" smtClean="0">
                <a:latin typeface="+mn-lt"/>
              </a:rPr>
            </a:br>
            <a:r>
              <a:rPr lang="de-DE" dirty="0" err="1" smtClean="0">
                <a:latin typeface="+mn-lt"/>
              </a:rPr>
              <a:t>Endalter</a:t>
            </a:r>
            <a:r>
              <a:rPr lang="de-DE" dirty="0" smtClean="0">
                <a:latin typeface="+mn-lt"/>
              </a:rPr>
              <a:t>: 75 Jahre,</a:t>
            </a:r>
            <a:br>
              <a:rPr lang="de-DE" dirty="0" smtClean="0">
                <a:latin typeface="+mn-lt"/>
              </a:rPr>
            </a:br>
            <a:r>
              <a:rPr lang="de-DE" dirty="0" smtClean="0">
                <a:latin typeface="+mn-lt"/>
              </a:rPr>
              <a:t>Zahlweise jährlich,</a:t>
            </a:r>
            <a:br>
              <a:rPr lang="de-DE" dirty="0" smtClean="0">
                <a:latin typeface="+mn-lt"/>
              </a:rPr>
            </a:br>
            <a:r>
              <a:rPr lang="de-DE" dirty="0" smtClean="0">
                <a:latin typeface="+mn-lt"/>
              </a:rPr>
              <a:t>VS 300.000 Euro konstant</a:t>
            </a:r>
            <a:r>
              <a:rPr lang="de-DE" sz="1350" dirty="0"/>
              <a:t/>
            </a:r>
            <a:br>
              <a:rPr lang="de-DE" sz="1350" dirty="0"/>
            </a:br>
            <a:endParaRPr lang="de-DE" sz="1350" dirty="0"/>
          </a:p>
          <a:p>
            <a:endParaRPr lang="de-DE" sz="1350" dirty="0"/>
          </a:p>
        </p:txBody>
      </p:sp>
      <p:sp>
        <p:nvSpPr>
          <p:cNvPr id="7" name="Rechteck 6"/>
          <p:cNvSpPr/>
          <p:nvPr/>
        </p:nvSpPr>
        <p:spPr>
          <a:xfrm>
            <a:off x="222134" y="5584726"/>
            <a:ext cx="662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kern="0" dirty="0">
                <a:latin typeface="+mj-lt"/>
              </a:rPr>
              <a:t>Einfach selbst berechnen:</a:t>
            </a:r>
          </a:p>
          <a:p>
            <a:r>
              <a:rPr lang="de-DE" sz="1800" kern="0" dirty="0">
                <a:latin typeface="+mj-lt"/>
                <a:hlinkClick r:id="rId2"/>
              </a:rPr>
              <a:t>https://tarifrechner.interrisk.de/Basis.html</a:t>
            </a:r>
            <a:r>
              <a:rPr lang="de-DE" sz="1800" kern="0" dirty="0">
                <a:latin typeface="+mj-lt"/>
              </a:rPr>
              <a:t> </a:t>
            </a:r>
            <a:endParaRPr lang="de-DE" sz="1800" b="1" kern="0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317108176"/>
              </p:ext>
            </p:extLst>
          </p:nvPr>
        </p:nvGraphicFramePr>
        <p:xfrm>
          <a:off x="107504" y="1967810"/>
          <a:ext cx="5936109" cy="3443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117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3709301" cy="28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altLang="de-DE" dirty="0" smtClean="0"/>
              <a:t>Berufsbezogene Kalkulation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457200" y="1844675"/>
            <a:ext cx="8305800" cy="4114800"/>
          </a:xfrm>
        </p:spPr>
        <p:txBody>
          <a:bodyPr/>
          <a:lstStyle/>
          <a:p>
            <a:pPr>
              <a:defRPr/>
            </a:pPr>
            <a:endParaRPr lang="de-DE" dirty="0" smtClean="0"/>
          </a:p>
          <a:p>
            <a:pPr marL="522287" lvl="1" indent="0">
              <a:buFont typeface="Wingdings" panose="05000000000000000000" pitchFamily="2" charset="2"/>
              <a:buNone/>
              <a:defRPr/>
            </a:pPr>
            <a:r>
              <a:rPr lang="de-DE" dirty="0" smtClean="0">
                <a:solidFill>
                  <a:srgbClr val="FF0000"/>
                </a:solidFill>
              </a:rPr>
              <a:t/>
            </a:r>
            <a:br>
              <a:rPr lang="de-DE" dirty="0" smtClean="0">
                <a:solidFill>
                  <a:srgbClr val="FF0000"/>
                </a:solidFill>
              </a:rPr>
            </a:br>
            <a:r>
              <a:rPr lang="de-DE" dirty="0" smtClean="0">
                <a:solidFill>
                  <a:srgbClr val="FF0000"/>
                </a:solidFill>
              </a:rPr>
              <a:t/>
            </a:r>
            <a:br>
              <a:rPr lang="de-DE" dirty="0" smtClean="0">
                <a:solidFill>
                  <a:srgbClr val="FF0000"/>
                </a:solidFill>
              </a:rPr>
            </a:br>
            <a:r>
              <a:rPr lang="de-DE" dirty="0" smtClean="0">
                <a:solidFill>
                  <a:srgbClr val="FF0000"/>
                </a:solidFill>
              </a:rPr>
              <a:t/>
            </a:r>
            <a:br>
              <a:rPr lang="de-DE" dirty="0" smtClean="0">
                <a:solidFill>
                  <a:srgbClr val="FF0000"/>
                </a:solidFill>
              </a:rPr>
            </a:br>
            <a:endParaRPr lang="de-DE" dirty="0" smtClean="0">
              <a:solidFill>
                <a:srgbClr val="FF0000"/>
              </a:solidFill>
            </a:endParaRPr>
          </a:p>
          <a:p>
            <a:pPr marL="522287" lvl="1" indent="0">
              <a:buFont typeface="Wingdings" panose="05000000000000000000" pitchFamily="2" charset="2"/>
              <a:buNone/>
              <a:defRPr/>
            </a:pPr>
            <a:endParaRPr lang="de-DE" dirty="0">
              <a:solidFill>
                <a:srgbClr val="FF0000"/>
              </a:solidFill>
            </a:endParaRPr>
          </a:p>
          <a:p>
            <a:pPr marL="522287" lvl="1" indent="0">
              <a:buFont typeface="Wingdings" panose="05000000000000000000" pitchFamily="2" charset="2"/>
              <a:buNone/>
              <a:defRPr/>
            </a:pPr>
            <a:endParaRPr lang="de-DE" dirty="0" smtClean="0">
              <a:solidFill>
                <a:srgbClr val="FF0000"/>
              </a:solidFill>
            </a:endParaRPr>
          </a:p>
          <a:p>
            <a:pPr marL="522287" lvl="1" indent="0">
              <a:buFont typeface="Wingdings" panose="05000000000000000000" pitchFamily="2" charset="2"/>
              <a:buNone/>
              <a:defRPr/>
            </a:pPr>
            <a:r>
              <a:rPr lang="de-DE" dirty="0" smtClean="0">
                <a:solidFill>
                  <a:srgbClr val="FF0000"/>
                </a:solidFill>
              </a:rPr>
              <a:t/>
            </a:r>
            <a:br>
              <a:rPr lang="de-DE" dirty="0" smtClean="0">
                <a:solidFill>
                  <a:srgbClr val="FF0000"/>
                </a:solidFill>
              </a:rPr>
            </a:br>
            <a:endParaRPr lang="de-DE" dirty="0">
              <a:solidFill>
                <a:srgbClr val="FF0000"/>
              </a:solidFill>
            </a:endParaRPr>
          </a:p>
          <a:p>
            <a:pPr>
              <a:defRPr/>
            </a:pPr>
            <a:endParaRPr lang="de-DE" altLang="de-DE" dirty="0" smtClean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392433"/>
              </p:ext>
            </p:extLst>
          </p:nvPr>
        </p:nvGraphicFramePr>
        <p:xfrm>
          <a:off x="3598199" y="2420888"/>
          <a:ext cx="4896882" cy="320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1425">
                  <a:extLst>
                    <a:ext uri="{9D8B030D-6E8A-4147-A177-3AD203B41FA5}">
                      <a16:colId xmlns:a16="http://schemas.microsoft.com/office/drawing/2014/main" val="1142351148"/>
                    </a:ext>
                  </a:extLst>
                </a:gridCol>
                <a:gridCol w="3645457">
                  <a:extLst>
                    <a:ext uri="{9D8B030D-6E8A-4147-A177-3AD203B41FA5}">
                      <a16:colId xmlns:a16="http://schemas.microsoft.com/office/drawing/2014/main" val="2393374265"/>
                    </a:ext>
                  </a:extLst>
                </a:gridCol>
              </a:tblGrid>
              <a:tr h="620925">
                <a:tc>
                  <a:txBody>
                    <a:bodyPr/>
                    <a:lstStyle/>
                    <a:p>
                      <a:r>
                        <a:rPr lang="de-DE" sz="1800" dirty="0" smtClean="0"/>
                        <a:t>Berufs-klasse</a:t>
                      </a:r>
                      <a:endParaRPr lang="de-DE" sz="1800" dirty="0"/>
                    </a:p>
                  </a:txBody>
                  <a:tcPr marL="91429" marR="91429" marT="45710" marB="45710">
                    <a:solidFill>
                      <a:srgbClr val="067C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 smtClean="0"/>
                        <a:t>Beispiel</a:t>
                      </a:r>
                      <a:endParaRPr lang="de-DE" sz="1800" dirty="0"/>
                    </a:p>
                  </a:txBody>
                  <a:tcPr marL="91429" marR="91429" marT="45710" marB="45710">
                    <a:solidFill>
                      <a:srgbClr val="067C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8719207"/>
                  </a:ext>
                </a:extLst>
              </a:tr>
              <a:tr h="359671">
                <a:tc>
                  <a:txBody>
                    <a:bodyPr/>
                    <a:lstStyle/>
                    <a:p>
                      <a:pPr algn="ctr"/>
                      <a:r>
                        <a:rPr lang="de-DE" sz="1800" dirty="0" smtClean="0"/>
                        <a:t>1</a:t>
                      </a:r>
                      <a:endParaRPr lang="de-DE" sz="1800" dirty="0"/>
                    </a:p>
                  </a:txBody>
                  <a:tcPr marL="91429" marR="91429" marT="45710" marB="45710"/>
                </a:tc>
                <a:tc>
                  <a:txBody>
                    <a:bodyPr/>
                    <a:lstStyle/>
                    <a:p>
                      <a:r>
                        <a:rPr lang="de-DE" sz="1800" i="0" dirty="0" smtClean="0"/>
                        <a:t>Nur mit ärztlichem</a:t>
                      </a:r>
                      <a:r>
                        <a:rPr lang="de-DE" sz="1800" i="0" baseline="0" dirty="0" smtClean="0"/>
                        <a:t> Zeugnis</a:t>
                      </a:r>
                      <a:endParaRPr lang="de-DE" sz="1800" i="0" dirty="0"/>
                    </a:p>
                  </a:txBody>
                  <a:tcPr marL="91429" marR="91429" marT="45710" marB="45710"/>
                </a:tc>
                <a:extLst>
                  <a:ext uri="{0D108BD9-81ED-4DB2-BD59-A6C34878D82A}">
                    <a16:rowId xmlns:a16="http://schemas.microsoft.com/office/drawing/2014/main" val="4217515283"/>
                  </a:ext>
                </a:extLst>
              </a:tr>
              <a:tr h="359671">
                <a:tc>
                  <a:txBody>
                    <a:bodyPr/>
                    <a:lstStyle/>
                    <a:p>
                      <a:pPr algn="ctr"/>
                      <a:r>
                        <a:rPr lang="de-DE" sz="1800" dirty="0" smtClean="0"/>
                        <a:t>2</a:t>
                      </a:r>
                      <a:endParaRPr lang="de-DE" sz="1800" dirty="0"/>
                    </a:p>
                  </a:txBody>
                  <a:tcPr marL="91429" marR="91429" marT="45710" marB="4571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smtClean="0"/>
                        <a:t>Kaufmännische(r) Angestellte(r)</a:t>
                      </a:r>
                    </a:p>
                  </a:txBody>
                  <a:tcPr marL="91429" marR="91429" marT="45710" marB="45710"/>
                </a:tc>
                <a:extLst>
                  <a:ext uri="{0D108BD9-81ED-4DB2-BD59-A6C34878D82A}">
                    <a16:rowId xmlns:a16="http://schemas.microsoft.com/office/drawing/2014/main" val="1075670002"/>
                  </a:ext>
                </a:extLst>
              </a:tr>
              <a:tr h="359671">
                <a:tc>
                  <a:txBody>
                    <a:bodyPr/>
                    <a:lstStyle/>
                    <a:p>
                      <a:pPr algn="ctr"/>
                      <a:r>
                        <a:rPr lang="de-DE" sz="1800" dirty="0" smtClean="0"/>
                        <a:t>3</a:t>
                      </a:r>
                      <a:endParaRPr lang="de-DE" sz="1800" dirty="0"/>
                    </a:p>
                  </a:txBody>
                  <a:tcPr marL="91429" marR="91429" marT="45710" marB="45710"/>
                </a:tc>
                <a:tc>
                  <a:txBody>
                    <a:bodyPr/>
                    <a:lstStyle/>
                    <a:p>
                      <a:r>
                        <a:rPr lang="de-DE" sz="1800" dirty="0" smtClean="0"/>
                        <a:t>Student(in), Schüler(in)</a:t>
                      </a:r>
                      <a:endParaRPr lang="de-DE" sz="1800" dirty="0"/>
                    </a:p>
                  </a:txBody>
                  <a:tcPr marL="91429" marR="91429" marT="45710" marB="45710"/>
                </a:tc>
                <a:extLst>
                  <a:ext uri="{0D108BD9-81ED-4DB2-BD59-A6C34878D82A}">
                    <a16:rowId xmlns:a16="http://schemas.microsoft.com/office/drawing/2014/main" val="459014739"/>
                  </a:ext>
                </a:extLst>
              </a:tr>
              <a:tr h="359671">
                <a:tc>
                  <a:txBody>
                    <a:bodyPr/>
                    <a:lstStyle/>
                    <a:p>
                      <a:pPr algn="ctr"/>
                      <a:r>
                        <a:rPr lang="de-DE" sz="1800" dirty="0" smtClean="0"/>
                        <a:t>4</a:t>
                      </a:r>
                      <a:endParaRPr lang="de-DE" sz="1800" dirty="0"/>
                    </a:p>
                  </a:txBody>
                  <a:tcPr marL="91429" marR="91429" marT="45710" marB="45710"/>
                </a:tc>
                <a:tc>
                  <a:txBody>
                    <a:bodyPr/>
                    <a:lstStyle/>
                    <a:p>
                      <a:r>
                        <a:rPr lang="de-DE" sz="1800" dirty="0" smtClean="0"/>
                        <a:t>Steward(</a:t>
                      </a:r>
                      <a:r>
                        <a:rPr lang="de-DE" sz="1800" dirty="0" err="1" smtClean="0"/>
                        <a:t>ess</a:t>
                      </a:r>
                      <a:r>
                        <a:rPr lang="de-DE" sz="1800" dirty="0" smtClean="0"/>
                        <a:t>)</a:t>
                      </a:r>
                      <a:endParaRPr lang="de-DE" sz="1800" dirty="0"/>
                    </a:p>
                  </a:txBody>
                  <a:tcPr marL="91429" marR="91429" marT="45710" marB="45710"/>
                </a:tc>
                <a:extLst>
                  <a:ext uri="{0D108BD9-81ED-4DB2-BD59-A6C34878D82A}">
                    <a16:rowId xmlns:a16="http://schemas.microsoft.com/office/drawing/2014/main" val="726414584"/>
                  </a:ext>
                </a:extLst>
              </a:tr>
              <a:tr h="359671">
                <a:tc>
                  <a:txBody>
                    <a:bodyPr/>
                    <a:lstStyle/>
                    <a:p>
                      <a:pPr algn="ctr"/>
                      <a:r>
                        <a:rPr lang="de-DE" sz="18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de-DE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10" marB="45710"/>
                </a:tc>
                <a:tc>
                  <a:txBody>
                    <a:bodyPr/>
                    <a:lstStyle/>
                    <a:p>
                      <a:r>
                        <a:rPr lang="de-DE" sz="1800" dirty="0" smtClean="0"/>
                        <a:t>Nur mit ärztlichem</a:t>
                      </a:r>
                      <a:r>
                        <a:rPr lang="de-DE" sz="1800" baseline="0" dirty="0" smtClean="0"/>
                        <a:t> Zeugnis</a:t>
                      </a:r>
                      <a:endParaRPr lang="de-DE" sz="1800" dirty="0"/>
                    </a:p>
                  </a:txBody>
                  <a:tcPr marL="91429" marR="91429" marT="45710" marB="45710"/>
                </a:tc>
                <a:extLst>
                  <a:ext uri="{0D108BD9-81ED-4DB2-BD59-A6C34878D82A}">
                    <a16:rowId xmlns:a16="http://schemas.microsoft.com/office/drawing/2014/main" val="2942238746"/>
                  </a:ext>
                </a:extLst>
              </a:tr>
              <a:tr h="359671">
                <a:tc>
                  <a:txBody>
                    <a:bodyPr/>
                    <a:lstStyle/>
                    <a:p>
                      <a:pPr algn="ctr"/>
                      <a:r>
                        <a:rPr lang="de-DE" sz="1800" dirty="0" smtClean="0"/>
                        <a:t>6</a:t>
                      </a:r>
                      <a:endParaRPr lang="de-DE" sz="1800" dirty="0"/>
                    </a:p>
                  </a:txBody>
                  <a:tcPr marL="91429" marR="91429" marT="45710" marB="45710"/>
                </a:tc>
                <a:tc>
                  <a:txBody>
                    <a:bodyPr/>
                    <a:lstStyle/>
                    <a:p>
                      <a:r>
                        <a:rPr lang="de-DE" sz="1800" dirty="0" smtClean="0"/>
                        <a:t>Polizist(in) im Außendienst</a:t>
                      </a:r>
                      <a:endParaRPr lang="de-DE" sz="1800" dirty="0"/>
                    </a:p>
                  </a:txBody>
                  <a:tcPr marL="91429" marR="91429" marT="45710" marB="45710"/>
                </a:tc>
                <a:extLst>
                  <a:ext uri="{0D108BD9-81ED-4DB2-BD59-A6C34878D82A}">
                    <a16:rowId xmlns:a16="http://schemas.microsoft.com/office/drawing/2014/main" val="2450224167"/>
                  </a:ext>
                </a:extLst>
              </a:tr>
              <a:tr h="359671">
                <a:tc>
                  <a:txBody>
                    <a:bodyPr/>
                    <a:lstStyle/>
                    <a:p>
                      <a:pPr algn="ctr"/>
                      <a:r>
                        <a:rPr lang="de-DE" sz="1800" dirty="0" smtClean="0"/>
                        <a:t>7</a:t>
                      </a:r>
                      <a:endParaRPr lang="de-DE" sz="1800" dirty="0"/>
                    </a:p>
                  </a:txBody>
                  <a:tcPr marL="91429" marR="91429" marT="45710" marB="45710"/>
                </a:tc>
                <a:tc>
                  <a:txBody>
                    <a:bodyPr/>
                    <a:lstStyle/>
                    <a:p>
                      <a:r>
                        <a:rPr lang="de-DE" sz="1800" dirty="0" smtClean="0"/>
                        <a:t>Dachdecker(in)</a:t>
                      </a:r>
                      <a:endParaRPr lang="de-DE" sz="1800" dirty="0"/>
                    </a:p>
                  </a:txBody>
                  <a:tcPr marL="91429" marR="91429" marT="45710" marB="45710"/>
                </a:tc>
                <a:extLst>
                  <a:ext uri="{0D108BD9-81ED-4DB2-BD59-A6C34878D82A}">
                    <a16:rowId xmlns:a16="http://schemas.microsoft.com/office/drawing/2014/main" val="38606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442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„Günstiger-Option“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457200" y="2613430"/>
            <a:ext cx="3622250" cy="3117056"/>
          </a:xfrm>
        </p:spPr>
        <p:txBody>
          <a:bodyPr/>
          <a:lstStyle/>
          <a:p>
            <a:pPr>
              <a:defRPr/>
            </a:pPr>
            <a:r>
              <a:rPr lang="de-DE" altLang="de-DE" dirty="0">
                <a:latin typeface="+mn-lt"/>
              </a:rPr>
              <a:t>Bis 400.000 € </a:t>
            </a:r>
            <a:r>
              <a:rPr lang="de-DE" altLang="de-DE" dirty="0" smtClean="0">
                <a:latin typeface="+mn-lt"/>
              </a:rPr>
              <a:t>Versicherungssumme: freiwillig ärztliches </a:t>
            </a:r>
            <a:r>
              <a:rPr lang="de-DE" altLang="de-DE" dirty="0">
                <a:latin typeface="+mn-lt"/>
              </a:rPr>
              <a:t>Zeugnis abgegeben </a:t>
            </a:r>
            <a:r>
              <a:rPr lang="de-DE" altLang="de-DE" dirty="0" smtClean="0">
                <a:latin typeface="+mn-lt"/>
                <a:sym typeface="Wingdings" pitchFamily="2" charset="2"/>
              </a:rPr>
              <a:t> </a:t>
            </a:r>
            <a:r>
              <a:rPr lang="de-DE" altLang="de-DE" dirty="0" smtClean="0">
                <a:latin typeface="+mn-lt"/>
              </a:rPr>
              <a:t>günstigere </a:t>
            </a:r>
            <a:r>
              <a:rPr lang="de-DE" altLang="de-DE" dirty="0">
                <a:latin typeface="+mn-lt"/>
              </a:rPr>
              <a:t>Risikoklasse </a:t>
            </a:r>
          </a:p>
          <a:p>
            <a:pPr>
              <a:defRPr/>
            </a:pPr>
            <a:r>
              <a:rPr lang="de-DE" altLang="de-DE" dirty="0">
                <a:latin typeface="+mn-lt"/>
              </a:rPr>
              <a:t>Ab 400.001 € </a:t>
            </a:r>
            <a:r>
              <a:rPr lang="de-DE" altLang="de-DE" dirty="0" smtClean="0">
                <a:latin typeface="+mn-lt"/>
              </a:rPr>
              <a:t>Versicherungssumme: ärztliches </a:t>
            </a:r>
            <a:r>
              <a:rPr lang="de-DE" altLang="de-DE" dirty="0">
                <a:latin typeface="+mn-lt"/>
              </a:rPr>
              <a:t>Zeugnis verpflichtend </a:t>
            </a:r>
            <a:endParaRPr lang="de-DE" altLang="de-DE" dirty="0" smtClean="0">
              <a:latin typeface="+mn-lt"/>
            </a:endParaRPr>
          </a:p>
          <a:p>
            <a:endParaRPr lang="de-DE" dirty="0">
              <a:latin typeface="+mn-lt"/>
            </a:endParaRP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4419599" y="2688004"/>
            <a:ext cx="4305300" cy="3468290"/>
          </a:xfrm>
        </p:spPr>
        <p:txBody>
          <a:bodyPr/>
          <a:lstStyle/>
          <a:p>
            <a:pPr marL="0" indent="0">
              <a:buNone/>
            </a:pPr>
            <a:r>
              <a:rPr lang="de-DE" altLang="de-DE" dirty="0" smtClean="0">
                <a:latin typeface="+mn-lt"/>
              </a:rPr>
              <a:t>Beispiel</a:t>
            </a:r>
            <a:r>
              <a:rPr lang="de-DE" altLang="de-DE" dirty="0">
                <a:latin typeface="+mn-lt"/>
              </a:rPr>
              <a:t>: Nichtraucher, </a:t>
            </a:r>
            <a:r>
              <a:rPr lang="de-DE" altLang="de-DE" dirty="0" smtClean="0">
                <a:latin typeface="+mn-lt"/>
              </a:rPr>
              <a:t>EA 30 </a:t>
            </a:r>
            <a:r>
              <a:rPr lang="de-DE" altLang="de-DE" dirty="0">
                <a:latin typeface="+mn-lt"/>
              </a:rPr>
              <a:t>Jahre, </a:t>
            </a:r>
            <a:r>
              <a:rPr lang="de-DE" altLang="de-DE" dirty="0" smtClean="0">
                <a:latin typeface="+mn-lt"/>
              </a:rPr>
              <a:t>LZ 45 Jahre, 350.000 </a:t>
            </a:r>
            <a:r>
              <a:rPr lang="de-DE" altLang="de-DE" dirty="0">
                <a:latin typeface="+mn-lt"/>
              </a:rPr>
              <a:t>Versicherungssumme konstant, </a:t>
            </a:r>
            <a:r>
              <a:rPr lang="de-DE" altLang="de-DE" dirty="0" smtClean="0">
                <a:latin typeface="+mn-lt"/>
              </a:rPr>
              <a:t>Erzieherin (Risikoklasse </a:t>
            </a:r>
            <a:r>
              <a:rPr lang="de-DE" altLang="de-DE" dirty="0">
                <a:latin typeface="+mn-lt"/>
              </a:rPr>
              <a:t>4 </a:t>
            </a:r>
            <a:r>
              <a:rPr lang="de-DE" altLang="de-DE" dirty="0">
                <a:latin typeface="+mn-lt"/>
                <a:sym typeface="Wingdings" panose="05000000000000000000" pitchFamily="2" charset="2"/>
              </a:rPr>
              <a:t> Risikoklasse 3</a:t>
            </a:r>
            <a:r>
              <a:rPr lang="de-DE" altLang="de-DE" dirty="0">
                <a:latin typeface="+mn-lt"/>
              </a:rPr>
              <a:t>) </a:t>
            </a:r>
            <a:endParaRPr lang="de-DE" altLang="de-DE" dirty="0" smtClean="0">
              <a:latin typeface="+mn-lt"/>
            </a:endParaRPr>
          </a:p>
          <a:p>
            <a:pPr marL="0" indent="0">
              <a:buNone/>
            </a:pPr>
            <a:endParaRPr lang="de-DE" altLang="de-DE" dirty="0" smtClean="0">
              <a:latin typeface="+mn-lt"/>
            </a:endParaRPr>
          </a:p>
          <a:p>
            <a:pPr marL="0" indent="0">
              <a:buNone/>
            </a:pPr>
            <a:endParaRPr lang="de-DE" altLang="de-DE" dirty="0">
              <a:latin typeface="+mn-lt"/>
            </a:endParaRPr>
          </a:p>
          <a:p>
            <a:pPr marL="0" indent="0">
              <a:buNone/>
            </a:pPr>
            <a:r>
              <a:rPr lang="de-DE" altLang="de-DE" dirty="0"/>
              <a:t/>
            </a:r>
            <a:br>
              <a:rPr lang="de-DE" altLang="de-DE" dirty="0"/>
            </a:br>
            <a:endParaRPr lang="de-DE" altLang="de-DE" dirty="0"/>
          </a:p>
          <a:p>
            <a:pPr marL="0" indent="0" algn="r">
              <a:buNone/>
            </a:pPr>
            <a:r>
              <a:rPr lang="de-DE" altLang="de-DE" dirty="0"/>
              <a:t/>
            </a:r>
            <a:br>
              <a:rPr lang="de-DE" altLang="de-DE" dirty="0"/>
            </a:br>
            <a:r>
              <a:rPr lang="de-DE" altLang="de-DE" b="1" dirty="0" smtClean="0">
                <a:solidFill>
                  <a:srgbClr val="FF0000"/>
                </a:solidFill>
              </a:rPr>
              <a:t>Gesamt </a:t>
            </a:r>
            <a:r>
              <a:rPr lang="de-DE" altLang="de-DE" b="1" dirty="0">
                <a:solidFill>
                  <a:srgbClr val="FF0000"/>
                </a:solidFill>
              </a:rPr>
              <a:t>Ersparnis:  </a:t>
            </a:r>
            <a:r>
              <a:rPr lang="de-DE" altLang="de-DE" b="1" dirty="0" smtClean="0">
                <a:solidFill>
                  <a:srgbClr val="FF0000"/>
                </a:solidFill>
              </a:rPr>
              <a:t>904,98 </a:t>
            </a:r>
            <a:r>
              <a:rPr lang="de-DE" altLang="de-DE" b="1" dirty="0">
                <a:solidFill>
                  <a:srgbClr val="FF0000"/>
                </a:solidFill>
              </a:rPr>
              <a:t>€</a:t>
            </a:r>
          </a:p>
          <a:p>
            <a:endParaRPr lang="de-DE" dirty="0"/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/>
          </p:nvPr>
        </p:nvGraphicFramePr>
        <p:xfrm>
          <a:off x="4457701" y="3679196"/>
          <a:ext cx="4305299" cy="1815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5066">
                  <a:extLst>
                    <a:ext uri="{9D8B030D-6E8A-4147-A177-3AD203B41FA5}">
                      <a16:colId xmlns:a16="http://schemas.microsoft.com/office/drawing/2014/main" val="779539617"/>
                    </a:ext>
                  </a:extLst>
                </a:gridCol>
                <a:gridCol w="1217652">
                  <a:extLst>
                    <a:ext uri="{9D8B030D-6E8A-4147-A177-3AD203B41FA5}">
                      <a16:colId xmlns:a16="http://schemas.microsoft.com/office/drawing/2014/main" val="4262079719"/>
                    </a:ext>
                  </a:extLst>
                </a:gridCol>
                <a:gridCol w="1902581">
                  <a:extLst>
                    <a:ext uri="{9D8B030D-6E8A-4147-A177-3AD203B41FA5}">
                      <a16:colId xmlns:a16="http://schemas.microsoft.com/office/drawing/2014/main" val="1002304046"/>
                    </a:ext>
                  </a:extLst>
                </a:gridCol>
              </a:tblGrid>
              <a:tr h="847286"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+mn-lt"/>
                        </a:rPr>
                        <a:t>Jährlicher Beitrag</a:t>
                      </a:r>
                      <a:endParaRPr lang="de-DE" sz="1400" b="1" dirty="0">
                        <a:latin typeface="+mn-lt"/>
                      </a:endParaRPr>
                    </a:p>
                  </a:txBody>
                  <a:tcPr marL="68578" marR="68578" marT="34299" marB="34299">
                    <a:solidFill>
                      <a:srgbClr val="067C4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1" dirty="0" smtClean="0">
                          <a:latin typeface="+mn-lt"/>
                        </a:rPr>
                        <a:t>XXL plus</a:t>
                      </a:r>
                      <a:endParaRPr lang="de-DE" sz="1400" b="1" dirty="0">
                        <a:latin typeface="+mn-lt"/>
                      </a:endParaRPr>
                    </a:p>
                  </a:txBody>
                  <a:tcPr marL="68578" marR="68578" marT="34299" marB="34299">
                    <a:solidFill>
                      <a:srgbClr val="067C4A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1" dirty="0" smtClean="0">
                          <a:latin typeface="+mn-lt"/>
                        </a:rPr>
                        <a:t>XXL plus mit Günstiger-Option</a:t>
                      </a:r>
                      <a:endParaRPr lang="de-DE" sz="1400" b="1" dirty="0">
                        <a:latin typeface="+mn-lt"/>
                      </a:endParaRPr>
                    </a:p>
                  </a:txBody>
                  <a:tcPr marL="68578" marR="68578" marT="34299" marB="34299">
                    <a:solidFill>
                      <a:srgbClr val="067C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741754"/>
                  </a:ext>
                </a:extLst>
              </a:tr>
              <a:tr h="484178"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+mn-lt"/>
                        </a:rPr>
                        <a:t>brutto</a:t>
                      </a:r>
                      <a:endParaRPr lang="de-DE" sz="1400" b="1" dirty="0">
                        <a:latin typeface="+mn-lt"/>
                      </a:endParaRPr>
                    </a:p>
                  </a:txBody>
                  <a:tcPr marL="68578" marR="68578" marT="34299" marB="34299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1" dirty="0" smtClean="0">
                          <a:latin typeface="+mn-lt"/>
                        </a:rPr>
                        <a:t>1.528,74 €</a:t>
                      </a:r>
                      <a:endParaRPr lang="de-DE" sz="1400" b="1" dirty="0">
                        <a:latin typeface="+mn-lt"/>
                      </a:endParaRPr>
                    </a:p>
                  </a:txBody>
                  <a:tcPr marL="68578" marR="68578" marT="34299" marB="34299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1" dirty="0" smtClean="0">
                          <a:latin typeface="+mn-lt"/>
                        </a:rPr>
                        <a:t>1.493,29 €</a:t>
                      </a:r>
                      <a:endParaRPr lang="de-DE" sz="1400" b="1" dirty="0">
                        <a:latin typeface="+mn-lt"/>
                      </a:endParaRPr>
                    </a:p>
                  </a:txBody>
                  <a:tcPr marL="68578" marR="68578" marT="34299" marB="34299"/>
                </a:tc>
                <a:extLst>
                  <a:ext uri="{0D108BD9-81ED-4DB2-BD59-A6C34878D82A}">
                    <a16:rowId xmlns:a16="http://schemas.microsoft.com/office/drawing/2014/main" val="3431874955"/>
                  </a:ext>
                </a:extLst>
              </a:tr>
              <a:tr h="484178">
                <a:tc>
                  <a:txBody>
                    <a:bodyPr/>
                    <a:lstStyle/>
                    <a:p>
                      <a:r>
                        <a:rPr lang="de-DE" sz="1400" b="1" dirty="0" smtClean="0">
                          <a:latin typeface="+mn-lt"/>
                        </a:rPr>
                        <a:t>netto</a:t>
                      </a:r>
                      <a:endParaRPr lang="de-DE" sz="1400" b="1" dirty="0">
                        <a:latin typeface="+mn-lt"/>
                      </a:endParaRPr>
                    </a:p>
                  </a:txBody>
                  <a:tcPr marL="68578" marR="68578" marT="34299" marB="34299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1" dirty="0" smtClean="0">
                          <a:latin typeface="+mn-lt"/>
                        </a:rPr>
                        <a:t>917,25€</a:t>
                      </a:r>
                      <a:endParaRPr lang="de-DE" sz="1400" b="1" dirty="0">
                        <a:latin typeface="+mn-lt"/>
                      </a:endParaRPr>
                    </a:p>
                  </a:txBody>
                  <a:tcPr marL="68578" marR="68578" marT="34299" marB="34299"/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sz="1400" b="1" dirty="0" smtClean="0">
                          <a:latin typeface="+mn-lt"/>
                        </a:rPr>
                        <a:t>895,98€</a:t>
                      </a:r>
                      <a:endParaRPr lang="de-DE" sz="1400" b="1" dirty="0">
                        <a:latin typeface="+mn-lt"/>
                      </a:endParaRPr>
                    </a:p>
                  </a:txBody>
                  <a:tcPr marL="68578" marR="68578" marT="34299" marB="34299"/>
                </a:tc>
                <a:extLst>
                  <a:ext uri="{0D108BD9-81ED-4DB2-BD59-A6C34878D82A}">
                    <a16:rowId xmlns:a16="http://schemas.microsoft.com/office/drawing/2014/main" val="598572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296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10100" y="2132856"/>
            <a:ext cx="4170472" cy="2847851"/>
          </a:xfrm>
        </p:spPr>
        <p:txBody>
          <a:bodyPr/>
          <a:lstStyle/>
          <a:p>
            <a:pPr marL="0" indent="0">
              <a:buNone/>
            </a:pPr>
            <a:r>
              <a:rPr lang="de-DE" dirty="0">
                <a:latin typeface="+mj-lt"/>
              </a:rPr>
              <a:t>Wir machen das zu günstigen Konditionen! </a:t>
            </a:r>
            <a:endParaRPr lang="de-DE" dirty="0" smtClean="0">
              <a:latin typeface="+mj-lt"/>
            </a:endParaRPr>
          </a:p>
          <a:p>
            <a:pPr marL="0" indent="0">
              <a:buNone/>
            </a:pPr>
            <a:r>
              <a:rPr lang="de-DE" dirty="0" smtClean="0">
                <a:latin typeface="+mj-lt"/>
              </a:rPr>
              <a:t>z.B.:</a:t>
            </a:r>
            <a:endParaRPr lang="de-DE" dirty="0">
              <a:latin typeface="+mj-lt"/>
            </a:endParaRPr>
          </a:p>
          <a:p>
            <a:r>
              <a:rPr lang="de-DE" dirty="0">
                <a:latin typeface="+mj-lt"/>
              </a:rPr>
              <a:t>5 Mio. Euro zur Immobilienabsicherung </a:t>
            </a:r>
          </a:p>
          <a:p>
            <a:r>
              <a:rPr lang="de-DE" dirty="0" smtClean="0">
                <a:latin typeface="+mj-lt"/>
              </a:rPr>
              <a:t>4 Mio. Euro zur Geschäftsführerabsicherung</a:t>
            </a:r>
            <a:endParaRPr lang="de-DE" dirty="0">
              <a:latin typeface="+mj-lt"/>
            </a:endParaRPr>
          </a:p>
          <a:p>
            <a:endParaRPr 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Außergewöhnlich hoher Todesfallschutz</a:t>
            </a:r>
            <a:endParaRPr lang="de-DE" altLang="de-DE" dirty="0" smtClean="0"/>
          </a:p>
        </p:txBody>
      </p:sp>
      <p:pic>
        <p:nvPicPr>
          <p:cNvPr id="8" name="Picture 8" descr="Plant seedlings on the coins stack isolated on whit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62" y="2276872"/>
            <a:ext cx="3965833" cy="270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1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altLang="de-DE" dirty="0" smtClean="0"/>
              <a:t>Konzeptauswahl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457200" y="1844675"/>
            <a:ext cx="8305800" cy="4176713"/>
          </a:xfrm>
        </p:spPr>
        <p:txBody>
          <a:bodyPr/>
          <a:lstStyle/>
          <a:p>
            <a:pPr>
              <a:defRPr/>
            </a:pPr>
            <a:r>
              <a:rPr lang="de-DE" altLang="de-DE" dirty="0" smtClean="0"/>
              <a:t>3 Konzepte </a:t>
            </a:r>
          </a:p>
        </p:txBody>
      </p:sp>
      <p:pic>
        <p:nvPicPr>
          <p:cNvPr id="5124" name="Picture 4" descr="Number one, two, and three arranged in a row with wooden blocks, 123 step process, instrcutions, tips, guidance, or planning concep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484" y="2636912"/>
            <a:ext cx="4821449" cy="321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el 1"/>
          <p:cNvSpPr txBox="1">
            <a:spLocks/>
          </p:cNvSpPr>
          <p:nvPr/>
        </p:nvSpPr>
        <p:spPr bwMode="auto">
          <a:xfrm rot="20740642">
            <a:off x="4457930" y="3235901"/>
            <a:ext cx="64807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9pPr>
          </a:lstStyle>
          <a:p>
            <a:r>
              <a:rPr lang="de-DE" altLang="de-DE" sz="2000" u="none" kern="0" dirty="0" smtClean="0">
                <a:solidFill>
                  <a:sysClr val="windowText" lastClr="000000"/>
                </a:solidFill>
              </a:rPr>
              <a:t>XL</a:t>
            </a:r>
          </a:p>
        </p:txBody>
      </p:sp>
      <p:sp>
        <p:nvSpPr>
          <p:cNvPr id="6" name="Rechteck 5"/>
          <p:cNvSpPr/>
          <p:nvPr/>
        </p:nvSpPr>
        <p:spPr>
          <a:xfrm rot="20696939">
            <a:off x="4604038" y="3969261"/>
            <a:ext cx="684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000" b="1" u="none" kern="0" dirty="0" smtClean="0">
                <a:solidFill>
                  <a:sysClr val="windowText" lastClr="000000"/>
                </a:solidFill>
                <a:latin typeface="+mj-lt"/>
              </a:rPr>
              <a:t>XXL</a:t>
            </a:r>
            <a:endParaRPr lang="de-DE" altLang="de-DE" sz="2000" b="1" u="none" kern="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8" name="Rechteck 7"/>
          <p:cNvSpPr/>
          <p:nvPr/>
        </p:nvSpPr>
        <p:spPr>
          <a:xfrm rot="20752592">
            <a:off x="4472349" y="4595332"/>
            <a:ext cx="15582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altLang="de-DE" sz="2000" b="1" u="none" kern="0" dirty="0" smtClean="0">
                <a:solidFill>
                  <a:sysClr val="windowText" lastClr="000000"/>
                </a:solidFill>
                <a:latin typeface="+mj-lt"/>
              </a:rPr>
              <a:t>XXL plus</a:t>
            </a:r>
          </a:p>
          <a:p>
            <a:endParaRPr lang="de-D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463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XXL - Highlights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936232" y="2204864"/>
            <a:ext cx="3826768" cy="4114800"/>
          </a:xfrm>
        </p:spPr>
        <p:txBody>
          <a:bodyPr/>
          <a:lstStyle/>
          <a:p>
            <a:r>
              <a:rPr lang="de-DE" dirty="0"/>
              <a:t>Verlängerung der Laufzeit um bis zu 15 Jahre ohne erneute </a:t>
            </a:r>
            <a:r>
              <a:rPr lang="de-DE" dirty="0" smtClean="0"/>
              <a:t>Gesundheitsprüfung</a:t>
            </a:r>
          </a:p>
          <a:p>
            <a:r>
              <a:rPr lang="de-DE" dirty="0"/>
              <a:t>Sofortleistung bei Pflegebedürftigkeit: 10 % der Versicherungssumme, max. 25.000 </a:t>
            </a:r>
            <a:r>
              <a:rPr lang="de-DE" dirty="0" smtClean="0"/>
              <a:t>€</a:t>
            </a:r>
          </a:p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" y="2348880"/>
            <a:ext cx="4132580" cy="276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7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XXL - Highlights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4480" y="2060848"/>
            <a:ext cx="3672408" cy="4104456"/>
          </a:xfrm>
        </p:spPr>
        <p:txBody>
          <a:bodyPr/>
          <a:lstStyle/>
          <a:p>
            <a:r>
              <a:rPr lang="de-DE" sz="1600" dirty="0"/>
              <a:t>Erhöhung der Versicherungssumme für 6 Monate bei Geburt /Adoption um 50 %,  max. 100.000 € </a:t>
            </a:r>
          </a:p>
          <a:p>
            <a:r>
              <a:rPr lang="de-DE" sz="1600" dirty="0"/>
              <a:t>Todesfallsumme bei Tod eines minderjährigen Kindes der versicherten Person: je Kind bis 3.000 € (</a:t>
            </a:r>
            <a:r>
              <a:rPr lang="de-DE" sz="1600" dirty="0" err="1"/>
              <a:t>XXLplus</a:t>
            </a:r>
            <a:r>
              <a:rPr lang="de-DE" sz="1600" dirty="0"/>
              <a:t> 4.500 Euro</a:t>
            </a:r>
            <a:r>
              <a:rPr lang="de-DE" sz="1600" dirty="0" smtClean="0"/>
              <a:t>)</a:t>
            </a:r>
            <a:endParaRPr lang="de-DE" sz="1600" dirty="0"/>
          </a:p>
          <a:p>
            <a:r>
              <a:rPr lang="de-DE" sz="1600" dirty="0" smtClean="0"/>
              <a:t>Soforthilfe</a:t>
            </a:r>
            <a:r>
              <a:rPr lang="de-DE" sz="1600" dirty="0"/>
              <a:t>: bis 30 % der Versicherungssumme, max. 25.000 €</a:t>
            </a:r>
          </a:p>
          <a:p>
            <a:pPr lvl="1"/>
            <a:r>
              <a:rPr lang="de-DE" sz="1600" dirty="0"/>
              <a:t>bis 5.000 Euro keine Rückforderungen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22" y="2204864"/>
            <a:ext cx="4158245" cy="277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25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XXL - Highlights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4480" y="2060848"/>
            <a:ext cx="3672408" cy="4104456"/>
          </a:xfrm>
        </p:spPr>
        <p:txBody>
          <a:bodyPr/>
          <a:lstStyle/>
          <a:p>
            <a:r>
              <a:rPr lang="de-DE" sz="1600" dirty="0"/>
              <a:t>Organisation einer Kinderbetreuung oder </a:t>
            </a:r>
            <a:br>
              <a:rPr lang="de-DE" sz="1600" dirty="0"/>
            </a:br>
            <a:r>
              <a:rPr lang="de-DE" sz="1600" dirty="0"/>
              <a:t>Haushaltshilfe</a:t>
            </a:r>
          </a:p>
          <a:p>
            <a:r>
              <a:rPr lang="de-DE" sz="1600" dirty="0"/>
              <a:t>Organisation der Überführung</a:t>
            </a:r>
            <a:br>
              <a:rPr lang="de-DE" sz="1600" dirty="0"/>
            </a:br>
            <a:r>
              <a:rPr lang="de-DE" sz="1600" dirty="0"/>
              <a:t>bei Todesfall im Ausland </a:t>
            </a:r>
            <a:br>
              <a:rPr lang="de-DE" sz="1600" dirty="0"/>
            </a:br>
            <a:r>
              <a:rPr lang="de-DE" sz="1600" dirty="0"/>
              <a:t>ggf. auch der dortigen Bestattung</a:t>
            </a:r>
          </a:p>
          <a:p>
            <a:r>
              <a:rPr lang="de-DE" sz="1600" dirty="0"/>
              <a:t>Telefonische Rechtsberatung zu </a:t>
            </a:r>
            <a:br>
              <a:rPr lang="de-DE" sz="1600" dirty="0"/>
            </a:br>
            <a:r>
              <a:rPr lang="de-DE" sz="1600" dirty="0"/>
              <a:t>Fragen des Erbrechts und der </a:t>
            </a:r>
            <a:br>
              <a:rPr lang="de-DE" sz="1600" dirty="0"/>
            </a:br>
            <a:r>
              <a:rPr lang="de-DE" sz="1600" dirty="0"/>
              <a:t>Testamentsgestaltung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3076" name="Picture 4" descr="Tired young mother suffering from experiencing postnatal depression, sitting on floor and holding newborn baby on hands. Single mom, motherhood stressfu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4185084" cy="279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62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Sofortleistung bei schweren Unfallverletzungen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84480" y="2060848"/>
            <a:ext cx="3678520" cy="4104456"/>
          </a:xfrm>
        </p:spPr>
        <p:txBody>
          <a:bodyPr/>
          <a:lstStyle/>
          <a:p>
            <a:pPr marL="0" indent="0">
              <a:buNone/>
            </a:pPr>
            <a:r>
              <a:rPr lang="de-DE" altLang="de-DE" sz="1600" dirty="0"/>
              <a:t>25 % der Versicherungssumme, maximal 25.000 €.  </a:t>
            </a:r>
            <a:br>
              <a:rPr lang="de-DE" altLang="de-DE" sz="1600" dirty="0"/>
            </a:br>
            <a:r>
              <a:rPr lang="de-DE" altLang="de-DE" sz="1600" dirty="0"/>
              <a:t>Zu Schwerverletzung zählen z.B. </a:t>
            </a:r>
          </a:p>
          <a:p>
            <a:pPr marL="285750" indent="-285750">
              <a:defRPr/>
            </a:pPr>
            <a:r>
              <a:rPr lang="de-DE" sz="1600" dirty="0"/>
              <a:t>Querschnittslähmung nach Schädigung des Rückenmarks</a:t>
            </a:r>
          </a:p>
          <a:p>
            <a:pPr marL="285750" indent="-285750">
              <a:defRPr/>
            </a:pPr>
            <a:r>
              <a:rPr lang="de-DE" sz="1600" dirty="0"/>
              <a:t>Amputation einer Hand oder eines Fußes</a:t>
            </a:r>
          </a:p>
          <a:p>
            <a:pPr marL="285750" indent="-285750">
              <a:defRPr/>
            </a:pPr>
            <a:r>
              <a:rPr lang="de-DE" sz="1600" dirty="0"/>
              <a:t>Schädel-Hirn-Trauma II. oder III. Grades</a:t>
            </a:r>
          </a:p>
          <a:p>
            <a:pPr marL="285750" indent="-285750">
              <a:defRPr/>
            </a:pPr>
            <a:r>
              <a:rPr lang="de-DE" sz="1600" dirty="0"/>
              <a:t>dauerhafte Sehkraftminderung auf beiden </a:t>
            </a:r>
            <a:br>
              <a:rPr lang="de-DE" sz="1600" dirty="0"/>
            </a:br>
            <a:r>
              <a:rPr lang="de-DE" sz="1600" dirty="0"/>
              <a:t>Augen um jeweils mindestens 60 %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4315" b="-1707"/>
          <a:stretch/>
        </p:blipFill>
        <p:spPr>
          <a:xfrm>
            <a:off x="395536" y="2204864"/>
            <a:ext cx="4320480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6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Sofortleistung bei schweren Unfallverletzungen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932040" y="2060848"/>
            <a:ext cx="3830960" cy="4104456"/>
          </a:xfrm>
        </p:spPr>
        <p:txBody>
          <a:bodyPr/>
          <a:lstStyle/>
          <a:p>
            <a:pPr marL="285750" indent="-285750">
              <a:defRPr/>
            </a:pPr>
            <a:r>
              <a:rPr lang="de-DE" dirty="0"/>
              <a:t>Kombination aus mindestens zwei der folgenden Verletzungen:</a:t>
            </a:r>
          </a:p>
          <a:p>
            <a:pPr lvl="1" indent="-285750">
              <a:lnSpc>
                <a:spcPct val="120000"/>
              </a:lnSpc>
              <a:buFont typeface="Wingdings" panose="05000000000000000000" pitchFamily="2" charset="2"/>
              <a:buChar char="ü"/>
              <a:defRPr/>
            </a:pPr>
            <a:r>
              <a:rPr lang="de-DE" dirty="0"/>
              <a:t>Bruch eines Oberarm-, Unterarm-, Oberschenkel oder Unterschenkelknochens,</a:t>
            </a:r>
          </a:p>
          <a:p>
            <a:pPr lvl="1" indent="-285750">
              <a:lnSpc>
                <a:spcPct val="120000"/>
              </a:lnSpc>
              <a:buFont typeface="Wingdings" panose="05000000000000000000" pitchFamily="2" charset="2"/>
              <a:buChar char="ü"/>
              <a:defRPr/>
            </a:pPr>
            <a:r>
              <a:rPr lang="de-DE" dirty="0"/>
              <a:t>Wirbelkörperbruch,</a:t>
            </a:r>
          </a:p>
          <a:p>
            <a:pPr lvl="1" indent="-285750">
              <a:lnSpc>
                <a:spcPct val="120000"/>
              </a:lnSpc>
              <a:buFont typeface="Wingdings" panose="05000000000000000000" pitchFamily="2" charset="2"/>
              <a:buChar char="ü"/>
              <a:defRPr/>
            </a:pPr>
            <a:r>
              <a:rPr lang="de-DE" dirty="0"/>
              <a:t>Beckenbruch,</a:t>
            </a:r>
          </a:p>
          <a:p>
            <a:pPr lvl="1" indent="-285750">
              <a:lnSpc>
                <a:spcPct val="120000"/>
              </a:lnSpc>
              <a:buFont typeface="Wingdings" panose="05000000000000000000" pitchFamily="2" charset="2"/>
              <a:buChar char="ü"/>
              <a:defRPr/>
            </a:pPr>
            <a:r>
              <a:rPr lang="de-DE" dirty="0"/>
              <a:t>gewebezerstörender Schaden an Herz, Lunge, Leber, Milz oder Niere.</a:t>
            </a:r>
          </a:p>
        </p:txBody>
      </p:sp>
      <p:pic>
        <p:nvPicPr>
          <p:cNvPr id="6" name="Picture 2" descr="Man with casts having p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52" y="2204864"/>
            <a:ext cx="4049758" cy="276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93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XXL</a:t>
            </a:r>
            <a:r>
              <a:rPr lang="de-DE" dirty="0" err="1">
                <a:solidFill>
                  <a:srgbClr val="FF0000"/>
                </a:solidFill>
              </a:rPr>
              <a:t>plus</a:t>
            </a:r>
            <a:r>
              <a:rPr lang="de-DE" dirty="0"/>
              <a:t> - Highlights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932040" y="2060848"/>
            <a:ext cx="3830960" cy="4104456"/>
          </a:xfrm>
        </p:spPr>
        <p:txBody>
          <a:bodyPr/>
          <a:lstStyle/>
          <a:p>
            <a:r>
              <a:rPr lang="de-DE" dirty="0"/>
              <a:t>Alle Highlights des XXL</a:t>
            </a:r>
          </a:p>
          <a:p>
            <a:r>
              <a:rPr lang="de-DE" dirty="0"/>
              <a:t>Sofortleistung bei </a:t>
            </a:r>
            <a:r>
              <a:rPr lang="de-DE" b="1" dirty="0"/>
              <a:t>Krebs</a:t>
            </a:r>
            <a:r>
              <a:rPr lang="de-DE" dirty="0"/>
              <a:t>: 10 % der Versicherungssumme</a:t>
            </a:r>
          </a:p>
          <a:p>
            <a:r>
              <a:rPr lang="de-DE" dirty="0"/>
              <a:t>Sofortleistung bei </a:t>
            </a:r>
            <a:r>
              <a:rPr lang="de-DE" b="1" dirty="0"/>
              <a:t>Herzinfarkt oder Schlaganfall</a:t>
            </a:r>
            <a:r>
              <a:rPr lang="de-DE" dirty="0"/>
              <a:t>: 10 % der Versicherungssumme</a:t>
            </a:r>
          </a:p>
        </p:txBody>
      </p:sp>
      <p:pic>
        <p:nvPicPr>
          <p:cNvPr id="5" name="Picture 2" descr="Senior caucasian female cancer patient wearing head scarf sitting in wheelchair at hospita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"/>
          <a:stretch/>
        </p:blipFill>
        <p:spPr bwMode="auto">
          <a:xfrm>
            <a:off x="539552" y="2067208"/>
            <a:ext cx="3600400" cy="276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50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altLang="de-DE" dirty="0" smtClean="0"/>
              <a:t>Vorläufiger Versicherungsschutz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468313" y="1919288"/>
            <a:ext cx="4892675" cy="4114800"/>
          </a:xfrm>
        </p:spPr>
        <p:txBody>
          <a:bodyPr/>
          <a:lstStyle/>
          <a:p>
            <a:r>
              <a:rPr lang="de-DE" altLang="de-DE" smtClean="0"/>
              <a:t>Vorläufiger </a:t>
            </a:r>
            <a:r>
              <a:rPr lang="de-DE" altLang="de-DE" u="sng" smtClean="0"/>
              <a:t>beitra</a:t>
            </a:r>
            <a:r>
              <a:rPr lang="de-DE" altLang="de-DE" smtClean="0"/>
              <a:t>g</a:t>
            </a:r>
            <a:r>
              <a:rPr lang="de-DE" altLang="de-DE" u="sng" smtClean="0"/>
              <a:t>sfreier</a:t>
            </a:r>
            <a:r>
              <a:rPr lang="de-DE" altLang="de-DE" smtClean="0"/>
              <a:t> Versicherungsschutz bis zu 150.000 € Versicherungssumme</a:t>
            </a:r>
          </a:p>
          <a:p>
            <a:r>
              <a:rPr lang="de-DE" altLang="de-DE" smtClean="0"/>
              <a:t>Beginnt ab Antragseingang beim Versicherer</a:t>
            </a:r>
          </a:p>
          <a:p>
            <a:r>
              <a:rPr lang="de-DE" altLang="de-DE" smtClean="0"/>
              <a:t>Versicherungsbeginn kann bis zu 2 Monate im Voraus liegen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847">
            <a:off x="5752754" y="1628799"/>
            <a:ext cx="2813622" cy="39760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09546">
            <a:off x="5004048" y="1628800"/>
            <a:ext cx="2808312" cy="39760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7664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altLang="de-DE" smtClean="0"/>
              <a:t>Nachversicherungsgarantie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457200" y="1988840"/>
            <a:ext cx="4832115" cy="1872357"/>
          </a:xfrm>
        </p:spPr>
        <p:txBody>
          <a:bodyPr/>
          <a:lstStyle/>
          <a:p>
            <a:pPr>
              <a:defRPr/>
            </a:pPr>
            <a:r>
              <a:rPr lang="de-DE" altLang="de-DE" dirty="0" smtClean="0"/>
              <a:t>Ereignisunabhängige Erhöhungen </a:t>
            </a:r>
          </a:p>
          <a:p>
            <a:pPr lvl="1">
              <a:defRPr/>
            </a:pPr>
            <a:r>
              <a:rPr lang="de-DE" altLang="de-DE" dirty="0" smtClean="0"/>
              <a:t>Innerhalb von 3 Jahren ab Beginn</a:t>
            </a:r>
          </a:p>
          <a:p>
            <a:pPr lvl="1">
              <a:defRPr/>
            </a:pPr>
            <a:r>
              <a:rPr lang="de-DE" altLang="de-DE" dirty="0" smtClean="0"/>
              <a:t>Bis 100 % der Versicherungssumme, </a:t>
            </a:r>
            <a:br>
              <a:rPr lang="de-DE" altLang="de-DE" dirty="0" smtClean="0"/>
            </a:br>
            <a:r>
              <a:rPr lang="de-DE" altLang="de-DE" dirty="0" smtClean="0"/>
              <a:t>maximale Gesamt-Versicherungssumme 250.000 €</a:t>
            </a:r>
          </a:p>
          <a:p>
            <a:pPr marL="522287" lvl="1" indent="0">
              <a:buFont typeface="Wingdings" panose="05000000000000000000" pitchFamily="2" charset="2"/>
              <a:buNone/>
              <a:defRPr/>
            </a:pP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19981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Ereignisabhängige Erhöhungen um 100.000  € gesamt, max. 50.000 € pro Ereignis</a:t>
            </a:r>
            <a:endParaRPr lang="de-DE" dirty="0"/>
          </a:p>
        </p:txBody>
      </p:sp>
      <p:pic>
        <p:nvPicPr>
          <p:cNvPr id="6" name="Picture 2" descr="stylish bearded father kisses a sleeping newborn girl. Parent holding rocking child daughter son in hands. Authentic lifestyle parenting fatherhood moment. Dad family home life with 2 children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64904"/>
            <a:ext cx="2664296" cy="177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iagonal liegende Ecken des Rechtecks abrunden 6"/>
          <p:cNvSpPr/>
          <p:nvPr/>
        </p:nvSpPr>
        <p:spPr>
          <a:xfrm>
            <a:off x="3870960" y="2540001"/>
            <a:ext cx="2573248" cy="1801100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rgbClr val="000000"/>
                </a:solidFill>
              </a:rPr>
              <a:t>Geburt eines Kindes/Adoption eines minderjährigen Kindes </a:t>
            </a:r>
          </a:p>
        </p:txBody>
      </p:sp>
      <p:sp>
        <p:nvSpPr>
          <p:cNvPr id="9" name="Diagonal liegende Ecken des Rechtecks abrunden 8"/>
          <p:cNvSpPr/>
          <p:nvPr/>
        </p:nvSpPr>
        <p:spPr>
          <a:xfrm>
            <a:off x="3870960" y="4797152"/>
            <a:ext cx="2573248" cy="1656184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rgbClr val="000000"/>
                </a:solidFill>
              </a:rPr>
              <a:t>erfolgreicher Abschluss einer Berufsausbildung/Höherqualifikation/ akademischen Ausbildung </a:t>
            </a:r>
          </a:p>
        </p:txBody>
      </p:sp>
      <p:pic>
        <p:nvPicPr>
          <p:cNvPr id="5122" name="Picture 2" descr="Group of cheerful student throwing graduation hats in the air celebrating, education concept with students celebrate success with hats and certificat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828576"/>
            <a:ext cx="2712209" cy="162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34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Ereignisabhängige Erhöhungen um 100.000  € gesamt, max. 50.000 € pro Ereignis</a:t>
            </a:r>
            <a:endParaRPr lang="de-DE" dirty="0"/>
          </a:p>
        </p:txBody>
      </p:sp>
      <p:sp>
        <p:nvSpPr>
          <p:cNvPr id="8" name="Diagonal liegende Ecken des Rechtecks abrunden 7"/>
          <p:cNvSpPr/>
          <p:nvPr/>
        </p:nvSpPr>
        <p:spPr>
          <a:xfrm>
            <a:off x="3823320" y="4725144"/>
            <a:ext cx="2620888" cy="1656184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rgbClr val="000000"/>
                </a:solidFill>
              </a:rPr>
              <a:t>Ehescheidung oder Aufhebung einer eingetragenen Lebenspartnerschaft/Tod des Ehepartners oder eingetragenen Lebenspartners</a:t>
            </a:r>
          </a:p>
        </p:txBody>
      </p:sp>
      <p:sp>
        <p:nvSpPr>
          <p:cNvPr id="9" name="Diagonal liegende Ecken des Rechtecks abrunden 8"/>
          <p:cNvSpPr/>
          <p:nvPr/>
        </p:nvSpPr>
        <p:spPr>
          <a:xfrm>
            <a:off x="3823320" y="2564903"/>
            <a:ext cx="2620887" cy="1776197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rgbClr val="000000"/>
                </a:solidFill>
              </a:rPr>
              <a:t>Heirat oder Schließung/ Eingehung einer eingetragenen Lebenspartnerschaft </a:t>
            </a:r>
          </a:p>
        </p:txBody>
      </p:sp>
      <p:pic>
        <p:nvPicPr>
          <p:cNvPr id="10" name="Picture 8" descr="Mature bride and groom receiving congratulations at wedding recep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64904"/>
            <a:ext cx="2664296" cy="177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lationship problem, break up and divorce concept. Husband asking forgiveness wife after quarrel or cheating. Family cris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34271"/>
            <a:ext cx="2470584" cy="164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37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/>
              <a:t>Ereignisabhängige Erhöhungen um 100.000  € gesamt, max. 50.000 € pro Ereignis</a:t>
            </a:r>
            <a:endParaRPr lang="de-DE" dirty="0"/>
          </a:p>
        </p:txBody>
      </p:sp>
      <p:pic>
        <p:nvPicPr>
          <p:cNvPr id="6" name="Picture 6" descr="Rear View, Young family looking at their new home standing, real estate purchase, Generative A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764" y="2564903"/>
            <a:ext cx="2711152" cy="177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iagonal liegende Ecken des Rechtecks abrunden 10"/>
          <p:cNvSpPr/>
          <p:nvPr/>
        </p:nvSpPr>
        <p:spPr>
          <a:xfrm>
            <a:off x="4932040" y="2564903"/>
            <a:ext cx="2376264" cy="1776197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rgbClr val="000000"/>
                </a:solidFill>
              </a:rPr>
              <a:t>erstmaliger Wechsel in die berufliche Selbstständigkeit (hauptberuflich) – Kauf/Baubeginn einer selbstgenutzten Immobilie </a:t>
            </a:r>
            <a:endParaRPr lang="de-DE" sz="1200" dirty="0"/>
          </a:p>
        </p:txBody>
      </p:sp>
      <p:sp>
        <p:nvSpPr>
          <p:cNvPr id="12" name="Diagonal liegende Ecken des Rechtecks abrunden 11"/>
          <p:cNvSpPr/>
          <p:nvPr/>
        </p:nvSpPr>
        <p:spPr>
          <a:xfrm>
            <a:off x="3472472" y="4667863"/>
            <a:ext cx="2376264" cy="1738403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rgbClr val="000000"/>
                </a:solidFill>
              </a:rPr>
              <a:t>Einkommenserhöhung um mindestens 10 % brutto im Vergleich zu den letzten 12 Monaten vor der Erhöhung aus </a:t>
            </a:r>
            <a:r>
              <a:rPr lang="de-DE" sz="1200" dirty="0" smtClean="0">
                <a:solidFill>
                  <a:srgbClr val="000000"/>
                </a:solidFill>
              </a:rPr>
              <a:t>nichtselbständiger </a:t>
            </a:r>
            <a:r>
              <a:rPr lang="de-DE" sz="1200" dirty="0">
                <a:solidFill>
                  <a:srgbClr val="000000"/>
                </a:solidFill>
              </a:rPr>
              <a:t>Tätigkeit</a:t>
            </a:r>
          </a:p>
        </p:txBody>
      </p:sp>
      <p:sp>
        <p:nvSpPr>
          <p:cNvPr id="7" name="Diagonal liegende Ecken des Rechtecks abrunden 6"/>
          <p:cNvSpPr/>
          <p:nvPr/>
        </p:nvSpPr>
        <p:spPr>
          <a:xfrm>
            <a:off x="611560" y="4667863"/>
            <a:ext cx="2423093" cy="1776197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rgbClr val="000000"/>
                </a:solidFill>
              </a:rPr>
              <a:t>Wegfall oder Reduzierung der betrieblichen Altersversorgung</a:t>
            </a:r>
          </a:p>
        </p:txBody>
      </p:sp>
      <p:sp>
        <p:nvSpPr>
          <p:cNvPr id="8" name="Diagonal liegende Ecken des Rechtecks abrunden 7"/>
          <p:cNvSpPr/>
          <p:nvPr/>
        </p:nvSpPr>
        <p:spPr>
          <a:xfrm>
            <a:off x="6286555" y="4663572"/>
            <a:ext cx="2476444" cy="1738403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rgbClr val="000000"/>
                </a:solidFill>
              </a:rPr>
              <a:t>Überschreiten der Beitrags-bemessungsgrenze der gesetzlichen Renten-versicherung der Angestellten</a:t>
            </a:r>
          </a:p>
        </p:txBody>
      </p:sp>
    </p:spTree>
    <p:extLst>
      <p:ext uri="{BB962C8B-B14F-4D97-AF65-F5344CB8AC3E}">
        <p14:creationId xmlns:p14="http://schemas.microsoft.com/office/powerpoint/2010/main" val="21659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Santa Claus Riding a Chopper Motorcycle in a Snowy Forest Road, Wearing Red Jacket and Black Sunglass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25339"/>
            <a:ext cx="4140460" cy="276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KFZ-Zulassu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425339"/>
            <a:ext cx="3744416" cy="276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10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XXL</a:t>
            </a:r>
            <a:r>
              <a:rPr lang="de-DE" dirty="0" err="1">
                <a:solidFill>
                  <a:srgbClr val="FF0000"/>
                </a:solidFill>
              </a:rPr>
              <a:t>plus</a:t>
            </a:r>
            <a:r>
              <a:rPr lang="de-DE" dirty="0"/>
              <a:t> - Highlights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99992" y="2060848"/>
            <a:ext cx="4263008" cy="4104456"/>
          </a:xfrm>
        </p:spPr>
        <p:txBody>
          <a:bodyPr/>
          <a:lstStyle/>
          <a:p>
            <a:pPr>
              <a:defRPr/>
            </a:pPr>
            <a:r>
              <a:rPr lang="de-DE" dirty="0"/>
              <a:t>Nichtraucher ist, wer in den </a:t>
            </a:r>
            <a:r>
              <a:rPr lang="de-DE" b="1" dirty="0"/>
              <a:t>letzten 12 Monaten vor Vertragsabschluss</a:t>
            </a:r>
            <a:r>
              <a:rPr lang="de-DE" dirty="0"/>
              <a:t> weder Zigaretten, noch Zigarren, Pfeife oder sonstigen Tabak unter Feuer konsumiert hat und nicht beabsichtigt, in Zukunft zu rauchen.</a:t>
            </a:r>
          </a:p>
          <a:p>
            <a:pPr>
              <a:defRPr/>
            </a:pPr>
            <a:r>
              <a:rPr lang="de-DE" dirty="0"/>
              <a:t>Wird ein Raucher zum Nichtraucher, </a:t>
            </a:r>
            <a:br>
              <a:rPr lang="de-DE" dirty="0"/>
            </a:br>
            <a:r>
              <a:rPr lang="de-DE" dirty="0"/>
              <a:t>kann er den Wechsel in den Nichtrauchertarif </a:t>
            </a:r>
            <a:br>
              <a:rPr lang="de-DE" dirty="0"/>
            </a:br>
            <a:r>
              <a:rPr lang="de-DE" dirty="0"/>
              <a:t>nach 12-monatiger rauchfreier Zeit problemlos stattfinden.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00" y="2060848"/>
            <a:ext cx="3600400" cy="275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Vereinfachte Gesundheitsprüfung für Immobilien- oder Praxisfinanzierung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096" y="2204864"/>
            <a:ext cx="8305800" cy="4114800"/>
          </a:xfrm>
        </p:spPr>
        <p:txBody>
          <a:bodyPr/>
          <a:lstStyle/>
          <a:p>
            <a:r>
              <a:rPr lang="de-DE" dirty="0" smtClean="0"/>
              <a:t>Nur 4 Gesundheitsfragen</a:t>
            </a:r>
          </a:p>
          <a:p>
            <a:r>
              <a:rPr lang="de-DE" dirty="0" smtClean="0"/>
              <a:t>Max. Eintrittsalter 45</a:t>
            </a:r>
          </a:p>
          <a:p>
            <a:r>
              <a:rPr lang="de-DE" dirty="0" smtClean="0"/>
              <a:t>Höchstsumme 500.000 EUR oder bis Höhe des Darlehensbetrag</a:t>
            </a:r>
          </a:p>
          <a:p>
            <a:r>
              <a:rPr lang="de-DE" dirty="0" smtClean="0"/>
              <a:t>Einfache Beantragung im XL-Konzept</a:t>
            </a:r>
          </a:p>
          <a:p>
            <a:r>
              <a:rPr lang="de-DE" dirty="0" smtClean="0"/>
              <a:t>Keine Nachversicherungsgarantien</a:t>
            </a:r>
          </a:p>
          <a:p>
            <a:r>
              <a:rPr lang="de-DE" dirty="0" smtClean="0"/>
              <a:t>Immobilien-/Praxiserwerb in den letzten 6 Monaten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379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4 Gesundheitsfragen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63" y="1916832"/>
            <a:ext cx="8637840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Belegschaftsgeschäft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99992" y="2060848"/>
            <a:ext cx="4263008" cy="4104456"/>
          </a:xfrm>
        </p:spPr>
        <p:txBody>
          <a:bodyPr/>
          <a:lstStyle/>
          <a:p>
            <a:r>
              <a:rPr lang="de-DE" dirty="0"/>
              <a:t>Die betriebliche Todesfallabsicherung steigert die Attraktivität als Arbeitgeber</a:t>
            </a:r>
          </a:p>
          <a:p>
            <a:r>
              <a:rPr lang="de-DE" dirty="0"/>
              <a:t>Wirtschaftliche Sorgen von Hinterbliebenen sichern</a:t>
            </a:r>
          </a:p>
        </p:txBody>
      </p:sp>
      <p:pic>
        <p:nvPicPr>
          <p:cNvPr id="2052" name="Picture 4" descr="Clever male and female partners in formal wear collaborating on financial report for company sitting at desktop with modern technology and analyzing data information, concept of brainstorm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5"/>
          <a:stretch/>
        </p:blipFill>
        <p:spPr bwMode="auto">
          <a:xfrm>
            <a:off x="539552" y="2204864"/>
            <a:ext cx="3672000" cy="2766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4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Belegschaftsgeschäft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99992" y="2060848"/>
            <a:ext cx="4263008" cy="410445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sz="1600" dirty="0"/>
              <a:t>3 Konzepte zur Auswahl XL, XXL, XXL plus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600" dirty="0"/>
              <a:t>2 Verläufe: konstant und technisch einjährig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600" dirty="0"/>
              <a:t>Ab 20 Personen vereinfachte Risikoprüfung </a:t>
            </a:r>
            <a:br>
              <a:rPr lang="de-DE" sz="1600" dirty="0"/>
            </a:br>
            <a:r>
              <a:rPr lang="de-DE" sz="1600" dirty="0"/>
              <a:t>4 Gesundheitsfragen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600" dirty="0"/>
              <a:t>Ab 50 Personen: Dienstobliegenheitserklärung des Arbeitgebers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600" dirty="0"/>
              <a:t>Ab 100 Personen ohne Erklärung und Gesundheitsprüfung</a:t>
            </a:r>
          </a:p>
        </p:txBody>
      </p:sp>
      <p:pic>
        <p:nvPicPr>
          <p:cNvPr id="1030" name="Picture 6" descr="Diverse employees Company cultur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" t="-5261" r="-272" b="-2"/>
          <a:stretch/>
        </p:blipFill>
        <p:spPr bwMode="auto">
          <a:xfrm>
            <a:off x="539552" y="2060848"/>
            <a:ext cx="3672408" cy="275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62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M-Check – die Alternative zum Arztbesuch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48" y="2432049"/>
            <a:ext cx="5728917" cy="3226878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06882" y="5658927"/>
            <a:ext cx="4967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/>
              <a:t>https://www.youtube.com/watch?v=oskhO3HGfEY</a:t>
            </a:r>
          </a:p>
        </p:txBody>
      </p:sp>
    </p:spTree>
    <p:extLst>
      <p:ext uri="{BB962C8B-B14F-4D97-AF65-F5344CB8AC3E}">
        <p14:creationId xmlns:p14="http://schemas.microsoft.com/office/powerpoint/2010/main" val="61253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M-Check Verfahren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82109"/>
            <a:ext cx="7787208" cy="4896544"/>
          </a:xfrm>
        </p:spPr>
        <p:txBody>
          <a:bodyPr/>
          <a:lstStyle/>
          <a:p>
            <a:pPr lvl="0"/>
            <a:r>
              <a:rPr lang="de-DE" altLang="de-DE" dirty="0"/>
              <a:t>Gesundheitsprüfung ganz flexibel </a:t>
            </a:r>
            <a:br>
              <a:rPr lang="de-DE" altLang="de-DE" dirty="0"/>
            </a:br>
            <a:r>
              <a:rPr lang="de-DE" altLang="de-DE" dirty="0"/>
              <a:t>am jeweiligen Wunschort</a:t>
            </a:r>
          </a:p>
          <a:p>
            <a:pPr lvl="0"/>
            <a:r>
              <a:rPr lang="de-DE" altLang="de-DE" dirty="0"/>
              <a:t>Die Beantwortung der Gesundheits-</a:t>
            </a:r>
            <a:br>
              <a:rPr lang="de-DE" altLang="de-DE" dirty="0"/>
            </a:br>
            <a:r>
              <a:rPr lang="de-DE" altLang="de-DE" dirty="0"/>
              <a:t>fragen im Antrag ist nicht mehr </a:t>
            </a:r>
            <a:br>
              <a:rPr lang="de-DE" altLang="de-DE" dirty="0"/>
            </a:br>
            <a:r>
              <a:rPr lang="de-DE" altLang="de-DE" dirty="0"/>
              <a:t>erforderlich</a:t>
            </a:r>
          </a:p>
          <a:p>
            <a:pPr lvl="0"/>
            <a:r>
              <a:rPr lang="de-DE" altLang="de-DE" dirty="0"/>
              <a:t>Kein umständlicher Weg zum Arzt – keine langen Wartezeiten</a:t>
            </a:r>
          </a:p>
          <a:p>
            <a:pPr lvl="0"/>
            <a:r>
              <a:rPr lang="de-DE" altLang="de-DE" dirty="0"/>
              <a:t>Weniger Rückfragen, schnellere Bearbeitung und </a:t>
            </a:r>
            <a:r>
              <a:rPr lang="de-DE" altLang="de-DE" dirty="0" err="1"/>
              <a:t>Policierung</a:t>
            </a:r>
            <a:endParaRPr lang="de-DE" altLang="de-DE" dirty="0"/>
          </a:p>
          <a:p>
            <a:pPr lvl="0"/>
            <a:r>
              <a:rPr lang="de-DE" altLang="de-DE" dirty="0"/>
              <a:t>Vollständiger Bericht zum Gesundheitsstatus in nur 7 Tagen</a:t>
            </a:r>
          </a:p>
          <a:p>
            <a:pPr lvl="0"/>
            <a:r>
              <a:rPr lang="de-DE" altLang="de-DE" dirty="0" err="1"/>
              <a:t>Medicals</a:t>
            </a:r>
            <a:r>
              <a:rPr lang="de-DE" altLang="de-DE" dirty="0"/>
              <a:t> </a:t>
            </a:r>
            <a:r>
              <a:rPr lang="de-DE" altLang="de-DE" dirty="0" err="1"/>
              <a:t>Direct</a:t>
            </a:r>
            <a:r>
              <a:rPr lang="de-DE" altLang="de-DE" dirty="0"/>
              <a:t> speichert keine </a:t>
            </a:r>
            <a:r>
              <a:rPr lang="de-DE" altLang="de-DE" dirty="0" smtClean="0"/>
              <a:t>Gesundheitsdaten</a:t>
            </a:r>
          </a:p>
          <a:p>
            <a:pPr lvl="0"/>
            <a:r>
              <a:rPr lang="de-DE" altLang="de-DE" dirty="0" smtClean="0"/>
              <a:t>Weitere Infos unter </a:t>
            </a:r>
            <a:r>
              <a:rPr lang="de-DE" altLang="de-DE" b="1" dirty="0" smtClean="0"/>
              <a:t>www.interrisk.de/mcheck</a:t>
            </a:r>
            <a:endParaRPr lang="de-DE" altLang="de-DE" b="1" dirty="0"/>
          </a:p>
          <a:p>
            <a:pPr marL="0" indent="0">
              <a:buNone/>
            </a:pPr>
            <a:r>
              <a:rPr lang="de-DE" altLang="de-DE" dirty="0"/>
              <a:t/>
            </a:r>
            <a:br>
              <a:rPr lang="de-DE" altLang="de-DE" dirty="0"/>
            </a:br>
            <a:r>
              <a:rPr lang="de-DE" altLang="de-DE" dirty="0"/>
              <a:t/>
            </a:r>
            <a:br>
              <a:rPr lang="de-DE" altLang="de-DE" dirty="0"/>
            </a:br>
            <a:endParaRPr lang="de-DE" altLang="de-DE" dirty="0"/>
          </a:p>
        </p:txBody>
      </p:sp>
      <p:pic>
        <p:nvPicPr>
          <p:cNvPr id="1026" name="Picture 2" descr="Risikolebe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037" y="1502420"/>
            <a:ext cx="2996952" cy="169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4896037" y="3332932"/>
            <a:ext cx="28328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altLang="de-DE" sz="1050" dirty="0" err="1">
                <a:solidFill>
                  <a:srgbClr val="000000"/>
                </a:solidFill>
                <a:latin typeface="Arial"/>
                <a:hlinkClick r:id="rId2"/>
              </a:rPr>
              <a:t>Erklärvideo</a:t>
            </a:r>
            <a:r>
              <a:rPr lang="de-DE" altLang="de-DE" sz="1050" dirty="0">
                <a:solidFill>
                  <a:srgbClr val="000000"/>
                </a:solidFill>
                <a:latin typeface="Arial"/>
                <a:hlinkClick r:id="rId2"/>
              </a:rPr>
              <a:t> M-Check Verfahren auf </a:t>
            </a:r>
            <a:r>
              <a:rPr lang="de-DE" altLang="de-DE" sz="1050" dirty="0" err="1">
                <a:solidFill>
                  <a:srgbClr val="000000"/>
                </a:solidFill>
                <a:latin typeface="Arial"/>
                <a:hlinkClick r:id="rId2"/>
              </a:rPr>
              <a:t>Youtube</a:t>
            </a:r>
            <a:endParaRPr lang="de-DE" sz="10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589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Unterlagen zur Risikolebensversicherung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4294967295"/>
          </p:nvPr>
        </p:nvSpPr>
        <p:spPr>
          <a:xfrm>
            <a:off x="457201" y="2576703"/>
            <a:ext cx="8291513" cy="3424048"/>
          </a:xfrm>
        </p:spPr>
        <p:txBody>
          <a:bodyPr/>
          <a:lstStyle/>
          <a:p>
            <a:r>
              <a:rPr lang="de-DE" altLang="de-DE" kern="0" dirty="0">
                <a:latin typeface="+mn-lt"/>
              </a:rPr>
              <a:t>Immer aktuell </a:t>
            </a:r>
            <a:r>
              <a:rPr lang="de-DE" altLang="de-DE" kern="0" dirty="0" smtClean="0">
                <a:latin typeface="+mn-lt"/>
              </a:rPr>
              <a:t/>
            </a:r>
            <a:br>
              <a:rPr lang="de-DE" altLang="de-DE" kern="0" dirty="0" smtClean="0">
                <a:latin typeface="+mn-lt"/>
              </a:rPr>
            </a:br>
            <a:r>
              <a:rPr lang="de-DE" altLang="de-DE" kern="0" dirty="0" smtClean="0">
                <a:latin typeface="+mn-lt"/>
              </a:rPr>
              <a:t>zum </a:t>
            </a:r>
            <a:r>
              <a:rPr lang="de-DE" altLang="de-DE" kern="0" dirty="0">
                <a:latin typeface="+mn-lt"/>
              </a:rPr>
              <a:t>Abruf</a:t>
            </a:r>
          </a:p>
          <a:p>
            <a:r>
              <a:rPr lang="de-DE" altLang="de-DE" kern="0" dirty="0">
                <a:latin typeface="+mn-lt"/>
              </a:rPr>
              <a:t>Alles in einem Link</a:t>
            </a:r>
          </a:p>
          <a:p>
            <a:r>
              <a:rPr lang="de-DE" altLang="de-DE" kern="0" dirty="0">
                <a:latin typeface="+mn-lt"/>
              </a:rPr>
              <a:t>Einzelne Seiten zum </a:t>
            </a:r>
            <a:r>
              <a:rPr lang="de-DE" altLang="de-DE" kern="0" dirty="0" smtClean="0">
                <a:latin typeface="+mn-lt"/>
              </a:rPr>
              <a:t/>
            </a:r>
            <a:br>
              <a:rPr lang="de-DE" altLang="de-DE" kern="0" dirty="0" smtClean="0">
                <a:latin typeface="+mn-lt"/>
              </a:rPr>
            </a:br>
            <a:r>
              <a:rPr lang="de-DE" altLang="de-DE" kern="0" dirty="0" smtClean="0">
                <a:latin typeface="+mn-lt"/>
              </a:rPr>
              <a:t>Download </a:t>
            </a:r>
            <a:r>
              <a:rPr lang="de-DE" altLang="de-DE" kern="0" dirty="0">
                <a:latin typeface="+mn-lt"/>
              </a:rPr>
              <a:t>oder </a:t>
            </a:r>
            <a:r>
              <a:rPr lang="de-DE" altLang="de-DE" kern="0" dirty="0" smtClean="0">
                <a:latin typeface="+mn-lt"/>
              </a:rPr>
              <a:t>Ausdruck</a:t>
            </a:r>
            <a:r>
              <a:rPr lang="de-DE" altLang="de-DE" kern="0" dirty="0" smtClean="0"/>
              <a:t/>
            </a:r>
            <a:br>
              <a:rPr lang="de-DE" altLang="de-DE" kern="0" dirty="0" smtClean="0"/>
            </a:br>
            <a:endParaRPr lang="de-DE" altLang="de-DE" kern="0" dirty="0" smtClean="0"/>
          </a:p>
          <a:p>
            <a:pPr marL="0" indent="0">
              <a:buNone/>
            </a:pPr>
            <a:endParaRPr lang="de-DE" altLang="de-DE" sz="600" dirty="0"/>
          </a:p>
          <a:p>
            <a:pPr marL="0" indent="0">
              <a:buNone/>
            </a:pPr>
            <a:endParaRPr lang="de-DE" altLang="de-DE" sz="600" dirty="0"/>
          </a:p>
          <a:p>
            <a:pPr marL="0" indent="0">
              <a:buNone/>
            </a:pPr>
            <a:endParaRPr lang="de-DE" altLang="de-DE" sz="600" dirty="0"/>
          </a:p>
          <a:p>
            <a:endParaRPr lang="de-DE" altLang="de-DE" dirty="0"/>
          </a:p>
          <a:p>
            <a:pPr marL="0" indent="0" algn="r">
              <a:buNone/>
            </a:pPr>
            <a:r>
              <a:rPr lang="de-DE" altLang="de-DE" kern="0" dirty="0" smtClean="0">
                <a:hlinkClick r:id="rId2"/>
              </a:rPr>
              <a:t>www.interrisk.de/mappe-risikoleben</a:t>
            </a:r>
            <a:r>
              <a:rPr lang="de-DE" altLang="de-DE" kern="0" dirty="0" smtClean="0"/>
              <a:t> </a:t>
            </a:r>
          </a:p>
          <a:p>
            <a:endParaRPr lang="de-DE" altLang="de-DE" dirty="0"/>
          </a:p>
          <a:p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783" y="2498772"/>
            <a:ext cx="4132217" cy="29252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3937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Fachbereich Antragsprüfung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31</a:t>
            </a:fld>
            <a:endParaRPr lang="de-DE"/>
          </a:p>
        </p:txBody>
      </p:sp>
      <p:sp>
        <p:nvSpPr>
          <p:cNvPr id="6" name="Inhaltsplatzhalter 3"/>
          <p:cNvSpPr txBox="1">
            <a:spLocks/>
          </p:cNvSpPr>
          <p:nvPr/>
        </p:nvSpPr>
        <p:spPr bwMode="auto">
          <a:xfrm>
            <a:off x="611584" y="2264357"/>
            <a:ext cx="2087563" cy="306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Clr>
                <a:srgbClr val="067C4A"/>
              </a:buClr>
              <a:buFont typeface="Wingdings" pitchFamily="2" charset="2"/>
              <a:buChar char="ü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0663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67C4A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2pPr>
            <a:lvl3pPr marL="1150938" indent="-2286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67C4A"/>
              </a:buClr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de-DE" sz="1800" u="none" kern="0" dirty="0" smtClean="0"/>
          </a:p>
          <a:p>
            <a:pPr>
              <a:defRPr/>
            </a:pPr>
            <a:endParaRPr lang="de-DE" sz="1800" u="none" kern="0" dirty="0" smtClean="0"/>
          </a:p>
          <a:p>
            <a:pPr>
              <a:defRPr/>
            </a:pPr>
            <a:endParaRPr lang="de-DE" sz="1800" u="none" kern="0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de-DE" sz="1800" u="none" kern="0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de-DE" sz="500" u="none" kern="0" dirty="0" smtClean="0"/>
          </a:p>
          <a:p>
            <a:pPr marL="0" indent="0">
              <a:buFont typeface="Wingdings" pitchFamily="2" charset="2"/>
              <a:buNone/>
              <a:defRPr/>
            </a:pPr>
            <a:r>
              <a:rPr lang="de-DE" sz="1600" u="none" kern="0" dirty="0" smtClean="0"/>
              <a:t>Beate Zeller</a:t>
            </a:r>
            <a:br>
              <a:rPr lang="de-DE" sz="1600" u="none" kern="0" dirty="0" smtClean="0"/>
            </a:br>
            <a:r>
              <a:rPr lang="de-DE" sz="1200" u="none" kern="0" dirty="0" smtClean="0"/>
              <a:t>Fachbereichsleiterin Antragsprüfung (-414)</a:t>
            </a:r>
          </a:p>
        </p:txBody>
      </p:sp>
      <p:pic>
        <p:nvPicPr>
          <p:cNvPr id="7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76872"/>
            <a:ext cx="1440866" cy="216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7"/>
          <p:cNvSpPr/>
          <p:nvPr/>
        </p:nvSpPr>
        <p:spPr>
          <a:xfrm>
            <a:off x="2415504" y="2190380"/>
            <a:ext cx="65489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de-DE" sz="1800" b="1" u="none" dirty="0" err="1" smtClean="0">
                <a:latin typeface="+mn-lt"/>
              </a:rPr>
              <a:t>InterVisio</a:t>
            </a:r>
            <a:r>
              <a:rPr lang="de-DE" sz="1800" b="1" u="none" dirty="0" smtClean="0">
                <a:latin typeface="+mn-lt"/>
              </a:rPr>
              <a:t> live: „Individuelle </a:t>
            </a:r>
            <a:r>
              <a:rPr lang="de-DE" sz="1800" b="1" u="none" dirty="0">
                <a:latin typeface="+mn-lt"/>
              </a:rPr>
              <a:t>Prüfung bei BU/Risikoleben: Annahme-Chance trotz </a:t>
            </a:r>
            <a:r>
              <a:rPr lang="de-DE" sz="1800" b="1" u="none" dirty="0" smtClean="0">
                <a:latin typeface="+mn-lt"/>
              </a:rPr>
              <a:t>Vorerkrankungen“</a:t>
            </a:r>
            <a:r>
              <a:rPr lang="de-DE" sz="1800" u="none" dirty="0" smtClean="0">
                <a:latin typeface="+mn-lt"/>
              </a:rPr>
              <a:t/>
            </a:r>
            <a:br>
              <a:rPr lang="de-DE" sz="1800" u="none" dirty="0" smtClean="0">
                <a:latin typeface="+mn-lt"/>
              </a:rPr>
            </a:br>
            <a:endParaRPr lang="de-DE" sz="1600" u="none" dirty="0" smtClean="0">
              <a:latin typeface="+mn-lt"/>
            </a:endParaRPr>
          </a:p>
          <a:p>
            <a:pPr>
              <a:lnSpc>
                <a:spcPct val="120000"/>
              </a:lnSpc>
              <a:defRPr/>
            </a:pPr>
            <a:r>
              <a:rPr lang="de-DE" sz="1600" u="none" dirty="0" smtClean="0">
                <a:latin typeface="+mn-lt"/>
              </a:rPr>
              <a:t>Für </a:t>
            </a:r>
            <a:r>
              <a:rPr lang="de-DE" sz="1600" u="none" dirty="0">
                <a:latin typeface="+mn-lt"/>
              </a:rPr>
              <a:t>Kunden mit Vorerkrankungen bleibt beim Abschluss von Risikolebens- oder Berufsunfähigkeitsversicherungen die Ungewissheit, ob der Versicherungsschutz wie beantragt auch zustande kommt. Bei der </a:t>
            </a:r>
            <a:r>
              <a:rPr lang="de-DE" sz="1600" u="none" dirty="0" err="1">
                <a:latin typeface="+mn-lt"/>
              </a:rPr>
              <a:t>InterRisk</a:t>
            </a:r>
            <a:r>
              <a:rPr lang="de-DE" sz="1600" u="none" dirty="0">
                <a:latin typeface="+mn-lt"/>
              </a:rPr>
              <a:t> hingegen bestehen durch die individuelle Prüfung eines jeden Einzelfalls beste Annahme-Chancen</a:t>
            </a:r>
            <a:r>
              <a:rPr lang="de-DE" sz="1600" u="none" dirty="0" smtClean="0">
                <a:latin typeface="+mn-lt"/>
              </a:rPr>
              <a:t>.</a:t>
            </a:r>
          </a:p>
          <a:p>
            <a:pPr>
              <a:lnSpc>
                <a:spcPct val="120000"/>
              </a:lnSpc>
              <a:defRPr/>
            </a:pPr>
            <a:endParaRPr lang="de-DE" sz="1800" u="none" dirty="0">
              <a:latin typeface="+mn-lt"/>
            </a:endParaRPr>
          </a:p>
          <a:p>
            <a:pPr>
              <a:lnSpc>
                <a:spcPct val="120000"/>
              </a:lnSpc>
              <a:defRPr/>
            </a:pPr>
            <a:r>
              <a:rPr lang="de-DE" sz="1500" b="1" u="none" dirty="0">
                <a:latin typeface="+mn-lt"/>
                <a:hlinkClick r:id="rId3"/>
              </a:rPr>
              <a:t>https://intervisio.interrisk.de/live-archiv/3/?</a:t>
            </a:r>
            <a:r>
              <a:rPr lang="de-DE" sz="1500" b="1" u="none" dirty="0" smtClean="0">
                <a:latin typeface="+mn-lt"/>
                <a:hlinkClick r:id="rId3"/>
              </a:rPr>
              <a:t>cID=687&amp;auth=a035d955</a:t>
            </a:r>
            <a:endParaRPr lang="de-DE" sz="1500" b="1" u="none" dirty="0" smtClean="0">
              <a:latin typeface="+mn-lt"/>
            </a:endParaRPr>
          </a:p>
          <a:p>
            <a:pPr>
              <a:lnSpc>
                <a:spcPct val="120000"/>
              </a:lnSpc>
              <a:defRPr/>
            </a:pPr>
            <a:r>
              <a:rPr lang="de-DE" sz="1500" b="1" u="none" dirty="0" smtClean="0">
                <a:latin typeface="+mn-lt"/>
              </a:rPr>
              <a:t>Partnerbereich / Mediathek / Lebensversicherung</a:t>
            </a:r>
            <a:endParaRPr lang="de-DE" sz="1500" b="1" u="non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52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00" y="2891937"/>
            <a:ext cx="5397500" cy="3581400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32</a:t>
            </a:fld>
            <a:endParaRPr lang="de-DE" dirty="0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305800" cy="533400"/>
          </a:xfrm>
        </p:spPr>
        <p:txBody>
          <a:bodyPr/>
          <a:lstStyle/>
          <a:p>
            <a:r>
              <a:rPr lang="de-DE" altLang="de-DE" dirty="0" smtClean="0"/>
              <a:t>Sicherheit während der gesamten Laufzeit</a:t>
            </a:r>
          </a:p>
        </p:txBody>
      </p:sp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439943" y="1916832"/>
            <a:ext cx="8380529" cy="4536504"/>
          </a:xfrm>
        </p:spPr>
        <p:txBody>
          <a:bodyPr/>
          <a:lstStyle/>
          <a:p>
            <a:r>
              <a:rPr lang="de-DE" dirty="0"/>
              <a:t>Individuelle </a:t>
            </a:r>
            <a:r>
              <a:rPr lang="de-DE" dirty="0" smtClean="0"/>
              <a:t>Antragsprüfung</a:t>
            </a:r>
            <a:endParaRPr lang="de-DE" dirty="0"/>
          </a:p>
          <a:p>
            <a:r>
              <a:rPr lang="de-DE" dirty="0" smtClean="0"/>
              <a:t>Hohe Summen</a:t>
            </a:r>
          </a:p>
          <a:p>
            <a:r>
              <a:rPr lang="de-DE" dirty="0" smtClean="0"/>
              <a:t>Flexible Vertragsgestaltung</a:t>
            </a:r>
          </a:p>
          <a:p>
            <a:r>
              <a:rPr lang="de-DE" dirty="0" smtClean="0"/>
              <a:t>Individuelle </a:t>
            </a:r>
            <a:r>
              <a:rPr lang="de-DE" dirty="0"/>
              <a:t>Beitragsberechnung durch Raucher- / </a:t>
            </a:r>
            <a:r>
              <a:rPr lang="de-DE" dirty="0" smtClean="0"/>
              <a:t>Nichtrauchertarife</a:t>
            </a:r>
            <a:br>
              <a:rPr lang="de-DE" dirty="0" smtClean="0"/>
            </a:b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15918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Vielen Dank für Ihre Aufmerksamkeit!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636912"/>
            <a:ext cx="2664295" cy="2469649"/>
          </a:xfrm>
          <a:prstGeom prst="round2DiagRect">
            <a:avLst>
              <a:gd name="adj1" fmla="val 16667"/>
              <a:gd name="adj2" fmla="val 806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hteck 4"/>
          <p:cNvSpPr/>
          <p:nvPr/>
        </p:nvSpPr>
        <p:spPr>
          <a:xfrm>
            <a:off x="457200" y="2636912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b="1" u="none" dirty="0">
                <a:latin typeface="+mj-lt"/>
              </a:rPr>
              <a:t>Sie haben Fragen? </a:t>
            </a:r>
            <a:endParaRPr lang="de-DE" b="1" u="none" dirty="0" smtClean="0">
              <a:latin typeface="+mj-lt"/>
            </a:endParaRPr>
          </a:p>
          <a:p>
            <a:endParaRPr lang="de-DE" b="1" u="none" dirty="0">
              <a:latin typeface="+mj-lt"/>
            </a:endParaRPr>
          </a:p>
          <a:p>
            <a:r>
              <a:rPr lang="de-DE" dirty="0">
                <a:latin typeface="+mj-lt"/>
              </a:rPr>
              <a:t>Ihr Ansprechpartner:</a:t>
            </a:r>
          </a:p>
          <a:p>
            <a:endParaRPr lang="de-DE" b="1" u="none" dirty="0">
              <a:latin typeface="+mj-lt"/>
            </a:endParaRPr>
          </a:p>
          <a:p>
            <a:r>
              <a:rPr lang="de-DE" u="none" dirty="0">
                <a:latin typeface="+mj-lt"/>
              </a:rPr>
              <a:t>Michael </a:t>
            </a:r>
            <a:r>
              <a:rPr lang="de-DE" u="none" dirty="0" err="1" smtClean="0">
                <a:latin typeface="+mj-lt"/>
              </a:rPr>
              <a:t>Siering</a:t>
            </a:r>
            <a:endParaRPr lang="de-DE" u="none" dirty="0" smtClean="0">
              <a:latin typeface="+mj-lt"/>
            </a:endParaRPr>
          </a:p>
          <a:p>
            <a:endParaRPr lang="de-DE" u="none" dirty="0">
              <a:latin typeface="+mj-lt"/>
            </a:endParaRPr>
          </a:p>
          <a:p>
            <a:r>
              <a:rPr lang="de-DE" u="none" dirty="0" smtClean="0">
                <a:latin typeface="+mj-lt"/>
              </a:rPr>
              <a:t>0049 0172 6125242</a:t>
            </a:r>
          </a:p>
          <a:p>
            <a:r>
              <a:rPr lang="de-DE" u="none" dirty="0" smtClean="0">
                <a:latin typeface="+mj-lt"/>
              </a:rPr>
              <a:t>michael.siering@interrisk.de</a:t>
            </a:r>
            <a:endParaRPr lang="de-DE" u="non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165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">
      <a:dk1>
        <a:srgbClr val="000000"/>
      </a:dk1>
      <a:lt1>
        <a:srgbClr val="FFFFFF"/>
      </a:lt1>
      <a:dk2>
        <a:srgbClr val="1DA839"/>
      </a:dk2>
      <a:lt2>
        <a:srgbClr val="808080"/>
      </a:lt2>
      <a:accent1>
        <a:srgbClr val="1DA83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BD1AE"/>
      </a:accent5>
      <a:accent6>
        <a:srgbClr val="2D2DB9"/>
      </a:accent6>
      <a:hlink>
        <a:srgbClr val="1DA839"/>
      </a:hlink>
      <a:folHlink>
        <a:srgbClr val="1DA839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1015</Words>
  <Application>Microsoft Office PowerPoint</Application>
  <PresentationFormat>Bildschirmpräsentation (4:3)</PresentationFormat>
  <Paragraphs>211</Paragraphs>
  <Slides>33</Slides>
  <Notes>22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38" baseType="lpstr">
      <vt:lpstr>Arial</vt:lpstr>
      <vt:lpstr>Frutiger 45 Light</vt:lpstr>
      <vt:lpstr>Times New Roman</vt:lpstr>
      <vt:lpstr>Wingdings</vt:lpstr>
      <vt:lpstr>Standarddesign</vt:lpstr>
      <vt:lpstr>PowerPoint-Präsentation</vt:lpstr>
      <vt:lpstr>PowerPoint-Präsentation</vt:lpstr>
      <vt:lpstr>Tarifmerkmale: Für jeden das passende Konzept</vt:lpstr>
      <vt:lpstr>Tarifmerkmale: Für jeden das passende Konzept</vt:lpstr>
      <vt:lpstr>Tarifmerkmale: Für jeden das passende Konzept</vt:lpstr>
      <vt:lpstr>Beispiel</vt:lpstr>
      <vt:lpstr>Berufsbezogene Kalkulation</vt:lpstr>
      <vt:lpstr>„Günstiger-Option“</vt:lpstr>
      <vt:lpstr>Außergewöhnlich hoher Todesfallschutz</vt:lpstr>
      <vt:lpstr>Konzeptauswahl</vt:lpstr>
      <vt:lpstr>XXL - Highlights</vt:lpstr>
      <vt:lpstr>XXL - Highlights</vt:lpstr>
      <vt:lpstr>XXL - Highlights</vt:lpstr>
      <vt:lpstr>Sofortleistung bei schweren Unfallverletzungen</vt:lpstr>
      <vt:lpstr>Sofortleistung bei schweren Unfallverletzungen</vt:lpstr>
      <vt:lpstr>XXLplus - Highlights</vt:lpstr>
      <vt:lpstr>Vorläufiger Versicherungsschutz</vt:lpstr>
      <vt:lpstr>Nachversicherungsgarantie</vt:lpstr>
      <vt:lpstr>Ereignisabhängige Erhöhungen um 100.000  € gesamt, max. 50.000 € pro Ereignis</vt:lpstr>
      <vt:lpstr>Ereignisabhängige Erhöhungen um 100.000  € gesamt, max. 50.000 € pro Ereignis</vt:lpstr>
      <vt:lpstr>Ereignisabhängige Erhöhungen um 100.000  € gesamt, max. 50.000 € pro Ereignis</vt:lpstr>
      <vt:lpstr>PowerPoint-Präsentation</vt:lpstr>
      <vt:lpstr>XXLplus - Highlights</vt:lpstr>
      <vt:lpstr>Vereinfachte Gesundheitsprüfung für Immobilien- oder Praxisfinanzierung</vt:lpstr>
      <vt:lpstr>4 Gesundheitsfragen</vt:lpstr>
      <vt:lpstr>Belegschaftsgeschäft</vt:lpstr>
      <vt:lpstr>Belegschaftsgeschäft</vt:lpstr>
      <vt:lpstr>M-Check – die Alternative zum Arztbesuch</vt:lpstr>
      <vt:lpstr>M-Check Verfahren</vt:lpstr>
      <vt:lpstr>Unterlagen zur Risikolebensversicherung</vt:lpstr>
      <vt:lpstr>Fachbereich Antragsprüfung</vt:lpstr>
      <vt:lpstr>Sicherheit während der gesamten Laufzeit</vt:lpstr>
      <vt:lpstr>Vielen Dank für Ihre Aufmerksamkeit!</vt:lpstr>
    </vt:vector>
  </TitlesOfParts>
  <Company>InterRisk Versicherungen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Klemm</dc:creator>
  <cp:lastModifiedBy>Vertriebsaussendienst - VB Suedost</cp:lastModifiedBy>
  <cp:revision>2004</cp:revision>
  <cp:lastPrinted>2020-03-25T10:59:55Z</cp:lastPrinted>
  <dcterms:created xsi:type="dcterms:W3CDTF">2004-11-05T14:41:57Z</dcterms:created>
  <dcterms:modified xsi:type="dcterms:W3CDTF">2024-04-03T07:22:20Z</dcterms:modified>
</cp:coreProperties>
</file>