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</p:sldMasterIdLst>
  <p:notesMasterIdLst>
    <p:notesMasterId r:id="rId72"/>
  </p:notesMasterIdLst>
  <p:handoutMasterIdLst>
    <p:handoutMasterId r:id="rId73"/>
  </p:handoutMasterIdLst>
  <p:sldIdLst>
    <p:sldId id="268" r:id="rId2"/>
    <p:sldId id="290" r:id="rId3"/>
    <p:sldId id="286" r:id="rId4"/>
    <p:sldId id="276" r:id="rId5"/>
    <p:sldId id="292" r:id="rId6"/>
    <p:sldId id="295" r:id="rId7"/>
    <p:sldId id="294" r:id="rId8"/>
    <p:sldId id="297" r:id="rId9"/>
    <p:sldId id="296" r:id="rId10"/>
    <p:sldId id="298" r:id="rId11"/>
    <p:sldId id="299" r:id="rId12"/>
    <p:sldId id="301" r:id="rId13"/>
    <p:sldId id="302" r:id="rId14"/>
    <p:sldId id="303" r:id="rId15"/>
    <p:sldId id="304" r:id="rId16"/>
    <p:sldId id="311" r:id="rId17"/>
    <p:sldId id="305" r:id="rId18"/>
    <p:sldId id="306" r:id="rId19"/>
    <p:sldId id="307" r:id="rId20"/>
    <p:sldId id="308" r:id="rId21"/>
    <p:sldId id="309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00" r:id="rId32"/>
    <p:sldId id="321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30" r:id="rId41"/>
    <p:sldId id="331" r:id="rId42"/>
    <p:sldId id="332" r:id="rId43"/>
    <p:sldId id="329" r:id="rId44"/>
    <p:sldId id="334" r:id="rId45"/>
    <p:sldId id="335" r:id="rId46"/>
    <p:sldId id="343" r:id="rId47"/>
    <p:sldId id="344" r:id="rId48"/>
    <p:sldId id="345" r:id="rId49"/>
    <p:sldId id="370" r:id="rId50"/>
    <p:sldId id="346" r:id="rId51"/>
    <p:sldId id="347" r:id="rId52"/>
    <p:sldId id="348" r:id="rId53"/>
    <p:sldId id="350" r:id="rId54"/>
    <p:sldId id="353" r:id="rId55"/>
    <p:sldId id="351" r:id="rId56"/>
    <p:sldId id="352" r:id="rId57"/>
    <p:sldId id="376" r:id="rId58"/>
    <p:sldId id="377" r:id="rId59"/>
    <p:sldId id="365" r:id="rId60"/>
    <p:sldId id="354" r:id="rId61"/>
    <p:sldId id="366" r:id="rId62"/>
    <p:sldId id="367" r:id="rId63"/>
    <p:sldId id="368" r:id="rId64"/>
    <p:sldId id="359" r:id="rId65"/>
    <p:sldId id="369" r:id="rId66"/>
    <p:sldId id="361" r:id="rId67"/>
    <p:sldId id="362" r:id="rId68"/>
    <p:sldId id="363" r:id="rId69"/>
    <p:sldId id="364" r:id="rId70"/>
    <p:sldId id="274" r:id="rId71"/>
  </p:sldIdLst>
  <p:sldSz cx="9144000" cy="5715000" type="screen16x10"/>
  <p:notesSz cx="6754813" cy="9845675"/>
  <p:defaultTextStyle>
    <a:defPPr>
      <a:defRPr lang="de-DE"/>
    </a:defPPr>
    <a:lvl1pPr algn="l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chemeClr val="hlink"/>
      </a:buClr>
      <a:buFont typeface="IDEAL Fließtext" pitchFamily="34" charset="0"/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1pPr>
    <a:lvl2pPr marL="452445" algn="l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chemeClr val="hlink"/>
      </a:buClr>
      <a:buFont typeface="IDEAL Fließtext" pitchFamily="34" charset="0"/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2pPr>
    <a:lvl3pPr marL="904890" algn="l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chemeClr val="hlink"/>
      </a:buClr>
      <a:buFont typeface="IDEAL Fließtext" pitchFamily="34" charset="0"/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3pPr>
    <a:lvl4pPr marL="1357335" algn="l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chemeClr val="hlink"/>
      </a:buClr>
      <a:buFont typeface="IDEAL Fließtext" pitchFamily="34" charset="0"/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4pPr>
    <a:lvl5pPr marL="1809780" algn="l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chemeClr val="hlink"/>
      </a:buClr>
      <a:buFont typeface="IDEAL Fließtext" pitchFamily="34" charset="0"/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5pPr>
    <a:lvl6pPr marL="2262226" algn="l" defTabSz="904890" rtl="0" eaLnBrk="1" latinLnBrk="0" hangingPunct="1"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6pPr>
    <a:lvl7pPr marL="2714671" algn="l" defTabSz="904890" rtl="0" eaLnBrk="1" latinLnBrk="0" hangingPunct="1"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7pPr>
    <a:lvl8pPr marL="3167116" algn="l" defTabSz="904890" rtl="0" eaLnBrk="1" latinLnBrk="0" hangingPunct="1"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8pPr>
    <a:lvl9pPr marL="3619561" algn="l" defTabSz="904890" rtl="0" eaLnBrk="1" latinLnBrk="0" hangingPunct="1">
      <a:defRPr sz="2400" kern="1200">
        <a:solidFill>
          <a:schemeClr val="bg2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orient="horz" pos="215">
          <p15:clr>
            <a:srgbClr val="A4A3A4"/>
          </p15:clr>
        </p15:guide>
        <p15:guide id="3" orient="horz" pos="3174">
          <p15:clr>
            <a:srgbClr val="A4A3A4"/>
          </p15:clr>
        </p15:guide>
        <p15:guide id="4" orient="horz" pos="3478" userDrawn="1">
          <p15:clr>
            <a:srgbClr val="A4A3A4"/>
          </p15:clr>
        </p15:guide>
        <p15:guide id="5" orient="horz" pos="456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2583">
          <p15:clr>
            <a:srgbClr val="A4A3A4"/>
          </p15:clr>
        </p15:guide>
        <p15:guide id="8" orient="horz" pos="1665">
          <p15:clr>
            <a:srgbClr val="A4A3A4"/>
          </p15:clr>
        </p15:guide>
        <p15:guide id="9" pos="5193">
          <p15:clr>
            <a:srgbClr val="A4A3A4"/>
          </p15:clr>
        </p15:guide>
        <p15:guide id="10" pos="161">
          <p15:clr>
            <a:srgbClr val="A4A3A4"/>
          </p15:clr>
        </p15:guide>
        <p15:guide id="11" pos="5647">
          <p15:clr>
            <a:srgbClr val="A4A3A4"/>
          </p15:clr>
        </p15:guide>
        <p15:guide id="12" pos="317" userDrawn="1">
          <p15:clr>
            <a:srgbClr val="A4A3A4"/>
          </p15:clr>
        </p15:guide>
        <p15:guide id="13" pos="476">
          <p15:clr>
            <a:srgbClr val="A4A3A4"/>
          </p15:clr>
        </p15:guide>
        <p15:guide id="14" pos="634">
          <p15:clr>
            <a:srgbClr val="A4A3A4"/>
          </p15:clr>
        </p15:guide>
        <p15:guide id="15" pos="794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1">
          <p15:clr>
            <a:srgbClr val="A4A3A4"/>
          </p15:clr>
        </p15:guide>
        <p15:guide id="2" pos="2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8294"/>
    <a:srgbClr val="9BC31E"/>
    <a:srgbClr val="78BEE6"/>
    <a:srgbClr val="B9B9B9"/>
    <a:srgbClr val="E8E9F0"/>
    <a:srgbClr val="F59B69"/>
    <a:srgbClr val="4678AA"/>
    <a:srgbClr val="009FE3"/>
    <a:srgbClr val="0082C8"/>
    <a:srgbClr val="54B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037" autoAdjust="0"/>
    <p:restoredTop sz="94170" autoAdjust="0"/>
  </p:normalViewPr>
  <p:slideViewPr>
    <p:cSldViewPr snapToGrid="0">
      <p:cViewPr varScale="1">
        <p:scale>
          <a:sx n="95" d="100"/>
          <a:sy n="95" d="100"/>
        </p:scale>
        <p:origin x="-90" y="-636"/>
      </p:cViewPr>
      <p:guideLst>
        <p:guide orient="horz" pos="1800"/>
        <p:guide orient="horz" pos="215"/>
        <p:guide orient="horz" pos="3174"/>
        <p:guide orient="horz" pos="3478"/>
        <p:guide orient="horz" pos="456"/>
        <p:guide orient="horz"/>
        <p:guide orient="horz" pos="2583"/>
        <p:guide orient="horz" pos="1665"/>
        <p:guide pos="5193"/>
        <p:guide pos="161"/>
        <p:guide pos="5647"/>
        <p:guide pos="317"/>
        <p:guide pos="476"/>
        <p:guide pos="634"/>
        <p:guide pos="7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7" d="100"/>
          <a:sy n="117" d="100"/>
        </p:scale>
        <p:origin x="-5202" y="-102"/>
      </p:cViewPr>
      <p:guideLst>
        <p:guide orient="horz" pos="3101"/>
        <p:guide pos="2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0E3DC4-134F-4AF1-9596-3F9F46FF5E8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10DFD91-C65A-47C3-ACC1-54AD0569460D}">
      <dgm:prSet phldrT="[Text]" custT="1"/>
      <dgm:spPr>
        <a:solidFill>
          <a:srgbClr val="54BFCF"/>
        </a:solidFill>
      </dgm:spPr>
      <dgm:t>
        <a:bodyPr/>
        <a:lstStyle/>
        <a:p>
          <a:r>
            <a:rPr lang="de-DE" sz="1600" dirty="0"/>
            <a:t>dauerhafte Leistung</a:t>
          </a:r>
        </a:p>
      </dgm:t>
    </dgm:pt>
    <dgm:pt modelId="{798597D4-9D8B-4A10-8966-5DCD000E7A5F}" type="parTrans" cxnId="{7EE2987B-5038-4152-BD85-420981E20837}">
      <dgm:prSet/>
      <dgm:spPr/>
      <dgm:t>
        <a:bodyPr/>
        <a:lstStyle/>
        <a:p>
          <a:endParaRPr lang="de-DE"/>
        </a:p>
      </dgm:t>
    </dgm:pt>
    <dgm:pt modelId="{182A5FD1-9336-4300-9227-F0641B9F6E89}" type="sibTrans" cxnId="{7EE2987B-5038-4152-BD85-420981E20837}">
      <dgm:prSet/>
      <dgm:spPr/>
      <dgm:t>
        <a:bodyPr/>
        <a:lstStyle/>
        <a:p>
          <a:endParaRPr lang="de-DE"/>
        </a:p>
      </dgm:t>
    </dgm:pt>
    <dgm:pt modelId="{E313FF56-C1DC-49A3-81A5-529A517E4E82}">
      <dgm:prSet phldrT="[Text]" custT="1"/>
      <dgm:spPr>
        <a:solidFill>
          <a:srgbClr val="F59B69"/>
        </a:solidFill>
      </dgm:spPr>
      <dgm:t>
        <a:bodyPr/>
        <a:lstStyle/>
        <a:p>
          <a:pPr algn="ctr"/>
          <a:r>
            <a:rPr lang="de-DE" sz="1600" dirty="0"/>
            <a:t>dauerhafte Kosten </a:t>
          </a:r>
        </a:p>
      </dgm:t>
    </dgm:pt>
    <dgm:pt modelId="{ECA0FBF9-7347-47E3-B0FC-877F5C56558F}" type="parTrans" cxnId="{EBF959F5-E4BD-43C1-9686-A2BD1EB77D27}">
      <dgm:prSet/>
      <dgm:spPr/>
      <dgm:t>
        <a:bodyPr/>
        <a:lstStyle/>
        <a:p>
          <a:endParaRPr lang="de-DE"/>
        </a:p>
      </dgm:t>
    </dgm:pt>
    <dgm:pt modelId="{DB973132-B766-4FA7-93E4-0E80CA11FD13}" type="sibTrans" cxnId="{EBF959F5-E4BD-43C1-9686-A2BD1EB77D27}">
      <dgm:prSet/>
      <dgm:spPr/>
      <dgm:t>
        <a:bodyPr/>
        <a:lstStyle/>
        <a:p>
          <a:endParaRPr lang="de-DE"/>
        </a:p>
      </dgm:t>
    </dgm:pt>
    <dgm:pt modelId="{3DC1F1AB-76B7-4BE3-A497-ACD8450A3B0D}" type="pres">
      <dgm:prSet presAssocID="{4E0E3DC4-134F-4AF1-9596-3F9F46FF5E81}" presName="Name0" presStyleCnt="0">
        <dgm:presLayoutVars>
          <dgm:dir/>
          <dgm:animLvl val="lvl"/>
          <dgm:resizeHandles val="exact"/>
        </dgm:presLayoutVars>
      </dgm:prSet>
      <dgm:spPr/>
    </dgm:pt>
    <dgm:pt modelId="{5B00528C-DE3B-4100-8EA0-36B11CF76032}" type="pres">
      <dgm:prSet presAssocID="{E313FF56-C1DC-49A3-81A5-529A517E4E82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3BF51BA-B268-4D47-BEEE-1EA4DD9DBECA}" type="pres">
      <dgm:prSet presAssocID="{DB973132-B766-4FA7-93E4-0E80CA11FD13}" presName="parTxOnlySpace" presStyleCnt="0"/>
      <dgm:spPr/>
    </dgm:pt>
    <dgm:pt modelId="{4AB401C5-283A-4CD8-9311-EC26AE910DB7}" type="pres">
      <dgm:prSet presAssocID="{E10DFD91-C65A-47C3-ACC1-54AD0569460D}" presName="parTxOnly" presStyleLbl="node1" presStyleIdx="1" presStyleCnt="2" custScaleX="102756" custLinFactNeighborX="-61129" custLinFactNeighborY="-3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EE2987B-5038-4152-BD85-420981E20837}" srcId="{4E0E3DC4-134F-4AF1-9596-3F9F46FF5E81}" destId="{E10DFD91-C65A-47C3-ACC1-54AD0569460D}" srcOrd="1" destOrd="0" parTransId="{798597D4-9D8B-4A10-8966-5DCD000E7A5F}" sibTransId="{182A5FD1-9336-4300-9227-F0641B9F6E89}"/>
    <dgm:cxn modelId="{FB3A43A3-383E-453F-8098-C806056B0A5D}" type="presOf" srcId="{E10DFD91-C65A-47C3-ACC1-54AD0569460D}" destId="{4AB401C5-283A-4CD8-9311-EC26AE910DB7}" srcOrd="0" destOrd="0" presId="urn:microsoft.com/office/officeart/2005/8/layout/chevron1"/>
    <dgm:cxn modelId="{589A0714-4CD9-47F7-9663-97D6AB2F5137}" type="presOf" srcId="{E313FF56-C1DC-49A3-81A5-529A517E4E82}" destId="{5B00528C-DE3B-4100-8EA0-36B11CF76032}" srcOrd="0" destOrd="0" presId="urn:microsoft.com/office/officeart/2005/8/layout/chevron1"/>
    <dgm:cxn modelId="{EBF959F5-E4BD-43C1-9686-A2BD1EB77D27}" srcId="{4E0E3DC4-134F-4AF1-9596-3F9F46FF5E81}" destId="{E313FF56-C1DC-49A3-81A5-529A517E4E82}" srcOrd="0" destOrd="0" parTransId="{ECA0FBF9-7347-47E3-B0FC-877F5C56558F}" sibTransId="{DB973132-B766-4FA7-93E4-0E80CA11FD13}"/>
    <dgm:cxn modelId="{07C67F0B-EDF9-4D6D-8846-F94735EA7224}" type="presOf" srcId="{4E0E3DC4-134F-4AF1-9596-3F9F46FF5E81}" destId="{3DC1F1AB-76B7-4BE3-A497-ACD8450A3B0D}" srcOrd="0" destOrd="0" presId="urn:microsoft.com/office/officeart/2005/8/layout/chevron1"/>
    <dgm:cxn modelId="{5EFD64B3-F7D3-466C-973C-AEA573894E36}" type="presParOf" srcId="{3DC1F1AB-76B7-4BE3-A497-ACD8450A3B0D}" destId="{5B00528C-DE3B-4100-8EA0-36B11CF76032}" srcOrd="0" destOrd="0" presId="urn:microsoft.com/office/officeart/2005/8/layout/chevron1"/>
    <dgm:cxn modelId="{9D7AE240-A45E-4B0B-9DB9-3ED1C8D5D971}" type="presParOf" srcId="{3DC1F1AB-76B7-4BE3-A497-ACD8450A3B0D}" destId="{F3BF51BA-B268-4D47-BEEE-1EA4DD9DBECA}" srcOrd="1" destOrd="0" presId="urn:microsoft.com/office/officeart/2005/8/layout/chevron1"/>
    <dgm:cxn modelId="{512EF7DE-FDF8-46A5-A162-0EF414B39065}" type="presParOf" srcId="{3DC1F1AB-76B7-4BE3-A497-ACD8450A3B0D}" destId="{4AB401C5-283A-4CD8-9311-EC26AE910DB7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0E3DC4-134F-4AF1-9596-3F9F46FF5E8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BEB6E0A-C100-4EF5-8EEE-DAE4B9D6C690}">
      <dgm:prSet phldrT="[Text]" custT="1"/>
      <dgm:spPr>
        <a:solidFill>
          <a:srgbClr val="F59B69"/>
        </a:solidFill>
      </dgm:spPr>
      <dgm:t>
        <a:bodyPr/>
        <a:lstStyle/>
        <a:p>
          <a:r>
            <a:rPr lang="de-DE" sz="1600" dirty="0"/>
            <a:t>Zusätzliche Kosten</a:t>
          </a:r>
        </a:p>
      </dgm:t>
    </dgm:pt>
    <dgm:pt modelId="{E5EE3B56-5465-41C9-AC04-747D0E5C5405}" type="parTrans" cxnId="{35CBA6B9-A2D2-4210-80CB-27A1E3F19944}">
      <dgm:prSet/>
      <dgm:spPr/>
      <dgm:t>
        <a:bodyPr/>
        <a:lstStyle/>
        <a:p>
          <a:endParaRPr lang="de-DE" sz="3200"/>
        </a:p>
      </dgm:t>
    </dgm:pt>
    <dgm:pt modelId="{72CFBFA0-2C01-46DA-83D8-901E3AD74281}" type="sibTrans" cxnId="{35CBA6B9-A2D2-4210-80CB-27A1E3F19944}">
      <dgm:prSet/>
      <dgm:spPr/>
      <dgm:t>
        <a:bodyPr/>
        <a:lstStyle/>
        <a:p>
          <a:endParaRPr lang="de-DE" sz="3200"/>
        </a:p>
      </dgm:t>
    </dgm:pt>
    <dgm:pt modelId="{E10DFD91-C65A-47C3-ACC1-54AD0569460D}">
      <dgm:prSet phldrT="[Text]" custT="1"/>
      <dgm:spPr>
        <a:solidFill>
          <a:srgbClr val="54BFCF"/>
        </a:solidFill>
      </dgm:spPr>
      <dgm:t>
        <a:bodyPr/>
        <a:lstStyle/>
        <a:p>
          <a:r>
            <a:rPr lang="de-DE" sz="1600" dirty="0"/>
            <a:t>einmalige Leistung</a:t>
          </a:r>
        </a:p>
      </dgm:t>
    </dgm:pt>
    <dgm:pt modelId="{798597D4-9D8B-4A10-8966-5DCD000E7A5F}" type="parTrans" cxnId="{7EE2987B-5038-4152-BD85-420981E20837}">
      <dgm:prSet/>
      <dgm:spPr/>
      <dgm:t>
        <a:bodyPr/>
        <a:lstStyle/>
        <a:p>
          <a:endParaRPr lang="de-DE" sz="3200"/>
        </a:p>
      </dgm:t>
    </dgm:pt>
    <dgm:pt modelId="{182A5FD1-9336-4300-9227-F0641B9F6E89}" type="sibTrans" cxnId="{7EE2987B-5038-4152-BD85-420981E20837}">
      <dgm:prSet/>
      <dgm:spPr/>
      <dgm:t>
        <a:bodyPr/>
        <a:lstStyle/>
        <a:p>
          <a:endParaRPr lang="de-DE" sz="3200"/>
        </a:p>
      </dgm:t>
    </dgm:pt>
    <dgm:pt modelId="{3DC1F1AB-76B7-4BE3-A497-ACD8450A3B0D}" type="pres">
      <dgm:prSet presAssocID="{4E0E3DC4-134F-4AF1-9596-3F9F46FF5E81}" presName="Name0" presStyleCnt="0">
        <dgm:presLayoutVars>
          <dgm:dir/>
          <dgm:animLvl val="lvl"/>
          <dgm:resizeHandles val="exact"/>
        </dgm:presLayoutVars>
      </dgm:prSet>
      <dgm:spPr/>
    </dgm:pt>
    <dgm:pt modelId="{76F276A2-DA5B-43DB-B4CE-35192EB32A99}" type="pres">
      <dgm:prSet presAssocID="{EBEB6E0A-C100-4EF5-8EEE-DAE4B9D6C690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918BB5B-3BA4-4AAB-8525-6F9D010291E6}" type="pres">
      <dgm:prSet presAssocID="{72CFBFA0-2C01-46DA-83D8-901E3AD74281}" presName="parTxOnlySpace" presStyleCnt="0"/>
      <dgm:spPr/>
    </dgm:pt>
    <dgm:pt modelId="{4AB401C5-283A-4CD8-9311-EC26AE910DB7}" type="pres">
      <dgm:prSet presAssocID="{E10DFD91-C65A-47C3-ACC1-54AD0569460D}" presName="parTxOnly" presStyleLbl="node1" presStyleIdx="1" presStyleCnt="2" custLinFactNeighborX="-64655" custLinFactNeighborY="-3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EE2987B-5038-4152-BD85-420981E20837}" srcId="{4E0E3DC4-134F-4AF1-9596-3F9F46FF5E81}" destId="{E10DFD91-C65A-47C3-ACC1-54AD0569460D}" srcOrd="1" destOrd="0" parTransId="{798597D4-9D8B-4A10-8966-5DCD000E7A5F}" sibTransId="{182A5FD1-9336-4300-9227-F0641B9F6E89}"/>
    <dgm:cxn modelId="{F03499BB-BE58-42CF-8512-5B86D77A71C3}" type="presOf" srcId="{EBEB6E0A-C100-4EF5-8EEE-DAE4B9D6C690}" destId="{76F276A2-DA5B-43DB-B4CE-35192EB32A99}" srcOrd="0" destOrd="0" presId="urn:microsoft.com/office/officeart/2005/8/layout/chevron1"/>
    <dgm:cxn modelId="{6C5BD0DB-8F4C-4B2D-BD23-60F5304888EA}" type="presOf" srcId="{E10DFD91-C65A-47C3-ACC1-54AD0569460D}" destId="{4AB401C5-283A-4CD8-9311-EC26AE910DB7}" srcOrd="0" destOrd="0" presId="urn:microsoft.com/office/officeart/2005/8/layout/chevron1"/>
    <dgm:cxn modelId="{35CBA6B9-A2D2-4210-80CB-27A1E3F19944}" srcId="{4E0E3DC4-134F-4AF1-9596-3F9F46FF5E81}" destId="{EBEB6E0A-C100-4EF5-8EEE-DAE4B9D6C690}" srcOrd="0" destOrd="0" parTransId="{E5EE3B56-5465-41C9-AC04-747D0E5C5405}" sibTransId="{72CFBFA0-2C01-46DA-83D8-901E3AD74281}"/>
    <dgm:cxn modelId="{F03836C9-4B33-498D-BF49-59F2F625F479}" type="presOf" srcId="{4E0E3DC4-134F-4AF1-9596-3F9F46FF5E81}" destId="{3DC1F1AB-76B7-4BE3-A497-ACD8450A3B0D}" srcOrd="0" destOrd="0" presId="urn:microsoft.com/office/officeart/2005/8/layout/chevron1"/>
    <dgm:cxn modelId="{026C9369-5234-48DB-9662-2D60FDABB7CE}" type="presParOf" srcId="{3DC1F1AB-76B7-4BE3-A497-ACD8450A3B0D}" destId="{76F276A2-DA5B-43DB-B4CE-35192EB32A99}" srcOrd="0" destOrd="0" presId="urn:microsoft.com/office/officeart/2005/8/layout/chevron1"/>
    <dgm:cxn modelId="{EACC6A66-0696-47CD-81DD-2EB6E53C0C3C}" type="presParOf" srcId="{3DC1F1AB-76B7-4BE3-A497-ACD8450A3B0D}" destId="{7918BB5B-3BA4-4AAB-8525-6F9D010291E6}" srcOrd="1" destOrd="0" presId="urn:microsoft.com/office/officeart/2005/8/layout/chevron1"/>
    <dgm:cxn modelId="{106FCACF-4693-46E7-8CFB-B2AF1EB028EF}" type="presParOf" srcId="{3DC1F1AB-76B7-4BE3-A497-ACD8450A3B0D}" destId="{4AB401C5-283A-4CD8-9311-EC26AE910DB7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0528C-DE3B-4100-8EA0-36B11CF76032}">
      <dsp:nvSpPr>
        <dsp:cNvPr id="0" name=""/>
        <dsp:cNvSpPr/>
      </dsp:nvSpPr>
      <dsp:spPr>
        <a:xfrm>
          <a:off x="1104" y="0"/>
          <a:ext cx="2520175" cy="539999"/>
        </a:xfrm>
        <a:prstGeom prst="chevron">
          <a:avLst/>
        </a:prstGeom>
        <a:solidFill>
          <a:srgbClr val="F59B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dauerhafte Kosten </a:t>
          </a:r>
        </a:p>
      </dsp:txBody>
      <dsp:txXfrm>
        <a:off x="271104" y="0"/>
        <a:ext cx="1980176" cy="539999"/>
      </dsp:txXfrm>
    </dsp:sp>
    <dsp:sp modelId="{4AB401C5-283A-4CD8-9311-EC26AE910DB7}">
      <dsp:nvSpPr>
        <dsp:cNvPr id="0" name=""/>
        <dsp:cNvSpPr/>
      </dsp:nvSpPr>
      <dsp:spPr>
        <a:xfrm>
          <a:off x="2115207" y="0"/>
          <a:ext cx="2589631" cy="539999"/>
        </a:xfrm>
        <a:prstGeom prst="chevron">
          <a:avLst/>
        </a:prstGeom>
        <a:solidFill>
          <a:srgbClr val="54BF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dauerhafte Leistung</a:t>
          </a:r>
        </a:p>
      </dsp:txBody>
      <dsp:txXfrm>
        <a:off x="2385207" y="0"/>
        <a:ext cx="2049632" cy="539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F276A2-DA5B-43DB-B4CE-35192EB32A99}">
      <dsp:nvSpPr>
        <dsp:cNvPr id="0" name=""/>
        <dsp:cNvSpPr/>
      </dsp:nvSpPr>
      <dsp:spPr>
        <a:xfrm>
          <a:off x="4334" y="0"/>
          <a:ext cx="2591226" cy="540000"/>
        </a:xfrm>
        <a:prstGeom prst="chevron">
          <a:avLst/>
        </a:prstGeom>
        <a:solidFill>
          <a:srgbClr val="F59B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Zusätzliche Kosten</a:t>
          </a:r>
        </a:p>
      </dsp:txBody>
      <dsp:txXfrm>
        <a:off x="274334" y="0"/>
        <a:ext cx="2051226" cy="540000"/>
      </dsp:txXfrm>
    </dsp:sp>
    <dsp:sp modelId="{4AB401C5-283A-4CD8-9311-EC26AE910DB7}">
      <dsp:nvSpPr>
        <dsp:cNvPr id="0" name=""/>
        <dsp:cNvSpPr/>
      </dsp:nvSpPr>
      <dsp:spPr>
        <a:xfrm>
          <a:off x="2168902" y="0"/>
          <a:ext cx="2591226" cy="540000"/>
        </a:xfrm>
        <a:prstGeom prst="chevron">
          <a:avLst/>
        </a:prstGeom>
        <a:solidFill>
          <a:srgbClr val="54BFC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kern="1200" dirty="0"/>
            <a:t>einmalige Leistung</a:t>
          </a:r>
        </a:p>
      </dsp:txBody>
      <dsp:txXfrm>
        <a:off x="2438902" y="0"/>
        <a:ext cx="2051226" cy="54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00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0000" y="93726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38A653D6-038E-41EC-B641-2240ABF11BE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9071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7463" y="0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3863" y="738188"/>
            <a:ext cx="5907087" cy="3692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676775"/>
            <a:ext cx="4954587" cy="443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 Klicken Sie, um die Formate des Vorlagentextes zu bearbeiten</a:t>
            </a:r>
          </a:p>
          <a:p>
            <a:pPr lvl="1"/>
            <a:r>
              <a:rPr lang="de-DE"/>
              <a:t> Zweite Ebene</a:t>
            </a:r>
          </a:p>
          <a:p>
            <a:pPr lvl="2"/>
            <a:r>
              <a:rPr lang="de-DE"/>
              <a:t> Dritte Ebene</a:t>
            </a:r>
          </a:p>
          <a:p>
            <a:pPr lvl="3"/>
            <a:r>
              <a:rPr lang="de-DE"/>
              <a:t> 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53550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7463" y="9353550"/>
            <a:ext cx="29273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129F9138-10D1-4A66-8ED7-D9B84661519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873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buChar char="–"/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188519" indent="94259" algn="l" rtl="0" fontAlgn="base">
      <a:spcBef>
        <a:spcPct val="30000"/>
      </a:spcBef>
      <a:spcAft>
        <a:spcPct val="0"/>
      </a:spcAft>
      <a:buChar char="–"/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471297" indent="94259" algn="l" rtl="0" fontAlgn="base">
      <a:spcBef>
        <a:spcPct val="30000"/>
      </a:spcBef>
      <a:spcAft>
        <a:spcPct val="0"/>
      </a:spcAft>
      <a:buChar char="–"/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754075" indent="94259" algn="l" rtl="0" fontAlgn="base">
      <a:spcBef>
        <a:spcPct val="30000"/>
      </a:spcBef>
      <a:spcAft>
        <a:spcPct val="0"/>
      </a:spcAft>
      <a:buChar char="–"/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036853" indent="94259" algn="l" rtl="0" fontAlgn="base">
      <a:spcBef>
        <a:spcPct val="30000"/>
      </a:spcBef>
      <a:spcAft>
        <a:spcPct val="0"/>
      </a:spcAft>
      <a:buChar char="–"/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62226" algn="l" defTabSz="9048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4671" algn="l" defTabSz="9048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67116" algn="l" defTabSz="9048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19561" algn="l" defTabSz="9048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F9138-10D1-4A66-8ED7-D9B846615194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6393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F9138-10D1-4A66-8ED7-D9B846615194}" type="slidenum">
              <a:rPr lang="de-DE" smtClean="0"/>
              <a:pPr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5011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F9138-10D1-4A66-8ED7-D9B846615194}" type="slidenum">
              <a:rPr lang="de-DE" smtClean="0"/>
              <a:pPr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006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F9138-10D1-4A66-8ED7-D9B846615194}" type="slidenum">
              <a:rPr lang="de-DE" smtClean="0"/>
              <a:pPr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3664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d_titel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230880"/>
          </a:xfrm>
          <a:prstGeom prst="rect">
            <a:avLst/>
          </a:prstGeom>
        </p:spPr>
      </p:pic>
      <p:sp>
        <p:nvSpPr>
          <p:cNvPr id="12" name="ppt_untertitel"/>
          <p:cNvSpPr>
            <a:spLocks noGrp="1" noChangeArrowheads="1"/>
          </p:cNvSpPr>
          <p:nvPr>
            <p:ph type="subTitle" idx="1"/>
          </p:nvPr>
        </p:nvSpPr>
        <p:spPr>
          <a:xfrm>
            <a:off x="252000" y="3960000"/>
            <a:ext cx="8712613" cy="261937"/>
          </a:xfrm>
        </p:spPr>
        <p:txBody>
          <a:bodyPr/>
          <a:lstStyle>
            <a:lvl1pPr>
              <a:defRPr sz="1600" b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13" name="ppt_titel"/>
          <p:cNvSpPr>
            <a:spLocks noGrp="1" noChangeArrowheads="1"/>
          </p:cNvSpPr>
          <p:nvPr>
            <p:ph type="ctrTitle"/>
          </p:nvPr>
        </p:nvSpPr>
        <p:spPr>
          <a:xfrm>
            <a:off x="252000" y="3600000"/>
            <a:ext cx="8712613" cy="295466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cxnSp>
        <p:nvCxnSpPr>
          <p:cNvPr id="16" name="id_linie"/>
          <p:cNvCxnSpPr/>
          <p:nvPr userDrawn="1"/>
        </p:nvCxnSpPr>
        <p:spPr bwMode="auto">
          <a:xfrm>
            <a:off x="-2" y="5256000"/>
            <a:ext cx="9144002" cy="0"/>
          </a:xfrm>
          <a:prstGeom prst="line">
            <a:avLst/>
          </a:prstGeom>
          <a:noFill/>
          <a:ln w="1587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id_titel_bar"/>
          <p:cNvSpPr/>
          <p:nvPr userDrawn="1"/>
        </p:nvSpPr>
        <p:spPr>
          <a:xfrm>
            <a:off x="0" y="2520000"/>
            <a:ext cx="9144000" cy="720000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id_name_bar"/>
          <p:cNvSpPr/>
          <p:nvPr userDrawn="1"/>
        </p:nvSpPr>
        <p:spPr>
          <a:xfrm>
            <a:off x="-2" y="2520000"/>
            <a:ext cx="3115250" cy="360000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0" name="id_logo" descr="\\s011vv\Marketing_Showroom\Vorlagen\Data\Powerpoint\Design\logo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101" y="5338079"/>
            <a:ext cx="730800" cy="3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id_slogan"/>
          <p:cNvSpPr>
            <a:spLocks noChangeArrowheads="1"/>
          </p:cNvSpPr>
          <p:nvPr userDrawn="1"/>
        </p:nvSpPr>
        <p:spPr bwMode="auto">
          <a:xfrm>
            <a:off x="252000" y="5388754"/>
            <a:ext cx="586305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defTabSz="475430" eaLnBrk="1" hangingPunct="1">
              <a:lnSpc>
                <a:spcPct val="100000"/>
              </a:lnSpc>
              <a:spcBef>
                <a:spcPct val="0"/>
              </a:spcBef>
              <a:buClr>
                <a:srgbClr val="003273"/>
              </a:buClr>
              <a:buFont typeface="Zapf Dingbats" charset="2"/>
              <a:buNone/>
              <a:defRPr/>
            </a:pPr>
            <a:r>
              <a:rPr lang="de-DE" sz="1300" b="1" baseline="0" smtClean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  <a:cs typeface="Tahoma" pitchFamily="34" charset="0"/>
              </a:rPr>
              <a:t>Ihr Rundum-Schutz bei schweren Krankheiten.</a:t>
            </a:r>
            <a:endParaRPr lang="de-DE" sz="1300" b="1" dirty="0">
              <a:solidFill>
                <a:schemeClr val="tx2">
                  <a:lumMod val="50000"/>
                </a:schemeClr>
              </a:solidFill>
              <a:ea typeface="ＭＳ Ｐゴシック" pitchFamily="34" charset="-128"/>
              <a:cs typeface="Tahoma" pitchFamily="34" charset="0"/>
            </a:endParaRPr>
          </a:p>
        </p:txBody>
      </p:sp>
      <p:pic>
        <p:nvPicPr>
          <p:cNvPr id="4" name="id_name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2519638"/>
            <a:ext cx="2611250" cy="360362"/>
          </a:xfrm>
          <a:prstGeom prst="rect">
            <a:avLst/>
          </a:prstGeom>
        </p:spPr>
      </p:pic>
      <p:pic>
        <p:nvPicPr>
          <p:cNvPr id="7" name="id_picto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20" y="4444999"/>
            <a:ext cx="876553" cy="604520"/>
          </a:xfrm>
          <a:prstGeom prst="rect">
            <a:avLst/>
          </a:prstGeom>
        </p:spPr>
      </p:pic>
      <p:pic>
        <p:nvPicPr>
          <p:cNvPr id="9" name="id_picto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93" y="4445000"/>
            <a:ext cx="1085964" cy="6045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d_punkt"/>
          <p:cNvSpPr>
            <a:spLocks noChangeArrowheads="1"/>
          </p:cNvSpPr>
          <p:nvPr userDrawn="1"/>
        </p:nvSpPr>
        <p:spPr bwMode="auto">
          <a:xfrm>
            <a:off x="252000" y="266859"/>
            <a:ext cx="123825" cy="1242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  <a:extLst/>
        </p:spPr>
        <p:txBody>
          <a:bodyPr wrap="none" lIns="90489" tIns="45245" rIns="90489" bIns="45245" anchor="ctr"/>
          <a:lstStyle/>
          <a:p>
            <a:endParaRPr lang="de-DE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id_rechteck2"/>
          <p:cNvSpPr>
            <a:spLocks noChangeArrowheads="1"/>
          </p:cNvSpPr>
          <p:nvPr userDrawn="1"/>
        </p:nvSpPr>
        <p:spPr bwMode="auto">
          <a:xfrm>
            <a:off x="8676813" y="178066"/>
            <a:ext cx="288000" cy="288000"/>
          </a:xfrm>
          <a:prstGeom prst="rect">
            <a:avLst/>
          </a:prstGeom>
          <a:solidFill>
            <a:schemeClr val="tx2">
              <a:lumMod val="50000"/>
              <a:alpha val="28000"/>
            </a:schemeClr>
          </a:solidFill>
          <a:ln>
            <a:noFill/>
          </a:ln>
          <a:effectLst/>
          <a:extLst/>
        </p:spPr>
        <p:txBody>
          <a:bodyPr wrap="none" lIns="0" tIns="0" rIns="0" bIns="0" anchor="b" anchorCtr="0"/>
          <a:lstStyle/>
          <a:p>
            <a:pPr defTabSz="452445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 sz="180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id_rechteck1"/>
          <p:cNvSpPr>
            <a:spLocks noChangeArrowheads="1"/>
          </p:cNvSpPr>
          <p:nvPr userDrawn="1"/>
        </p:nvSpPr>
        <p:spPr bwMode="auto">
          <a:xfrm>
            <a:off x="8856000" y="0"/>
            <a:ext cx="288000" cy="288000"/>
          </a:xfrm>
          <a:prstGeom prst="rect">
            <a:avLst/>
          </a:prstGeom>
          <a:solidFill>
            <a:schemeClr val="tx2">
              <a:lumMod val="50000"/>
              <a:alpha val="38000"/>
            </a:scheme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defTabSz="452445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id_seitenzahl"/>
          <p:cNvSpPr txBox="1">
            <a:spLocks noChangeArrowheads="1"/>
          </p:cNvSpPr>
          <p:nvPr userDrawn="1"/>
        </p:nvSpPr>
        <p:spPr bwMode="auto">
          <a:xfrm>
            <a:off x="8676813" y="180000"/>
            <a:ext cx="288000" cy="278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rmAutofit/>
          </a:bodyPr>
          <a:lstStyle>
            <a:lvl1pPr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fld id="{F9B26AAB-F58E-4339-8956-9076F38BBA78}" type="slidenum">
              <a:rPr lang="de-DE" sz="900" b="0">
                <a:solidFill>
                  <a:schemeClr val="tx2">
                    <a:lumMod val="50000"/>
                  </a:schemeClr>
                </a:solidFill>
                <a:latin typeface="+mj-lt"/>
                <a:ea typeface="ＭＳ Ｐゴシック" pitchFamily="34" charset="-128"/>
              </a:rPr>
              <a:pPr algn="ctr" eaLnBrk="1" hangingPunct="1">
                <a:lnSpc>
                  <a:spcPct val="100000"/>
                </a:lnSpc>
                <a:buClrTx/>
                <a:buFontTx/>
                <a:buNone/>
              </a:pPr>
              <a:t>‹Nr.›</a:t>
            </a:fld>
            <a:endParaRPr lang="de-DE" sz="1200" b="0" dirty="0">
              <a:solidFill>
                <a:schemeClr val="tx2">
                  <a:lumMod val="50000"/>
                </a:schemeClr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4" name="ppt_titel"/>
          <p:cNvSpPr>
            <a:spLocks noGrp="1" noChangeArrowheads="1"/>
          </p:cNvSpPr>
          <p:nvPr>
            <p:ph type="title"/>
          </p:nvPr>
        </p:nvSpPr>
        <p:spPr bwMode="auto">
          <a:xfrm>
            <a:off x="504001" y="242574"/>
            <a:ext cx="7739888" cy="19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5" name="ppt_inhalt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251999" y="719999"/>
            <a:ext cx="8712613" cy="43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2pPr marL="252000" indent="-252000">
              <a:buClr>
                <a:schemeClr val="tx2">
                  <a:lumMod val="50000"/>
                </a:schemeClr>
              </a:buClr>
              <a:buFont typeface="Tahoma" panose="020B060403050404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504000" indent="-252000">
              <a:buClr>
                <a:schemeClr val="tx2">
                  <a:lumMod val="50000"/>
                </a:schemeClr>
              </a:buClr>
              <a:buFont typeface="Tahom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756000" indent="-252000">
              <a:buClr>
                <a:schemeClr val="tx2">
                  <a:lumMod val="50000"/>
                </a:schemeClr>
              </a:buClr>
              <a:buFont typeface="Tahoma" panose="020B0604030504040204" pitchFamily="34" charset="0"/>
              <a:buChar char="•"/>
              <a:defRPr>
                <a:solidFill>
                  <a:schemeClr val="tx1"/>
                </a:solidFill>
              </a:defRPr>
            </a:lvl4pPr>
          </a:lstStyle>
          <a:p>
            <a:pPr lvl="0" defTabSz="900000">
              <a:tabLst>
                <a:tab pos="900000" algn="l"/>
              </a:tabLst>
            </a:pPr>
            <a:r>
              <a:rPr lang="de-DE" dirty="0"/>
              <a:t>Folienüberschrift Beispielfolie</a:t>
            </a:r>
          </a:p>
          <a:p>
            <a:pPr lvl="1">
              <a:buClr>
                <a:srgbClr val="003273"/>
              </a:buClr>
            </a:pPr>
            <a:r>
              <a:rPr lang="de-DE" dirty="0"/>
              <a:t>Erster Inhaltspunkt Ebene 1</a:t>
            </a:r>
          </a:p>
          <a:p>
            <a:pPr lvl="2">
              <a:buClr>
                <a:srgbClr val="003273"/>
              </a:buClr>
            </a:pPr>
            <a:r>
              <a:rPr lang="de-DE" dirty="0"/>
              <a:t>Mit Unterpunkt Ebene 2</a:t>
            </a:r>
          </a:p>
          <a:p>
            <a:pPr lvl="3">
              <a:buClr>
                <a:srgbClr val="003273"/>
              </a:buClr>
            </a:pPr>
            <a:r>
              <a:rPr lang="de-DE" dirty="0"/>
              <a:t>Und Unterpunkt Ebene 3</a:t>
            </a:r>
          </a:p>
          <a:p>
            <a:pPr lvl="1">
              <a:buClr>
                <a:srgbClr val="003273"/>
              </a:buClr>
            </a:pPr>
            <a:r>
              <a:rPr lang="de-DE" dirty="0"/>
              <a:t>Zweiter Inhaltspunkt Ebene 1</a:t>
            </a:r>
          </a:p>
          <a:p>
            <a:pPr lvl="2">
              <a:buClr>
                <a:srgbClr val="003273"/>
              </a:buClr>
            </a:pPr>
            <a:r>
              <a:rPr lang="de-DE" dirty="0"/>
              <a:t>Mit Unterpunkt Ebene 2</a:t>
            </a:r>
          </a:p>
          <a:p>
            <a:pPr lvl="3">
              <a:buClr>
                <a:srgbClr val="003273"/>
              </a:buClr>
            </a:pPr>
            <a:r>
              <a:rPr lang="de-DE" dirty="0"/>
              <a:t>Und Unterpunkt Ebene 3</a:t>
            </a:r>
          </a:p>
        </p:txBody>
      </p:sp>
    </p:spTree>
    <p:extLst>
      <p:ext uri="{BB962C8B-B14F-4D97-AF65-F5344CB8AC3E}">
        <p14:creationId xmlns:p14="http://schemas.microsoft.com/office/powerpoint/2010/main" val="1874739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d_rechteck2"/>
          <p:cNvSpPr>
            <a:spLocks noChangeArrowheads="1"/>
          </p:cNvSpPr>
          <p:nvPr userDrawn="1"/>
        </p:nvSpPr>
        <p:spPr bwMode="auto">
          <a:xfrm>
            <a:off x="8676813" y="178066"/>
            <a:ext cx="288000" cy="288000"/>
          </a:xfrm>
          <a:prstGeom prst="rect">
            <a:avLst/>
          </a:prstGeom>
          <a:solidFill>
            <a:schemeClr val="tx2">
              <a:lumMod val="50000"/>
              <a:alpha val="28000"/>
            </a:schemeClr>
          </a:solidFill>
          <a:ln>
            <a:noFill/>
          </a:ln>
          <a:effectLst/>
          <a:extLst/>
        </p:spPr>
        <p:txBody>
          <a:bodyPr wrap="none" lIns="0" tIns="0" rIns="0" bIns="0" anchor="b" anchorCtr="0"/>
          <a:lstStyle/>
          <a:p>
            <a:pPr defTabSz="452445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 sz="180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id_rechteck1"/>
          <p:cNvSpPr>
            <a:spLocks noChangeArrowheads="1"/>
          </p:cNvSpPr>
          <p:nvPr userDrawn="1"/>
        </p:nvSpPr>
        <p:spPr bwMode="auto">
          <a:xfrm>
            <a:off x="8856000" y="0"/>
            <a:ext cx="288000" cy="288000"/>
          </a:xfrm>
          <a:prstGeom prst="rect">
            <a:avLst/>
          </a:prstGeom>
          <a:solidFill>
            <a:schemeClr val="tx2">
              <a:lumMod val="50000"/>
              <a:alpha val="38000"/>
            </a:scheme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defTabSz="452445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en-US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id_seitenzahl"/>
          <p:cNvSpPr txBox="1">
            <a:spLocks noChangeArrowheads="1"/>
          </p:cNvSpPr>
          <p:nvPr userDrawn="1"/>
        </p:nvSpPr>
        <p:spPr bwMode="auto">
          <a:xfrm>
            <a:off x="8676813" y="180000"/>
            <a:ext cx="288000" cy="278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normAutofit/>
          </a:bodyPr>
          <a:lstStyle>
            <a:lvl1pPr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457200">
              <a:spcBef>
                <a:spcPct val="0"/>
              </a:spcBef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fld id="{F9B26AAB-F58E-4339-8956-9076F38BBA78}" type="slidenum">
              <a:rPr lang="de-DE" sz="900" b="0" smtClean="0">
                <a:solidFill>
                  <a:schemeClr val="tx2">
                    <a:lumMod val="50000"/>
                  </a:schemeClr>
                </a:solidFill>
                <a:latin typeface="+mj-lt"/>
                <a:ea typeface="ＭＳ Ｐゴシック" pitchFamily="34" charset="-128"/>
              </a:rPr>
              <a:pPr algn="ctr" eaLnBrk="1" hangingPunct="1">
                <a:lnSpc>
                  <a:spcPct val="100000"/>
                </a:lnSpc>
                <a:buClrTx/>
                <a:buFontTx/>
                <a:buNone/>
              </a:pPr>
              <a:t>‹Nr.›</a:t>
            </a:fld>
            <a:endParaRPr lang="de-DE" sz="1200" b="0" dirty="0">
              <a:solidFill>
                <a:schemeClr val="tx2">
                  <a:lumMod val="50000"/>
                </a:schemeClr>
              </a:solidFill>
              <a:latin typeface="+mj-lt"/>
              <a:ea typeface="ＭＳ Ｐゴシック" pitchFamily="34" charset="-128"/>
            </a:endParaRPr>
          </a:p>
        </p:txBody>
      </p:sp>
      <p:sp>
        <p:nvSpPr>
          <p:cNvPr id="12" name="ppt_inhalt"/>
          <p:cNvSpPr>
            <a:spLocks noGrp="1"/>
          </p:cNvSpPr>
          <p:nvPr>
            <p:ph sz="quarter" idx="10" hasCustomPrompt="1"/>
          </p:nvPr>
        </p:nvSpPr>
        <p:spPr>
          <a:xfrm>
            <a:off x="252000" y="720000"/>
            <a:ext cx="8709025" cy="43148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252000" indent="-25200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n"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504000" indent="-25200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n"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756000" indent="-25200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n"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756000" indent="-25200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n"/>
              <a:defRPr/>
            </a:lvl5pPr>
            <a:lvl6pPr marL="756000" indent="-25200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n"/>
              <a:defRPr/>
            </a:lvl6pPr>
            <a:lvl7pPr marL="756000" indent="-25200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n"/>
              <a:defRPr/>
            </a:lvl7pPr>
            <a:lvl8pPr marL="756000" indent="-25200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n"/>
              <a:defRPr/>
            </a:lvl8pPr>
            <a:lvl9pPr marL="756000" indent="-25200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n"/>
              <a:defRPr/>
            </a:lvl9pPr>
          </a:lstStyle>
          <a:p>
            <a:pPr lvl="0" defTabSz="900000">
              <a:tabLst>
                <a:tab pos="900000" algn="l"/>
              </a:tabLst>
            </a:pPr>
            <a:r>
              <a:rPr lang="de-DE" dirty="0"/>
              <a:t>Agenda</a:t>
            </a:r>
          </a:p>
          <a:p>
            <a:pPr lvl="1">
              <a:buClr>
                <a:srgbClr val="003273"/>
              </a:buClr>
            </a:pPr>
            <a:r>
              <a:rPr lang="de-DE" dirty="0"/>
              <a:t>TOP 1</a:t>
            </a:r>
          </a:p>
          <a:p>
            <a:pPr lvl="2">
              <a:buClr>
                <a:srgbClr val="003273"/>
              </a:buClr>
            </a:pPr>
            <a:r>
              <a:rPr lang="de-DE" dirty="0"/>
              <a:t>TOP 1.1</a:t>
            </a:r>
          </a:p>
          <a:p>
            <a:pPr lvl="3">
              <a:buClr>
                <a:srgbClr val="003273"/>
              </a:buClr>
            </a:pPr>
            <a:r>
              <a:rPr lang="de-DE" dirty="0"/>
              <a:t>TOP 1.1.1</a:t>
            </a:r>
          </a:p>
          <a:p>
            <a:pPr lvl="4">
              <a:buClr>
                <a:srgbClr val="003273"/>
              </a:buClr>
            </a:pPr>
            <a:r>
              <a:rPr lang="de-DE" dirty="0"/>
              <a:t>Mehr nicht</a:t>
            </a:r>
          </a:p>
          <a:p>
            <a:pPr lvl="5">
              <a:buClr>
                <a:srgbClr val="003273"/>
              </a:buClr>
            </a:pPr>
            <a:r>
              <a:rPr lang="de-DE" dirty="0"/>
              <a:t>Mehr nicht</a:t>
            </a:r>
          </a:p>
          <a:p>
            <a:pPr lvl="6">
              <a:buClr>
                <a:srgbClr val="003273"/>
              </a:buClr>
            </a:pPr>
            <a:r>
              <a:rPr lang="de-DE" dirty="0"/>
              <a:t>Mehr nicht</a:t>
            </a:r>
          </a:p>
          <a:p>
            <a:pPr lvl="7">
              <a:buClr>
                <a:srgbClr val="003273"/>
              </a:buClr>
            </a:pPr>
            <a:r>
              <a:rPr lang="de-DE" dirty="0"/>
              <a:t>Mehr nicht</a:t>
            </a:r>
          </a:p>
          <a:p>
            <a:pPr lvl="8">
              <a:buClr>
                <a:srgbClr val="003273"/>
              </a:buClr>
            </a:pPr>
            <a:r>
              <a:rPr lang="de-DE" dirty="0"/>
              <a:t>Mehr nicht</a:t>
            </a:r>
          </a:p>
        </p:txBody>
      </p:sp>
    </p:spTree>
    <p:extLst>
      <p:ext uri="{BB962C8B-B14F-4D97-AF65-F5344CB8AC3E}">
        <p14:creationId xmlns:p14="http://schemas.microsoft.com/office/powerpoint/2010/main" val="223679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d_zwischentitel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54752"/>
          </a:xfrm>
          <a:prstGeom prst="rect">
            <a:avLst/>
          </a:prstGeom>
        </p:spPr>
      </p:pic>
      <p:sp>
        <p:nvSpPr>
          <p:cNvPr id="11" name="id_zwischentitel_bar"/>
          <p:cNvSpPr/>
          <p:nvPr userDrawn="1"/>
        </p:nvSpPr>
        <p:spPr>
          <a:xfrm>
            <a:off x="0" y="3816000"/>
            <a:ext cx="9144000" cy="1440000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pt_zwischenuntertitel"/>
          <p:cNvSpPr>
            <a:spLocks noGrp="1" noChangeArrowheads="1"/>
          </p:cNvSpPr>
          <p:nvPr userDrawn="1">
            <p:ph type="subTitle" idx="10"/>
          </p:nvPr>
        </p:nvSpPr>
        <p:spPr>
          <a:xfrm>
            <a:off x="251999" y="4460513"/>
            <a:ext cx="8712000" cy="261937"/>
          </a:xfrm>
        </p:spPr>
        <p:txBody>
          <a:bodyPr/>
          <a:lstStyle>
            <a:lvl1pPr>
              <a:defRPr sz="1600" b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7" name="ppt_zwischentitel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252000" y="4100513"/>
            <a:ext cx="8712000" cy="295466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24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bearbeiten2</a:t>
            </a:r>
          </a:p>
        </p:txBody>
      </p:sp>
    </p:spTree>
    <p:extLst>
      <p:ext uri="{BB962C8B-B14F-4D97-AF65-F5344CB8AC3E}">
        <p14:creationId xmlns:p14="http://schemas.microsoft.com/office/powerpoint/2010/main" val="1412547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pt_inhalt"/>
          <p:cNvSpPr>
            <a:spLocks noGrp="1"/>
          </p:cNvSpPr>
          <p:nvPr>
            <p:ph sz="quarter" idx="10" hasCustomPrompt="1"/>
          </p:nvPr>
        </p:nvSpPr>
        <p:spPr>
          <a:xfrm>
            <a:off x="252000" y="720000"/>
            <a:ext cx="8709025" cy="43148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848335" indent="0"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None/>
              <a:defRPr>
                <a:solidFill>
                  <a:schemeClr val="tx1"/>
                </a:solidFill>
              </a:defRPr>
            </a:lvl2pPr>
          </a:lstStyle>
          <a:p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887539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id_linie"/>
          <p:cNvCxnSpPr/>
          <p:nvPr/>
        </p:nvCxnSpPr>
        <p:spPr bwMode="auto">
          <a:xfrm>
            <a:off x="-2" y="5256000"/>
            <a:ext cx="9144002" cy="0"/>
          </a:xfrm>
          <a:prstGeom prst="line">
            <a:avLst/>
          </a:prstGeom>
          <a:noFill/>
          <a:ln w="1587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5" name="id_logo" descr="\\s011vv\Marketing_Showroom\Vorlagen\Data\Powerpoint\Design\logo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101" y="5338079"/>
            <a:ext cx="730800" cy="3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ppt_titel"/>
          <p:cNvSpPr>
            <a:spLocks noGrp="1" noChangeArrowheads="1"/>
          </p:cNvSpPr>
          <p:nvPr>
            <p:ph type="title"/>
          </p:nvPr>
        </p:nvSpPr>
        <p:spPr bwMode="auto">
          <a:xfrm>
            <a:off x="504000" y="242574"/>
            <a:ext cx="7739887" cy="19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dirty="0"/>
              <a:t>Klicken Sie, um das Format des Titel-Masters zu bearbeiten.</a:t>
            </a:r>
          </a:p>
        </p:txBody>
      </p:sp>
      <p:sp>
        <p:nvSpPr>
          <p:cNvPr id="9" name="ppt_contain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999" y="719999"/>
            <a:ext cx="8712613" cy="43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 defTabSz="900000">
              <a:tabLst>
                <a:tab pos="900000" algn="l"/>
              </a:tabLst>
            </a:pPr>
            <a:r>
              <a:rPr lang="de-DE" dirty="0"/>
              <a:t>Folienüberschrift Beispielfolie</a:t>
            </a:r>
          </a:p>
          <a:p>
            <a:pPr lvl="1">
              <a:buClr>
                <a:srgbClr val="003273"/>
              </a:buClr>
            </a:pPr>
            <a:r>
              <a:rPr lang="de-DE" dirty="0"/>
              <a:t>Erster Inhaltspunkt Ebene 1</a:t>
            </a:r>
          </a:p>
          <a:p>
            <a:pPr lvl="2">
              <a:buClr>
                <a:srgbClr val="003273"/>
              </a:buClr>
            </a:pPr>
            <a:r>
              <a:rPr lang="de-DE" dirty="0"/>
              <a:t>Mit Unterpunkt Ebene 2</a:t>
            </a:r>
          </a:p>
          <a:p>
            <a:pPr lvl="3">
              <a:buClr>
                <a:srgbClr val="003273"/>
              </a:buClr>
            </a:pPr>
            <a:r>
              <a:rPr lang="de-DE" dirty="0"/>
              <a:t>Und Unterpunkt Ebene 3</a:t>
            </a:r>
          </a:p>
          <a:p>
            <a:pPr lvl="4">
              <a:buClr>
                <a:srgbClr val="003273"/>
              </a:buClr>
            </a:pPr>
            <a:r>
              <a:rPr lang="de-DE" dirty="0"/>
              <a:t>Ebene 4 darf nicht</a:t>
            </a:r>
          </a:p>
          <a:p>
            <a:pPr lvl="5">
              <a:buClr>
                <a:srgbClr val="003273"/>
              </a:buClr>
            </a:pPr>
            <a:r>
              <a:rPr lang="de-DE" dirty="0"/>
              <a:t>Ebene 5 auch nicht</a:t>
            </a:r>
          </a:p>
          <a:p>
            <a:pPr lvl="6">
              <a:buClr>
                <a:srgbClr val="003273"/>
              </a:buClr>
            </a:pPr>
            <a:r>
              <a:rPr lang="de-DE" dirty="0"/>
              <a:t>Ebene 6 ebenso nicht</a:t>
            </a:r>
          </a:p>
          <a:p>
            <a:pPr lvl="7">
              <a:buClr>
                <a:srgbClr val="003273"/>
              </a:buClr>
            </a:pPr>
            <a:r>
              <a:rPr lang="de-DE" dirty="0"/>
              <a:t>Ebene 7 auch nicht</a:t>
            </a:r>
          </a:p>
          <a:p>
            <a:pPr lvl="8">
              <a:buClr>
                <a:srgbClr val="003273"/>
              </a:buClr>
            </a:pPr>
            <a:r>
              <a:rPr lang="de-DE" dirty="0"/>
              <a:t>Ebene 8 ist auch verboten</a:t>
            </a:r>
          </a:p>
          <a:p>
            <a:pPr lvl="1">
              <a:buClr>
                <a:srgbClr val="003273"/>
              </a:buClr>
            </a:pPr>
            <a:r>
              <a:rPr lang="de-DE" dirty="0"/>
              <a:t>Zweiter Inhaltspunkt Ebene 1</a:t>
            </a:r>
          </a:p>
          <a:p>
            <a:pPr lvl="2">
              <a:buClr>
                <a:srgbClr val="003273"/>
              </a:buClr>
            </a:pPr>
            <a:r>
              <a:rPr lang="de-DE" dirty="0"/>
              <a:t>Mit Unterpunkt Ebene 2</a:t>
            </a:r>
          </a:p>
          <a:p>
            <a:pPr lvl="3">
              <a:buClr>
                <a:srgbClr val="003273"/>
              </a:buClr>
            </a:pPr>
            <a:r>
              <a:rPr lang="de-DE" dirty="0"/>
              <a:t>Und Unterpunkt Ebene 3</a:t>
            </a:r>
          </a:p>
        </p:txBody>
      </p:sp>
      <p:sp>
        <p:nvSpPr>
          <p:cNvPr id="6" name="id_slogan"/>
          <p:cNvSpPr>
            <a:spLocks noChangeArrowheads="1"/>
          </p:cNvSpPr>
          <p:nvPr/>
        </p:nvSpPr>
        <p:spPr bwMode="auto">
          <a:xfrm>
            <a:off x="252000" y="5388754"/>
            <a:ext cx="586305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defTabSz="475430" eaLnBrk="1" hangingPunct="1">
              <a:lnSpc>
                <a:spcPct val="100000"/>
              </a:lnSpc>
              <a:spcBef>
                <a:spcPct val="0"/>
              </a:spcBef>
              <a:buClr>
                <a:srgbClr val="003273"/>
              </a:buClr>
              <a:buFont typeface="Zapf Dingbats" charset="2"/>
              <a:buNone/>
              <a:defRPr/>
            </a:pPr>
            <a:r>
              <a:rPr lang="de-DE" sz="1300" b="1" smtClean="0">
                <a:solidFill>
                  <a:schemeClr val="tx2">
                    <a:lumMod val="50000"/>
                  </a:schemeClr>
                </a:solidFill>
                <a:ea typeface="ＭＳ Ｐゴシック" pitchFamily="34" charset="-128"/>
                <a:cs typeface="Tahoma" pitchFamily="34" charset="0"/>
              </a:rPr>
              <a:t>Ihr Rundum-Schutz bei schweren Krankheiten.</a:t>
            </a:r>
            <a:endParaRPr lang="de-DE" sz="1300" b="1" dirty="0">
              <a:solidFill>
                <a:schemeClr val="tx2">
                  <a:lumMod val="50000"/>
                </a:schemeClr>
              </a:solidFill>
              <a:ea typeface="ＭＳ Ｐゴシック" pitchFamily="34" charset="-128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3" r:id="rId3"/>
    <p:sldLayoutId id="2147483681" r:id="rId4"/>
    <p:sldLayoutId id="2147483680" r:id="rId5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Tahoma" pitchFamily="34" charset="0"/>
        </a:defRPr>
      </a:lvl5pPr>
      <a:lvl6pPr marL="452445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Tahoma" pitchFamily="34" charset="0"/>
        </a:defRPr>
      </a:lvl6pPr>
      <a:lvl7pPr marL="90489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Tahoma" pitchFamily="34" charset="0"/>
        </a:defRPr>
      </a:lvl7pPr>
      <a:lvl8pPr marL="1357335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Tahoma" pitchFamily="34" charset="0"/>
        </a:defRPr>
      </a:lvl8pPr>
      <a:lvl9pPr marL="180978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1600">
          <a:solidFill>
            <a:schemeClr val="tx2"/>
          </a:solidFill>
          <a:latin typeface="Tahoma" pitchFamily="34" charset="0"/>
        </a:defRPr>
      </a:lvl9pPr>
    </p:titleStyle>
    <p:bodyStyle>
      <a:lvl1pPr algn="l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Clr>
          <a:srgbClr val="000066"/>
        </a:buClr>
        <a:buSzPct val="70000"/>
        <a:buFont typeface="Zapf Dingbats" charset="2"/>
        <a:defRPr sz="2000" b="1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252000" indent="-252000" algn="l" defTabSz="900000" rtl="0" eaLnBrk="1" fontAlgn="base" hangingPunct="1">
        <a:spcBef>
          <a:spcPct val="0"/>
        </a:spcBef>
        <a:spcAft>
          <a:spcPts val="700"/>
        </a:spcAft>
        <a:buClr>
          <a:schemeClr val="tx2">
            <a:lumMod val="50000"/>
          </a:schemeClr>
        </a:buClr>
        <a:buSzPct val="90000"/>
        <a:buFont typeface="Tahoma" pitchFamily="34" charset="0"/>
        <a:buChar char="•"/>
        <a:tabLst>
          <a:tab pos="900000" algn="l"/>
          <a:tab pos="1800000" algn="l"/>
        </a:tabLst>
        <a:defRPr sz="1800">
          <a:solidFill>
            <a:schemeClr val="tx1"/>
          </a:solidFill>
          <a:latin typeface="+mn-lt"/>
        </a:defRPr>
      </a:lvl2pPr>
      <a:lvl3pPr marL="504000" indent="-252000" algn="l" defTabSz="900000" rtl="0" eaLnBrk="1" fontAlgn="base" hangingPunct="1">
        <a:spcBef>
          <a:spcPct val="0"/>
        </a:spcBef>
        <a:spcAft>
          <a:spcPts val="700"/>
        </a:spcAft>
        <a:buClr>
          <a:schemeClr val="tx2">
            <a:lumMod val="50000"/>
          </a:schemeClr>
        </a:buClr>
        <a:buSzPct val="90000"/>
        <a:buFont typeface="Tahoma" pitchFamily="34" charset="0"/>
        <a:buChar char="•"/>
        <a:tabLst>
          <a:tab pos="900000" algn="l"/>
          <a:tab pos="1800000" algn="l"/>
        </a:tabLst>
        <a:defRPr sz="1800">
          <a:solidFill>
            <a:schemeClr val="tx1"/>
          </a:solidFill>
          <a:latin typeface="+mn-lt"/>
        </a:defRPr>
      </a:lvl3pPr>
      <a:lvl4pPr marL="756000" indent="-252000" algn="l" defTabSz="900000" rtl="0" eaLnBrk="1" fontAlgn="base" hangingPunct="1">
        <a:spcBef>
          <a:spcPct val="0"/>
        </a:spcBef>
        <a:spcAft>
          <a:spcPts val="700"/>
        </a:spcAft>
        <a:buClr>
          <a:schemeClr val="tx2">
            <a:lumMod val="50000"/>
          </a:schemeClr>
        </a:buClr>
        <a:buSzPct val="90000"/>
        <a:buFont typeface="Tahoma" pitchFamily="34" charset="0"/>
        <a:buChar char="•"/>
        <a:tabLst>
          <a:tab pos="900000" algn="l"/>
          <a:tab pos="1800000" algn="l"/>
        </a:tabLst>
        <a:defRPr sz="1800" baseline="0">
          <a:solidFill>
            <a:schemeClr val="tx1"/>
          </a:solidFill>
          <a:latin typeface="+mn-lt"/>
        </a:defRPr>
      </a:lvl4pPr>
      <a:lvl5pPr marL="756000" indent="-252000" algn="l" rtl="0" eaLnBrk="1" fontAlgn="base" hangingPunct="1">
        <a:spcBef>
          <a:spcPct val="0"/>
        </a:spcBef>
        <a:spcAft>
          <a:spcPts val="700"/>
        </a:spcAft>
        <a:buClr>
          <a:schemeClr val="tx2">
            <a:lumMod val="50000"/>
          </a:schemeClr>
        </a:buClr>
        <a:buSzPct val="90000"/>
        <a:buFont typeface="Tahoma" pitchFamily="34" charset="0"/>
        <a:buChar char="•"/>
        <a:defRPr sz="1400" baseline="0">
          <a:solidFill>
            <a:schemeClr val="bg1">
              <a:lumMod val="65000"/>
            </a:schemeClr>
          </a:solidFill>
          <a:latin typeface="+mn-lt"/>
        </a:defRPr>
      </a:lvl5pPr>
      <a:lvl6pPr marL="756000" indent="-252000" algn="l" rtl="0" eaLnBrk="1" fontAlgn="base" hangingPunct="1">
        <a:spcBef>
          <a:spcPct val="0"/>
        </a:spcBef>
        <a:spcAft>
          <a:spcPts val="700"/>
        </a:spcAft>
        <a:buClr>
          <a:schemeClr val="tx2">
            <a:lumMod val="50000"/>
          </a:schemeClr>
        </a:buClr>
        <a:buSzPct val="90000"/>
        <a:buFont typeface="Tahoma" pitchFamily="34" charset="0"/>
        <a:buChar char="•"/>
        <a:defRPr sz="1200" baseline="0">
          <a:solidFill>
            <a:schemeClr val="bg1">
              <a:lumMod val="75000"/>
            </a:schemeClr>
          </a:solidFill>
          <a:latin typeface="+mn-lt"/>
        </a:defRPr>
      </a:lvl6pPr>
      <a:lvl7pPr marL="756000" indent="-252000" algn="l" rtl="0" eaLnBrk="1" fontAlgn="base" hangingPunct="1">
        <a:spcBef>
          <a:spcPct val="0"/>
        </a:spcBef>
        <a:spcAft>
          <a:spcPts val="700"/>
        </a:spcAft>
        <a:buClr>
          <a:schemeClr val="tx2">
            <a:lumMod val="50000"/>
          </a:schemeClr>
        </a:buClr>
        <a:buSzPct val="90000"/>
        <a:buFont typeface="Tahoma" pitchFamily="34" charset="0"/>
        <a:buChar char="•"/>
        <a:defRPr sz="1000" baseline="0">
          <a:solidFill>
            <a:schemeClr val="bg1">
              <a:lumMod val="85000"/>
            </a:schemeClr>
          </a:solidFill>
          <a:latin typeface="+mn-lt"/>
        </a:defRPr>
      </a:lvl7pPr>
      <a:lvl8pPr marL="756000" indent="-252000" algn="l" rtl="0" eaLnBrk="1" fontAlgn="base" hangingPunct="1">
        <a:spcBef>
          <a:spcPct val="0"/>
        </a:spcBef>
        <a:spcAft>
          <a:spcPts val="700"/>
        </a:spcAft>
        <a:buClr>
          <a:schemeClr val="tx2">
            <a:lumMod val="50000"/>
          </a:schemeClr>
        </a:buClr>
        <a:buSzPct val="90000"/>
        <a:buFont typeface="Tahoma" panose="020B0604030504040204" pitchFamily="34" charset="0"/>
        <a:buChar char="•"/>
        <a:defRPr sz="1000" baseline="0">
          <a:solidFill>
            <a:srgbClr val="C00000"/>
          </a:solidFill>
          <a:latin typeface="+mn-lt"/>
        </a:defRPr>
      </a:lvl8pPr>
      <a:lvl9pPr marL="756000" indent="-252000" algn="l" rtl="0" eaLnBrk="1" fontAlgn="base" hangingPunct="1">
        <a:spcBef>
          <a:spcPct val="0"/>
        </a:spcBef>
        <a:spcAft>
          <a:spcPts val="700"/>
        </a:spcAft>
        <a:buClr>
          <a:schemeClr val="tx2">
            <a:lumMod val="50000"/>
          </a:schemeClr>
        </a:buClr>
        <a:buSzPct val="90000"/>
        <a:buFont typeface="Tahoma" panose="020B0604030504040204" pitchFamily="34" charset="0"/>
        <a:buChar char="•"/>
        <a:defRPr sz="800" baseline="0">
          <a:solidFill>
            <a:srgbClr val="C00000"/>
          </a:solidFill>
          <a:latin typeface="+mn-lt"/>
        </a:defRPr>
      </a:lvl9pPr>
    </p:bodyStyle>
    <p:otherStyle>
      <a:defPPr>
        <a:defRPr lang="de-DE"/>
      </a:defPPr>
      <a:lvl1pPr marL="0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445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4890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7335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9780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2226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71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7116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19561" algn="l" defTabSz="9048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01.03.2019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Vertriebspräsentation IDEAL </a:t>
            </a:r>
            <a:r>
              <a:rPr lang="de-DE" dirty="0" err="1" smtClean="0"/>
              <a:t>TotalProtect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 defTabSz="900000">
              <a:tabLst>
                <a:tab pos="900000" algn="l"/>
              </a:tabLst>
            </a:pPr>
            <a:r>
              <a:rPr lang="de-DE" dirty="0"/>
              <a:t>Agenda</a:t>
            </a:r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Einführung</a:t>
            </a:r>
            <a:endParaRPr lang="de-DE" dirty="0"/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Produktvorstellung</a:t>
            </a:r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Verkaufsansätze</a:t>
            </a:r>
            <a:endParaRPr lang="de-DE" dirty="0"/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Prämien</a:t>
            </a:r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Goldener Bulle </a:t>
            </a:r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Verkaufsunterlagen</a:t>
            </a:r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Risikoprüfung</a:t>
            </a:r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Marktvergleich</a:t>
            </a:r>
          </a:p>
          <a:p>
            <a:pPr lvl="1">
              <a:buFont typeface="Wingdings" panose="05000000000000000000" pitchFamily="2" charset="2"/>
              <a:buChar char="n"/>
            </a:pPr>
            <a:r>
              <a:rPr lang="de-DE" dirty="0" smtClean="0"/>
              <a:t>Zusammenfassung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06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5" name="id_delete"/>
          <p:cNvSpPr/>
          <p:nvPr/>
        </p:nvSpPr>
        <p:spPr>
          <a:xfrm>
            <a:off x="6350" y="0"/>
            <a:ext cx="190500" cy="18097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14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31903" y="719999"/>
            <a:ext cx="8712613" cy="43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900000">
              <a:tabLst>
                <a:tab pos="900000" algn="l"/>
              </a:tabLst>
            </a:pPr>
            <a:r>
              <a:rPr lang="de-DE" dirty="0"/>
              <a:t>Erfolgversprechende </a:t>
            </a:r>
            <a:r>
              <a:rPr lang="de-DE" dirty="0" smtClean="0"/>
              <a:t>Zusammenarbeit im Rahmen der Versicherungsfabrik 2.0</a:t>
            </a:r>
            <a:endParaRPr lang="de-DE" dirty="0"/>
          </a:p>
          <a:p>
            <a:pPr defTabSz="900000">
              <a:tabLst>
                <a:tab pos="900000" algn="l"/>
              </a:tabLst>
            </a:pP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 flipH="1">
            <a:off x="1185750" y="2717507"/>
            <a:ext cx="1911600" cy="7140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indent="-180975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n-lt"/>
                <a:cs typeface="Arial" panose="020B0604020202020204" pitchFamily="34" charset="0"/>
              </a:rPr>
              <a:t>Produktschmiede</a:t>
            </a:r>
          </a:p>
          <a:p>
            <a:pPr marL="180975" indent="-180975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de-DE" sz="1600" dirty="0">
                <a:latin typeface="+mn-lt"/>
                <a:cs typeface="Arial" panose="020B0604020202020204" pitchFamily="34" charset="0"/>
              </a:rPr>
              <a:t>Rückversicherer</a:t>
            </a:r>
          </a:p>
        </p:txBody>
      </p:sp>
      <p:pic>
        <p:nvPicPr>
          <p:cNvPr id="7" name="Picture 7" descr="C:\Users\hv20030\AppData\Local\Microsoft\Windows\Temporary Internet Files\Content.Outlook\SU3EPE4E\DERE-Logo_4c_mitClaim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5750" y="1975775"/>
            <a:ext cx="1490775" cy="494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5881" y="1914298"/>
            <a:ext cx="1396669" cy="591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/>
          <p:cNvSpPr txBox="1"/>
          <p:nvPr/>
        </p:nvSpPr>
        <p:spPr>
          <a:xfrm flipH="1">
            <a:off x="3765880" y="2709064"/>
            <a:ext cx="1834819" cy="1551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975" indent="-180975"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de-DE" sz="1600" dirty="0">
                <a:latin typeface="+mn-lt"/>
                <a:cs typeface="Arial" panose="020B0604020202020204" pitchFamily="34" charset="0"/>
              </a:rPr>
              <a:t>Erstversicherer</a:t>
            </a:r>
          </a:p>
          <a:p>
            <a:pPr marL="180975" indent="-180975"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de-DE" sz="1600" dirty="0">
                <a:latin typeface="+mn-lt"/>
                <a:cs typeface="Arial" panose="020B0604020202020204" pitchFamily="34" charset="0"/>
              </a:rPr>
              <a:t>Risikoträger</a:t>
            </a:r>
          </a:p>
          <a:p>
            <a:pPr marL="180975" indent="-180975"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de-DE" sz="1600" dirty="0">
                <a:latin typeface="+mn-lt"/>
                <a:cs typeface="Arial" panose="020B0604020202020204" pitchFamily="34" charset="0"/>
              </a:rPr>
              <a:t>Bestandsführung</a:t>
            </a:r>
          </a:p>
          <a:p>
            <a:pPr marL="180975" indent="-180975"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endParaRPr lang="de-DE" sz="16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936065" y="1808159"/>
            <a:ext cx="4570430" cy="2150545"/>
          </a:xfrm>
          <a:prstGeom prst="rect">
            <a:avLst/>
          </a:prstGeom>
          <a:noFill/>
          <a:ln>
            <a:solidFill>
              <a:srgbClr val="F59B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leichschenkliges Dreieck 11"/>
          <p:cNvSpPr/>
          <p:nvPr/>
        </p:nvSpPr>
        <p:spPr>
          <a:xfrm rot="10800000">
            <a:off x="926017" y="3958704"/>
            <a:ext cx="4570430" cy="352022"/>
          </a:xfrm>
          <a:prstGeom prst="triangle">
            <a:avLst/>
          </a:prstGeom>
          <a:solidFill>
            <a:srgbClr val="F59B69"/>
          </a:solidFill>
          <a:ln>
            <a:solidFill>
              <a:srgbClr val="F59B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630270" y="4404267"/>
            <a:ext cx="3143809" cy="4878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b="1" dirty="0" smtClean="0">
                <a:solidFill>
                  <a:srgbClr val="9BC31E"/>
                </a:solidFill>
              </a:rPr>
              <a:t>IDEAL </a:t>
            </a:r>
            <a:r>
              <a:rPr lang="de-DE" b="1" dirty="0" err="1" smtClean="0">
                <a:solidFill>
                  <a:srgbClr val="9BC31E"/>
                </a:solidFill>
              </a:rPr>
              <a:t>Total</a:t>
            </a:r>
            <a:r>
              <a:rPr lang="de-DE" sz="2400" b="1" dirty="0" err="1" smtClean="0">
                <a:solidFill>
                  <a:srgbClr val="9BC31E"/>
                </a:solidFill>
              </a:rPr>
              <a:t>Protect</a:t>
            </a:r>
            <a:endParaRPr lang="de-DE" sz="2400" dirty="0">
              <a:solidFill>
                <a:srgbClr val="9BC31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Beispiel: IDEAL-Familie: Anna, Marco und die kleine Lisa </a:t>
            </a:r>
          </a:p>
          <a:p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3207887" y="741771"/>
            <a:ext cx="8712613" cy="43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endParaRPr lang="de-DE" kern="0" dirty="0" smtClean="0"/>
          </a:p>
          <a:p>
            <a:endParaRPr lang="de-DE" kern="0" dirty="0"/>
          </a:p>
          <a:p>
            <a:pPr lvl="1"/>
            <a:r>
              <a:rPr lang="de-DE" kern="0" dirty="0"/>
              <a:t>beide Eltern sind berufstätig</a:t>
            </a:r>
          </a:p>
          <a:p>
            <a:pPr lvl="1"/>
            <a:r>
              <a:rPr lang="de-DE" kern="0" dirty="0"/>
              <a:t>gemeinsame Arbeitsteilung und Unterstützung </a:t>
            </a:r>
            <a:br>
              <a:rPr lang="de-DE" kern="0" dirty="0"/>
            </a:br>
            <a:r>
              <a:rPr lang="de-DE" kern="0" dirty="0"/>
              <a:t>im Alltag</a:t>
            </a:r>
          </a:p>
          <a:p>
            <a:pPr lvl="1"/>
            <a:r>
              <a:rPr lang="de-DE" kern="0" dirty="0"/>
              <a:t>Immobilienfinanzierung</a:t>
            </a:r>
          </a:p>
          <a:p>
            <a:endParaRPr lang="de-DE" kern="0" dirty="0" smtClean="0"/>
          </a:p>
          <a:p>
            <a:endParaRPr lang="de-DE" kern="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63" y="1550019"/>
            <a:ext cx="2888348" cy="1975242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498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5" y="1534816"/>
            <a:ext cx="2888348" cy="197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Beispiel: IDEAL-Familie: Anna, Marco und die kleine Lisa </a:t>
            </a:r>
          </a:p>
          <a:p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3382129" y="1815911"/>
            <a:ext cx="5453790" cy="324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marL="0" lvl="1" indent="0">
              <a:lnSpc>
                <a:spcPct val="100000"/>
              </a:lnSpc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buNone/>
            </a:pPr>
            <a:r>
              <a:rPr lang="de-DE" sz="2000" b="1" dirty="0">
                <a:solidFill>
                  <a:srgbClr val="1C8294"/>
                </a:solidFill>
              </a:rPr>
              <a:t>Was passiert, wenn ein Elternteil plötzlich schwer </a:t>
            </a:r>
            <a:r>
              <a:rPr lang="de-DE" sz="2000" b="1" dirty="0" smtClean="0">
                <a:solidFill>
                  <a:srgbClr val="1C8294"/>
                </a:solidFill>
              </a:rPr>
              <a:t>erkrankt?</a:t>
            </a:r>
          </a:p>
          <a:p>
            <a:pPr marL="0" lvl="1" indent="0">
              <a:lnSpc>
                <a:spcPct val="100000"/>
              </a:lnSpc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buNone/>
            </a:pPr>
            <a:endParaRPr lang="de-DE" sz="2400" b="1" dirty="0">
              <a:solidFill>
                <a:schemeClr val="bg2"/>
              </a:solidFill>
              <a:latin typeface="Tahoma" pitchFamily="34" charset="0"/>
            </a:endParaRPr>
          </a:p>
          <a:p>
            <a:endParaRPr lang="de-DE" kern="0" dirty="0" smtClean="0"/>
          </a:p>
          <a:p>
            <a:endParaRPr lang="de-DE" kern="0" dirty="0"/>
          </a:p>
        </p:txBody>
      </p:sp>
      <p:sp>
        <p:nvSpPr>
          <p:cNvPr id="7" name="Rechteck 6"/>
          <p:cNvSpPr/>
          <p:nvPr/>
        </p:nvSpPr>
        <p:spPr>
          <a:xfrm>
            <a:off x="167307" y="1497586"/>
            <a:ext cx="2970245" cy="2012472"/>
          </a:xfrm>
          <a:prstGeom prst="rect">
            <a:avLst/>
          </a:prstGeom>
          <a:solidFill>
            <a:schemeClr val="bg1">
              <a:alpha val="71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556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Beispiel: IDEAL-Familie: Anna, Marco und die kleine Lisa </a:t>
            </a:r>
          </a:p>
          <a:p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3278224" y="1765671"/>
            <a:ext cx="5453790" cy="324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marL="0" lvl="1" indent="0">
              <a:lnSpc>
                <a:spcPct val="100000"/>
              </a:lnSpc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buNone/>
            </a:pPr>
            <a:r>
              <a:rPr lang="de-DE" sz="2000" b="1" dirty="0">
                <a:solidFill>
                  <a:srgbClr val="1C8294"/>
                </a:solidFill>
              </a:rPr>
              <a:t>Was passiert, wenn ein Elternteil plötzlich schwer </a:t>
            </a:r>
            <a:r>
              <a:rPr lang="de-DE" sz="2000" b="1" dirty="0" smtClean="0">
                <a:solidFill>
                  <a:srgbClr val="1C8294"/>
                </a:solidFill>
              </a:rPr>
              <a:t>erkrankt?</a:t>
            </a:r>
          </a:p>
          <a:p>
            <a:pPr lvl="1"/>
            <a:r>
              <a:rPr lang="de-DE" kern="0" dirty="0"/>
              <a:t>Im Krankheitsfall ist immer die gesamte Familie betroffen.</a:t>
            </a:r>
          </a:p>
          <a:p>
            <a:pPr lvl="1"/>
            <a:r>
              <a:rPr lang="de-DE" kern="0" dirty="0"/>
              <a:t>Von heute auf morgen ist nichts mehr, wie es war. Der Alltag muss neu organisiert werden.</a:t>
            </a:r>
          </a:p>
          <a:p>
            <a:pPr marL="0" lvl="1" indent="0">
              <a:lnSpc>
                <a:spcPct val="100000"/>
              </a:lnSpc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buNone/>
            </a:pPr>
            <a:endParaRPr lang="de-DE" sz="2400" b="1" dirty="0">
              <a:solidFill>
                <a:schemeClr val="bg2"/>
              </a:solidFill>
              <a:latin typeface="Tahoma" pitchFamily="34" charset="0"/>
            </a:endParaRPr>
          </a:p>
          <a:p>
            <a:endParaRPr lang="de-DE" kern="0" dirty="0" smtClean="0"/>
          </a:p>
          <a:p>
            <a:endParaRPr lang="de-DE" kern="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5" y="1544864"/>
            <a:ext cx="2888348" cy="197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/>
          <p:cNvSpPr/>
          <p:nvPr/>
        </p:nvSpPr>
        <p:spPr>
          <a:xfrm>
            <a:off x="167306" y="1537793"/>
            <a:ext cx="2893287" cy="2012472"/>
          </a:xfrm>
          <a:prstGeom prst="rect">
            <a:avLst/>
          </a:prstGeom>
          <a:solidFill>
            <a:schemeClr val="bg1">
              <a:alpha val="71000"/>
            </a:schemeClr>
          </a:soli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62" y="2962038"/>
            <a:ext cx="2892531" cy="20138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02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Beispiel: IDEAL-Familie: Anna, Marco und die kleine Lisa </a:t>
            </a:r>
            <a:endParaRPr lang="de-DE" dirty="0" smtClean="0"/>
          </a:p>
          <a:p>
            <a:r>
              <a:rPr lang="de-DE" kern="1200" dirty="0" smtClean="0">
                <a:solidFill>
                  <a:srgbClr val="9BC31E"/>
                </a:solidFill>
                <a:latin typeface="Tahoma" pitchFamily="34" charset="0"/>
              </a:rPr>
              <a:t>Die </a:t>
            </a:r>
            <a:r>
              <a:rPr lang="de-DE" kern="1200" dirty="0">
                <a:solidFill>
                  <a:srgbClr val="9BC31E"/>
                </a:solidFill>
                <a:latin typeface="Tahoma" pitchFamily="34" charset="0"/>
              </a:rPr>
              <a:t>gute Nachricht</a:t>
            </a:r>
            <a:r>
              <a:rPr lang="de-DE" kern="1200" dirty="0" smtClean="0">
                <a:solidFill>
                  <a:srgbClr val="9BC31E"/>
                </a:solidFill>
                <a:latin typeface="Tahoma" pitchFamily="34" charset="0"/>
              </a:rPr>
              <a:t>…</a:t>
            </a:r>
            <a:endParaRPr lang="de-DE" kern="1200" dirty="0">
              <a:solidFill>
                <a:srgbClr val="9BC31E"/>
              </a:solidFill>
              <a:latin typeface="Tahoma" pitchFamily="34" charset="0"/>
            </a:endParaRPr>
          </a:p>
          <a:p>
            <a:pPr lvl="1"/>
            <a:r>
              <a:rPr lang="de-DE" dirty="0" smtClean="0"/>
              <a:t>Dank </a:t>
            </a:r>
            <a:r>
              <a:rPr lang="de-DE" dirty="0"/>
              <a:t>des medizinischen Fortschritts haben sich </a:t>
            </a:r>
            <a:r>
              <a:rPr lang="de-DE" dirty="0" smtClean="0"/>
              <a:t>die Überlebensraten </a:t>
            </a:r>
            <a:r>
              <a:rPr lang="de-DE" dirty="0"/>
              <a:t>deutlich verbessert</a:t>
            </a:r>
          </a:p>
          <a:p>
            <a:pPr lvl="2"/>
            <a:r>
              <a:rPr lang="de-DE" dirty="0"/>
              <a:t>über 50% aller Menschen mit einer Krebsdiagnose leben nach 5 Jahren noch</a:t>
            </a:r>
          </a:p>
          <a:p>
            <a:pPr lvl="2"/>
            <a:r>
              <a:rPr lang="de-DE" dirty="0" smtClean="0"/>
              <a:t>Rückgang der Todesfälle </a:t>
            </a:r>
            <a:r>
              <a:rPr lang="de-DE" dirty="0"/>
              <a:t>durch Schlaganfall </a:t>
            </a:r>
            <a:r>
              <a:rPr lang="de-DE" dirty="0" smtClean="0"/>
              <a:t>um 40% seit </a:t>
            </a:r>
            <a:r>
              <a:rPr lang="de-DE" dirty="0"/>
              <a:t>1998</a:t>
            </a:r>
          </a:p>
          <a:p>
            <a:pPr lvl="2"/>
            <a:r>
              <a:rPr lang="de-DE" dirty="0"/>
              <a:t>3 von 4 überleben Herzinfarkt</a:t>
            </a:r>
          </a:p>
          <a:p>
            <a:pPr lvl="1"/>
            <a:r>
              <a:rPr lang="de-DE" dirty="0"/>
              <a:t>Die Erholung von schweren Erkrankungen kann oft Jahre dauern.</a:t>
            </a:r>
            <a:br>
              <a:rPr lang="de-DE" dirty="0"/>
            </a:br>
            <a:endParaRPr lang="de-DE" dirty="0"/>
          </a:p>
          <a:p>
            <a:r>
              <a:rPr lang="de-DE" dirty="0">
                <a:solidFill>
                  <a:srgbClr val="1C8294"/>
                </a:solidFill>
              </a:rPr>
              <a:t>Was häufig bleibt, sind körperliche Einschränkungen und ein erhöhter Finanzbedarf.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84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Was passiert im Krankheitsfall?</a:t>
            </a:r>
          </a:p>
          <a:p>
            <a:pPr lvl="1"/>
            <a:r>
              <a:rPr lang="de-DE" dirty="0" smtClean="0"/>
              <a:t>Weniger Einkommen (Längere </a:t>
            </a:r>
            <a:r>
              <a:rPr lang="de-DE" dirty="0"/>
              <a:t>Arbeitsunfähigkeit, ggf. berufliches </a:t>
            </a:r>
            <a:r>
              <a:rPr lang="de-DE" dirty="0" smtClean="0"/>
              <a:t>Kürzertreten)</a:t>
            </a:r>
          </a:p>
          <a:p>
            <a:pPr lvl="1"/>
            <a:r>
              <a:rPr lang="de-DE" dirty="0" smtClean="0"/>
              <a:t>Unveränderte </a:t>
            </a:r>
            <a:r>
              <a:rPr lang="de-DE" dirty="0"/>
              <a:t>Kosten </a:t>
            </a:r>
            <a:r>
              <a:rPr lang="de-DE" dirty="0" smtClean="0"/>
              <a:t>(</a:t>
            </a:r>
            <a:r>
              <a:rPr lang="de-DE" dirty="0"/>
              <a:t>Miete, Ratenzahlungen, Lebenshaltungskosten</a:t>
            </a:r>
            <a:r>
              <a:rPr lang="de-DE" dirty="0" smtClean="0"/>
              <a:t>)</a:t>
            </a:r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marL="0" lvl="1" indent="0">
              <a:buNone/>
            </a:pPr>
            <a:endParaRPr lang="de-DE" dirty="0" smtClean="0"/>
          </a:p>
          <a:p>
            <a:pPr lvl="1"/>
            <a:r>
              <a:rPr lang="de-DE" dirty="0"/>
              <a:t>Absicherung des laufenden Einkommens</a:t>
            </a:r>
          </a:p>
          <a:p>
            <a:pPr lvl="1"/>
            <a:r>
              <a:rPr lang="de-DE" dirty="0"/>
              <a:t>Rentenzahlung zur Sicherung der Lebenshaltung</a:t>
            </a:r>
          </a:p>
          <a:p>
            <a:pPr marL="0" lvl="1" indent="0">
              <a:buNone/>
            </a:pPr>
            <a:endParaRPr lang="de-DE" dirty="0" smtClean="0"/>
          </a:p>
          <a:p>
            <a:pPr marL="0" lvl="1" indent="0"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buNone/>
            </a:pPr>
            <a:r>
              <a:rPr lang="de-DE" sz="2000" b="1" dirty="0">
                <a:solidFill>
                  <a:srgbClr val="1C8294"/>
                </a:solidFill>
                <a:ea typeface="+mn-ea"/>
                <a:cs typeface="+mn-cs"/>
              </a:rPr>
              <a:t>Für finanzielle Zusatzbelastungen fehlt häufig das Geld…</a:t>
            </a:r>
          </a:p>
          <a:p>
            <a:pPr marL="0" lvl="1" indent="0">
              <a:buNone/>
            </a:pPr>
            <a:endParaRPr lang="de-DE" dirty="0" smtClean="0"/>
          </a:p>
          <a:p>
            <a:pPr marL="0" lvl="1" indent="0">
              <a:buNone/>
            </a:pPr>
            <a:endParaRPr lang="de-DE" dirty="0"/>
          </a:p>
          <a:p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424913" y="2231852"/>
            <a:ext cx="7506375" cy="560622"/>
            <a:chOff x="840000" y="1309111"/>
            <a:chExt cx="7506375" cy="812903"/>
          </a:xfrm>
        </p:grpSpPr>
        <p:graphicFrame>
          <p:nvGraphicFramePr>
            <p:cNvPr id="5" name="Diagramm 4"/>
            <p:cNvGraphicFramePr/>
            <p:nvPr>
              <p:extLst>
                <p:ext uri="{D42A27DB-BD31-4B8C-83A1-F6EECF244321}">
                  <p14:modId xmlns:p14="http://schemas.microsoft.com/office/powerpoint/2010/main" val="2672375414"/>
                </p:ext>
              </p:extLst>
            </p:nvPr>
          </p:nvGraphicFramePr>
          <p:xfrm>
            <a:off x="840000" y="1309111"/>
            <a:ext cx="4860000" cy="783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" name="Textfeld 5"/>
            <p:cNvSpPr txBox="1"/>
            <p:nvPr/>
          </p:nvSpPr>
          <p:spPr>
            <a:xfrm>
              <a:off x="5558850" y="1318718"/>
              <a:ext cx="2787525" cy="8032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buClr>
                  <a:schemeClr val="bg2"/>
                </a:buClr>
              </a:pPr>
              <a:r>
                <a:rPr lang="de-DE" sz="1600" dirty="0">
                  <a:solidFill>
                    <a:srgbClr val="9BC31E"/>
                  </a:solidFill>
                  <a:latin typeface="+mn-lt"/>
                  <a:cs typeface="Arial" panose="020B0604020202020204" pitchFamily="34" charset="0"/>
                </a:rPr>
                <a:t>Berufsunfähigkeit</a:t>
              </a:r>
              <a:br>
                <a:rPr lang="de-DE" sz="1600" dirty="0">
                  <a:solidFill>
                    <a:srgbClr val="9BC31E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de-DE" sz="1600" dirty="0">
                  <a:solidFill>
                    <a:srgbClr val="9BC31E"/>
                  </a:solidFill>
                  <a:latin typeface="+mn-lt"/>
                  <a:cs typeface="Arial" panose="020B0604020202020204" pitchFamily="34" charset="0"/>
                </a:rPr>
                <a:t>&amp; Grundfähigkeit</a:t>
              </a:r>
            </a:p>
          </p:txBody>
        </p:sp>
      </p:grpSp>
      <p:sp>
        <p:nvSpPr>
          <p:cNvPr id="7" name="Ellipse 6"/>
          <p:cNvSpPr/>
          <p:nvPr/>
        </p:nvSpPr>
        <p:spPr>
          <a:xfrm>
            <a:off x="5265338" y="2049867"/>
            <a:ext cx="2615710" cy="924446"/>
          </a:xfrm>
          <a:prstGeom prst="ellipse">
            <a:avLst/>
          </a:prstGeom>
          <a:noFill/>
          <a:ln w="38100">
            <a:solidFill>
              <a:srgbClr val="1C8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738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Bei einer schweren Erkrankung entstehen zusätzliche Kosten </a:t>
            </a:r>
          </a:p>
          <a:p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0" y="1420713"/>
            <a:ext cx="9102826" cy="217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pieren 4">
            <a:extLst>
              <a:ext uri="{FF2B5EF4-FFF2-40B4-BE49-F238E27FC236}">
                <a16:creationId xmlns="" xmlns:a16="http://schemas.microsoft.com/office/drawing/2014/main" id="{AD426CDA-BEC1-4983-9722-05BAFF3A7380}"/>
              </a:ext>
            </a:extLst>
          </p:cNvPr>
          <p:cNvGrpSpPr/>
          <p:nvPr/>
        </p:nvGrpSpPr>
        <p:grpSpPr>
          <a:xfrm>
            <a:off x="526725" y="4050740"/>
            <a:ext cx="7823457" cy="540000"/>
            <a:chOff x="540000" y="1335601"/>
            <a:chExt cx="7823457" cy="921176"/>
          </a:xfrm>
        </p:grpSpPr>
        <p:graphicFrame>
          <p:nvGraphicFramePr>
            <p:cNvPr id="6" name="Diagramm 5">
              <a:extLst>
                <a:ext uri="{FF2B5EF4-FFF2-40B4-BE49-F238E27FC236}">
                  <a16:creationId xmlns="" xmlns:a16="http://schemas.microsoft.com/office/drawing/2014/main" id="{11895516-ACAE-4F01-A613-6CC86B6A50C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4475273"/>
                </p:ext>
              </p:extLst>
            </p:nvPr>
          </p:nvGraphicFramePr>
          <p:xfrm>
            <a:off x="540000" y="1335601"/>
            <a:ext cx="4932000" cy="9211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" name="Textfeld 6">
              <a:extLst>
                <a:ext uri="{FF2B5EF4-FFF2-40B4-BE49-F238E27FC236}">
                  <a16:creationId xmlns="" xmlns:a16="http://schemas.microsoft.com/office/drawing/2014/main" id="{9839C3BE-C721-4244-ABF0-291A428A3E74}"/>
                </a:ext>
              </a:extLst>
            </p:cNvPr>
            <p:cNvSpPr txBox="1"/>
            <p:nvPr/>
          </p:nvSpPr>
          <p:spPr>
            <a:xfrm>
              <a:off x="5245857" y="1463663"/>
              <a:ext cx="3117600" cy="6300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buClr>
                  <a:schemeClr val="bg2"/>
                </a:buClr>
              </a:pPr>
              <a:r>
                <a:rPr lang="de-DE" sz="2400" dirty="0" smtClean="0">
                  <a:solidFill>
                    <a:srgbClr val="9BC31E"/>
                  </a:solidFill>
                  <a:latin typeface="+mn-lt"/>
                  <a:cs typeface="Arial" panose="020B0604020202020204" pitchFamily="34" charset="0"/>
                </a:rPr>
                <a:t>IDEAL </a:t>
              </a:r>
              <a:r>
                <a:rPr lang="de-DE" sz="2400" dirty="0" err="1" smtClean="0">
                  <a:solidFill>
                    <a:srgbClr val="9BC31E"/>
                  </a:solidFill>
                  <a:latin typeface="+mn-lt"/>
                  <a:cs typeface="Arial" panose="020B0604020202020204" pitchFamily="34" charset="0"/>
                </a:rPr>
                <a:t>TotalProtect</a:t>
              </a:r>
              <a:endParaRPr lang="de-DE" sz="1200" dirty="0">
                <a:solidFill>
                  <a:srgbClr val="9BC31E"/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8" name="Ellipse 7"/>
          <p:cNvSpPr/>
          <p:nvPr/>
        </p:nvSpPr>
        <p:spPr>
          <a:xfrm>
            <a:off x="5332807" y="3888446"/>
            <a:ext cx="2926944" cy="924446"/>
          </a:xfrm>
          <a:prstGeom prst="ellipse">
            <a:avLst/>
          </a:prstGeom>
          <a:noFill/>
          <a:ln w="38100">
            <a:solidFill>
              <a:srgbClr val="1C82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482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Produktvorstellung</a:t>
            </a:r>
            <a:endParaRPr lang="de-DE" dirty="0"/>
          </a:p>
        </p:txBody>
      </p:sp>
      <p:sp>
        <p:nvSpPr>
          <p:cNvPr id="5" name="id_delete"/>
          <p:cNvSpPr/>
          <p:nvPr/>
        </p:nvSpPr>
        <p:spPr>
          <a:xfrm>
            <a:off x="6350" y="0"/>
            <a:ext cx="190500" cy="18097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986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Produktvorstellung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solidFill>
            <a:srgbClr val="1C8294"/>
          </a:solidFill>
        </p:spPr>
        <p:txBody>
          <a:bodyPr/>
          <a:lstStyle/>
          <a:p>
            <a:pPr algn="ctr"/>
            <a:endParaRPr lang="de-DE" dirty="0" smtClean="0">
              <a:solidFill>
                <a:schemeClr val="bg1"/>
              </a:solidFill>
            </a:endParaRPr>
          </a:p>
          <a:p>
            <a:pPr algn="ctr"/>
            <a:endParaRPr lang="de-DE" dirty="0">
              <a:solidFill>
                <a:schemeClr val="bg1"/>
              </a:solidFill>
            </a:endParaRPr>
          </a:p>
          <a:p>
            <a:pPr algn="ctr"/>
            <a:r>
              <a:rPr lang="de-DE" sz="4000" dirty="0" smtClean="0">
                <a:solidFill>
                  <a:schemeClr val="bg1"/>
                </a:solidFill>
              </a:rPr>
              <a:t>IDEAL </a:t>
            </a:r>
            <a:r>
              <a:rPr lang="de-DE" sz="4000" dirty="0" err="1" smtClean="0">
                <a:solidFill>
                  <a:schemeClr val="bg1"/>
                </a:solidFill>
              </a:rPr>
              <a:t>TotalProtect</a:t>
            </a:r>
            <a:endParaRPr lang="de-DE" sz="4000" dirty="0">
              <a:solidFill>
                <a:schemeClr val="bg1"/>
              </a:solidFill>
            </a:endParaRPr>
          </a:p>
          <a:p>
            <a:pPr algn="ctr"/>
            <a:r>
              <a:rPr lang="de-DE" dirty="0">
                <a:solidFill>
                  <a:schemeClr val="bg1"/>
                </a:solidFill>
              </a:rPr>
              <a:t> hilft mit einer </a:t>
            </a:r>
          </a:p>
          <a:p>
            <a:pPr algn="ctr"/>
            <a:r>
              <a:rPr lang="de-DE" sz="4000" dirty="0">
                <a:solidFill>
                  <a:schemeClr val="bg1"/>
                </a:solidFill>
              </a:rPr>
              <a:t>Einmalzahlung</a:t>
            </a:r>
          </a:p>
          <a:p>
            <a:pPr algn="ctr"/>
            <a:r>
              <a:rPr lang="de-DE" dirty="0">
                <a:solidFill>
                  <a:schemeClr val="bg1"/>
                </a:solidFill>
              </a:rPr>
              <a:t>bei schwerer Erkrankung.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5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Wettlauf um die größte Anzahl versicherter Krankheiten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7706">
            <a:off x="5325823" y="2759728"/>
            <a:ext cx="2720016" cy="9421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"/>
          <a:stretch/>
        </p:blipFill>
        <p:spPr bwMode="auto">
          <a:xfrm>
            <a:off x="1264891" y="2795409"/>
            <a:ext cx="3024925" cy="9123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856" y="3563550"/>
            <a:ext cx="1000800" cy="193387"/>
          </a:xfrm>
          <a:prstGeom prst="rect">
            <a:avLst/>
          </a:prstGeom>
        </p:spPr>
      </p:pic>
      <p:grpSp>
        <p:nvGrpSpPr>
          <p:cNvPr id="7" name="Gruppieren 6"/>
          <p:cNvGrpSpPr/>
          <p:nvPr/>
        </p:nvGrpSpPr>
        <p:grpSpPr>
          <a:xfrm rot="21102071">
            <a:off x="311932" y="1690451"/>
            <a:ext cx="3460575" cy="1015575"/>
            <a:chOff x="5054399" y="1497599"/>
            <a:chExt cx="3460575" cy="1015575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4399" y="1497599"/>
              <a:ext cx="3460575" cy="101557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206" b="34397"/>
            <a:stretch/>
          </p:blipFill>
          <p:spPr>
            <a:xfrm rot="20939894">
              <a:off x="5745637" y="1614063"/>
              <a:ext cx="1830557" cy="621548"/>
            </a:xfrm>
            <a:prstGeom prst="rect">
              <a:avLst/>
            </a:prstGeom>
          </p:spPr>
        </p:pic>
      </p:grpSp>
      <p:grpSp>
        <p:nvGrpSpPr>
          <p:cNvPr id="10" name="Gruppieren 9"/>
          <p:cNvGrpSpPr/>
          <p:nvPr/>
        </p:nvGrpSpPr>
        <p:grpSpPr>
          <a:xfrm>
            <a:off x="3852468" y="1889269"/>
            <a:ext cx="4906578" cy="704870"/>
            <a:chOff x="3852468" y="1286389"/>
            <a:chExt cx="4906578" cy="704870"/>
          </a:xfrm>
        </p:grpSpPr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72943">
              <a:off x="3852468" y="1291726"/>
              <a:ext cx="4906578" cy="69953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72943">
              <a:off x="5902626" y="1286389"/>
              <a:ext cx="748943" cy="412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Nach oben gebogener Pfeil 12"/>
          <p:cNvSpPr/>
          <p:nvPr/>
        </p:nvSpPr>
        <p:spPr>
          <a:xfrm rot="5400000">
            <a:off x="2634041" y="3459271"/>
            <a:ext cx="1505952" cy="1005621"/>
          </a:xfrm>
          <a:prstGeom prst="bentUpArrow">
            <a:avLst>
              <a:gd name="adj1" fmla="val 6132"/>
              <a:gd name="adj2" fmla="val 14655"/>
              <a:gd name="adj3" fmla="val 40137"/>
            </a:avLst>
          </a:prstGeom>
          <a:solidFill>
            <a:srgbClr val="F59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971924" y="4097317"/>
            <a:ext cx="3708000" cy="1031803"/>
          </a:xfrm>
          <a:prstGeom prst="roundRect">
            <a:avLst>
              <a:gd name="adj" fmla="val 0"/>
            </a:avLst>
          </a:prstGeom>
          <a:solidFill>
            <a:srgbClr val="F59B6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72000" tIns="72000" rIns="72000" bIns="72000" rtlCol="0">
            <a:spAutoFit/>
          </a:bodyPr>
          <a:lstStyle/>
          <a:p>
            <a:pPr algn="ctr">
              <a:buClr>
                <a:schemeClr val="bg2"/>
              </a:buClr>
            </a:pPr>
            <a:r>
              <a:rPr lang="de-DE" sz="1600" b="1" dirty="0">
                <a:cs typeface="Arial" panose="020B0604020202020204" pitchFamily="34" charset="0"/>
              </a:rPr>
              <a:t>Was passiert, wenn der Kunde die </a:t>
            </a:r>
            <a:br>
              <a:rPr lang="de-DE" sz="1600" b="1" dirty="0">
                <a:cs typeface="Arial" panose="020B0604020202020204" pitchFamily="34" charset="0"/>
              </a:rPr>
            </a:br>
            <a:r>
              <a:rPr lang="de-DE" sz="1600" b="1" dirty="0">
                <a:cs typeface="Arial" panose="020B0604020202020204" pitchFamily="34" charset="0"/>
              </a:rPr>
              <a:t>47. schwere Erkrankung bekommt?</a:t>
            </a:r>
          </a:p>
        </p:txBody>
      </p:sp>
      <p:sp>
        <p:nvSpPr>
          <p:cNvPr id="15" name="Ellipse 14"/>
          <p:cNvSpPr/>
          <p:nvPr/>
        </p:nvSpPr>
        <p:spPr>
          <a:xfrm>
            <a:off x="2803063" y="2998974"/>
            <a:ext cx="216000" cy="216000"/>
          </a:xfrm>
          <a:prstGeom prst="ellipse">
            <a:avLst/>
          </a:prstGeom>
          <a:noFill/>
          <a:ln w="31750">
            <a:solidFill>
              <a:srgbClr val="F59B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1914436" y="2478127"/>
            <a:ext cx="216000" cy="216000"/>
          </a:xfrm>
          <a:prstGeom prst="ellipse">
            <a:avLst/>
          </a:prstGeom>
          <a:noFill/>
          <a:ln w="31750">
            <a:solidFill>
              <a:srgbClr val="F59B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5955105" y="3571745"/>
            <a:ext cx="216000" cy="216000"/>
          </a:xfrm>
          <a:prstGeom prst="ellipse">
            <a:avLst/>
          </a:prstGeom>
          <a:noFill/>
          <a:ln w="31750">
            <a:solidFill>
              <a:srgbClr val="F59B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7637866" y="2578676"/>
            <a:ext cx="216000" cy="216000"/>
          </a:xfrm>
          <a:prstGeom prst="ellipse">
            <a:avLst/>
          </a:prstGeom>
          <a:noFill/>
          <a:ln w="31750">
            <a:solidFill>
              <a:srgbClr val="F59B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6" t="18486" r="17962" b="18153"/>
          <a:stretch/>
        </p:blipFill>
        <p:spPr>
          <a:xfrm>
            <a:off x="4943789" y="964642"/>
            <a:ext cx="4019341" cy="404160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IDEAL </a:t>
            </a:r>
            <a:r>
              <a:rPr lang="de-DE" dirty="0" err="1" smtClean="0"/>
              <a:t>TotalProtect</a:t>
            </a:r>
            <a:r>
              <a:rPr lang="de-DE" dirty="0" smtClean="0"/>
              <a:t> ist anders!</a:t>
            </a:r>
          </a:p>
          <a:p>
            <a:pPr lvl="1"/>
            <a:r>
              <a:rPr lang="de-DE" dirty="0" smtClean="0"/>
              <a:t>Bei </a:t>
            </a:r>
            <a:r>
              <a:rPr lang="de-DE" dirty="0"/>
              <a:t>uns gibt es keine Lotterie auf bestimmte</a:t>
            </a:r>
            <a:br>
              <a:rPr lang="de-DE" dirty="0"/>
            </a:br>
            <a:r>
              <a:rPr lang="de-DE" dirty="0"/>
              <a:t>Krankheiten</a:t>
            </a:r>
            <a:r>
              <a:rPr lang="de-DE" dirty="0" smtClean="0"/>
              <a:t>!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Bei IDEAL </a:t>
            </a:r>
            <a:r>
              <a:rPr lang="de-DE" dirty="0" err="1" smtClean="0"/>
              <a:t>TotalProtect</a:t>
            </a:r>
            <a:r>
              <a:rPr lang="de-DE" dirty="0" smtClean="0"/>
              <a:t> </a:t>
            </a:r>
            <a:r>
              <a:rPr lang="de-DE" dirty="0"/>
              <a:t>sind die gesamten </a:t>
            </a:r>
            <a:br>
              <a:rPr lang="de-DE" dirty="0"/>
            </a:br>
            <a:r>
              <a:rPr lang="de-DE" dirty="0"/>
              <a:t>Krankheitsbereiche abgesichert.</a:t>
            </a:r>
          </a:p>
          <a:p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D6D45196-16A7-4BA1-847C-086FF92FEA1F}"/>
              </a:ext>
            </a:extLst>
          </p:cNvPr>
          <p:cNvSpPr txBox="1"/>
          <p:nvPr/>
        </p:nvSpPr>
        <p:spPr>
          <a:xfrm>
            <a:off x="526184" y="1878595"/>
            <a:ext cx="4266879" cy="995451"/>
          </a:xfrm>
          <a:prstGeom prst="rect">
            <a:avLst/>
          </a:prstGeom>
          <a:solidFill>
            <a:srgbClr val="1C829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36000" rIns="72000" bIns="7200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1600" b="1" dirty="0" smtClean="0">
                <a:solidFill>
                  <a:schemeClr val="bg1"/>
                </a:solidFill>
                <a:ea typeface="Univers 57 Condensed" panose="02000500050000020003" pitchFamily="2" charset="0"/>
              </a:rPr>
              <a:t>IDEAL </a:t>
            </a:r>
            <a:r>
              <a:rPr lang="de-DE" sz="1600" b="1" dirty="0" err="1" smtClean="0">
                <a:solidFill>
                  <a:schemeClr val="bg1"/>
                </a:solidFill>
                <a:ea typeface="Univers 57 Condensed" panose="02000500050000020003" pitchFamily="2" charset="0"/>
              </a:rPr>
              <a:t>TotalProtect</a:t>
            </a:r>
            <a:r>
              <a:rPr lang="de-DE" sz="1600" b="1" dirty="0" smtClean="0">
                <a:solidFill>
                  <a:schemeClr val="bg1"/>
                </a:solidFill>
                <a:ea typeface="Univers 57 Condensed" panose="02000500050000020003" pitchFamily="2" charset="0"/>
              </a:rPr>
              <a:t> </a:t>
            </a:r>
            <a:r>
              <a:rPr lang="de-DE" sz="1600" b="1" dirty="0">
                <a:solidFill>
                  <a:schemeClr val="bg1"/>
                </a:solidFill>
                <a:ea typeface="Univers 57 Condensed" panose="02000500050000020003" pitchFamily="2" charset="0"/>
              </a:rPr>
              <a:t>leistet bei </a:t>
            </a:r>
            <a:r>
              <a:rPr lang="de-DE" sz="1600" b="1" u="sng" dirty="0">
                <a:solidFill>
                  <a:schemeClr val="bg1"/>
                </a:solidFill>
                <a:ea typeface="Univers 57 Condensed" panose="02000500050000020003" pitchFamily="2" charset="0"/>
              </a:rPr>
              <a:t>allen</a:t>
            </a:r>
            <a:r>
              <a:rPr lang="de-DE" sz="1600" b="1" dirty="0">
                <a:solidFill>
                  <a:schemeClr val="bg1"/>
                </a:solidFill>
                <a:ea typeface="Univers 57 Condensed" panose="02000500050000020003" pitchFamily="2" charset="0"/>
              </a:rPr>
              <a:t> </a:t>
            </a:r>
            <a:r>
              <a:rPr lang="de-DE" sz="1600" b="1" dirty="0" smtClean="0">
                <a:solidFill>
                  <a:schemeClr val="bg1"/>
                </a:solidFill>
                <a:ea typeface="Univers 57 Condensed" panose="02000500050000020003" pitchFamily="2" charset="0"/>
              </a:rPr>
              <a:t>schweren und dauerhaften </a:t>
            </a:r>
            <a:r>
              <a:rPr lang="de-DE" sz="1600" b="1" dirty="0">
                <a:solidFill>
                  <a:schemeClr val="bg1"/>
                </a:solidFill>
                <a:ea typeface="Univers 57 Condensed" panose="02000500050000020003" pitchFamily="2" charset="0"/>
              </a:rPr>
              <a:t>Erkrankungen sowie bei Tod.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D2CFE582-C214-4E40-977E-D9D146644550}"/>
              </a:ext>
            </a:extLst>
          </p:cNvPr>
          <p:cNvSpPr txBox="1"/>
          <p:nvPr/>
        </p:nvSpPr>
        <p:spPr>
          <a:xfrm rot="20872483">
            <a:off x="148222" y="3066992"/>
            <a:ext cx="1105255" cy="380584"/>
          </a:xfrm>
          <a:prstGeom prst="roundRect">
            <a:avLst/>
          </a:prstGeom>
          <a:solidFill>
            <a:srgbClr val="F59B6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buClr>
                <a:schemeClr val="bg2"/>
              </a:buClr>
            </a:pPr>
            <a:r>
              <a:rPr lang="de-DE" sz="1050" b="1" dirty="0">
                <a:cs typeface="Arial" panose="020B0604020202020204" pitchFamily="34" charset="0"/>
              </a:rPr>
              <a:t>Alleinstellungs-merkmal</a:t>
            </a:r>
          </a:p>
        </p:txBody>
      </p:sp>
    </p:spTree>
    <p:extLst>
      <p:ext uri="{BB962C8B-B14F-4D97-AF65-F5344CB8AC3E}">
        <p14:creationId xmlns:p14="http://schemas.microsoft.com/office/powerpoint/2010/main" val="306097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Vergleich mit „Schwere Krankheiten Vorsorge“ der Canada Life</a:t>
            </a:r>
          </a:p>
        </p:txBody>
      </p: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594563" y="1230231"/>
            <a:ext cx="4177649" cy="383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lvl="1"/>
            <a:r>
              <a:rPr lang="de-DE" sz="1400" kern="0" dirty="0"/>
              <a:t>Liste enthält neurologische Erkrankungen, die alle zu ähnlichen Einschränkungen führen</a:t>
            </a:r>
          </a:p>
          <a:p>
            <a:pPr lvl="2"/>
            <a:r>
              <a:rPr lang="de-DE" sz="1400" kern="0" dirty="0"/>
              <a:t>Lähmungen</a:t>
            </a:r>
          </a:p>
          <a:p>
            <a:pPr lvl="2"/>
            <a:r>
              <a:rPr lang="de-DE" sz="1400" kern="0" dirty="0"/>
              <a:t>Einschränkung der intellektuellen Fähigkeiten</a:t>
            </a:r>
          </a:p>
          <a:p>
            <a:pPr lvl="2"/>
            <a:r>
              <a:rPr lang="de-DE" sz="1400" kern="0" dirty="0"/>
              <a:t>Sprach-, Seh-, Schluckstörungen, usw...</a:t>
            </a:r>
          </a:p>
        </p:txBody>
      </p:sp>
      <p:grpSp>
        <p:nvGrpSpPr>
          <p:cNvPr id="10" name="Gruppieren 9"/>
          <p:cNvGrpSpPr/>
          <p:nvPr/>
        </p:nvGrpSpPr>
        <p:grpSpPr>
          <a:xfrm>
            <a:off x="157577" y="1081556"/>
            <a:ext cx="4263697" cy="3982811"/>
            <a:chOff x="2408408" y="2387843"/>
            <a:chExt cx="5743575" cy="535305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8408" y="2387843"/>
              <a:ext cx="5743575" cy="5353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Abgerundetes Rechteck 12"/>
            <p:cNvSpPr/>
            <p:nvPr/>
          </p:nvSpPr>
          <p:spPr>
            <a:xfrm>
              <a:off x="6131843" y="2537349"/>
              <a:ext cx="1826452" cy="609950"/>
            </a:xfrm>
            <a:prstGeom prst="roundRect">
              <a:avLst/>
            </a:prstGeom>
            <a:solidFill>
              <a:srgbClr val="ED1D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Liste der</a:t>
              </a:r>
              <a:br>
                <a:rPr lang="de-DE" sz="1400" dirty="0">
                  <a:solidFill>
                    <a:schemeClr val="bg1"/>
                  </a:solidFill>
                  <a:cs typeface="Arial" panose="020B0604020202020204" pitchFamily="34" charset="0"/>
                </a:rPr>
              </a:br>
              <a:r>
                <a:rPr lang="de-DE" sz="1400" dirty="0">
                  <a:solidFill>
                    <a:schemeClr val="bg1"/>
                  </a:solidFill>
                  <a:cs typeface="Arial" panose="020B0604020202020204" pitchFamily="34" charset="0"/>
                </a:rPr>
                <a:t>Canada 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179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Vergleich mit „Schwere Krankheiten Vorsorge“ der Canada Life</a:t>
            </a:r>
          </a:p>
        </p:txBody>
      </p:sp>
      <p:sp>
        <p:nvSpPr>
          <p:cNvPr id="6" name="Inhaltsplatzhalter 2"/>
          <p:cNvSpPr txBox="1">
            <a:spLocks/>
          </p:cNvSpPr>
          <p:nvPr/>
        </p:nvSpPr>
        <p:spPr bwMode="auto">
          <a:xfrm>
            <a:off x="4594563" y="1230231"/>
            <a:ext cx="4177649" cy="383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lvl="1"/>
            <a:r>
              <a:rPr lang="de-DE" sz="1400" kern="0" dirty="0"/>
              <a:t>Liste enthält neurologische Erkrankungen, die alle zu ähnlichen Einschränkungen führen</a:t>
            </a:r>
          </a:p>
          <a:p>
            <a:pPr lvl="2"/>
            <a:r>
              <a:rPr lang="de-DE" sz="1400" kern="0" dirty="0"/>
              <a:t>Lähmungen</a:t>
            </a:r>
          </a:p>
          <a:p>
            <a:pPr lvl="2"/>
            <a:r>
              <a:rPr lang="de-DE" sz="1400" kern="0" dirty="0"/>
              <a:t>Einschränkung der intellektuellen Fähigkeiten</a:t>
            </a:r>
          </a:p>
          <a:p>
            <a:pPr lvl="2"/>
            <a:r>
              <a:rPr lang="de-DE" sz="1400" kern="0" dirty="0"/>
              <a:t>Sprach-, Seh-, Schluckstörungen, usw</a:t>
            </a:r>
            <a:r>
              <a:rPr lang="de-DE" sz="1400" kern="0" dirty="0" smtClean="0"/>
              <a:t>...</a:t>
            </a:r>
          </a:p>
          <a:p>
            <a:pPr lvl="1"/>
            <a:r>
              <a:rPr lang="de-DE" sz="1400" kern="0" dirty="0" smtClean="0"/>
              <a:t>IDEAL </a:t>
            </a:r>
            <a:r>
              <a:rPr lang="de-DE" sz="1400" kern="0" dirty="0" err="1" smtClean="0"/>
              <a:t>TotalProtect</a:t>
            </a:r>
            <a:r>
              <a:rPr lang="de-DE" sz="1400" kern="0" dirty="0" smtClean="0"/>
              <a:t> </a:t>
            </a:r>
            <a:r>
              <a:rPr lang="de-DE" sz="1400" kern="0" dirty="0"/>
              <a:t>versichert </a:t>
            </a:r>
            <a:r>
              <a:rPr lang="de-DE" sz="1400" i="1" kern="0" dirty="0"/>
              <a:t>„neurologisch bedingte, dauerhafte Einschränkungen des täglichen Lebens.“</a:t>
            </a:r>
          </a:p>
          <a:p>
            <a:pPr lvl="1"/>
            <a:r>
              <a:rPr lang="de-DE" sz="1400" kern="0" dirty="0">
                <a:solidFill>
                  <a:srgbClr val="9BC31E"/>
                </a:solidFill>
              </a:rPr>
              <a:t>Darunter fallen </a:t>
            </a:r>
            <a:r>
              <a:rPr lang="de-DE" sz="1400" u="sng" kern="0" dirty="0">
                <a:solidFill>
                  <a:srgbClr val="9BC31E"/>
                </a:solidFill>
              </a:rPr>
              <a:t>alle</a:t>
            </a:r>
            <a:r>
              <a:rPr lang="de-DE" sz="1400" kern="0" dirty="0">
                <a:solidFill>
                  <a:srgbClr val="9BC31E"/>
                </a:solidFill>
              </a:rPr>
              <a:t> </a:t>
            </a:r>
            <a:r>
              <a:rPr lang="de-DE" sz="1400" kern="0" dirty="0" smtClean="0">
                <a:solidFill>
                  <a:srgbClr val="9BC31E"/>
                </a:solidFill>
              </a:rPr>
              <a:t>neurologischen </a:t>
            </a:r>
            <a:r>
              <a:rPr lang="de-DE" sz="1400" kern="0" dirty="0">
                <a:solidFill>
                  <a:srgbClr val="9BC31E"/>
                </a:solidFill>
              </a:rPr>
              <a:t>Erkrankungen – auch solche, die bei Canada Life fehlen.</a:t>
            </a:r>
          </a:p>
          <a:p>
            <a:pPr lvl="1"/>
            <a:r>
              <a:rPr lang="de-DE" sz="1400" kern="0" dirty="0"/>
              <a:t>Die Leistung erfolgt ab einem definierten Schweregrad (wie üblich).</a:t>
            </a:r>
          </a:p>
          <a:p>
            <a:pPr lvl="1"/>
            <a:endParaRPr lang="de-DE" sz="1400" kern="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77" y="1081556"/>
            <a:ext cx="4263697" cy="3982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bgerundetes Rechteck 7"/>
          <p:cNvSpPr/>
          <p:nvPr/>
        </p:nvSpPr>
        <p:spPr>
          <a:xfrm>
            <a:off x="2921639" y="1192792"/>
            <a:ext cx="1355852" cy="453819"/>
          </a:xfrm>
          <a:prstGeom prst="roundRect">
            <a:avLst/>
          </a:prstGeom>
          <a:solidFill>
            <a:srgbClr val="ED1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Liste der</a:t>
            </a:r>
            <a:b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Canada Life</a:t>
            </a:r>
          </a:p>
        </p:txBody>
      </p:sp>
    </p:spTree>
    <p:extLst>
      <p:ext uri="{BB962C8B-B14F-4D97-AF65-F5344CB8AC3E}">
        <p14:creationId xmlns:p14="http://schemas.microsoft.com/office/powerpoint/2010/main" val="240697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Wann </a:t>
            </a:r>
            <a:r>
              <a:rPr lang="de-DE" dirty="0"/>
              <a:t>erfolgt die Leistung</a:t>
            </a:r>
            <a:r>
              <a:rPr lang="de-DE" dirty="0" smtClean="0"/>
              <a:t>?</a:t>
            </a:r>
          </a:p>
          <a:p>
            <a:pPr marL="0" lvl="1" indent="0">
              <a:buNone/>
            </a:pPr>
            <a:r>
              <a:rPr lang="de-DE" b="1" dirty="0"/>
              <a:t>Beispiel „Neurologische Erkrankungen“ – Einschätzung des funktionalen Status</a:t>
            </a:r>
          </a:p>
          <a:p>
            <a:pPr lvl="1"/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258656" y="2037493"/>
            <a:ext cx="5868000" cy="3060000"/>
            <a:chOff x="482849" y="1504949"/>
            <a:chExt cx="5868000" cy="3060000"/>
          </a:xfrm>
        </p:grpSpPr>
        <p:sp>
          <p:nvSpPr>
            <p:cNvPr id="5" name="Abgerundetes Rechteck 4"/>
            <p:cNvSpPr/>
            <p:nvPr/>
          </p:nvSpPr>
          <p:spPr>
            <a:xfrm>
              <a:off x="482849" y="1504949"/>
              <a:ext cx="5868000" cy="3060000"/>
            </a:xfrm>
            <a:prstGeom prst="roundRect">
              <a:avLst>
                <a:gd name="adj" fmla="val 3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de-D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000" y="1581150"/>
              <a:ext cx="5756025" cy="2914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Textfeld 6"/>
          <p:cNvSpPr txBox="1"/>
          <p:nvPr/>
        </p:nvSpPr>
        <p:spPr>
          <a:xfrm>
            <a:off x="6380703" y="2603661"/>
            <a:ext cx="2574431" cy="2478353"/>
          </a:xfrm>
          <a:prstGeom prst="rect">
            <a:avLst/>
          </a:prstGeom>
          <a:solidFill>
            <a:srgbClr val="1C829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72000" rIns="72000" bIns="72000" rtlCol="0">
            <a:spAutoFit/>
          </a:bodyPr>
          <a:lstStyle/>
          <a:p>
            <a:pPr marL="0" lvl="1">
              <a:spcAft>
                <a:spcPts val="1200"/>
              </a:spcAft>
              <a:buClr>
                <a:srgbClr val="008746"/>
              </a:buClr>
            </a:pPr>
            <a:r>
              <a:rPr lang="de-DE" sz="1400" b="1" u="sng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Fazit:</a:t>
            </a:r>
          </a:p>
          <a:p>
            <a:pPr marL="285750" lvl="1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Leistungsauslösend ist der Gesundheitszustand, </a:t>
            </a:r>
            <a:r>
              <a:rPr lang="de-DE" sz="1400" b="1" u="sng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NICHT</a:t>
            </a:r>
            <a:r>
              <a:rPr lang="de-DE" sz="1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die Erkrankung</a:t>
            </a:r>
          </a:p>
          <a:p>
            <a:pPr marL="285750" lvl="1" indent="-28575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Folglich werden </a:t>
            </a:r>
            <a:r>
              <a:rPr lang="de-DE" sz="1400" b="1" u="sng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ALLE</a:t>
            </a:r>
            <a:r>
              <a:rPr lang="de-DE" sz="1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e-DE" sz="1400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neurologischen </a:t>
            </a:r>
            <a:r>
              <a:rPr lang="de-DE" sz="14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Erkrankungen versichert.</a:t>
            </a:r>
          </a:p>
        </p:txBody>
      </p:sp>
    </p:spTree>
    <p:extLst>
      <p:ext uri="{BB962C8B-B14F-4D97-AF65-F5344CB8AC3E}">
        <p14:creationId xmlns:p14="http://schemas.microsoft.com/office/powerpoint/2010/main" val="186580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solidFill>
            <a:srgbClr val="1C8294"/>
          </a:solidFill>
        </p:spPr>
        <p:txBody>
          <a:bodyPr/>
          <a:lstStyle/>
          <a:p>
            <a:pPr algn="ctr"/>
            <a:endParaRPr lang="de-DE" dirty="0" smtClean="0">
              <a:solidFill>
                <a:schemeClr val="bg1"/>
              </a:solidFill>
            </a:endParaRPr>
          </a:p>
          <a:p>
            <a:pPr algn="ctr"/>
            <a:endParaRPr lang="de-DE" dirty="0" smtClean="0">
              <a:solidFill>
                <a:schemeClr val="bg1"/>
              </a:solidFill>
            </a:endParaRPr>
          </a:p>
          <a:p>
            <a:pPr algn="ctr"/>
            <a:endParaRPr lang="de-DE" dirty="0">
              <a:solidFill>
                <a:schemeClr val="bg1"/>
              </a:solidFill>
            </a:endParaRPr>
          </a:p>
          <a:p>
            <a:pPr algn="ctr"/>
            <a:r>
              <a:rPr lang="de-DE" sz="4000" dirty="0" smtClean="0">
                <a:solidFill>
                  <a:schemeClr val="bg1"/>
                </a:solidFill>
              </a:rPr>
              <a:t>IDEAL </a:t>
            </a:r>
            <a:r>
              <a:rPr lang="de-DE" sz="4000" dirty="0" err="1" smtClean="0">
                <a:solidFill>
                  <a:schemeClr val="bg1"/>
                </a:solidFill>
              </a:rPr>
              <a:t>TotalProtect</a:t>
            </a:r>
            <a:r>
              <a:rPr lang="de-DE" sz="4000" dirty="0" smtClean="0">
                <a:solidFill>
                  <a:schemeClr val="bg1"/>
                </a:solidFill>
              </a:rPr>
              <a:t> </a:t>
            </a:r>
            <a:endParaRPr lang="de-DE" sz="4000" dirty="0">
              <a:solidFill>
                <a:schemeClr val="bg1"/>
              </a:solidFill>
            </a:endParaRPr>
          </a:p>
          <a:p>
            <a:pPr algn="ctr"/>
            <a:r>
              <a:rPr lang="de-DE" dirty="0">
                <a:solidFill>
                  <a:schemeClr val="bg1"/>
                </a:solidFill>
              </a:rPr>
              <a:t>bietet zudem eine einzigartige </a:t>
            </a:r>
          </a:p>
          <a:p>
            <a:pPr algn="ctr"/>
            <a:r>
              <a:rPr lang="de-DE" sz="4000" dirty="0">
                <a:solidFill>
                  <a:schemeClr val="bg1"/>
                </a:solidFill>
              </a:rPr>
              <a:t>Catch </a:t>
            </a:r>
            <a:r>
              <a:rPr lang="de-DE" sz="4000" dirty="0" smtClean="0">
                <a:solidFill>
                  <a:schemeClr val="bg1"/>
                </a:solidFill>
              </a:rPr>
              <a:t>- All </a:t>
            </a:r>
            <a:r>
              <a:rPr lang="de-DE" sz="4000" dirty="0">
                <a:solidFill>
                  <a:schemeClr val="bg1"/>
                </a:solidFill>
              </a:rPr>
              <a:t>- Komponente.</a:t>
            </a:r>
          </a:p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57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6" t="10022" r="9560" b="10154"/>
          <a:stretch/>
        </p:blipFill>
        <p:spPr>
          <a:xfrm>
            <a:off x="5543060" y="1195753"/>
            <a:ext cx="3433748" cy="339634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998" y="723481"/>
            <a:ext cx="5656433" cy="4318726"/>
          </a:xfrm>
        </p:spPr>
        <p:txBody>
          <a:bodyPr/>
          <a:lstStyle/>
          <a:p>
            <a:r>
              <a:rPr lang="de-DE" dirty="0"/>
              <a:t>Catch-All – Auch Sonderfälle sind versichert</a:t>
            </a:r>
          </a:p>
          <a:p>
            <a:r>
              <a:rPr lang="de-DE" sz="1800" dirty="0" smtClean="0">
                <a:solidFill>
                  <a:srgbClr val="9BC31E"/>
                </a:solidFill>
              </a:rPr>
              <a:t>IDEAL </a:t>
            </a:r>
            <a:r>
              <a:rPr lang="de-DE" sz="1800" dirty="0" err="1" smtClean="0">
                <a:solidFill>
                  <a:srgbClr val="9BC31E"/>
                </a:solidFill>
              </a:rPr>
              <a:t>TotalProtect</a:t>
            </a:r>
            <a:r>
              <a:rPr lang="de-DE" sz="1800" dirty="0" smtClean="0">
                <a:solidFill>
                  <a:srgbClr val="9BC31E"/>
                </a:solidFill>
              </a:rPr>
              <a:t> </a:t>
            </a:r>
            <a:r>
              <a:rPr lang="de-DE" sz="1800" dirty="0">
                <a:solidFill>
                  <a:srgbClr val="9BC31E"/>
                </a:solidFill>
              </a:rPr>
              <a:t>leistet außerdem bei…</a:t>
            </a:r>
          </a:p>
          <a:p>
            <a:r>
              <a:rPr lang="de-DE" sz="1800" dirty="0" smtClean="0">
                <a:solidFill>
                  <a:srgbClr val="1C8294"/>
                </a:solidFill>
              </a:rPr>
              <a:t>1) Erwerbsunfähigkeit,</a:t>
            </a:r>
            <a:endParaRPr lang="de-DE" sz="1800" dirty="0">
              <a:solidFill>
                <a:srgbClr val="1C8294"/>
              </a:solidFill>
            </a:endParaRPr>
          </a:p>
          <a:p>
            <a:pPr lvl="1"/>
            <a:r>
              <a:rPr lang="de-DE" sz="1600" dirty="0"/>
              <a:t>dauerhaft und vollständig ohne Aussicht auf </a:t>
            </a:r>
            <a:r>
              <a:rPr lang="de-DE" sz="1600" dirty="0" smtClean="0"/>
              <a:t>Besserung</a:t>
            </a:r>
            <a:endParaRPr lang="de-DE" sz="1600" dirty="0"/>
          </a:p>
          <a:p>
            <a:r>
              <a:rPr lang="de-DE" sz="1800" dirty="0" smtClean="0">
                <a:solidFill>
                  <a:srgbClr val="1C8294"/>
                </a:solidFill>
              </a:rPr>
              <a:t>2) jeder unheilbaren </a:t>
            </a:r>
            <a:r>
              <a:rPr lang="de-DE" sz="1800" dirty="0">
                <a:solidFill>
                  <a:srgbClr val="1C8294"/>
                </a:solidFill>
              </a:rPr>
              <a:t>Krankheit,</a:t>
            </a:r>
          </a:p>
          <a:p>
            <a:pPr lvl="1"/>
            <a:r>
              <a:rPr lang="de-DE" sz="1600" dirty="0"/>
              <a:t>die nicht mehr behandlungsfähig ist und durch die </a:t>
            </a:r>
            <a:r>
              <a:rPr lang="de-DE" sz="1600" dirty="0" smtClean="0"/>
              <a:t>der Todesfall </a:t>
            </a:r>
            <a:r>
              <a:rPr lang="de-DE" sz="1600" dirty="0"/>
              <a:t>innerhalb von zwölf Monaten zu erwarten </a:t>
            </a:r>
            <a:r>
              <a:rPr lang="de-DE" sz="1600" dirty="0" smtClean="0"/>
              <a:t>ist</a:t>
            </a:r>
          </a:p>
          <a:p>
            <a:r>
              <a:rPr lang="de-DE" sz="1800" dirty="0" smtClean="0">
                <a:solidFill>
                  <a:srgbClr val="1C8294"/>
                </a:solidFill>
              </a:rPr>
              <a:t>3) Koma und künstlichem Koma &gt;250 Stunden</a:t>
            </a:r>
          </a:p>
          <a:p>
            <a:pPr lvl="1"/>
            <a:r>
              <a:rPr lang="de-DE" sz="1600" dirty="0" smtClean="0"/>
              <a:t>Behandlung </a:t>
            </a:r>
            <a:r>
              <a:rPr lang="de-DE" sz="1600" dirty="0"/>
              <a:t>unter Einsatz einer Beatmungsmaschine </a:t>
            </a:r>
            <a:br>
              <a:rPr lang="de-DE" sz="1600" dirty="0"/>
            </a:br>
            <a:r>
              <a:rPr lang="de-DE" sz="1600" dirty="0"/>
              <a:t>für Zeitraum &gt; 250 Stunden</a:t>
            </a:r>
          </a:p>
          <a:p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D2CFE582-C214-4E40-977E-D9D146644550}"/>
              </a:ext>
            </a:extLst>
          </p:cNvPr>
          <p:cNvSpPr txBox="1"/>
          <p:nvPr/>
        </p:nvSpPr>
        <p:spPr>
          <a:xfrm rot="778414">
            <a:off x="7156020" y="834645"/>
            <a:ext cx="1105255" cy="380584"/>
          </a:xfrm>
          <a:prstGeom prst="roundRect">
            <a:avLst/>
          </a:prstGeom>
          <a:solidFill>
            <a:srgbClr val="F59B6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buClr>
                <a:schemeClr val="bg2"/>
              </a:buClr>
            </a:pP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Alleinstellungs-merkmal</a:t>
            </a:r>
          </a:p>
        </p:txBody>
      </p:sp>
    </p:spTree>
    <p:extLst>
      <p:ext uri="{BB962C8B-B14F-4D97-AF65-F5344CB8AC3E}">
        <p14:creationId xmlns:p14="http://schemas.microsoft.com/office/powerpoint/2010/main" val="257779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2110" r="2880" b="2769"/>
          <a:stretch/>
        </p:blipFill>
        <p:spPr>
          <a:xfrm>
            <a:off x="5187525" y="954582"/>
            <a:ext cx="3865091" cy="391575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Catch-All – Auch Sonderfälle sind versichert</a:t>
            </a:r>
          </a:p>
          <a:p>
            <a:pPr marL="0" lvl="1" indent="0">
              <a:buNone/>
            </a:pPr>
            <a:r>
              <a:rPr lang="de-DE" dirty="0" smtClean="0"/>
              <a:t>Umfassender Versicherungsschutz</a:t>
            </a:r>
          </a:p>
          <a:p>
            <a:pPr lvl="1"/>
            <a:r>
              <a:rPr lang="de-DE" sz="1600" dirty="0"/>
              <a:t>Abgesichert ist der Gesundheitszustand, </a:t>
            </a:r>
            <a:br>
              <a:rPr lang="de-DE" sz="1600" dirty="0"/>
            </a:br>
            <a:r>
              <a:rPr lang="de-DE" sz="1600" dirty="0"/>
              <a:t>auf die spezielle Erkrankung kommt es nicht an</a:t>
            </a:r>
          </a:p>
          <a:p>
            <a:pPr lvl="1"/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9E05214-7790-4D56-913F-69A6A74ADFAD}"/>
              </a:ext>
            </a:extLst>
          </p:cNvPr>
          <p:cNvSpPr txBox="1"/>
          <p:nvPr/>
        </p:nvSpPr>
        <p:spPr>
          <a:xfrm>
            <a:off x="266183" y="2311879"/>
            <a:ext cx="4315865" cy="1767970"/>
          </a:xfrm>
          <a:prstGeom prst="rect">
            <a:avLst/>
          </a:prstGeom>
          <a:solidFill>
            <a:srgbClr val="1C829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36000" rIns="0" bIns="72000" rtlCol="0">
            <a:spAutoFit/>
          </a:bodyPr>
          <a:lstStyle/>
          <a:p>
            <a:pPr marL="0" lvl="1">
              <a:spcAft>
                <a:spcPts val="300"/>
              </a:spcAft>
              <a:buClr>
                <a:schemeClr val="bg1"/>
              </a:buClr>
            </a:pPr>
            <a:r>
              <a:rPr lang="de-DE" sz="1600" b="1" kern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Versicherungsschutz auch gegen Krankheiten, die heute… </a:t>
            </a:r>
          </a:p>
          <a:p>
            <a:pPr marL="536575" lvl="2" indent="-285750">
              <a:spcAft>
                <a:spcPts val="3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kern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noch nicht existieren  </a:t>
            </a:r>
          </a:p>
          <a:p>
            <a:pPr marL="536575" lvl="2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kern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noch nicht zu Einschränkungen führen</a:t>
            </a:r>
            <a:br>
              <a:rPr lang="de-DE" sz="1400" kern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de-DE" sz="1400" kern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(z.B. Antibiotika-Resistenz)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="" xmlns:a16="http://schemas.microsoft.com/office/drawing/2014/main" id="{1D3B8419-8C1B-4C0B-8695-1B9CC41D7DE3}"/>
              </a:ext>
            </a:extLst>
          </p:cNvPr>
          <p:cNvSpPr txBox="1">
            <a:spLocks/>
          </p:cNvSpPr>
          <p:nvPr/>
        </p:nvSpPr>
        <p:spPr>
          <a:xfrm>
            <a:off x="374297" y="4418177"/>
            <a:ext cx="4401559" cy="5782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lang="de-DE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lvl="1" indent="0">
              <a:spcAft>
                <a:spcPts val="600"/>
              </a:spcAft>
              <a:buClr>
                <a:srgbClr val="008746"/>
              </a:buClr>
              <a:buNone/>
            </a:pPr>
            <a:r>
              <a:rPr lang="de-DE" sz="1800" b="1" kern="0" dirty="0">
                <a:solidFill>
                  <a:srgbClr val="9BC31E"/>
                </a:solidFill>
                <a:latin typeface="+mj-lt"/>
              </a:rPr>
              <a:t>Leistung ist eine Einmalleistung</a:t>
            </a:r>
          </a:p>
          <a:p>
            <a:pPr marL="0" lvl="1" indent="0">
              <a:spcAft>
                <a:spcPts val="600"/>
              </a:spcAft>
              <a:buClr>
                <a:srgbClr val="008746"/>
              </a:buClr>
              <a:buNone/>
            </a:pPr>
            <a:endParaRPr lang="de-DE" sz="2000" b="1" kern="0" dirty="0">
              <a:solidFill>
                <a:srgbClr val="008746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72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Wann erfolgt die Leistung</a:t>
            </a:r>
            <a:r>
              <a:rPr lang="de-DE" dirty="0" smtClean="0"/>
              <a:t>?</a:t>
            </a:r>
          </a:p>
          <a:p>
            <a:pPr lvl="1"/>
            <a:r>
              <a:rPr lang="de-DE" dirty="0"/>
              <a:t>Zu jedem Krankheitsbereich findet sich in den AVB (Anlage 1) eine </a:t>
            </a:r>
            <a:r>
              <a:rPr lang="de-DE" dirty="0">
                <a:solidFill>
                  <a:srgbClr val="9BC31E"/>
                </a:solidFill>
              </a:rPr>
              <a:t>genaue Formulierung. 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  <a:p>
            <a:pPr lvl="1"/>
            <a:r>
              <a:rPr lang="de-DE" dirty="0"/>
              <a:t>Präzise Beschreibung, welche Einschränkungen der Gesundheit </a:t>
            </a:r>
            <a:br>
              <a:rPr lang="de-DE" dirty="0"/>
            </a:br>
            <a:r>
              <a:rPr lang="de-DE" dirty="0"/>
              <a:t>für eine Leistung vorliegen müssen</a:t>
            </a:r>
            <a:br>
              <a:rPr lang="de-DE" dirty="0"/>
            </a:br>
            <a:endParaRPr lang="de-DE" dirty="0"/>
          </a:p>
          <a:p>
            <a:pPr lvl="1"/>
            <a:r>
              <a:rPr lang="de-DE" dirty="0"/>
              <a:t>Bei der Beschreibung der Leistungsvoraussetzung kann auf </a:t>
            </a:r>
            <a:br>
              <a:rPr lang="de-DE" dirty="0"/>
            </a:br>
            <a:r>
              <a:rPr lang="de-DE" dirty="0"/>
              <a:t>medizinische Fachbegriffe leider nicht verzichtet werden.</a:t>
            </a:r>
            <a:br>
              <a:rPr lang="de-DE" dirty="0"/>
            </a:br>
            <a:endParaRPr lang="de-DE" dirty="0"/>
          </a:p>
          <a:p>
            <a:pPr lvl="1">
              <a:tabLst>
                <a:tab pos="271463" algn="l"/>
              </a:tabLst>
            </a:pPr>
            <a:r>
              <a:rPr lang="de-DE" dirty="0"/>
              <a:t>Lösung: </a:t>
            </a:r>
            <a:r>
              <a:rPr lang="de-DE" dirty="0" smtClean="0">
                <a:solidFill>
                  <a:srgbClr val="9BC31E"/>
                </a:solidFill>
              </a:rPr>
              <a:t>Lexikon</a:t>
            </a:r>
            <a:r>
              <a:rPr lang="de-DE" dirty="0" smtClean="0"/>
              <a:t> </a:t>
            </a:r>
            <a:r>
              <a:rPr lang="de-DE" dirty="0"/>
              <a:t>im Anhang der AVB mit Übersetzungen der</a:t>
            </a:r>
            <a:br>
              <a:rPr lang="de-DE" dirty="0"/>
            </a:br>
            <a:r>
              <a:rPr lang="de-DE" dirty="0" smtClean="0"/>
              <a:t>Krankheitsbereiche </a:t>
            </a:r>
            <a:r>
              <a:rPr lang="de-DE" dirty="0"/>
              <a:t>in kundenverständliche Sprache</a:t>
            </a:r>
          </a:p>
          <a:p>
            <a:endParaRPr lang="de-D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387" y="2658974"/>
            <a:ext cx="1889530" cy="171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297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Tarifmerkmale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278751" y="1423454"/>
            <a:ext cx="2196000" cy="306000"/>
          </a:xfrm>
          <a:prstGeom prst="rect">
            <a:avLst/>
          </a:prstGeom>
          <a:solidFill>
            <a:srgbClr val="4678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Eintrittsalter</a:t>
            </a:r>
          </a:p>
        </p:txBody>
      </p:sp>
      <p:sp>
        <p:nvSpPr>
          <p:cNvPr id="5" name="Rechteck 4"/>
          <p:cNvSpPr/>
          <p:nvPr/>
        </p:nvSpPr>
        <p:spPr>
          <a:xfrm>
            <a:off x="2546752" y="1423454"/>
            <a:ext cx="5974050" cy="306000"/>
          </a:xfrm>
          <a:prstGeom prst="rect">
            <a:avLst/>
          </a:prstGeom>
          <a:solidFill>
            <a:srgbClr val="78BE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18 - 62 Jahre</a:t>
            </a:r>
          </a:p>
        </p:txBody>
      </p:sp>
      <p:sp>
        <p:nvSpPr>
          <p:cNvPr id="6" name="Rechteck 5"/>
          <p:cNvSpPr/>
          <p:nvPr/>
        </p:nvSpPr>
        <p:spPr>
          <a:xfrm>
            <a:off x="278751" y="1803336"/>
            <a:ext cx="2196000" cy="306000"/>
          </a:xfrm>
          <a:prstGeom prst="rect">
            <a:avLst/>
          </a:prstGeom>
          <a:solidFill>
            <a:srgbClr val="4678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Zahlweise</a:t>
            </a:r>
          </a:p>
        </p:txBody>
      </p:sp>
      <p:sp>
        <p:nvSpPr>
          <p:cNvPr id="7" name="Rechteck 6"/>
          <p:cNvSpPr/>
          <p:nvPr/>
        </p:nvSpPr>
        <p:spPr>
          <a:xfrm>
            <a:off x="278752" y="2183217"/>
            <a:ext cx="2196000" cy="306000"/>
          </a:xfrm>
          <a:prstGeom prst="rect">
            <a:avLst/>
          </a:prstGeom>
          <a:solidFill>
            <a:srgbClr val="4678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Versicherungssumme</a:t>
            </a:r>
          </a:p>
        </p:txBody>
      </p:sp>
      <p:sp>
        <p:nvSpPr>
          <p:cNvPr id="8" name="Rechteck 7"/>
          <p:cNvSpPr/>
          <p:nvPr/>
        </p:nvSpPr>
        <p:spPr>
          <a:xfrm>
            <a:off x="278751" y="2557588"/>
            <a:ext cx="2196000" cy="306000"/>
          </a:xfrm>
          <a:prstGeom prst="rect">
            <a:avLst/>
          </a:prstGeom>
          <a:solidFill>
            <a:srgbClr val="4678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Laufzeit</a:t>
            </a:r>
          </a:p>
        </p:txBody>
      </p:sp>
      <p:sp>
        <p:nvSpPr>
          <p:cNvPr id="9" name="Rechteck 8"/>
          <p:cNvSpPr/>
          <p:nvPr/>
        </p:nvSpPr>
        <p:spPr>
          <a:xfrm>
            <a:off x="2546752" y="1803336"/>
            <a:ext cx="5974050" cy="306000"/>
          </a:xfrm>
          <a:prstGeom prst="rect">
            <a:avLst/>
          </a:prstGeom>
          <a:solidFill>
            <a:srgbClr val="78BE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einmalig, jährlich, monatlich</a:t>
            </a:r>
          </a:p>
        </p:txBody>
      </p:sp>
      <p:sp>
        <p:nvSpPr>
          <p:cNvPr id="10" name="Rechteck 9"/>
          <p:cNvSpPr/>
          <p:nvPr/>
        </p:nvSpPr>
        <p:spPr>
          <a:xfrm>
            <a:off x="2546753" y="2183218"/>
            <a:ext cx="5974050" cy="306000"/>
          </a:xfrm>
          <a:prstGeom prst="rect">
            <a:avLst/>
          </a:prstGeom>
          <a:solidFill>
            <a:srgbClr val="78BE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12.000 - 250.000 € </a:t>
            </a:r>
            <a:r>
              <a:rPr lang="de-DE" sz="1200" dirty="0">
                <a:solidFill>
                  <a:schemeClr val="tx1"/>
                </a:solidFill>
                <a:cs typeface="Arial" panose="020B0604020202020204" pitchFamily="34" charset="0"/>
              </a:rPr>
              <a:t>(zzgl. Plussumme)</a:t>
            </a:r>
            <a:endParaRPr lang="de-DE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546752" y="2557589"/>
            <a:ext cx="5974050" cy="306000"/>
          </a:xfrm>
          <a:prstGeom prst="rect">
            <a:avLst/>
          </a:prstGeom>
          <a:solidFill>
            <a:srgbClr val="78BE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5 - 15 Jahre mit Anschlussgarantie </a:t>
            </a:r>
            <a:r>
              <a:rPr lang="de-DE" sz="1200" dirty="0">
                <a:solidFill>
                  <a:schemeClr val="tx1"/>
                </a:solidFill>
                <a:cs typeface="Arial" panose="020B0604020202020204" pitchFamily="34" charset="0"/>
              </a:rPr>
              <a:t>(max. bis zum 67. Lebensjahr)</a:t>
            </a:r>
            <a:endParaRPr lang="de-DE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78752" y="2933580"/>
            <a:ext cx="2196000" cy="306000"/>
          </a:xfrm>
          <a:prstGeom prst="rect">
            <a:avLst/>
          </a:prstGeom>
          <a:solidFill>
            <a:srgbClr val="4678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Todesfallleistung</a:t>
            </a:r>
          </a:p>
        </p:txBody>
      </p:sp>
      <p:sp>
        <p:nvSpPr>
          <p:cNvPr id="13" name="Rechteck 12"/>
          <p:cNvSpPr/>
          <p:nvPr/>
        </p:nvSpPr>
        <p:spPr>
          <a:xfrm>
            <a:off x="278751" y="3311840"/>
            <a:ext cx="2196000" cy="468000"/>
          </a:xfrm>
          <a:prstGeom prst="rect">
            <a:avLst/>
          </a:prstGeom>
          <a:solidFill>
            <a:srgbClr val="4678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Überschussbeteiligung</a:t>
            </a:r>
          </a:p>
        </p:txBody>
      </p:sp>
      <p:sp>
        <p:nvSpPr>
          <p:cNvPr id="14" name="Rechteck 13"/>
          <p:cNvSpPr/>
          <p:nvPr/>
        </p:nvSpPr>
        <p:spPr>
          <a:xfrm>
            <a:off x="278751" y="3852099"/>
            <a:ext cx="2196000" cy="468000"/>
          </a:xfrm>
          <a:prstGeom prst="rect">
            <a:avLst/>
          </a:prstGeom>
          <a:solidFill>
            <a:srgbClr val="4678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Risikoprüfung</a:t>
            </a:r>
          </a:p>
        </p:txBody>
      </p:sp>
      <p:sp>
        <p:nvSpPr>
          <p:cNvPr id="15" name="Rechteck 14"/>
          <p:cNvSpPr/>
          <p:nvPr/>
        </p:nvSpPr>
        <p:spPr>
          <a:xfrm>
            <a:off x="2546753" y="2933580"/>
            <a:ext cx="5974050" cy="306000"/>
          </a:xfrm>
          <a:prstGeom prst="rect">
            <a:avLst/>
          </a:prstGeom>
          <a:solidFill>
            <a:srgbClr val="78BE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In Höhe der VS </a:t>
            </a:r>
            <a:r>
              <a:rPr lang="de-DE" sz="1200" dirty="0">
                <a:solidFill>
                  <a:schemeClr val="tx1"/>
                </a:solidFill>
                <a:cs typeface="Arial" panose="020B0604020202020204" pitchFamily="34" charset="0"/>
              </a:rPr>
              <a:t>(unabhängig davon, ob eine schwere Erkrankung vorlag)</a:t>
            </a:r>
            <a:endParaRPr lang="de-DE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546752" y="3311840"/>
            <a:ext cx="5974050" cy="468000"/>
          </a:xfrm>
          <a:prstGeom prst="rect">
            <a:avLst/>
          </a:prstGeom>
          <a:solidFill>
            <a:srgbClr val="78BE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Laufende ÜB </a:t>
            </a:r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 verzinsliche Ansammlung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Plussumme (20%)</a:t>
            </a:r>
          </a:p>
        </p:txBody>
      </p:sp>
      <p:sp>
        <p:nvSpPr>
          <p:cNvPr id="17" name="Rechteck 16"/>
          <p:cNvSpPr/>
          <p:nvPr/>
        </p:nvSpPr>
        <p:spPr>
          <a:xfrm>
            <a:off x="2546752" y="3852100"/>
            <a:ext cx="5974050" cy="468000"/>
          </a:xfrm>
          <a:prstGeom prst="rect">
            <a:avLst/>
          </a:prstGeom>
          <a:solidFill>
            <a:srgbClr val="78BE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>
              <a:spcBef>
                <a:spcPts val="0"/>
              </a:spcBef>
            </a:pPr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Trennung Nichtraucher / Raucher / Starkraucher </a:t>
            </a:r>
            <a:r>
              <a:rPr lang="de-DE" sz="1200" dirty="0">
                <a:solidFill>
                  <a:schemeClr val="tx1"/>
                </a:solidFill>
                <a:cs typeface="Arial" panose="020B0604020202020204" pitchFamily="34" charset="0"/>
              </a:rPr>
              <a:t>(&gt; 20 Zigaretten)</a:t>
            </a:r>
          </a:p>
          <a:p>
            <a:pPr>
              <a:spcBef>
                <a:spcPts val="0"/>
              </a:spcBef>
            </a:pPr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Fragen zu Größe, Gewicht, Beruf, Freizeit, Gesundheitszustand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="" xmlns:a16="http://schemas.microsoft.com/office/drawing/2014/main" id="{69D52761-F0E2-4FC9-AF40-E485FECD51D2}"/>
              </a:ext>
            </a:extLst>
          </p:cNvPr>
          <p:cNvSpPr/>
          <p:nvPr/>
        </p:nvSpPr>
        <p:spPr>
          <a:xfrm>
            <a:off x="278752" y="4392358"/>
            <a:ext cx="2196000" cy="468000"/>
          </a:xfrm>
          <a:prstGeom prst="rect">
            <a:avLst/>
          </a:prstGeom>
          <a:solidFill>
            <a:srgbClr val="4678A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Nachversicherungs-garantie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="" xmlns:a16="http://schemas.microsoft.com/office/drawing/2014/main" id="{620D1EEE-160D-414A-8171-C8CE1BE7626C}"/>
              </a:ext>
            </a:extLst>
          </p:cNvPr>
          <p:cNvSpPr/>
          <p:nvPr/>
        </p:nvSpPr>
        <p:spPr>
          <a:xfrm>
            <a:off x="2546753" y="4392359"/>
            <a:ext cx="5974050" cy="468000"/>
          </a:xfrm>
          <a:prstGeom prst="rect">
            <a:avLst/>
          </a:prstGeom>
          <a:solidFill>
            <a:srgbClr val="78BEE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de-DE" sz="1400" dirty="0">
                <a:solidFill>
                  <a:schemeClr val="tx1"/>
                </a:solidFill>
                <a:cs typeface="Arial" panose="020B0604020202020204" pitchFamily="34" charset="0"/>
              </a:rPr>
              <a:t>Ereignisbezogen </a:t>
            </a:r>
            <a:r>
              <a:rPr lang="de-DE" sz="1200" dirty="0">
                <a:solidFill>
                  <a:schemeClr val="tx1"/>
                </a:solidFill>
                <a:cs typeface="Arial" panose="020B0604020202020204" pitchFamily="34" charset="0"/>
              </a:rPr>
              <a:t>(u.a. bei Heirat, Geburt eines Kindes, Immobilienkauf…)</a:t>
            </a:r>
            <a:endParaRPr lang="de-DE" sz="1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52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de-DE" dirty="0" smtClean="0"/>
              <a:t>Tarifmerkmale</a:t>
            </a:r>
          </a:p>
          <a:p>
            <a:pPr marL="0" lvl="1" indent="0">
              <a:buNone/>
            </a:pPr>
            <a:r>
              <a:rPr lang="de-DE" dirty="0">
                <a:solidFill>
                  <a:srgbClr val="9BC31E"/>
                </a:solidFill>
              </a:rPr>
              <a:t>Ereignisbezogene </a:t>
            </a:r>
            <a:r>
              <a:rPr lang="de-DE" dirty="0" smtClean="0">
                <a:solidFill>
                  <a:srgbClr val="9BC31E"/>
                </a:solidFill>
              </a:rPr>
              <a:t>Nachversicherungsgarantie</a:t>
            </a:r>
            <a:endParaRPr lang="de-DE" dirty="0">
              <a:solidFill>
                <a:srgbClr val="9BC31E"/>
              </a:solidFill>
            </a:endParaRPr>
          </a:p>
          <a:p>
            <a:pPr lvl="1"/>
            <a:r>
              <a:rPr lang="de-DE" dirty="0"/>
              <a:t>u.a. bei Heirat, Scheidung, Geburt eines Kindes, Gehaltserhöhung, </a:t>
            </a:r>
            <a:br>
              <a:rPr lang="de-DE" dirty="0"/>
            </a:br>
            <a:r>
              <a:rPr lang="de-DE" dirty="0"/>
              <a:t>Kauf einer Immobilie, Senkung der </a:t>
            </a:r>
            <a:r>
              <a:rPr lang="de-DE" dirty="0" smtClean="0"/>
              <a:t>Plussumme</a:t>
            </a:r>
            <a:endParaRPr lang="de-DE" dirty="0"/>
          </a:p>
          <a:p>
            <a:pPr lvl="1"/>
            <a:r>
              <a:rPr lang="de-DE" dirty="0"/>
              <a:t>Rahmenbedingungen</a:t>
            </a:r>
          </a:p>
          <a:p>
            <a:pPr lvl="2"/>
            <a:r>
              <a:rPr lang="de-DE" dirty="0"/>
              <a:t>Max. 5 Erhöhungen (bis max. </a:t>
            </a:r>
            <a:r>
              <a:rPr lang="de-DE" dirty="0" err="1"/>
              <a:t>Endalter</a:t>
            </a:r>
            <a:r>
              <a:rPr lang="de-DE" dirty="0"/>
              <a:t> 55)</a:t>
            </a:r>
          </a:p>
          <a:p>
            <a:pPr lvl="2"/>
            <a:r>
              <a:rPr lang="de-DE" dirty="0"/>
              <a:t>mind. 12 Monate müssen zwischen zwei Ereignissen liegen</a:t>
            </a:r>
          </a:p>
          <a:p>
            <a:pPr lvl="2"/>
            <a:r>
              <a:rPr lang="de-DE" dirty="0"/>
              <a:t>Erhöhung bis zu 30% der ursprünglichen Summe je Ereignis</a:t>
            </a:r>
          </a:p>
          <a:p>
            <a:pPr lvl="2"/>
            <a:r>
              <a:rPr lang="de-DE" dirty="0"/>
              <a:t>Mind. 12.000 €, max. 50.000 €</a:t>
            </a:r>
          </a:p>
          <a:p>
            <a:pPr lvl="2"/>
            <a:r>
              <a:rPr lang="de-DE" dirty="0"/>
              <a:t>Unter- / Obergrenze muss eingehalten werden</a:t>
            </a:r>
          </a:p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274155" y="4423999"/>
            <a:ext cx="8548297" cy="754804"/>
          </a:xfrm>
          <a:prstGeom prst="rect">
            <a:avLst/>
          </a:prstGeom>
          <a:solidFill>
            <a:srgbClr val="1C8294"/>
          </a:soli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72000" bIns="72000" rtlCol="0">
            <a:spAutoFit/>
          </a:bodyPr>
          <a:lstStyle/>
          <a:p>
            <a:pPr defTabSz="179388">
              <a:spcAft>
                <a:spcPts val="600"/>
              </a:spcAft>
              <a:buClr>
                <a:schemeClr val="bg2"/>
              </a:buClr>
            </a:pPr>
            <a:r>
              <a:rPr lang="de-DE" sz="1400" b="1" u="sng" kern="0" dirty="0">
                <a:solidFill>
                  <a:schemeClr val="bg1"/>
                </a:solidFill>
                <a:latin typeface="+mn-lt"/>
              </a:rPr>
              <a:t>Wichtiger Hinweis:</a:t>
            </a:r>
            <a:br>
              <a:rPr lang="de-DE" sz="1400" b="1" u="sng" kern="0" dirty="0">
                <a:solidFill>
                  <a:schemeClr val="bg1"/>
                </a:solidFill>
                <a:latin typeface="+mn-lt"/>
              </a:rPr>
            </a:br>
            <a:r>
              <a:rPr lang="de-DE" sz="500" u="sng" kern="0" dirty="0">
                <a:solidFill>
                  <a:schemeClr val="bg1"/>
                </a:solidFill>
                <a:latin typeface="+mn-lt"/>
              </a:rPr>
              <a:t/>
            </a:r>
            <a:br>
              <a:rPr lang="de-DE" sz="500" u="sng" kern="0" dirty="0">
                <a:solidFill>
                  <a:schemeClr val="bg1"/>
                </a:solidFill>
                <a:latin typeface="+mn-lt"/>
              </a:rPr>
            </a:br>
            <a:r>
              <a:rPr lang="de-DE" sz="1400" kern="0" dirty="0">
                <a:solidFill>
                  <a:schemeClr val="bg1"/>
                </a:solidFill>
                <a:latin typeface="+mn-lt"/>
              </a:rPr>
              <a:t>Die Nachversicherungsgarantie ist somit erst bei </a:t>
            </a:r>
            <a:r>
              <a:rPr lang="de-DE" sz="1400" b="1" kern="0" dirty="0">
                <a:solidFill>
                  <a:schemeClr val="bg1"/>
                </a:solidFill>
                <a:latin typeface="+mn-lt"/>
              </a:rPr>
              <a:t>Verträgen mit einer VS </a:t>
            </a:r>
            <a:r>
              <a:rPr lang="de-DE" sz="1400" b="1" kern="0" dirty="0">
                <a:solidFill>
                  <a:schemeClr val="bg1"/>
                </a:solidFill>
                <a:latin typeface="+mn-lt"/>
                <a:cs typeface="Arial"/>
              </a:rPr>
              <a:t>≥</a:t>
            </a:r>
            <a:r>
              <a:rPr lang="de-DE" sz="1400" b="1" kern="0" dirty="0">
                <a:solidFill>
                  <a:schemeClr val="bg1"/>
                </a:solidFill>
                <a:latin typeface="+mn-lt"/>
              </a:rPr>
              <a:t> 40.000 € möglich! </a:t>
            </a:r>
            <a:endParaRPr lang="de-DE" sz="14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33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solidFill>
            <a:srgbClr val="1C8294"/>
          </a:solidFill>
        </p:spPr>
        <p:txBody>
          <a:bodyPr/>
          <a:lstStyle/>
          <a:p>
            <a:pPr algn="ctr"/>
            <a:endParaRPr lang="de-DE" dirty="0" smtClean="0">
              <a:solidFill>
                <a:schemeClr val="bg1"/>
              </a:solidFill>
            </a:endParaRPr>
          </a:p>
          <a:p>
            <a:pPr algn="ctr"/>
            <a:endParaRPr lang="de-DE" dirty="0" smtClean="0">
              <a:solidFill>
                <a:schemeClr val="bg1"/>
              </a:solidFill>
            </a:endParaRPr>
          </a:p>
          <a:p>
            <a:pPr algn="ctr"/>
            <a:endParaRPr lang="de-DE" dirty="0">
              <a:solidFill>
                <a:schemeClr val="bg1"/>
              </a:solidFill>
            </a:endParaRPr>
          </a:p>
          <a:p>
            <a:pPr algn="ctr"/>
            <a:r>
              <a:rPr lang="de-DE" sz="4000" dirty="0" smtClean="0">
                <a:solidFill>
                  <a:schemeClr val="bg1"/>
                </a:solidFill>
              </a:rPr>
              <a:t>Warum maximal 15 Jahre Laufzeit?</a:t>
            </a:r>
            <a:endParaRPr lang="de-DE" sz="4000" dirty="0">
              <a:solidFill>
                <a:schemeClr val="bg1"/>
              </a:solidFill>
            </a:endParaRPr>
          </a:p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3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999" y="719999"/>
            <a:ext cx="8712613" cy="475755"/>
          </a:xfrm>
        </p:spPr>
        <p:txBody>
          <a:bodyPr/>
          <a:lstStyle/>
          <a:p>
            <a:pPr fontAlgn="b"/>
            <a:r>
              <a:rPr lang="de-DE" dirty="0"/>
              <a:t>Entwicklung </a:t>
            </a:r>
            <a:r>
              <a:rPr lang="de-DE" dirty="0" smtClean="0"/>
              <a:t>Herzinfarkttherapie</a:t>
            </a:r>
            <a:endParaRPr lang="de-DE" b="0" dirty="0"/>
          </a:p>
          <a:p>
            <a:pPr fontAlgn="b"/>
            <a:endParaRPr lang="de-DE" dirty="0"/>
          </a:p>
        </p:txBody>
      </p:sp>
      <p:graphicFrame>
        <p:nvGraphicFramePr>
          <p:cNvPr id="4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965971"/>
              </p:ext>
            </p:extLst>
          </p:nvPr>
        </p:nvGraphicFramePr>
        <p:xfrm>
          <a:off x="248598" y="1424967"/>
          <a:ext cx="5166820" cy="2664000"/>
        </p:xfrm>
        <a:graphic>
          <a:graphicData uri="http://schemas.openxmlformats.org/drawingml/2006/table">
            <a:tbl>
              <a:tblPr/>
              <a:tblGrid>
                <a:gridCol w="9415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72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4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8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-55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1964</a:t>
                      </a:r>
                      <a:endParaRPr lang="de-DE" sz="13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Medizin stand Herzinfarkten hilflos gegenüber; Behandlung</a:t>
                      </a:r>
                      <a:r>
                        <a:rPr lang="de-DE" sz="130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durch Bettruhe</a:t>
                      </a:r>
                      <a:endParaRPr lang="de-DE" sz="13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„heute“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2019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255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999" y="719999"/>
            <a:ext cx="8712613" cy="475755"/>
          </a:xfrm>
        </p:spPr>
        <p:txBody>
          <a:bodyPr/>
          <a:lstStyle/>
          <a:p>
            <a:pPr fontAlgn="b"/>
            <a:r>
              <a:rPr lang="de-DE" dirty="0"/>
              <a:t>Entwicklung </a:t>
            </a:r>
            <a:r>
              <a:rPr lang="de-DE" dirty="0" smtClean="0"/>
              <a:t>Herzinfarkttherapie</a:t>
            </a:r>
            <a:endParaRPr lang="de-DE" b="0" dirty="0"/>
          </a:p>
          <a:p>
            <a:pPr fontAlgn="b"/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802B64D4-171C-4AC9-BB09-19665C3BF94E}"/>
              </a:ext>
            </a:extLst>
          </p:cNvPr>
          <p:cNvSpPr txBox="1"/>
          <p:nvPr/>
        </p:nvSpPr>
        <p:spPr>
          <a:xfrm rot="542413">
            <a:off x="5600474" y="2309656"/>
            <a:ext cx="1440528" cy="408547"/>
          </a:xfrm>
          <a:prstGeom prst="roundRect">
            <a:avLst/>
          </a:prstGeom>
          <a:solidFill>
            <a:srgbClr val="F59B6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buClr>
                <a:schemeClr val="bg2"/>
              </a:buClr>
            </a:pPr>
            <a:r>
              <a:rPr lang="de-DE" sz="1100" b="1" dirty="0">
                <a:cs typeface="Arial" panose="020B0604020202020204" pitchFamily="34" charset="0"/>
              </a:rPr>
              <a:t>aktuell: weltweiter Standard</a:t>
            </a:r>
          </a:p>
        </p:txBody>
      </p:sp>
      <p:graphicFrame>
        <p:nvGraphicFramePr>
          <p:cNvPr id="7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288194"/>
              </p:ext>
            </p:extLst>
          </p:nvPr>
        </p:nvGraphicFramePr>
        <p:xfrm>
          <a:off x="258639" y="1404874"/>
          <a:ext cx="5166820" cy="2871885"/>
        </p:xfrm>
        <a:graphic>
          <a:graphicData uri="http://schemas.openxmlformats.org/drawingml/2006/table">
            <a:tbl>
              <a:tblPr/>
              <a:tblGrid>
                <a:gridCol w="9415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72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4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8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-55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1964</a:t>
                      </a:r>
                      <a:endParaRPr lang="de-DE" sz="13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Medizin stand Herzinfarkten hilflos gegenüber; Behandlung</a:t>
                      </a:r>
                      <a:r>
                        <a:rPr lang="de-DE" sz="130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durch Bettruhe</a:t>
                      </a:r>
                      <a:endParaRPr lang="de-DE" sz="13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effectLst/>
                          <a:latin typeface="+mn-lt"/>
                        </a:rPr>
                        <a:t>  1993</a:t>
                      </a:r>
                      <a:endParaRPr lang="de-DE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Beginn von</a:t>
                      </a: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3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Katheterbehandlungen</a:t>
                      </a: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, </a:t>
                      </a:r>
                      <a:b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</a:b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um verschlossene Herzkranzgefäße wieder </a:t>
                      </a:r>
                      <a:endParaRPr lang="de-DE" sz="1300" b="0" i="0" u="none" strike="noStrike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de-DE" sz="13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zu </a:t>
                      </a: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eröffnen</a:t>
                      </a:r>
                      <a:endParaRPr lang="de-DE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„heute“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2019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21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999" y="719999"/>
            <a:ext cx="8712613" cy="475755"/>
          </a:xfrm>
        </p:spPr>
        <p:txBody>
          <a:bodyPr/>
          <a:lstStyle/>
          <a:p>
            <a:pPr fontAlgn="b"/>
            <a:r>
              <a:rPr lang="de-DE" dirty="0"/>
              <a:t>Entwicklung </a:t>
            </a:r>
            <a:r>
              <a:rPr lang="de-DE" dirty="0" smtClean="0"/>
              <a:t>Herzinfarkttherapie</a:t>
            </a:r>
            <a:endParaRPr lang="de-DE" b="0" dirty="0"/>
          </a:p>
          <a:p>
            <a:pPr fontAlgn="b"/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802B64D4-171C-4AC9-BB09-19665C3BF94E}"/>
              </a:ext>
            </a:extLst>
          </p:cNvPr>
          <p:cNvSpPr txBox="1"/>
          <p:nvPr/>
        </p:nvSpPr>
        <p:spPr>
          <a:xfrm rot="542413">
            <a:off x="5560295" y="2234494"/>
            <a:ext cx="1440528" cy="408547"/>
          </a:xfrm>
          <a:prstGeom prst="roundRect">
            <a:avLst/>
          </a:prstGeom>
          <a:solidFill>
            <a:srgbClr val="F59B6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buClr>
                <a:schemeClr val="bg2"/>
              </a:buClr>
            </a:pPr>
            <a:r>
              <a:rPr lang="de-DE" sz="1100" b="1" dirty="0">
                <a:cs typeface="Arial" panose="020B0604020202020204" pitchFamily="34" charset="0"/>
              </a:rPr>
              <a:t>aktuell: weltweiter Standard</a:t>
            </a:r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6040785" y="2922511"/>
            <a:ext cx="2689860" cy="43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r>
              <a:rPr lang="de-DE" sz="1600" kern="0" dirty="0" smtClean="0">
                <a:solidFill>
                  <a:srgbClr val="9BC31E"/>
                </a:solidFill>
              </a:rPr>
              <a:t>Wie geht es in der Zukunft weiter? </a:t>
            </a:r>
            <a:endParaRPr lang="de-DE" sz="1600" kern="0" dirty="0">
              <a:solidFill>
                <a:srgbClr val="9BC31E"/>
              </a:solidFill>
            </a:endParaRPr>
          </a:p>
        </p:txBody>
      </p:sp>
      <p:graphicFrame>
        <p:nvGraphicFramePr>
          <p:cNvPr id="8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1243357"/>
              </p:ext>
            </p:extLst>
          </p:nvPr>
        </p:nvGraphicFramePr>
        <p:xfrm>
          <a:off x="258634" y="1387147"/>
          <a:ext cx="5166820" cy="3079770"/>
        </p:xfrm>
        <a:graphic>
          <a:graphicData uri="http://schemas.openxmlformats.org/drawingml/2006/table">
            <a:tbl>
              <a:tblPr/>
              <a:tblGrid>
                <a:gridCol w="9415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72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4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8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-55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1964</a:t>
                      </a:r>
                      <a:endParaRPr lang="de-DE" sz="13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Medizin stand Herzinfarkten hilflos gegenüber; Behandlung</a:t>
                      </a:r>
                      <a:r>
                        <a:rPr lang="de-DE" sz="130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durch Bettruhe</a:t>
                      </a:r>
                      <a:endParaRPr lang="de-DE" sz="13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effectLst/>
                          <a:latin typeface="+mn-lt"/>
                        </a:rPr>
                        <a:t>  1993</a:t>
                      </a:r>
                      <a:endParaRPr lang="de-DE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Beginn von</a:t>
                      </a: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3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Katheterbehandlungen</a:t>
                      </a: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, </a:t>
                      </a:r>
                      <a:b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</a:b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um verschlossene Herzkranzgefäße wieder zu eröffnen</a:t>
                      </a:r>
                      <a:endParaRPr lang="de-DE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„heute“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2019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Diagnose kann sicher und schnell gestellt werden; erfolgreiche Behandlungsmethoden stehen zur Verfügung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de-DE" sz="1300" b="0" i="1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40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999" y="719999"/>
            <a:ext cx="8712613" cy="475755"/>
          </a:xfrm>
        </p:spPr>
        <p:txBody>
          <a:bodyPr/>
          <a:lstStyle/>
          <a:p>
            <a:pPr fontAlgn="b"/>
            <a:r>
              <a:rPr lang="de-DE" dirty="0"/>
              <a:t>Entwicklung </a:t>
            </a:r>
            <a:r>
              <a:rPr lang="de-DE" dirty="0" smtClean="0"/>
              <a:t>Herzinfarkttherapie</a:t>
            </a:r>
            <a:endParaRPr lang="de-DE" b="0" dirty="0"/>
          </a:p>
          <a:p>
            <a:pPr fontAlgn="b"/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802B64D4-171C-4AC9-BB09-19665C3BF94E}"/>
              </a:ext>
            </a:extLst>
          </p:cNvPr>
          <p:cNvSpPr txBox="1"/>
          <p:nvPr/>
        </p:nvSpPr>
        <p:spPr>
          <a:xfrm rot="542413">
            <a:off x="5600486" y="2269462"/>
            <a:ext cx="1440528" cy="408547"/>
          </a:xfrm>
          <a:prstGeom prst="roundRect">
            <a:avLst/>
          </a:prstGeom>
          <a:solidFill>
            <a:srgbClr val="F59B6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buClr>
                <a:schemeClr val="bg2"/>
              </a:buClr>
            </a:pPr>
            <a:r>
              <a:rPr lang="de-DE" sz="1100" b="1" dirty="0">
                <a:cs typeface="Arial" panose="020B0604020202020204" pitchFamily="34" charset="0"/>
              </a:rPr>
              <a:t>aktuell: weltweiter Standard</a:t>
            </a:r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5991412" y="2886281"/>
            <a:ext cx="2689860" cy="43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r>
              <a:rPr lang="de-DE" sz="1600" kern="0" dirty="0" smtClean="0">
                <a:solidFill>
                  <a:srgbClr val="9BC31E"/>
                </a:solidFill>
              </a:rPr>
              <a:t>Wie geht es in der Zukunft weiter? </a:t>
            </a:r>
            <a:endParaRPr lang="de-DE" sz="1600" kern="0" dirty="0">
              <a:solidFill>
                <a:srgbClr val="9BC31E"/>
              </a:solidFill>
            </a:endParaRPr>
          </a:p>
        </p:txBody>
      </p:sp>
      <p:sp>
        <p:nvSpPr>
          <p:cNvPr id="8" name="Inhaltsplatzhalter 4"/>
          <p:cNvSpPr txBox="1">
            <a:spLocks/>
          </p:cNvSpPr>
          <p:nvPr/>
        </p:nvSpPr>
        <p:spPr>
          <a:xfrm>
            <a:off x="6041652" y="3552454"/>
            <a:ext cx="3009900" cy="14420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lang="de-DE" sz="16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100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1">
              <a:spcAft>
                <a:spcPts val="1200"/>
              </a:spcAft>
              <a:buClr>
                <a:schemeClr val="tx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400" kern="0" dirty="0">
                <a:latin typeface="+mn-lt"/>
              </a:rPr>
              <a:t>erfolgreiche Tierversuche: </a:t>
            </a:r>
            <a:br>
              <a:rPr lang="de-DE" sz="1400" kern="0" dirty="0">
                <a:latin typeface="+mn-lt"/>
              </a:rPr>
            </a:br>
            <a:r>
              <a:rPr lang="de-DE" sz="1400" kern="0" dirty="0">
                <a:latin typeface="+mn-lt"/>
              </a:rPr>
              <a:t>durch Infarkt verursachtes Narbengewebe verringert sich</a:t>
            </a:r>
          </a:p>
          <a:p>
            <a:pPr lvl="1">
              <a:spcAft>
                <a:spcPts val="1200"/>
              </a:spcAft>
              <a:buClr>
                <a:schemeClr val="tx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400" kern="0" dirty="0">
                <a:latin typeface="+mn-lt"/>
              </a:rPr>
              <a:t>Wird es in Zukunft noch schwere Herzinfarkte geben?</a:t>
            </a:r>
            <a:endParaRPr lang="de-DE" sz="1400" dirty="0">
              <a:latin typeface="+mn-lt"/>
              <a:ea typeface="Univers 57 Condensed" panose="02000500050000020003" pitchFamily="2" charset="0"/>
            </a:endParaRPr>
          </a:p>
        </p:txBody>
      </p:sp>
      <p:graphicFrame>
        <p:nvGraphicFramePr>
          <p:cNvPr id="9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385299"/>
              </p:ext>
            </p:extLst>
          </p:nvPr>
        </p:nvGraphicFramePr>
        <p:xfrm>
          <a:off x="268676" y="1411361"/>
          <a:ext cx="5166820" cy="3079770"/>
        </p:xfrm>
        <a:graphic>
          <a:graphicData uri="http://schemas.openxmlformats.org/drawingml/2006/table">
            <a:tbl>
              <a:tblPr/>
              <a:tblGrid>
                <a:gridCol w="9415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72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4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84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-55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1964</a:t>
                      </a:r>
                      <a:endParaRPr lang="de-DE" sz="13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Medizin stand Herzinfarkten hilflos gegenüber; Behandlung</a:t>
                      </a:r>
                      <a:r>
                        <a:rPr lang="de-DE" sz="130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durch Bettruhe</a:t>
                      </a:r>
                      <a:endParaRPr lang="de-DE" sz="13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-26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u="none" strike="noStrike" dirty="0">
                          <a:effectLst/>
                          <a:latin typeface="+mn-lt"/>
                        </a:rPr>
                        <a:t>  1993</a:t>
                      </a:r>
                      <a:endParaRPr lang="de-DE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Beginn von</a:t>
                      </a: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13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Katheterbehandlungen</a:t>
                      </a: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, </a:t>
                      </a:r>
                      <a:b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</a:br>
                      <a:r>
                        <a:rPr lang="de-D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um verschlossene Herzkranzgefäße wieder zu eröffnen</a:t>
                      </a:r>
                      <a:endParaRPr lang="de-DE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„heute“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2019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Diagnose kann sicher und schnell gestellt werden; erfolgreiche Behandlungsmethoden stehen zur Verfügung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de-DE" sz="13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1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678AA"/>
                    </a:solidFill>
                  </a:tcPr>
                </a:tc>
              </a:tr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+60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Univers 55"/>
                        </a:defRPr>
                      </a:lvl9pPr>
                    </a:lstStyle>
                    <a:p>
                      <a:pPr algn="ctr" fontAlgn="b"/>
                      <a:r>
                        <a:rPr lang="de-DE" sz="13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8BE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2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Warum </a:t>
            </a:r>
            <a:r>
              <a:rPr lang="de-DE" dirty="0"/>
              <a:t>maximal 15 Jahre Laufzeit</a:t>
            </a:r>
            <a:r>
              <a:rPr lang="de-DE" dirty="0" smtClean="0"/>
              <a:t>?</a:t>
            </a:r>
          </a:p>
          <a:p>
            <a:pPr marL="0" lvl="1" indent="0">
              <a:buNone/>
            </a:pPr>
            <a:r>
              <a:rPr lang="de-DE" b="1" dirty="0">
                <a:solidFill>
                  <a:srgbClr val="9BC31E"/>
                </a:solidFill>
              </a:rPr>
              <a:t>15 Jahre Laufzeit, denn… </a:t>
            </a:r>
          </a:p>
          <a:p>
            <a:pPr marL="0" lvl="1" indent="0">
              <a:buNone/>
            </a:pPr>
            <a:endParaRPr lang="de-DE" b="1" dirty="0"/>
          </a:p>
          <a:p>
            <a:pPr lvl="1"/>
            <a:endParaRPr lang="de-DE" dirty="0"/>
          </a:p>
        </p:txBody>
      </p:sp>
      <p:sp>
        <p:nvSpPr>
          <p:cNvPr id="5" name="Freihandform 4"/>
          <p:cNvSpPr/>
          <p:nvPr/>
        </p:nvSpPr>
        <p:spPr>
          <a:xfrm>
            <a:off x="755753" y="2116248"/>
            <a:ext cx="1944000" cy="828000"/>
          </a:xfrm>
          <a:custGeom>
            <a:avLst/>
            <a:gdLst>
              <a:gd name="connsiteX0" fmla="*/ 0 w 1979014"/>
              <a:gd name="connsiteY0" fmla="*/ 196587 h 1965869"/>
              <a:gd name="connsiteX1" fmla="*/ 196587 w 1979014"/>
              <a:gd name="connsiteY1" fmla="*/ 0 h 1965869"/>
              <a:gd name="connsiteX2" fmla="*/ 1782427 w 1979014"/>
              <a:gd name="connsiteY2" fmla="*/ 0 h 1965869"/>
              <a:gd name="connsiteX3" fmla="*/ 1979014 w 1979014"/>
              <a:gd name="connsiteY3" fmla="*/ 196587 h 1965869"/>
              <a:gd name="connsiteX4" fmla="*/ 1979014 w 1979014"/>
              <a:gd name="connsiteY4" fmla="*/ 1769282 h 1965869"/>
              <a:gd name="connsiteX5" fmla="*/ 1782427 w 1979014"/>
              <a:gd name="connsiteY5" fmla="*/ 1965869 h 1965869"/>
              <a:gd name="connsiteX6" fmla="*/ 196587 w 1979014"/>
              <a:gd name="connsiteY6" fmla="*/ 1965869 h 1965869"/>
              <a:gd name="connsiteX7" fmla="*/ 0 w 1979014"/>
              <a:gd name="connsiteY7" fmla="*/ 1769282 h 1965869"/>
              <a:gd name="connsiteX8" fmla="*/ 0 w 1979014"/>
              <a:gd name="connsiteY8" fmla="*/ 196587 h 196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9014" h="1965869">
                <a:moveTo>
                  <a:pt x="0" y="196587"/>
                </a:moveTo>
                <a:cubicBezTo>
                  <a:pt x="0" y="88015"/>
                  <a:pt x="88015" y="0"/>
                  <a:pt x="196587" y="0"/>
                </a:cubicBezTo>
                <a:lnTo>
                  <a:pt x="1782427" y="0"/>
                </a:lnTo>
                <a:cubicBezTo>
                  <a:pt x="1890999" y="0"/>
                  <a:pt x="1979014" y="88015"/>
                  <a:pt x="1979014" y="196587"/>
                </a:cubicBezTo>
                <a:lnTo>
                  <a:pt x="1979014" y="1769282"/>
                </a:lnTo>
                <a:cubicBezTo>
                  <a:pt x="1979014" y="1877854"/>
                  <a:pt x="1890999" y="1965869"/>
                  <a:pt x="1782427" y="1965869"/>
                </a:cubicBezTo>
                <a:lnTo>
                  <a:pt x="196587" y="1965869"/>
                </a:lnTo>
                <a:cubicBezTo>
                  <a:pt x="88015" y="1965869"/>
                  <a:pt x="0" y="1877854"/>
                  <a:pt x="0" y="1769282"/>
                </a:cubicBezTo>
                <a:lnTo>
                  <a:pt x="0" y="196587"/>
                </a:lnTo>
                <a:close/>
              </a:path>
            </a:pathLst>
          </a:custGeom>
          <a:solidFill>
            <a:srgbClr val="1C829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6223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/>
              <a:t>Versicherungsschutz</a:t>
            </a:r>
            <a:br>
              <a:rPr lang="de-DE" sz="1100" kern="1200" dirty="0"/>
            </a:br>
            <a:r>
              <a:rPr lang="de-DE" sz="1100" kern="1200" dirty="0"/>
              <a:t> soll zeitgemäß sein</a:t>
            </a:r>
          </a:p>
        </p:txBody>
      </p:sp>
      <p:sp>
        <p:nvSpPr>
          <p:cNvPr id="6" name="Freihandform 5"/>
          <p:cNvSpPr/>
          <p:nvPr/>
        </p:nvSpPr>
        <p:spPr>
          <a:xfrm>
            <a:off x="2766510" y="2338569"/>
            <a:ext cx="432000" cy="375088"/>
          </a:xfrm>
          <a:custGeom>
            <a:avLst/>
            <a:gdLst>
              <a:gd name="connsiteX0" fmla="*/ 0 w 427520"/>
              <a:gd name="connsiteY0" fmla="*/ 100023 h 500117"/>
              <a:gd name="connsiteX1" fmla="*/ 213760 w 427520"/>
              <a:gd name="connsiteY1" fmla="*/ 100023 h 500117"/>
              <a:gd name="connsiteX2" fmla="*/ 213760 w 427520"/>
              <a:gd name="connsiteY2" fmla="*/ 0 h 500117"/>
              <a:gd name="connsiteX3" fmla="*/ 427520 w 427520"/>
              <a:gd name="connsiteY3" fmla="*/ 250059 h 500117"/>
              <a:gd name="connsiteX4" fmla="*/ 213760 w 427520"/>
              <a:gd name="connsiteY4" fmla="*/ 500117 h 500117"/>
              <a:gd name="connsiteX5" fmla="*/ 213760 w 427520"/>
              <a:gd name="connsiteY5" fmla="*/ 400094 h 500117"/>
              <a:gd name="connsiteX6" fmla="*/ 0 w 427520"/>
              <a:gd name="connsiteY6" fmla="*/ 400094 h 500117"/>
              <a:gd name="connsiteX7" fmla="*/ 0 w 427520"/>
              <a:gd name="connsiteY7" fmla="*/ 100023 h 50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520" h="500117">
                <a:moveTo>
                  <a:pt x="0" y="100023"/>
                </a:moveTo>
                <a:lnTo>
                  <a:pt x="213760" y="100023"/>
                </a:lnTo>
                <a:lnTo>
                  <a:pt x="213760" y="0"/>
                </a:lnTo>
                <a:lnTo>
                  <a:pt x="427520" y="250059"/>
                </a:lnTo>
                <a:lnTo>
                  <a:pt x="213760" y="500117"/>
                </a:lnTo>
                <a:lnTo>
                  <a:pt x="213760" y="400094"/>
                </a:lnTo>
                <a:lnTo>
                  <a:pt x="0" y="400094"/>
                </a:lnTo>
                <a:lnTo>
                  <a:pt x="0" y="100023"/>
                </a:lnTo>
                <a:close/>
              </a:path>
            </a:pathLst>
          </a:custGeom>
          <a:solidFill>
            <a:srgbClr val="9BC31E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0023" rIns="128256" bIns="10002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1300" kern="1200"/>
          </a:p>
        </p:txBody>
      </p:sp>
      <p:sp>
        <p:nvSpPr>
          <p:cNvPr id="7" name="Freihandform 6"/>
          <p:cNvSpPr/>
          <p:nvPr/>
        </p:nvSpPr>
        <p:spPr>
          <a:xfrm>
            <a:off x="3227085" y="2120358"/>
            <a:ext cx="2411715" cy="828000"/>
          </a:xfrm>
          <a:custGeom>
            <a:avLst/>
            <a:gdLst>
              <a:gd name="connsiteX0" fmla="*/ 0 w 1978066"/>
              <a:gd name="connsiteY0" fmla="*/ 195491 h 1954907"/>
              <a:gd name="connsiteX1" fmla="*/ 195491 w 1978066"/>
              <a:gd name="connsiteY1" fmla="*/ 0 h 1954907"/>
              <a:gd name="connsiteX2" fmla="*/ 1782575 w 1978066"/>
              <a:gd name="connsiteY2" fmla="*/ 0 h 1954907"/>
              <a:gd name="connsiteX3" fmla="*/ 1978066 w 1978066"/>
              <a:gd name="connsiteY3" fmla="*/ 195491 h 1954907"/>
              <a:gd name="connsiteX4" fmla="*/ 1978066 w 1978066"/>
              <a:gd name="connsiteY4" fmla="*/ 1759416 h 1954907"/>
              <a:gd name="connsiteX5" fmla="*/ 1782575 w 1978066"/>
              <a:gd name="connsiteY5" fmla="*/ 1954907 h 1954907"/>
              <a:gd name="connsiteX6" fmla="*/ 195491 w 1978066"/>
              <a:gd name="connsiteY6" fmla="*/ 1954907 h 1954907"/>
              <a:gd name="connsiteX7" fmla="*/ 0 w 1978066"/>
              <a:gd name="connsiteY7" fmla="*/ 1759416 h 1954907"/>
              <a:gd name="connsiteX8" fmla="*/ 0 w 1978066"/>
              <a:gd name="connsiteY8" fmla="*/ 195491 h 1954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8066" h="1954907">
                <a:moveTo>
                  <a:pt x="0" y="195491"/>
                </a:moveTo>
                <a:cubicBezTo>
                  <a:pt x="0" y="87524"/>
                  <a:pt x="87524" y="0"/>
                  <a:pt x="195491" y="0"/>
                </a:cubicBezTo>
                <a:lnTo>
                  <a:pt x="1782575" y="0"/>
                </a:lnTo>
                <a:cubicBezTo>
                  <a:pt x="1890542" y="0"/>
                  <a:pt x="1978066" y="87524"/>
                  <a:pt x="1978066" y="195491"/>
                </a:cubicBezTo>
                <a:lnTo>
                  <a:pt x="1978066" y="1759416"/>
                </a:lnTo>
                <a:cubicBezTo>
                  <a:pt x="1978066" y="1867383"/>
                  <a:pt x="1890542" y="1954907"/>
                  <a:pt x="1782575" y="1954907"/>
                </a:cubicBezTo>
                <a:lnTo>
                  <a:pt x="195491" y="1954907"/>
                </a:lnTo>
                <a:cubicBezTo>
                  <a:pt x="87524" y="1954907"/>
                  <a:pt x="0" y="1867383"/>
                  <a:pt x="0" y="1759416"/>
                </a:cubicBezTo>
                <a:lnTo>
                  <a:pt x="0" y="195491"/>
                </a:lnTo>
                <a:close/>
              </a:path>
            </a:pathLst>
          </a:custGeom>
          <a:solidFill>
            <a:srgbClr val="54BFCF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10597" rIns="72000" bIns="110597" numCol="1" spcCol="1270" anchor="ctr" anchorCtr="0">
            <a:noAutofit/>
          </a:bodyPr>
          <a:lstStyle/>
          <a:p>
            <a:pPr lvl="0" algn="ctr" defTabSz="622300"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>
                <a:solidFill>
                  <a:schemeClr val="tx1"/>
                </a:solidFill>
              </a:rPr>
              <a:t>medizinischer </a:t>
            </a:r>
            <a:r>
              <a:rPr lang="de-DE" sz="1100" kern="1200" dirty="0" smtClean="0">
                <a:solidFill>
                  <a:schemeClr val="tx1"/>
                </a:solidFill>
              </a:rPr>
              <a:t>Fortschritt</a:t>
            </a:r>
          </a:p>
          <a:p>
            <a:pPr lvl="0" defTabSz="622300">
              <a:spcBef>
                <a:spcPct val="0"/>
              </a:spcBef>
              <a:spcAft>
                <a:spcPts val="0"/>
              </a:spcAft>
            </a:pPr>
            <a:r>
              <a:rPr lang="de-DE" sz="11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1100" dirty="0" smtClean="0">
                <a:solidFill>
                  <a:schemeClr val="tx1"/>
                </a:solidFill>
                <a:sym typeface="Wingdings" panose="05000000000000000000" pitchFamily="2" charset="2"/>
              </a:rPr>
              <a:t>   </a:t>
            </a:r>
            <a:r>
              <a:rPr lang="de-DE" sz="1100" kern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de-DE" sz="1100" kern="1200" dirty="0">
                <a:solidFill>
                  <a:schemeClr val="tx1"/>
                </a:solidFill>
              </a:rPr>
              <a:t>bessere Therapien </a:t>
            </a:r>
            <a:r>
              <a:rPr lang="de-DE" sz="1100" kern="1200" dirty="0" smtClean="0">
                <a:solidFill>
                  <a:schemeClr val="tx1"/>
                </a:solidFill>
              </a:rPr>
              <a:t> </a:t>
            </a:r>
            <a:r>
              <a:rPr lang="de-DE" sz="1100" kern="1200" dirty="0">
                <a:solidFill>
                  <a:schemeClr val="tx1"/>
                </a:solidFill>
              </a:rPr>
              <a:t/>
            </a:r>
            <a:br>
              <a:rPr lang="de-DE" sz="1100" kern="1200" dirty="0">
                <a:solidFill>
                  <a:schemeClr val="tx1"/>
                </a:solidFill>
              </a:rPr>
            </a:br>
            <a:r>
              <a:rPr lang="de-DE" sz="1100" kern="1200" dirty="0" smtClean="0">
                <a:solidFill>
                  <a:schemeClr val="tx1"/>
                </a:solidFill>
              </a:rPr>
              <a:t>    </a:t>
            </a:r>
            <a:r>
              <a:rPr lang="de-DE" sz="1100" kern="12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de-DE" sz="1100" dirty="0">
                <a:solidFill>
                  <a:schemeClr val="tx1"/>
                </a:solidFill>
                <a:sym typeface="Wingdings" panose="05000000000000000000" pitchFamily="2" charset="2"/>
              </a:rPr>
              <a:t>weniger </a:t>
            </a:r>
            <a:r>
              <a:rPr lang="de-DE" sz="1100" kern="1200" dirty="0" smtClean="0">
                <a:solidFill>
                  <a:schemeClr val="tx1"/>
                </a:solidFill>
              </a:rPr>
              <a:t>schwerwiegende </a:t>
            </a:r>
          </a:p>
          <a:p>
            <a:pPr lvl="0" defTabSz="622300">
              <a:spcBef>
                <a:spcPct val="0"/>
              </a:spcBef>
              <a:spcAft>
                <a:spcPts val="0"/>
              </a:spcAft>
            </a:pPr>
            <a:r>
              <a:rPr lang="de-DE" sz="1100" kern="1200" dirty="0" smtClean="0">
                <a:solidFill>
                  <a:schemeClr val="tx1"/>
                </a:solidFill>
              </a:rPr>
              <a:t>        Folgen </a:t>
            </a:r>
            <a:r>
              <a:rPr lang="de-DE" sz="1100" kern="1200" dirty="0">
                <a:solidFill>
                  <a:schemeClr val="tx1"/>
                </a:solidFill>
              </a:rPr>
              <a:t>(z.B. HIV) </a:t>
            </a:r>
          </a:p>
        </p:txBody>
      </p:sp>
      <p:sp>
        <p:nvSpPr>
          <p:cNvPr id="8" name="Freihandform 7"/>
          <p:cNvSpPr/>
          <p:nvPr/>
        </p:nvSpPr>
        <p:spPr>
          <a:xfrm>
            <a:off x="5728505" y="2338569"/>
            <a:ext cx="430951" cy="375088"/>
          </a:xfrm>
          <a:custGeom>
            <a:avLst/>
            <a:gdLst>
              <a:gd name="connsiteX0" fmla="*/ 0 w 430951"/>
              <a:gd name="connsiteY0" fmla="*/ 100023 h 500117"/>
              <a:gd name="connsiteX1" fmla="*/ 215476 w 430951"/>
              <a:gd name="connsiteY1" fmla="*/ 100023 h 500117"/>
              <a:gd name="connsiteX2" fmla="*/ 215476 w 430951"/>
              <a:gd name="connsiteY2" fmla="*/ 0 h 500117"/>
              <a:gd name="connsiteX3" fmla="*/ 430951 w 430951"/>
              <a:gd name="connsiteY3" fmla="*/ 250059 h 500117"/>
              <a:gd name="connsiteX4" fmla="*/ 215476 w 430951"/>
              <a:gd name="connsiteY4" fmla="*/ 500117 h 500117"/>
              <a:gd name="connsiteX5" fmla="*/ 215476 w 430951"/>
              <a:gd name="connsiteY5" fmla="*/ 400094 h 500117"/>
              <a:gd name="connsiteX6" fmla="*/ 0 w 430951"/>
              <a:gd name="connsiteY6" fmla="*/ 400094 h 500117"/>
              <a:gd name="connsiteX7" fmla="*/ 0 w 430951"/>
              <a:gd name="connsiteY7" fmla="*/ 100023 h 50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951" h="500117">
                <a:moveTo>
                  <a:pt x="0" y="100023"/>
                </a:moveTo>
                <a:lnTo>
                  <a:pt x="215476" y="100023"/>
                </a:lnTo>
                <a:lnTo>
                  <a:pt x="215476" y="0"/>
                </a:lnTo>
                <a:lnTo>
                  <a:pt x="430951" y="250059"/>
                </a:lnTo>
                <a:lnTo>
                  <a:pt x="215476" y="500117"/>
                </a:lnTo>
                <a:lnTo>
                  <a:pt x="215476" y="400094"/>
                </a:lnTo>
                <a:lnTo>
                  <a:pt x="0" y="400094"/>
                </a:lnTo>
                <a:lnTo>
                  <a:pt x="0" y="100023"/>
                </a:lnTo>
                <a:close/>
              </a:path>
            </a:pathLst>
          </a:custGeom>
          <a:solidFill>
            <a:srgbClr val="9BC31E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0023" rIns="129285" bIns="10002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1300" kern="1200"/>
          </a:p>
        </p:txBody>
      </p:sp>
      <p:sp>
        <p:nvSpPr>
          <p:cNvPr id="9" name="Freihandform 8"/>
          <p:cNvSpPr/>
          <p:nvPr/>
        </p:nvSpPr>
        <p:spPr>
          <a:xfrm>
            <a:off x="6208767" y="2112113"/>
            <a:ext cx="2551982" cy="828000"/>
          </a:xfrm>
          <a:custGeom>
            <a:avLst/>
            <a:gdLst>
              <a:gd name="connsiteX0" fmla="*/ 0 w 2129453"/>
              <a:gd name="connsiteY0" fmla="*/ 197690 h 1976896"/>
              <a:gd name="connsiteX1" fmla="*/ 197690 w 2129453"/>
              <a:gd name="connsiteY1" fmla="*/ 0 h 1976896"/>
              <a:gd name="connsiteX2" fmla="*/ 1931763 w 2129453"/>
              <a:gd name="connsiteY2" fmla="*/ 0 h 1976896"/>
              <a:gd name="connsiteX3" fmla="*/ 2129453 w 2129453"/>
              <a:gd name="connsiteY3" fmla="*/ 197690 h 1976896"/>
              <a:gd name="connsiteX4" fmla="*/ 2129453 w 2129453"/>
              <a:gd name="connsiteY4" fmla="*/ 1779206 h 1976896"/>
              <a:gd name="connsiteX5" fmla="*/ 1931763 w 2129453"/>
              <a:gd name="connsiteY5" fmla="*/ 1976896 h 1976896"/>
              <a:gd name="connsiteX6" fmla="*/ 197690 w 2129453"/>
              <a:gd name="connsiteY6" fmla="*/ 1976896 h 1976896"/>
              <a:gd name="connsiteX7" fmla="*/ 0 w 2129453"/>
              <a:gd name="connsiteY7" fmla="*/ 1779206 h 1976896"/>
              <a:gd name="connsiteX8" fmla="*/ 0 w 2129453"/>
              <a:gd name="connsiteY8" fmla="*/ 197690 h 197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9453" h="1976896">
                <a:moveTo>
                  <a:pt x="0" y="197690"/>
                </a:moveTo>
                <a:cubicBezTo>
                  <a:pt x="0" y="88509"/>
                  <a:pt x="88509" y="0"/>
                  <a:pt x="197690" y="0"/>
                </a:cubicBezTo>
                <a:lnTo>
                  <a:pt x="1931763" y="0"/>
                </a:lnTo>
                <a:cubicBezTo>
                  <a:pt x="2040944" y="0"/>
                  <a:pt x="2129453" y="88509"/>
                  <a:pt x="2129453" y="197690"/>
                </a:cubicBezTo>
                <a:lnTo>
                  <a:pt x="2129453" y="1779206"/>
                </a:lnTo>
                <a:cubicBezTo>
                  <a:pt x="2129453" y="1888387"/>
                  <a:pt x="2040944" y="1976896"/>
                  <a:pt x="1931763" y="1976896"/>
                </a:cubicBezTo>
                <a:lnTo>
                  <a:pt x="197690" y="1976896"/>
                </a:lnTo>
                <a:cubicBezTo>
                  <a:pt x="88509" y="1976896"/>
                  <a:pt x="0" y="1888387"/>
                  <a:pt x="0" y="1779206"/>
                </a:cubicBezTo>
                <a:lnTo>
                  <a:pt x="0" y="197690"/>
                </a:lnTo>
                <a:close/>
              </a:path>
            </a:pathLst>
          </a:custGeom>
          <a:solidFill>
            <a:srgbClr val="F59B69"/>
          </a:solidFill>
          <a:ln>
            <a:solidFill>
              <a:srgbClr val="F59B6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11241" rIns="36000" bIns="111241" numCol="1" spcCol="1270" anchor="ctr" anchorCtr="0">
            <a:noAutofit/>
          </a:bodyPr>
          <a:lstStyle/>
          <a:p>
            <a:pPr lvl="0" algn="ctr" defTabSz="6223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>
                <a:solidFill>
                  <a:schemeClr val="tx1"/>
                </a:solidFill>
              </a:rPr>
              <a:t>Kunde würde nach 30 Jahren Prämien für Krankheiten zahlen, die keine Leistung mehr auslösen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99459" y="2309500"/>
            <a:ext cx="457200" cy="4024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2"/>
              </a:buClr>
            </a:pPr>
            <a:r>
              <a:rPr lang="de-DE" sz="2400" b="1" dirty="0">
                <a:solidFill>
                  <a:srgbClr val="9BC3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lang="de-DE" sz="1600" b="1" dirty="0">
              <a:solidFill>
                <a:srgbClr val="9BC3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ihandform 11"/>
          <p:cNvSpPr/>
          <p:nvPr/>
        </p:nvSpPr>
        <p:spPr>
          <a:xfrm>
            <a:off x="753900" y="3966745"/>
            <a:ext cx="1945853" cy="828000"/>
          </a:xfrm>
          <a:custGeom>
            <a:avLst/>
            <a:gdLst>
              <a:gd name="connsiteX0" fmla="*/ 0 w 1979014"/>
              <a:gd name="connsiteY0" fmla="*/ 196587 h 1965869"/>
              <a:gd name="connsiteX1" fmla="*/ 196587 w 1979014"/>
              <a:gd name="connsiteY1" fmla="*/ 0 h 1965869"/>
              <a:gd name="connsiteX2" fmla="*/ 1782427 w 1979014"/>
              <a:gd name="connsiteY2" fmla="*/ 0 h 1965869"/>
              <a:gd name="connsiteX3" fmla="*/ 1979014 w 1979014"/>
              <a:gd name="connsiteY3" fmla="*/ 196587 h 1965869"/>
              <a:gd name="connsiteX4" fmla="*/ 1979014 w 1979014"/>
              <a:gd name="connsiteY4" fmla="*/ 1769282 h 1965869"/>
              <a:gd name="connsiteX5" fmla="*/ 1782427 w 1979014"/>
              <a:gd name="connsiteY5" fmla="*/ 1965869 h 1965869"/>
              <a:gd name="connsiteX6" fmla="*/ 196587 w 1979014"/>
              <a:gd name="connsiteY6" fmla="*/ 1965869 h 1965869"/>
              <a:gd name="connsiteX7" fmla="*/ 0 w 1979014"/>
              <a:gd name="connsiteY7" fmla="*/ 1769282 h 1965869"/>
              <a:gd name="connsiteX8" fmla="*/ 0 w 1979014"/>
              <a:gd name="connsiteY8" fmla="*/ 196587 h 196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9014" h="1965869">
                <a:moveTo>
                  <a:pt x="0" y="196587"/>
                </a:moveTo>
                <a:cubicBezTo>
                  <a:pt x="0" y="88015"/>
                  <a:pt x="88015" y="0"/>
                  <a:pt x="196587" y="0"/>
                </a:cubicBezTo>
                <a:lnTo>
                  <a:pt x="1782427" y="0"/>
                </a:lnTo>
                <a:cubicBezTo>
                  <a:pt x="1890999" y="0"/>
                  <a:pt x="1979014" y="88015"/>
                  <a:pt x="1979014" y="196587"/>
                </a:cubicBezTo>
                <a:lnTo>
                  <a:pt x="1979014" y="1769282"/>
                </a:lnTo>
                <a:cubicBezTo>
                  <a:pt x="1979014" y="1877854"/>
                  <a:pt x="1890999" y="1965869"/>
                  <a:pt x="1782427" y="1965869"/>
                </a:cubicBezTo>
                <a:lnTo>
                  <a:pt x="196587" y="1965869"/>
                </a:lnTo>
                <a:cubicBezTo>
                  <a:pt x="88015" y="1965869"/>
                  <a:pt x="0" y="1877854"/>
                  <a:pt x="0" y="1769282"/>
                </a:cubicBezTo>
                <a:lnTo>
                  <a:pt x="0" y="196587"/>
                </a:lnTo>
                <a:close/>
              </a:path>
            </a:pathLst>
          </a:custGeom>
          <a:solidFill>
            <a:srgbClr val="1C829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622300"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/>
              <a:t>Absicherung schwer-wiegenden Folgen </a:t>
            </a:r>
            <a:br>
              <a:rPr lang="de-DE" sz="1100" kern="1200" dirty="0"/>
            </a:br>
            <a:r>
              <a:rPr lang="de-DE" sz="1100" b="1" u="sng" kern="1200" dirty="0"/>
              <a:t>aller</a:t>
            </a:r>
            <a:r>
              <a:rPr lang="de-DE" sz="1100" kern="1200" dirty="0"/>
              <a:t> Krankheiten</a:t>
            </a:r>
            <a:br>
              <a:rPr lang="de-DE" sz="1100" kern="1200" dirty="0"/>
            </a:br>
            <a:r>
              <a:rPr lang="de-DE" sz="1100" kern="1200" dirty="0"/>
              <a:t> (auch unbekannte)</a:t>
            </a:r>
          </a:p>
        </p:txBody>
      </p:sp>
      <p:sp>
        <p:nvSpPr>
          <p:cNvPr id="13" name="Freihandform 12"/>
          <p:cNvSpPr/>
          <p:nvPr/>
        </p:nvSpPr>
        <p:spPr>
          <a:xfrm>
            <a:off x="2766510" y="4176208"/>
            <a:ext cx="432000" cy="375088"/>
          </a:xfrm>
          <a:custGeom>
            <a:avLst/>
            <a:gdLst>
              <a:gd name="connsiteX0" fmla="*/ 0 w 427520"/>
              <a:gd name="connsiteY0" fmla="*/ 100023 h 500117"/>
              <a:gd name="connsiteX1" fmla="*/ 213760 w 427520"/>
              <a:gd name="connsiteY1" fmla="*/ 100023 h 500117"/>
              <a:gd name="connsiteX2" fmla="*/ 213760 w 427520"/>
              <a:gd name="connsiteY2" fmla="*/ 0 h 500117"/>
              <a:gd name="connsiteX3" fmla="*/ 427520 w 427520"/>
              <a:gd name="connsiteY3" fmla="*/ 250059 h 500117"/>
              <a:gd name="connsiteX4" fmla="*/ 213760 w 427520"/>
              <a:gd name="connsiteY4" fmla="*/ 500117 h 500117"/>
              <a:gd name="connsiteX5" fmla="*/ 213760 w 427520"/>
              <a:gd name="connsiteY5" fmla="*/ 400094 h 500117"/>
              <a:gd name="connsiteX6" fmla="*/ 0 w 427520"/>
              <a:gd name="connsiteY6" fmla="*/ 400094 h 500117"/>
              <a:gd name="connsiteX7" fmla="*/ 0 w 427520"/>
              <a:gd name="connsiteY7" fmla="*/ 100023 h 50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520" h="500117">
                <a:moveTo>
                  <a:pt x="0" y="100023"/>
                </a:moveTo>
                <a:lnTo>
                  <a:pt x="213760" y="100023"/>
                </a:lnTo>
                <a:lnTo>
                  <a:pt x="213760" y="0"/>
                </a:lnTo>
                <a:lnTo>
                  <a:pt x="427520" y="250059"/>
                </a:lnTo>
                <a:lnTo>
                  <a:pt x="213760" y="500117"/>
                </a:lnTo>
                <a:lnTo>
                  <a:pt x="213760" y="400094"/>
                </a:lnTo>
                <a:lnTo>
                  <a:pt x="0" y="400094"/>
                </a:lnTo>
                <a:lnTo>
                  <a:pt x="0" y="100023"/>
                </a:lnTo>
                <a:close/>
              </a:path>
            </a:pathLst>
          </a:custGeom>
          <a:solidFill>
            <a:srgbClr val="9BC31E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0023" rIns="128256" bIns="10002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1100" kern="1200"/>
          </a:p>
        </p:txBody>
      </p:sp>
      <p:sp>
        <p:nvSpPr>
          <p:cNvPr id="14" name="Freihandform 13"/>
          <p:cNvSpPr/>
          <p:nvPr/>
        </p:nvSpPr>
        <p:spPr>
          <a:xfrm>
            <a:off x="3227084" y="3949752"/>
            <a:ext cx="2411715" cy="828000"/>
          </a:xfrm>
          <a:custGeom>
            <a:avLst/>
            <a:gdLst>
              <a:gd name="connsiteX0" fmla="*/ 0 w 1978066"/>
              <a:gd name="connsiteY0" fmla="*/ 195491 h 1954907"/>
              <a:gd name="connsiteX1" fmla="*/ 195491 w 1978066"/>
              <a:gd name="connsiteY1" fmla="*/ 0 h 1954907"/>
              <a:gd name="connsiteX2" fmla="*/ 1782575 w 1978066"/>
              <a:gd name="connsiteY2" fmla="*/ 0 h 1954907"/>
              <a:gd name="connsiteX3" fmla="*/ 1978066 w 1978066"/>
              <a:gd name="connsiteY3" fmla="*/ 195491 h 1954907"/>
              <a:gd name="connsiteX4" fmla="*/ 1978066 w 1978066"/>
              <a:gd name="connsiteY4" fmla="*/ 1759416 h 1954907"/>
              <a:gd name="connsiteX5" fmla="*/ 1782575 w 1978066"/>
              <a:gd name="connsiteY5" fmla="*/ 1954907 h 1954907"/>
              <a:gd name="connsiteX6" fmla="*/ 195491 w 1978066"/>
              <a:gd name="connsiteY6" fmla="*/ 1954907 h 1954907"/>
              <a:gd name="connsiteX7" fmla="*/ 0 w 1978066"/>
              <a:gd name="connsiteY7" fmla="*/ 1759416 h 1954907"/>
              <a:gd name="connsiteX8" fmla="*/ 0 w 1978066"/>
              <a:gd name="connsiteY8" fmla="*/ 195491 h 1954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78066" h="1954907">
                <a:moveTo>
                  <a:pt x="0" y="195491"/>
                </a:moveTo>
                <a:cubicBezTo>
                  <a:pt x="0" y="87524"/>
                  <a:pt x="87524" y="0"/>
                  <a:pt x="195491" y="0"/>
                </a:cubicBezTo>
                <a:lnTo>
                  <a:pt x="1782575" y="0"/>
                </a:lnTo>
                <a:cubicBezTo>
                  <a:pt x="1890542" y="0"/>
                  <a:pt x="1978066" y="87524"/>
                  <a:pt x="1978066" y="195491"/>
                </a:cubicBezTo>
                <a:lnTo>
                  <a:pt x="1978066" y="1759416"/>
                </a:lnTo>
                <a:cubicBezTo>
                  <a:pt x="1978066" y="1867383"/>
                  <a:pt x="1890542" y="1954907"/>
                  <a:pt x="1782575" y="1954907"/>
                </a:cubicBezTo>
                <a:lnTo>
                  <a:pt x="195491" y="1954907"/>
                </a:lnTo>
                <a:cubicBezTo>
                  <a:pt x="87524" y="1954907"/>
                  <a:pt x="0" y="1867383"/>
                  <a:pt x="0" y="1759416"/>
                </a:cubicBezTo>
                <a:lnTo>
                  <a:pt x="0" y="195491"/>
                </a:lnTo>
                <a:close/>
              </a:path>
            </a:pathLst>
          </a:custGeom>
          <a:solidFill>
            <a:srgbClr val="54BFCF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6223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>
                <a:solidFill>
                  <a:schemeClr val="tx1"/>
                </a:solidFill>
              </a:rPr>
              <a:t>Risikokalkulation </a:t>
            </a:r>
            <a:r>
              <a:rPr lang="de-DE" sz="1100" b="1" u="sng" kern="1200" dirty="0">
                <a:solidFill>
                  <a:schemeClr val="tx1"/>
                </a:solidFill>
              </a:rPr>
              <a:t>erheblich schwieriger</a:t>
            </a:r>
            <a:r>
              <a:rPr lang="de-DE" sz="1100" b="1" kern="1200" dirty="0">
                <a:solidFill>
                  <a:schemeClr val="tx1"/>
                </a:solidFill>
              </a:rPr>
              <a:t> </a:t>
            </a:r>
            <a:r>
              <a:rPr lang="de-DE" sz="1100" kern="1200" dirty="0">
                <a:solidFill>
                  <a:schemeClr val="tx1"/>
                </a:solidFill>
              </a:rPr>
              <a:t>als bei der Absicherung einer festen Liste</a:t>
            </a:r>
            <a:r>
              <a:rPr lang="de-DE" sz="1100" b="1" kern="1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Freihandform 14"/>
          <p:cNvSpPr/>
          <p:nvPr/>
        </p:nvSpPr>
        <p:spPr>
          <a:xfrm>
            <a:off x="5728505" y="4176208"/>
            <a:ext cx="430951" cy="375088"/>
          </a:xfrm>
          <a:custGeom>
            <a:avLst/>
            <a:gdLst>
              <a:gd name="connsiteX0" fmla="*/ 0 w 430951"/>
              <a:gd name="connsiteY0" fmla="*/ 100023 h 500117"/>
              <a:gd name="connsiteX1" fmla="*/ 215476 w 430951"/>
              <a:gd name="connsiteY1" fmla="*/ 100023 h 500117"/>
              <a:gd name="connsiteX2" fmla="*/ 215476 w 430951"/>
              <a:gd name="connsiteY2" fmla="*/ 0 h 500117"/>
              <a:gd name="connsiteX3" fmla="*/ 430951 w 430951"/>
              <a:gd name="connsiteY3" fmla="*/ 250059 h 500117"/>
              <a:gd name="connsiteX4" fmla="*/ 215476 w 430951"/>
              <a:gd name="connsiteY4" fmla="*/ 500117 h 500117"/>
              <a:gd name="connsiteX5" fmla="*/ 215476 w 430951"/>
              <a:gd name="connsiteY5" fmla="*/ 400094 h 500117"/>
              <a:gd name="connsiteX6" fmla="*/ 0 w 430951"/>
              <a:gd name="connsiteY6" fmla="*/ 400094 h 500117"/>
              <a:gd name="connsiteX7" fmla="*/ 0 w 430951"/>
              <a:gd name="connsiteY7" fmla="*/ 100023 h 50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0951" h="500117">
                <a:moveTo>
                  <a:pt x="0" y="100023"/>
                </a:moveTo>
                <a:lnTo>
                  <a:pt x="215476" y="100023"/>
                </a:lnTo>
                <a:lnTo>
                  <a:pt x="215476" y="0"/>
                </a:lnTo>
                <a:lnTo>
                  <a:pt x="430951" y="250059"/>
                </a:lnTo>
                <a:lnTo>
                  <a:pt x="215476" y="500117"/>
                </a:lnTo>
                <a:lnTo>
                  <a:pt x="215476" y="400094"/>
                </a:lnTo>
                <a:lnTo>
                  <a:pt x="0" y="400094"/>
                </a:lnTo>
                <a:lnTo>
                  <a:pt x="0" y="100023"/>
                </a:lnTo>
                <a:close/>
              </a:path>
            </a:pathLst>
          </a:custGeom>
          <a:solidFill>
            <a:srgbClr val="9BC31E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0023" rIns="129285" bIns="10002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1100" kern="1200"/>
          </a:p>
        </p:txBody>
      </p:sp>
      <p:sp>
        <p:nvSpPr>
          <p:cNvPr id="16" name="Freihandform 15"/>
          <p:cNvSpPr/>
          <p:nvPr/>
        </p:nvSpPr>
        <p:spPr>
          <a:xfrm>
            <a:off x="6208767" y="3966745"/>
            <a:ext cx="2551982" cy="828000"/>
          </a:xfrm>
          <a:custGeom>
            <a:avLst/>
            <a:gdLst>
              <a:gd name="connsiteX0" fmla="*/ 0 w 2129453"/>
              <a:gd name="connsiteY0" fmla="*/ 197690 h 1976896"/>
              <a:gd name="connsiteX1" fmla="*/ 197690 w 2129453"/>
              <a:gd name="connsiteY1" fmla="*/ 0 h 1976896"/>
              <a:gd name="connsiteX2" fmla="*/ 1931763 w 2129453"/>
              <a:gd name="connsiteY2" fmla="*/ 0 h 1976896"/>
              <a:gd name="connsiteX3" fmla="*/ 2129453 w 2129453"/>
              <a:gd name="connsiteY3" fmla="*/ 197690 h 1976896"/>
              <a:gd name="connsiteX4" fmla="*/ 2129453 w 2129453"/>
              <a:gd name="connsiteY4" fmla="*/ 1779206 h 1976896"/>
              <a:gd name="connsiteX5" fmla="*/ 1931763 w 2129453"/>
              <a:gd name="connsiteY5" fmla="*/ 1976896 h 1976896"/>
              <a:gd name="connsiteX6" fmla="*/ 197690 w 2129453"/>
              <a:gd name="connsiteY6" fmla="*/ 1976896 h 1976896"/>
              <a:gd name="connsiteX7" fmla="*/ 0 w 2129453"/>
              <a:gd name="connsiteY7" fmla="*/ 1779206 h 1976896"/>
              <a:gd name="connsiteX8" fmla="*/ 0 w 2129453"/>
              <a:gd name="connsiteY8" fmla="*/ 197690 h 197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9453" h="1976896">
                <a:moveTo>
                  <a:pt x="0" y="197690"/>
                </a:moveTo>
                <a:cubicBezTo>
                  <a:pt x="0" y="88509"/>
                  <a:pt x="88509" y="0"/>
                  <a:pt x="197690" y="0"/>
                </a:cubicBezTo>
                <a:lnTo>
                  <a:pt x="1931763" y="0"/>
                </a:lnTo>
                <a:cubicBezTo>
                  <a:pt x="2040944" y="0"/>
                  <a:pt x="2129453" y="88509"/>
                  <a:pt x="2129453" y="197690"/>
                </a:cubicBezTo>
                <a:lnTo>
                  <a:pt x="2129453" y="1779206"/>
                </a:lnTo>
                <a:cubicBezTo>
                  <a:pt x="2129453" y="1888387"/>
                  <a:pt x="2040944" y="1976896"/>
                  <a:pt x="1931763" y="1976896"/>
                </a:cubicBezTo>
                <a:lnTo>
                  <a:pt x="197690" y="1976896"/>
                </a:lnTo>
                <a:cubicBezTo>
                  <a:pt x="88509" y="1976896"/>
                  <a:pt x="0" y="1888387"/>
                  <a:pt x="0" y="1779206"/>
                </a:cubicBezTo>
                <a:lnTo>
                  <a:pt x="0" y="197690"/>
                </a:lnTo>
                <a:close/>
              </a:path>
            </a:pathLst>
          </a:custGeom>
          <a:solidFill>
            <a:srgbClr val="F59B69"/>
          </a:solidFill>
          <a:ln>
            <a:solidFill>
              <a:srgbClr val="F59B69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36000" rIns="36000" bIns="36000" numCol="1" spcCol="1270" anchor="ctr" anchorCtr="0">
            <a:noAutofit/>
          </a:bodyPr>
          <a:lstStyle/>
          <a:p>
            <a:pPr lvl="0" algn="ctr" defTabSz="6223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100" kern="1200" dirty="0">
                <a:solidFill>
                  <a:schemeClr val="tx1"/>
                </a:solidFill>
              </a:rPr>
              <a:t>Versicherungsdauern &gt; 15 Jahre würde </a:t>
            </a:r>
            <a:r>
              <a:rPr lang="de-DE" sz="1100" b="1" kern="1200" dirty="0">
                <a:solidFill>
                  <a:schemeClr val="tx1"/>
                </a:solidFill>
              </a:rPr>
              <a:t>massive Sicherheits-</a:t>
            </a:r>
            <a:br>
              <a:rPr lang="de-DE" sz="1100" b="1" kern="1200" dirty="0">
                <a:solidFill>
                  <a:schemeClr val="tx1"/>
                </a:solidFill>
              </a:rPr>
            </a:br>
            <a:r>
              <a:rPr lang="de-DE" sz="1100" b="1" kern="1200" dirty="0" err="1">
                <a:solidFill>
                  <a:schemeClr val="tx1"/>
                </a:solidFill>
              </a:rPr>
              <a:t>zuschläge</a:t>
            </a:r>
            <a:r>
              <a:rPr lang="de-DE" sz="1100" b="1" kern="1200" dirty="0">
                <a:solidFill>
                  <a:schemeClr val="tx1"/>
                </a:solidFill>
              </a:rPr>
              <a:t> </a:t>
            </a:r>
            <a:r>
              <a:rPr lang="de-DE" sz="1100" kern="1200" dirty="0">
                <a:solidFill>
                  <a:schemeClr val="tx1"/>
                </a:solidFill>
              </a:rPr>
              <a:t>erfordern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299459" y="4138894"/>
            <a:ext cx="457200" cy="4024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bg2"/>
              </a:buClr>
            </a:pPr>
            <a:r>
              <a:rPr lang="de-DE" sz="2400" b="1" dirty="0">
                <a:solidFill>
                  <a:srgbClr val="9BC3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endParaRPr lang="de-DE" sz="1600" b="1" dirty="0">
              <a:solidFill>
                <a:srgbClr val="9BC3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40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Produktvorstellung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Anschlussgarantie</a:t>
            </a:r>
          </a:p>
          <a:p>
            <a:pPr lvl="1"/>
            <a:r>
              <a:rPr lang="de-DE" dirty="0" smtClean="0"/>
              <a:t>Möglichkeit </a:t>
            </a:r>
            <a:r>
              <a:rPr lang="de-DE" dirty="0"/>
              <a:t>zur zweimaligen </a:t>
            </a:r>
            <a:r>
              <a:rPr lang="de-DE" dirty="0" smtClean="0"/>
              <a:t>„Verlängerung“ </a:t>
            </a:r>
            <a:r>
              <a:rPr lang="de-DE" dirty="0"/>
              <a:t>der Absicherung</a:t>
            </a:r>
          </a:p>
          <a:p>
            <a:pPr lvl="2"/>
            <a:r>
              <a:rPr lang="de-DE" dirty="0"/>
              <a:t>Max. Versicherungsdauer beträgt somit 45 Jahre</a:t>
            </a:r>
          </a:p>
          <a:p>
            <a:pPr lvl="2"/>
            <a:r>
              <a:rPr lang="de-DE" dirty="0"/>
              <a:t>Max. </a:t>
            </a:r>
            <a:r>
              <a:rPr lang="de-DE" dirty="0" err="1"/>
              <a:t>Endalter</a:t>
            </a:r>
            <a:r>
              <a:rPr lang="de-DE" dirty="0"/>
              <a:t> 67 Jahre</a:t>
            </a:r>
          </a:p>
          <a:p>
            <a:pPr lvl="1"/>
            <a:endParaRPr lang="de-DE" dirty="0"/>
          </a:p>
          <a:p>
            <a:pPr lvl="1"/>
            <a:r>
              <a:rPr lang="de-DE" dirty="0"/>
              <a:t>Rahmenbedingungen</a:t>
            </a:r>
          </a:p>
          <a:p>
            <a:pPr lvl="2"/>
            <a:r>
              <a:rPr lang="de-DE" dirty="0">
                <a:solidFill>
                  <a:srgbClr val="9BC31E"/>
                </a:solidFill>
              </a:rPr>
              <a:t>ohne erneute Gesundheitsprüfung</a:t>
            </a:r>
          </a:p>
          <a:p>
            <a:pPr lvl="2"/>
            <a:r>
              <a:rPr lang="de-DE" dirty="0"/>
              <a:t>Beantragung 12 - 18 Monate vor Ablauf</a:t>
            </a:r>
          </a:p>
          <a:p>
            <a:pPr lvl="2"/>
            <a:r>
              <a:rPr lang="de-DE" dirty="0"/>
              <a:t>Laufzeit bleibt gleich, Versicherungssumme kann reduziert werden</a:t>
            </a:r>
          </a:p>
          <a:p>
            <a:pPr lvl="2"/>
            <a:r>
              <a:rPr lang="de-DE" dirty="0"/>
              <a:t>Es gilt der dann gültige Tarif (neues Eintrittsalter</a:t>
            </a:r>
            <a:r>
              <a:rPr lang="de-DE" dirty="0" smtClean="0"/>
              <a:t>)!</a:t>
            </a:r>
          </a:p>
          <a:p>
            <a:pPr lvl="2"/>
            <a:r>
              <a:rPr lang="de-DE" dirty="0" smtClean="0"/>
              <a:t>Neuer Vertrag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83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Verkaufsansätze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640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Verkaufsansätze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Mögliche Zielgruppen und Beratungsansätze 1/4</a:t>
            </a:r>
          </a:p>
          <a:p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3187792" y="1406761"/>
            <a:ext cx="5936110" cy="389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r>
              <a:rPr lang="de-DE" kern="0" dirty="0" smtClean="0">
                <a:solidFill>
                  <a:srgbClr val="9BC31E"/>
                </a:solidFill>
              </a:rPr>
              <a:t>Ergänzung zur Einkommensabsicherung</a:t>
            </a:r>
            <a:endParaRPr lang="de-DE" kern="0" dirty="0">
              <a:solidFill>
                <a:srgbClr val="9BC31E"/>
              </a:solidFill>
            </a:endParaRPr>
          </a:p>
          <a:p>
            <a:pPr lvl="1"/>
            <a:r>
              <a:rPr lang="de-DE" kern="0" dirty="0"/>
              <a:t>BU / GF zahlen Rente, die das regelmäßige Einkommen ersetzt</a:t>
            </a:r>
          </a:p>
          <a:p>
            <a:pPr lvl="1"/>
            <a:r>
              <a:rPr lang="de-DE" kern="0" dirty="0"/>
              <a:t>Für zusätzliche finanzielle Belastungen (alternative Therapien, Umbaumaßnahmen</a:t>
            </a:r>
            <a:r>
              <a:rPr lang="de-DE" kern="0" dirty="0" smtClean="0"/>
              <a:t>) </a:t>
            </a:r>
            <a:r>
              <a:rPr lang="de-DE" kern="0" dirty="0"/>
              <a:t>fehlt häufig das Geld</a:t>
            </a:r>
          </a:p>
          <a:p>
            <a:pPr lvl="1"/>
            <a:r>
              <a:rPr lang="de-DE" kern="0" dirty="0"/>
              <a:t>„Wer spart denn bei schweren Erkrankung auf eine teure medizinische Behandlung im Ausland? Und wovon soll das erspart werden? Von der BU-Rente?</a:t>
            </a:r>
          </a:p>
          <a:p>
            <a:endParaRPr lang="de-DE" kern="0" dirty="0" smtClean="0"/>
          </a:p>
          <a:p>
            <a:endParaRPr lang="de-DE" kern="0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E0FF250B-9964-448A-BCBC-9D435511CFBE}"/>
              </a:ext>
            </a:extLst>
          </p:cNvPr>
          <p:cNvSpPr txBox="1"/>
          <p:nvPr/>
        </p:nvSpPr>
        <p:spPr>
          <a:xfrm>
            <a:off x="256235" y="4554851"/>
            <a:ext cx="8590085" cy="5781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defTabSz="711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None/>
              <a:defRPr>
                <a:solidFill>
                  <a:srgbClr val="009A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38175" lvl="2" indent="-180975" defTabSz="711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lang="de-DE" sz="1600" dirty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>
              <a:lnSpc>
                <a:spcPct val="100000"/>
              </a:lnSpc>
            </a:pPr>
            <a:r>
              <a:rPr lang="de-DE" sz="2000" b="1" dirty="0" smtClean="0">
                <a:solidFill>
                  <a:srgbClr val="1C8294"/>
                </a:solidFill>
                <a:latin typeface="+mn-lt"/>
              </a:rPr>
              <a:t>IDEAL </a:t>
            </a:r>
            <a:r>
              <a:rPr lang="de-DE" sz="2000" b="1" dirty="0" err="1" smtClean="0">
                <a:solidFill>
                  <a:srgbClr val="1C8294"/>
                </a:solidFill>
                <a:latin typeface="+mn-lt"/>
              </a:rPr>
              <a:t>TotalProtect</a:t>
            </a:r>
            <a:r>
              <a:rPr lang="de-DE" sz="2000" b="1" dirty="0" smtClean="0">
                <a:solidFill>
                  <a:srgbClr val="1C8294"/>
                </a:solidFill>
                <a:latin typeface="+mn-lt"/>
              </a:rPr>
              <a:t> </a:t>
            </a:r>
            <a:r>
              <a:rPr lang="de-DE" sz="2000" b="1" dirty="0">
                <a:solidFill>
                  <a:srgbClr val="1C8294"/>
                </a:solidFill>
                <a:latin typeface="+mn-lt"/>
              </a:rPr>
              <a:t>hilft mit einer Einmalleistung, </a:t>
            </a:r>
            <a:r>
              <a:rPr lang="de-DE" sz="2000" b="1" dirty="0" smtClean="0">
                <a:solidFill>
                  <a:srgbClr val="1C8294"/>
                </a:solidFill>
                <a:latin typeface="+mn-lt"/>
              </a:rPr>
              <a:t>die </a:t>
            </a:r>
            <a:r>
              <a:rPr lang="de-DE" sz="2000" b="1" dirty="0">
                <a:solidFill>
                  <a:srgbClr val="1C8294"/>
                </a:solidFill>
                <a:latin typeface="+mn-lt"/>
              </a:rPr>
              <a:t>flexibel eingesetzt werden kann.</a:t>
            </a:r>
          </a:p>
          <a:p>
            <a:endParaRPr lang="de-DE" sz="1400" b="1" dirty="0" err="1">
              <a:solidFill>
                <a:srgbClr val="F59B69"/>
              </a:solidFill>
              <a:latin typeface="+mn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07" y="2032323"/>
            <a:ext cx="2715218" cy="1856844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5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Verkaufsansätze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Mögliche Zielgruppen und Beratungsansätze 2/4</a:t>
            </a:r>
          </a:p>
          <a:p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3197840" y="1406761"/>
            <a:ext cx="5936110" cy="389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r>
              <a:rPr lang="de-DE" kern="0" dirty="0" smtClean="0">
                <a:solidFill>
                  <a:srgbClr val="9BC31E"/>
                </a:solidFill>
              </a:rPr>
              <a:t>Ergänzung zum Hinterbliebenenschutz</a:t>
            </a:r>
            <a:endParaRPr lang="de-DE" kern="0" dirty="0">
              <a:solidFill>
                <a:srgbClr val="9BC31E"/>
              </a:solidFill>
            </a:endParaRPr>
          </a:p>
          <a:p>
            <a:pPr lvl="1"/>
            <a:r>
              <a:rPr lang="de-DE" kern="0" dirty="0"/>
              <a:t>Dank des medizinischen Fortschritts werden immer mehr schwere Erkrankungen überlebt:</a:t>
            </a:r>
          </a:p>
          <a:p>
            <a:pPr lvl="2"/>
            <a:r>
              <a:rPr lang="de-DE" kern="0" dirty="0"/>
              <a:t>- 40 % Todesfälle durch Schlaganfall seit 1998</a:t>
            </a:r>
          </a:p>
          <a:p>
            <a:pPr lvl="2"/>
            <a:r>
              <a:rPr lang="de-DE" kern="0" dirty="0"/>
              <a:t>3 von 4 überleben </a:t>
            </a:r>
            <a:r>
              <a:rPr lang="de-DE" kern="0" dirty="0" smtClean="0"/>
              <a:t>Herzinfarkt</a:t>
            </a:r>
            <a:endParaRPr lang="de-DE" kern="0" dirty="0"/>
          </a:p>
          <a:p>
            <a:pPr lvl="1"/>
            <a:r>
              <a:rPr lang="de-DE" kern="0" dirty="0"/>
              <a:t>Aber: Körperliche Einschränkungen bleiben zurück</a:t>
            </a:r>
          </a:p>
          <a:p>
            <a:endParaRPr lang="de-DE" kern="0" dirty="0" smtClean="0"/>
          </a:p>
          <a:p>
            <a:endParaRPr lang="de-DE" kern="0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E0FF250B-9964-448A-BCBC-9D435511CFBE}"/>
              </a:ext>
            </a:extLst>
          </p:cNvPr>
          <p:cNvSpPr txBox="1"/>
          <p:nvPr/>
        </p:nvSpPr>
        <p:spPr>
          <a:xfrm>
            <a:off x="256235" y="4514659"/>
            <a:ext cx="8590085" cy="5781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lvl="1" indent="0" defTabSz="711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None/>
              <a:defRPr>
                <a:solidFill>
                  <a:srgbClr val="009A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38175" lvl="2" indent="-180975" defTabSz="711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56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lang="de-DE" sz="1600" dirty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008000" indent="-252000">
              <a:lnSpc>
                <a:spcPct val="100000"/>
              </a:lnSpc>
              <a:spcBef>
                <a:spcPts val="0"/>
              </a:spcBef>
              <a:buClr>
                <a:schemeClr val="bg2"/>
              </a:buClr>
              <a:buFont typeface="Arial" panose="020B0604020202020204" pitchFamily="34" charset="0"/>
              <a:buChar char="●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>
              <a:lnSpc>
                <a:spcPct val="100000"/>
              </a:lnSpc>
            </a:pPr>
            <a:r>
              <a:rPr lang="de-DE" sz="2000" b="1" dirty="0">
                <a:solidFill>
                  <a:srgbClr val="1C8294"/>
                </a:solidFill>
                <a:latin typeface="+mn-lt"/>
              </a:rPr>
              <a:t>Der Versorgungsbedarf beginnt nicht erst beim Tod, </a:t>
            </a:r>
            <a:r>
              <a:rPr lang="de-DE" sz="2000" b="1" dirty="0" smtClean="0">
                <a:solidFill>
                  <a:srgbClr val="1C8294"/>
                </a:solidFill>
                <a:latin typeface="+mn-lt"/>
              </a:rPr>
              <a:t>sondern </a:t>
            </a:r>
            <a:r>
              <a:rPr lang="de-DE" sz="2000" b="1" dirty="0">
                <a:solidFill>
                  <a:srgbClr val="1C8294"/>
                </a:solidFill>
                <a:latin typeface="+mn-lt"/>
              </a:rPr>
              <a:t>bereits beim Eintritt einer schweren Erkrankung!</a:t>
            </a:r>
          </a:p>
          <a:p>
            <a:endParaRPr lang="de-DE" sz="1400" b="1" dirty="0" err="1">
              <a:solidFill>
                <a:srgbClr val="F59B69"/>
              </a:solidFill>
              <a:latin typeface="+mn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07" y="2032323"/>
            <a:ext cx="2715218" cy="1856844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7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Verkaufsansätze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Mögliche Zielgruppen und Beratungsansätze 3/4</a:t>
            </a:r>
          </a:p>
          <a:p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3137552" y="1406761"/>
            <a:ext cx="5936110" cy="389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r>
              <a:rPr lang="de-DE" kern="0" dirty="0" smtClean="0">
                <a:solidFill>
                  <a:srgbClr val="9BC31E"/>
                </a:solidFill>
              </a:rPr>
              <a:t>Annex zur Immobilienfinanzierung</a:t>
            </a:r>
            <a:endParaRPr lang="de-DE" kern="0" dirty="0">
              <a:solidFill>
                <a:srgbClr val="9BC31E"/>
              </a:solidFill>
            </a:endParaRPr>
          </a:p>
          <a:p>
            <a:pPr lvl="1"/>
            <a:r>
              <a:rPr lang="de-DE" sz="1600" kern="0" dirty="0"/>
              <a:t>Finanzierungen können finanziellen Zusatzbelastungen, die mit einer schweren Erkrankung verbunden sind, oft nicht Stand halten.</a:t>
            </a:r>
          </a:p>
          <a:p>
            <a:pPr lvl="1"/>
            <a:r>
              <a:rPr lang="de-DE" sz="1600" kern="0" dirty="0"/>
              <a:t>Im schlimmsten Fall droht der Verlust der Immobilie.</a:t>
            </a:r>
          </a:p>
          <a:p>
            <a:pPr lvl="1"/>
            <a:r>
              <a:rPr lang="de-DE" sz="1600" kern="0" dirty="0">
                <a:solidFill>
                  <a:srgbClr val="1C8294"/>
                </a:solidFill>
              </a:rPr>
              <a:t>Mit </a:t>
            </a:r>
            <a:r>
              <a:rPr lang="de-DE" sz="1600" kern="0" dirty="0" smtClean="0">
                <a:solidFill>
                  <a:srgbClr val="1C8294"/>
                </a:solidFill>
              </a:rPr>
              <a:t>IDEAL </a:t>
            </a:r>
            <a:r>
              <a:rPr lang="de-DE" sz="1600" kern="0" dirty="0" err="1" smtClean="0">
                <a:solidFill>
                  <a:srgbClr val="1C8294"/>
                </a:solidFill>
              </a:rPr>
              <a:t>TotalProtect</a:t>
            </a:r>
            <a:r>
              <a:rPr lang="de-DE" sz="1600" kern="0" dirty="0" smtClean="0">
                <a:solidFill>
                  <a:srgbClr val="1C8294"/>
                </a:solidFill>
              </a:rPr>
              <a:t> </a:t>
            </a:r>
            <a:r>
              <a:rPr lang="de-DE" sz="1600" kern="0" dirty="0">
                <a:solidFill>
                  <a:srgbClr val="1C8294"/>
                </a:solidFill>
              </a:rPr>
              <a:t>können zusätzliche Kosten gedeckt / Zeit gewonnen werden, um überlegt die Zukunft zu planen.</a:t>
            </a:r>
          </a:p>
          <a:p>
            <a:pPr lvl="2"/>
            <a:r>
              <a:rPr lang="de-DE" sz="1400" kern="0" dirty="0"/>
              <a:t>Verkauf der Immobilie?</a:t>
            </a:r>
          </a:p>
          <a:p>
            <a:pPr lvl="2"/>
            <a:r>
              <a:rPr lang="de-DE" sz="1400" kern="0" dirty="0"/>
              <a:t>Umfinanzierung?</a:t>
            </a:r>
          </a:p>
          <a:p>
            <a:pPr lvl="2"/>
            <a:r>
              <a:rPr lang="de-DE" sz="1400" kern="0" dirty="0"/>
              <a:t>Vermietung der Immobilie und Umzug?</a:t>
            </a:r>
          </a:p>
          <a:p>
            <a:pPr lvl="2"/>
            <a:r>
              <a:rPr lang="de-DE" sz="1400" kern="0" dirty="0"/>
              <a:t>…</a:t>
            </a:r>
          </a:p>
          <a:p>
            <a:endParaRPr lang="de-DE" kern="0" dirty="0" smtClean="0"/>
          </a:p>
          <a:p>
            <a:endParaRPr lang="de-DE" kern="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50" y="2009658"/>
            <a:ext cx="2567606" cy="2311121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96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Verkaufsansätze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Mögliche Zielgruppen und Beratungsansätze 4/4</a:t>
            </a:r>
          </a:p>
          <a:p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5335674" y="1406761"/>
            <a:ext cx="3737987" cy="389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marL="0" lvl="1" indent="0" defTabSz="711200">
              <a:lnSpc>
                <a:spcPct val="100000"/>
              </a:lnSpc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buNone/>
            </a:pPr>
            <a:r>
              <a:rPr lang="de-DE" sz="2000" b="1" dirty="0">
                <a:solidFill>
                  <a:schemeClr val="tx2">
                    <a:lumMod val="50000"/>
                  </a:schemeClr>
                </a:solidFill>
              </a:rPr>
              <a:t>„BU-Skeptiker“</a:t>
            </a:r>
          </a:p>
          <a:p>
            <a:pPr lvl="1" defTabSz="7112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Nicht jeder erkennt für sich das Risiko, berufsunfähig zu werden.</a:t>
            </a:r>
          </a:p>
          <a:p>
            <a:pPr lvl="1" defTabSz="7112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9BC31E"/>
                </a:solidFill>
              </a:rPr>
              <a:t>Fast jeder kennt in seinem Umfeld Personen, die schon einmal schwer erkrankt sind.</a:t>
            </a:r>
          </a:p>
          <a:p>
            <a:pPr lvl="1" defTabSz="711200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Schwer zu erkranken wird daher als Risiko gesehen.</a:t>
            </a:r>
            <a:br>
              <a:rPr lang="de-DE" sz="1600" dirty="0"/>
            </a:br>
            <a:endParaRPr lang="de-DE" sz="1600" dirty="0" smtClean="0"/>
          </a:p>
          <a:p>
            <a:pPr marL="0" lvl="1" indent="0" defTabSz="711200">
              <a:spcAft>
                <a:spcPts val="900"/>
              </a:spcAft>
              <a:buNone/>
            </a:pPr>
            <a:r>
              <a:rPr lang="de-DE" b="1" dirty="0" smtClean="0">
                <a:solidFill>
                  <a:srgbClr val="1C8294"/>
                </a:solidFill>
              </a:rPr>
              <a:t>Mit IDEAL </a:t>
            </a:r>
            <a:r>
              <a:rPr lang="de-DE" b="1" dirty="0" err="1" smtClean="0">
                <a:solidFill>
                  <a:srgbClr val="1C8294"/>
                </a:solidFill>
              </a:rPr>
              <a:t>TotalProtect</a:t>
            </a:r>
            <a:r>
              <a:rPr lang="de-DE" b="1" dirty="0" smtClean="0">
                <a:solidFill>
                  <a:srgbClr val="1C8294"/>
                </a:solidFill>
              </a:rPr>
              <a:t> </a:t>
            </a:r>
            <a:r>
              <a:rPr lang="de-DE" b="1" dirty="0">
                <a:solidFill>
                  <a:srgbClr val="1C8294"/>
                </a:solidFill>
              </a:rPr>
              <a:t>kann man sich finanziell absichern.</a:t>
            </a:r>
          </a:p>
          <a:p>
            <a:endParaRPr lang="de-DE" kern="0" dirty="0" smtClean="0"/>
          </a:p>
          <a:p>
            <a:endParaRPr lang="de-DE" kern="0" dirty="0" smtClean="0"/>
          </a:p>
          <a:p>
            <a:endParaRPr lang="de-DE" kern="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95" y="1814321"/>
            <a:ext cx="4261160" cy="262705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268695" y="1406761"/>
            <a:ext cx="4333450" cy="29141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9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90000"/>
              <a:tabLst>
                <a:tab pos="900000" algn="l"/>
                <a:tab pos="1800000" algn="l"/>
              </a:tabLst>
            </a:pPr>
            <a:r>
              <a:rPr lang="de-DE" sz="1800" b="1" dirty="0" smtClean="0">
                <a:solidFill>
                  <a:srgbClr val="9BC31E"/>
                </a:solidFill>
              </a:rPr>
              <a:t>Wovor haben die Deutschen Angst?</a:t>
            </a:r>
          </a:p>
        </p:txBody>
      </p:sp>
      <p:sp>
        <p:nvSpPr>
          <p:cNvPr id="8" name="Textfeld 2"/>
          <p:cNvSpPr txBox="1"/>
          <p:nvPr/>
        </p:nvSpPr>
        <p:spPr>
          <a:xfrm>
            <a:off x="258657" y="4510369"/>
            <a:ext cx="4824000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2"/>
              </a:buClr>
            </a:pPr>
            <a:r>
              <a:rPr lang="de-DE" sz="900" dirty="0">
                <a:cs typeface="Arial" panose="020B0604020202020204" pitchFamily="34" charset="0"/>
              </a:rPr>
              <a:t>Quelle: YouGov/DEVK 2015; Basis: n= 1.000 repräsentativ ausgewählte gesetzlich rentenversicherte Arbeitnehmer zwischen 18 und 60 Jahren</a:t>
            </a:r>
          </a:p>
        </p:txBody>
      </p:sp>
    </p:spTree>
    <p:extLst>
      <p:ext uri="{BB962C8B-B14F-4D97-AF65-F5344CB8AC3E}">
        <p14:creationId xmlns:p14="http://schemas.microsoft.com/office/powerpoint/2010/main" val="30091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Verkaufsansätze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2 Beispiele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 rot="20594413">
            <a:off x="281657" y="1406712"/>
            <a:ext cx="1937078" cy="32154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9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90000"/>
              <a:tabLst>
                <a:tab pos="900000" algn="l"/>
                <a:tab pos="1800000" algn="l"/>
              </a:tabLst>
            </a:pPr>
            <a:r>
              <a:rPr lang="de-DE" sz="1800" dirty="0" smtClean="0">
                <a:solidFill>
                  <a:srgbClr val="9BC31E"/>
                </a:solidFill>
              </a:rPr>
              <a:t>„Zeit einkaufen“</a:t>
            </a:r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2956680" y="1073355"/>
            <a:ext cx="5966256" cy="43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lvl="1" defTabSz="711200">
              <a:buFont typeface="Wingdings" panose="05000000000000000000" pitchFamily="2" charset="2"/>
              <a:buChar char="§"/>
            </a:pPr>
            <a:r>
              <a:rPr lang="de-DE" sz="1600" dirty="0"/>
              <a:t>Nach einer überstandenen </a:t>
            </a:r>
            <a:r>
              <a:rPr lang="de-DE" sz="1600" dirty="0" smtClean="0"/>
              <a:t>Krebserkrankung </a:t>
            </a:r>
            <a:r>
              <a:rPr lang="de-DE" sz="1600" dirty="0"/>
              <a:t>möchte </a:t>
            </a:r>
            <a:r>
              <a:rPr lang="de-DE" sz="1600" dirty="0" smtClean="0"/>
              <a:t>Marco </a:t>
            </a:r>
            <a:r>
              <a:rPr lang="de-DE" sz="1600" dirty="0"/>
              <a:t>nicht so weitermachen wie bisher</a:t>
            </a:r>
            <a:r>
              <a:rPr lang="de-DE" sz="1600" dirty="0" smtClean="0"/>
              <a:t>.</a:t>
            </a:r>
            <a:endParaRPr lang="de-DE" sz="1600" dirty="0"/>
          </a:p>
          <a:p>
            <a:pPr lvl="1" defTabSz="711200">
              <a:buFont typeface="Wingdings" panose="05000000000000000000" pitchFamily="2" charset="2"/>
              <a:buChar char="§"/>
            </a:pPr>
            <a:r>
              <a:rPr lang="de-DE" sz="1600" dirty="0"/>
              <a:t>Der Arzt rät </a:t>
            </a:r>
            <a:r>
              <a:rPr lang="de-DE" sz="1600" dirty="0" smtClean="0"/>
              <a:t>ihm </a:t>
            </a:r>
            <a:r>
              <a:rPr lang="de-DE" sz="1600" dirty="0"/>
              <a:t>dringend, die bisherigen </a:t>
            </a:r>
            <a:r>
              <a:rPr lang="de-DE" sz="1600" dirty="0" smtClean="0"/>
              <a:t>Lebensgewohnheiten </a:t>
            </a:r>
            <a:r>
              <a:rPr lang="de-DE" sz="1600" dirty="0"/>
              <a:t>umzustellen und diesen Warnschuss ernst zu nehmen</a:t>
            </a:r>
            <a:r>
              <a:rPr lang="de-DE" sz="1600" dirty="0" smtClean="0"/>
              <a:t>.</a:t>
            </a:r>
            <a:endParaRPr lang="de-DE" sz="1600" dirty="0"/>
          </a:p>
          <a:p>
            <a:pPr lvl="1" defTabSz="711200">
              <a:buFont typeface="Wingdings" panose="05000000000000000000" pitchFamily="2" charset="2"/>
              <a:buChar char="§"/>
            </a:pPr>
            <a:r>
              <a:rPr lang="de-DE" sz="1600" dirty="0"/>
              <a:t>Umstellung auf Teilzeit, um sich in Ruhe beruflich neu orientieren zu können.</a:t>
            </a:r>
            <a:br>
              <a:rPr lang="de-DE" sz="1600" dirty="0"/>
            </a:br>
            <a:endParaRPr lang="de-DE" sz="1600" dirty="0"/>
          </a:p>
          <a:p>
            <a:pPr>
              <a:spcAft>
                <a:spcPts val="0"/>
              </a:spcAft>
            </a:pPr>
            <a:r>
              <a:rPr lang="de-DE" sz="1800" dirty="0">
                <a:solidFill>
                  <a:srgbClr val="1C8294"/>
                </a:solidFill>
                <a:sym typeface="Wingdings" panose="05000000000000000000" pitchFamily="2" charset="2"/>
              </a:rPr>
              <a:t>  </a:t>
            </a:r>
            <a:r>
              <a:rPr lang="de-DE" sz="1800" dirty="0" smtClean="0">
                <a:solidFill>
                  <a:srgbClr val="1C8294"/>
                </a:solidFill>
              </a:rPr>
              <a:t>Gehaltsreduktion </a:t>
            </a:r>
            <a:r>
              <a:rPr lang="de-DE" sz="1800" dirty="0">
                <a:solidFill>
                  <a:srgbClr val="1C8294"/>
                </a:solidFill>
              </a:rPr>
              <a:t>um 1.000 € (netto) für 3 Jahre</a:t>
            </a:r>
            <a:br>
              <a:rPr lang="de-DE" sz="1800" dirty="0">
                <a:solidFill>
                  <a:srgbClr val="1C8294"/>
                </a:solidFill>
              </a:rPr>
            </a:br>
            <a:r>
              <a:rPr lang="de-DE" sz="1800" dirty="0">
                <a:solidFill>
                  <a:srgbClr val="1C8294"/>
                </a:solidFill>
              </a:rPr>
              <a:t/>
            </a:r>
            <a:br>
              <a:rPr lang="de-DE" sz="1800" dirty="0">
                <a:solidFill>
                  <a:srgbClr val="1C8294"/>
                </a:solidFill>
              </a:rPr>
            </a:br>
            <a:r>
              <a:rPr lang="de-DE" sz="1800" dirty="0">
                <a:solidFill>
                  <a:srgbClr val="1C8294"/>
                </a:solidFill>
                <a:sym typeface="Wingdings" panose="05000000000000000000" pitchFamily="2" charset="2"/>
              </a:rPr>
              <a:t>  </a:t>
            </a:r>
            <a:r>
              <a:rPr lang="de-DE" sz="1800" dirty="0">
                <a:solidFill>
                  <a:srgbClr val="1C8294"/>
                </a:solidFill>
              </a:rPr>
              <a:t>Kapitalbedarf 36.000 €</a:t>
            </a:r>
          </a:p>
          <a:p>
            <a:endParaRPr lang="de-DE" kern="0" dirty="0" smtClean="0"/>
          </a:p>
          <a:p>
            <a:endParaRPr lang="de-DE" kern="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31" y="2057507"/>
            <a:ext cx="1763772" cy="3012203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8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Verkaufsansätze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2 Beispiele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2956680" y="952779"/>
            <a:ext cx="5755241" cy="43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lvl="1" defTabSz="711200">
              <a:buFont typeface="Wingdings" panose="05000000000000000000" pitchFamily="2" charset="2"/>
              <a:buChar char="§"/>
            </a:pPr>
            <a:r>
              <a:rPr lang="de-DE" sz="1600" dirty="0"/>
              <a:t>Im Falle einer schweren Erkrankung steht die Genesung zunächst an erster Stelle</a:t>
            </a:r>
            <a:r>
              <a:rPr lang="de-DE" sz="1600" dirty="0" smtClean="0"/>
              <a:t>.</a:t>
            </a:r>
            <a:endParaRPr lang="de-DE" sz="1600" dirty="0"/>
          </a:p>
          <a:p>
            <a:pPr lvl="1" defTabSz="711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Die Sicherstellung der Kredittilgung (z.B. über </a:t>
            </a:r>
            <a:r>
              <a:rPr lang="de-DE" sz="1600" dirty="0" smtClean="0"/>
              <a:t>4 </a:t>
            </a:r>
            <a:r>
              <a:rPr lang="de-DE" sz="1600" dirty="0"/>
              <a:t>Jahre) schafft die Möglichkeit, sich in Ruhe zu überlegen, wie es weiter gehen kann.</a:t>
            </a:r>
          </a:p>
          <a:p>
            <a:pPr marL="628650" lvl="2" indent="-250825" defTabSz="711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i="1" dirty="0"/>
              <a:t>Kann die Immobilie gehalten werden?</a:t>
            </a:r>
          </a:p>
          <a:p>
            <a:pPr marL="628650" lvl="2" indent="-250825" defTabSz="711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600" i="1" dirty="0"/>
              <a:t>Ist ein Verkauf nötig? usw...</a:t>
            </a:r>
            <a:br>
              <a:rPr lang="de-DE" sz="1600" i="1" dirty="0"/>
            </a:br>
            <a:endParaRPr lang="de-DE" sz="1600" i="1" dirty="0"/>
          </a:p>
          <a:p>
            <a:pPr defTabSz="711200">
              <a:spcAft>
                <a:spcPts val="0"/>
              </a:spcAft>
            </a:pPr>
            <a:r>
              <a:rPr lang="de-DE" sz="1800" dirty="0">
                <a:solidFill>
                  <a:srgbClr val="1C8294"/>
                </a:solidFill>
                <a:sym typeface="Wingdings" panose="05000000000000000000" pitchFamily="2" charset="2"/>
              </a:rPr>
              <a:t> </a:t>
            </a:r>
            <a:r>
              <a:rPr lang="de-DE" sz="1800" dirty="0">
                <a:solidFill>
                  <a:srgbClr val="1C8294"/>
                </a:solidFill>
              </a:rPr>
              <a:t>Sicherstellung der Kredittilgung in Höhe von </a:t>
            </a:r>
            <a:br>
              <a:rPr lang="de-DE" sz="1800" dirty="0">
                <a:solidFill>
                  <a:srgbClr val="1C8294"/>
                </a:solidFill>
              </a:rPr>
            </a:br>
            <a:r>
              <a:rPr lang="de-DE" sz="1800" dirty="0" smtClean="0">
                <a:solidFill>
                  <a:srgbClr val="1C8294"/>
                </a:solidFill>
                <a:sym typeface="Wingdings" panose="05000000000000000000" pitchFamily="2" charset="2"/>
              </a:rPr>
              <a:t>    </a:t>
            </a:r>
            <a:r>
              <a:rPr lang="de-DE" sz="1800" dirty="0" smtClean="0">
                <a:solidFill>
                  <a:srgbClr val="1C8294"/>
                </a:solidFill>
              </a:rPr>
              <a:t>1.500 </a:t>
            </a:r>
            <a:r>
              <a:rPr lang="de-DE" sz="1800" dirty="0">
                <a:solidFill>
                  <a:srgbClr val="1C8294"/>
                </a:solidFill>
              </a:rPr>
              <a:t>€ monatlich, abgesichert über </a:t>
            </a:r>
            <a:r>
              <a:rPr lang="de-DE" sz="1800" dirty="0" smtClean="0">
                <a:solidFill>
                  <a:srgbClr val="1C8294"/>
                </a:solidFill>
              </a:rPr>
              <a:t>4 </a:t>
            </a:r>
            <a:r>
              <a:rPr lang="de-DE" sz="1800" dirty="0">
                <a:solidFill>
                  <a:srgbClr val="1C8294"/>
                </a:solidFill>
              </a:rPr>
              <a:t>Jahre</a:t>
            </a:r>
            <a:br>
              <a:rPr lang="de-DE" sz="1800" dirty="0">
                <a:solidFill>
                  <a:srgbClr val="1C8294"/>
                </a:solidFill>
              </a:rPr>
            </a:br>
            <a:r>
              <a:rPr lang="de-DE" sz="1800" dirty="0">
                <a:solidFill>
                  <a:srgbClr val="1C8294"/>
                </a:solidFill>
              </a:rPr>
              <a:t/>
            </a:r>
            <a:br>
              <a:rPr lang="de-DE" sz="1800" dirty="0">
                <a:solidFill>
                  <a:srgbClr val="1C8294"/>
                </a:solidFill>
              </a:rPr>
            </a:br>
            <a:r>
              <a:rPr lang="de-DE" sz="1800" dirty="0">
                <a:solidFill>
                  <a:srgbClr val="1C8294"/>
                </a:solidFill>
                <a:sym typeface="Wingdings" panose="05000000000000000000" pitchFamily="2" charset="2"/>
              </a:rPr>
              <a:t> Kapitalbedarf </a:t>
            </a:r>
            <a:r>
              <a:rPr lang="de-DE" sz="1800" dirty="0" smtClean="0">
                <a:solidFill>
                  <a:srgbClr val="1C8294"/>
                </a:solidFill>
                <a:sym typeface="Wingdings" panose="05000000000000000000" pitchFamily="2" charset="2"/>
              </a:rPr>
              <a:t> 72.000 </a:t>
            </a:r>
            <a:r>
              <a:rPr lang="de-DE" sz="1800" dirty="0">
                <a:solidFill>
                  <a:srgbClr val="1C8294"/>
                </a:solidFill>
                <a:sym typeface="Wingdings" panose="05000000000000000000" pitchFamily="2" charset="2"/>
              </a:rPr>
              <a:t>€</a:t>
            </a:r>
            <a:endParaRPr lang="de-DE" sz="1800" dirty="0">
              <a:solidFill>
                <a:srgbClr val="1C8294"/>
              </a:solidFill>
            </a:endParaRPr>
          </a:p>
          <a:p>
            <a:endParaRPr lang="de-DE" kern="0" dirty="0" smtClean="0"/>
          </a:p>
          <a:p>
            <a:endParaRPr lang="de-DE" kern="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04" y="2160407"/>
            <a:ext cx="2065248" cy="1858945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 rot="20594413">
            <a:off x="281657" y="1296184"/>
            <a:ext cx="1937078" cy="32154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9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90000"/>
              <a:tabLst>
                <a:tab pos="900000" algn="l"/>
                <a:tab pos="1800000" algn="l"/>
              </a:tabLst>
            </a:pPr>
            <a:r>
              <a:rPr lang="de-DE" sz="1800" dirty="0" smtClean="0">
                <a:solidFill>
                  <a:srgbClr val="9BC31E"/>
                </a:solidFill>
              </a:rPr>
              <a:t>„Zeit einkaufen“</a:t>
            </a:r>
          </a:p>
        </p:txBody>
      </p:sp>
    </p:spTree>
    <p:extLst>
      <p:ext uri="{BB962C8B-B14F-4D97-AF65-F5344CB8AC3E}">
        <p14:creationId xmlns:p14="http://schemas.microsoft.com/office/powerpoint/2010/main" val="79139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Verkaufsansätze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Einstieg in die Beratung</a:t>
            </a:r>
          </a:p>
          <a:p>
            <a:pPr marL="0" lvl="1" indent="0">
              <a:buNone/>
            </a:pPr>
            <a:r>
              <a:rPr lang="de-DE" b="1" dirty="0">
                <a:solidFill>
                  <a:srgbClr val="9BC31E"/>
                </a:solidFill>
              </a:rPr>
              <a:t>Ein kurzes Kundengespräch</a:t>
            </a:r>
            <a:r>
              <a:rPr lang="de-DE" b="1" dirty="0" smtClean="0">
                <a:solidFill>
                  <a:srgbClr val="9BC31E"/>
                </a:solidFill>
              </a:rPr>
              <a:t>…</a:t>
            </a:r>
            <a:endParaRPr lang="de-DE" b="1" dirty="0">
              <a:solidFill>
                <a:srgbClr val="9BC31E"/>
              </a:solidFill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de-DE" i="1" dirty="0"/>
              <a:t>Kennen Sie jemanden, der an einer schweren Erkrankung wie Krebs, Herzinfarkt oder Schlaganfall o.ä. erkrankt ist?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de-DE" b="1" i="1" dirty="0"/>
              <a:t>Glauben Sie, dass es </a:t>
            </a:r>
            <a:r>
              <a:rPr lang="de-DE" i="1" dirty="0"/>
              <a:t>dem Menschen, an den Sie gerade denken, </a:t>
            </a:r>
            <a:r>
              <a:rPr lang="de-DE" b="1" i="1" dirty="0"/>
              <a:t>geholfen hätte</a:t>
            </a:r>
            <a:r>
              <a:rPr lang="de-DE" i="1" dirty="0"/>
              <a:t>, wenn er </a:t>
            </a:r>
            <a:r>
              <a:rPr lang="de-DE" b="1" i="1" dirty="0"/>
              <a:t>in dieser Situation 50.000 € </a:t>
            </a:r>
            <a:r>
              <a:rPr lang="de-DE" i="1" dirty="0"/>
              <a:t>zur freien Verfügung gehabt hätte?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de-DE" i="1" dirty="0"/>
              <a:t>Sagen Sie, </a:t>
            </a:r>
            <a:r>
              <a:rPr lang="de-DE" b="1" i="1" dirty="0"/>
              <a:t>wo haben Sie Ihr Festgeldkonto</a:t>
            </a:r>
            <a:r>
              <a:rPr lang="de-DE" i="1" dirty="0"/>
              <a:t> mit den 50.000 € für eine solche Situation?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de-DE" i="1" dirty="0"/>
              <a:t>Sie tragen doch Verantwortung </a:t>
            </a:r>
            <a:r>
              <a:rPr lang="de-DE" i="1" dirty="0" err="1"/>
              <a:t>ggü</a:t>
            </a:r>
            <a:r>
              <a:rPr lang="de-DE" i="1" dirty="0"/>
              <a:t>. Ihrer Familie/ Frau/ Mann/ Kind/ Gläubigern/ etc. </a:t>
            </a:r>
            <a:r>
              <a:rPr lang="de-DE" i="1" dirty="0" smtClean="0">
                <a:sym typeface="Wingdings" panose="05000000000000000000" pitchFamily="2" charset="2"/>
              </a:rPr>
              <a:t></a:t>
            </a:r>
            <a:r>
              <a:rPr lang="de-DE" i="1" dirty="0" smtClean="0"/>
              <a:t> </a:t>
            </a:r>
            <a:r>
              <a:rPr lang="de-DE" i="1" dirty="0"/>
              <a:t>auch finanziell!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de-DE" i="1" dirty="0"/>
              <a:t>Sie haben kein Geld? Ich hab die Lösung! Für nur 40 € im Monat…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762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Prämien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998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Prämien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Beitragsbeispiele</a:t>
            </a: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756125"/>
              </p:ext>
            </p:extLst>
          </p:nvPr>
        </p:nvGraphicFramePr>
        <p:xfrm>
          <a:off x="258646" y="1423306"/>
          <a:ext cx="4981572" cy="318573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60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573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Gesamte Versicherungssumme*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78A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Eintrittsalter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14.400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60.000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de-D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20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6,44 €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12,34 €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14,61 €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23,68 €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35,02 €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de-D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25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7,13 €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13,77 €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16,32 €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26,54 €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39,31 €</a:t>
                      </a:r>
                      <a:endParaRPr lang="de-DE" sz="12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B9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8,60 €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16,83 €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20,00 €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32,66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48,49 €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11,26 €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22,38 €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26,65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43,76 €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65,13 €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15,58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31,37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37,44 €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61,74 €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92,10 €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22,34 €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45,46 €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54,35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89,92 €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134,38 €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31,99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65,56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78,47 €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130,12 €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194,68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>
            <a:off x="5360838" y="2579687"/>
            <a:ext cx="157767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bg2"/>
              </a:buClr>
            </a:pPr>
            <a:r>
              <a:rPr lang="de-DE" b="1" dirty="0">
                <a:solidFill>
                  <a:srgbClr val="9BC3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40 Euro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486DFFD2-1C2C-4DCB-8D8F-7B9887F555DA}"/>
              </a:ext>
            </a:extLst>
          </p:cNvPr>
          <p:cNvSpPr txBox="1"/>
          <p:nvPr/>
        </p:nvSpPr>
        <p:spPr>
          <a:xfrm>
            <a:off x="6037339" y="4305960"/>
            <a:ext cx="290658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de-DE" sz="1000" dirty="0">
                <a:solidFill>
                  <a:schemeClr val="tx1"/>
                </a:solidFill>
              </a:rPr>
              <a:t>Alle Beträge in €; Nichtrauchertarif; Laufzeit 15 J.</a:t>
            </a:r>
          </a:p>
          <a:p>
            <a:pPr>
              <a:spcBef>
                <a:spcPts val="0"/>
              </a:spcBef>
            </a:pPr>
            <a:r>
              <a:rPr lang="de-DE" sz="1000" dirty="0">
                <a:solidFill>
                  <a:schemeClr val="tx1"/>
                </a:solidFill>
              </a:rPr>
              <a:t>*Gesamte VS = garantierte VS zzgl. 20% Plus-</a:t>
            </a:r>
            <a:br>
              <a:rPr lang="de-DE" sz="1000" dirty="0">
                <a:solidFill>
                  <a:schemeClr val="tx1"/>
                </a:solidFill>
              </a:rPr>
            </a:br>
            <a:r>
              <a:rPr lang="de-DE" sz="1000" dirty="0">
                <a:solidFill>
                  <a:schemeClr val="tx1"/>
                </a:solidFill>
              </a:rPr>
              <a:t>summe. Die jeweiligen garantierten VS betragen</a:t>
            </a:r>
            <a:br>
              <a:rPr lang="de-DE" sz="1000" dirty="0">
                <a:solidFill>
                  <a:schemeClr val="tx1"/>
                </a:solidFill>
              </a:rPr>
            </a:br>
            <a:r>
              <a:rPr lang="de-DE" sz="1000" dirty="0">
                <a:solidFill>
                  <a:schemeClr val="tx1"/>
                </a:solidFill>
              </a:rPr>
              <a:t>12.000 / 25.000 / 30.000 / 50.000 / 75.000 €.</a:t>
            </a:r>
          </a:p>
        </p:txBody>
      </p:sp>
    </p:spTree>
    <p:extLst>
      <p:ext uri="{BB962C8B-B14F-4D97-AF65-F5344CB8AC3E}">
        <p14:creationId xmlns:p14="http://schemas.microsoft.com/office/powerpoint/2010/main" val="10967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Prämien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2193" y="700143"/>
            <a:ext cx="8712613" cy="4318726"/>
          </a:xfrm>
        </p:spPr>
        <p:txBody>
          <a:bodyPr/>
          <a:lstStyle/>
          <a:p>
            <a:r>
              <a:rPr lang="de-DE" dirty="0" smtClean="0"/>
              <a:t>Beitragsbeispiele</a:t>
            </a:r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787504"/>
              </p:ext>
            </p:extLst>
          </p:nvPr>
        </p:nvGraphicFramePr>
        <p:xfrm>
          <a:off x="540000" y="1152000"/>
          <a:ext cx="4981572" cy="318573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606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418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573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Gesamte Versicherungssumme*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78A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de-DE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Eintrittsalter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14.400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60.000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BE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de-D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20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6,44 €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12,34 €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14,61 €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23,68 €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35,02 €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de-DE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25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7,13 €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13,77 €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16,32 €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26,54 €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39,31 €</a:t>
                      </a:r>
                      <a:endParaRPr lang="de-DE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B9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8,60 €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16,83 €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20,00 €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32,66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48,49 €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11,26 €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22,38 €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26,65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43,76 €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65,13 €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15,58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31,37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37,44 €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61,74 €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92,10 €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22,34 €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45,46 €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54,35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89,92 €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134,38 €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9B9B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 Jahre</a:t>
                      </a:r>
                    </a:p>
                  </a:txBody>
                  <a:tcPr marL="9525" marR="9525" marT="9525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31,99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65,56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rgbClr val="9BC3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78,47 €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130,12 €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59B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194,68</a:t>
                      </a:r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€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Inhaltsplatzhalter 2"/>
          <p:cNvSpPr txBox="1">
            <a:spLocks/>
          </p:cNvSpPr>
          <p:nvPr/>
        </p:nvSpPr>
        <p:spPr bwMode="auto">
          <a:xfrm>
            <a:off x="6442754" y="2981855"/>
            <a:ext cx="2249069" cy="50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r>
              <a:rPr lang="de-DE" sz="1600" kern="0" dirty="0" smtClean="0">
                <a:solidFill>
                  <a:srgbClr val="F59B69"/>
                </a:solidFill>
              </a:rPr>
              <a:t>Prämiensprung bei Anschlussgarantie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kern="0" dirty="0">
              <a:solidFill>
                <a:srgbClr val="F59B69"/>
              </a:solidFill>
            </a:endParaRPr>
          </a:p>
        </p:txBody>
      </p:sp>
      <p:sp>
        <p:nvSpPr>
          <p:cNvPr id="9" name="Nach links gekrümmter Pfeil 8"/>
          <p:cNvSpPr/>
          <p:nvPr/>
        </p:nvSpPr>
        <p:spPr>
          <a:xfrm>
            <a:off x="5592149" y="2634763"/>
            <a:ext cx="731520" cy="1338233"/>
          </a:xfrm>
          <a:prstGeom prst="curvedLeftArrow">
            <a:avLst/>
          </a:prstGeom>
          <a:solidFill>
            <a:srgbClr val="F59B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964112" y="4243272"/>
            <a:ext cx="2906588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de-DE" sz="1050" dirty="0">
                <a:solidFill>
                  <a:schemeClr val="tx1"/>
                </a:solidFill>
              </a:rPr>
              <a:t>Alle Beträge in €; Nichtrauchertarif; Laufzeit 15 J.</a:t>
            </a:r>
          </a:p>
          <a:p>
            <a:pPr>
              <a:spcBef>
                <a:spcPts val="0"/>
              </a:spcBef>
            </a:pPr>
            <a:r>
              <a:rPr lang="de-DE" sz="1050" dirty="0">
                <a:solidFill>
                  <a:schemeClr val="tx1"/>
                </a:solidFill>
              </a:rPr>
              <a:t>*Gesamte VS = garantierte VS zzgl. 20% Plus-</a:t>
            </a:r>
            <a:br>
              <a:rPr lang="de-DE" sz="1050" dirty="0">
                <a:solidFill>
                  <a:schemeClr val="tx1"/>
                </a:solidFill>
              </a:rPr>
            </a:br>
            <a:r>
              <a:rPr lang="de-DE" sz="1050" dirty="0">
                <a:solidFill>
                  <a:schemeClr val="tx1"/>
                </a:solidFill>
              </a:rPr>
              <a:t>summe. Die jeweiligen garantierten VS betragen</a:t>
            </a:r>
            <a:br>
              <a:rPr lang="de-DE" sz="1050" dirty="0">
                <a:solidFill>
                  <a:schemeClr val="tx1"/>
                </a:solidFill>
              </a:rPr>
            </a:br>
            <a:r>
              <a:rPr lang="de-DE" sz="1050" dirty="0">
                <a:solidFill>
                  <a:schemeClr val="tx1"/>
                </a:solidFill>
              </a:rPr>
              <a:t>12.000 / 25.000 / 30.000 / 50.000 / 75.000 €.</a:t>
            </a:r>
          </a:p>
        </p:txBody>
      </p:sp>
    </p:spTree>
    <p:extLst>
      <p:ext uri="{BB962C8B-B14F-4D97-AF65-F5344CB8AC3E}">
        <p14:creationId xmlns:p14="http://schemas.microsoft.com/office/powerpoint/2010/main" val="85833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Prämien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Prämiensprung </a:t>
            </a:r>
            <a:r>
              <a:rPr lang="de-DE" dirty="0"/>
              <a:t>bei </a:t>
            </a:r>
            <a:r>
              <a:rPr lang="de-DE" dirty="0" smtClean="0"/>
              <a:t>Anschlussgarantie</a:t>
            </a:r>
          </a:p>
          <a:p>
            <a:pPr lvl="1"/>
            <a:r>
              <a:rPr lang="de-DE" b="1" dirty="0"/>
              <a:t>Gründe</a:t>
            </a:r>
          </a:p>
          <a:p>
            <a:pPr lvl="2"/>
            <a:r>
              <a:rPr lang="de-DE" dirty="0"/>
              <a:t>höheres Alter</a:t>
            </a:r>
          </a:p>
          <a:p>
            <a:pPr lvl="2"/>
            <a:r>
              <a:rPr lang="de-DE" dirty="0"/>
              <a:t>allgemein deutlich höheres Erkrankungsrisiko</a:t>
            </a:r>
          </a:p>
          <a:p>
            <a:pPr lvl="2"/>
            <a:r>
              <a:rPr lang="de-DE" dirty="0"/>
              <a:t>Speziell chronische Erkrankungen (z.B. Arteriosklerose / „Gefäßverkalkung“), die zu Herzinfarkt, Schlaganfall usw. führen können, treten mit steigendem Alter verstärkt </a:t>
            </a:r>
            <a:r>
              <a:rPr lang="de-DE" dirty="0" smtClean="0"/>
              <a:t>auf</a:t>
            </a:r>
            <a:endParaRPr lang="de-DE" dirty="0"/>
          </a:p>
          <a:p>
            <a:pPr lvl="1"/>
            <a:r>
              <a:rPr lang="de-DE" b="1" dirty="0"/>
              <a:t>Mögliche Gegeneffekte</a:t>
            </a:r>
          </a:p>
          <a:p>
            <a:pPr lvl="2"/>
            <a:r>
              <a:rPr lang="de-DE" dirty="0"/>
              <a:t>mit zunehmendem Alter steigt das Bewusstsein für das Risiko </a:t>
            </a:r>
            <a:br>
              <a:rPr lang="de-DE" dirty="0"/>
            </a:br>
            <a:r>
              <a:rPr lang="de-DE" dirty="0"/>
              <a:t>(„Die Einschläge kommen näher.“)</a:t>
            </a:r>
          </a:p>
          <a:p>
            <a:pPr lvl="2"/>
            <a:r>
              <a:rPr lang="de-DE" dirty="0"/>
              <a:t>gestiegenes Einkommen</a:t>
            </a:r>
          </a:p>
          <a:p>
            <a:pPr lvl="2"/>
            <a:r>
              <a:rPr lang="de-DE" dirty="0"/>
              <a:t>ggf. geringerer Absicherungsbedarf / Reduzierung der VS möglich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234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Goldener Bulle – Oscar der Finanzmarktbranche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960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Goldener Bulle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9BC31E"/>
                </a:solidFill>
              </a:rPr>
              <a:t>Der Oscar der Finanzbranche geht an DEVK-VitaProtect – eine Koproduktion der DEVK Re und IDEAL!</a:t>
            </a:r>
          </a:p>
          <a:p>
            <a:r>
              <a:rPr lang="de-DE" dirty="0" smtClean="0">
                <a:solidFill>
                  <a:srgbClr val="1C8294"/>
                </a:solidFill>
              </a:rPr>
              <a:t>IDEAL </a:t>
            </a:r>
            <a:r>
              <a:rPr lang="de-DE" dirty="0" err="1" smtClean="0">
                <a:solidFill>
                  <a:srgbClr val="1C8294"/>
                </a:solidFill>
              </a:rPr>
              <a:t>TotalProtect</a:t>
            </a:r>
            <a:r>
              <a:rPr lang="de-DE" dirty="0" smtClean="0">
                <a:solidFill>
                  <a:srgbClr val="1C8294"/>
                </a:solidFill>
              </a:rPr>
              <a:t> und DEVK-VitaProtect sind </a:t>
            </a:r>
            <a:r>
              <a:rPr lang="de-DE" u="sng" dirty="0" smtClean="0">
                <a:solidFill>
                  <a:srgbClr val="1C8294"/>
                </a:solidFill>
              </a:rPr>
              <a:t>identische</a:t>
            </a:r>
            <a:r>
              <a:rPr lang="de-DE" dirty="0" smtClean="0">
                <a:solidFill>
                  <a:srgbClr val="1C8294"/>
                </a:solidFill>
              </a:rPr>
              <a:t> Produkte!</a:t>
            </a:r>
            <a:endParaRPr lang="de-DE" dirty="0">
              <a:solidFill>
                <a:srgbClr val="1C8294"/>
              </a:solidFill>
            </a:endParaRPr>
          </a:p>
        </p:txBody>
      </p:sp>
      <p:sp>
        <p:nvSpPr>
          <p:cNvPr id="4" name="Inhaltsplatzhalter 4"/>
          <p:cNvSpPr txBox="1">
            <a:spLocks/>
          </p:cNvSpPr>
          <p:nvPr/>
        </p:nvSpPr>
        <p:spPr bwMode="auto">
          <a:xfrm>
            <a:off x="312568" y="1436181"/>
            <a:ext cx="7975350" cy="364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marL="0" lvl="1" indent="0">
              <a:lnSpc>
                <a:spcPct val="100000"/>
              </a:lnSpc>
              <a:buFont typeface="Tahoma" pitchFamily="34" charset="0"/>
              <a:buNone/>
            </a:pPr>
            <a:endParaRPr lang="de-DE" b="1" kern="0" dirty="0" smtClean="0"/>
          </a:p>
          <a:p>
            <a:pPr marL="0" lvl="1" indent="0">
              <a:lnSpc>
                <a:spcPct val="100000"/>
              </a:lnSpc>
              <a:buFont typeface="Tahoma" pitchFamily="34" charset="0"/>
              <a:buNone/>
            </a:pPr>
            <a:endParaRPr lang="de-DE" kern="0" dirty="0" smtClean="0"/>
          </a:p>
          <a:p>
            <a:pPr lvl="1">
              <a:lnSpc>
                <a:spcPct val="10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de-DE" sz="1400" kern="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528" y="1965792"/>
            <a:ext cx="3867848" cy="3028853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4983982" y="311499"/>
            <a:ext cx="1446963" cy="331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9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90000"/>
              <a:tabLst>
                <a:tab pos="900000" algn="l"/>
                <a:tab pos="1800000" algn="l"/>
              </a:tabLst>
            </a:pPr>
            <a:endParaRPr lang="de-DE" sz="1800" dirty="0" smtClean="0">
              <a:solidFill>
                <a:schemeClr val="tx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054321" y="311499"/>
            <a:ext cx="1376624" cy="331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9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90000"/>
              <a:tabLst>
                <a:tab pos="900000" algn="l"/>
                <a:tab pos="1800000" algn="l"/>
              </a:tabLst>
            </a:pPr>
            <a:endParaRPr lang="de-DE" sz="1800" dirty="0" smtClean="0">
              <a:solidFill>
                <a:schemeClr val="tx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787473" y="64309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defTabSz="9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90000"/>
              <a:tabLst>
                <a:tab pos="900000" algn="l"/>
                <a:tab pos="1800000" algn="l"/>
              </a:tabLst>
            </a:pPr>
            <a:endParaRPr lang="de-DE" sz="1800" dirty="0" smtClean="0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737677" y="2763506"/>
            <a:ext cx="2308103" cy="181525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 defTabSz="900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>
                  <a:lumMod val="50000"/>
                </a:schemeClr>
              </a:buClr>
              <a:buSzPct val="90000"/>
              <a:tabLst>
                <a:tab pos="900000" algn="l"/>
                <a:tab pos="1800000" algn="l"/>
              </a:tabLst>
            </a:pPr>
            <a:r>
              <a:rPr lang="de-DE" sz="1800" dirty="0" smtClean="0">
                <a:solidFill>
                  <a:srgbClr val="F59B69"/>
                </a:solidFill>
              </a:rPr>
              <a:t>Goldener Bulle in der Kategorie „Vorsorgeprodukt des Jahres“!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06" y="1856147"/>
            <a:ext cx="2345057" cy="3248146"/>
          </a:xfrm>
          <a:prstGeom prst="rect">
            <a:avLst/>
          </a:prstGeom>
          <a:noFill/>
          <a:ln>
            <a:noFill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06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mtClean="0"/>
              <a:t>Verkaufsunterlagen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475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Verkaufsunterlagen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Flyer</a:t>
            </a:r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06" y="1077393"/>
            <a:ext cx="4421274" cy="31204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404" y="2072602"/>
            <a:ext cx="4349470" cy="308754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84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Verkaufsunterlagen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Produktbeschreibung</a:t>
            </a:r>
            <a:endParaRPr lang="de-D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97" y="1232304"/>
            <a:ext cx="1945737" cy="2847339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795" y="1566803"/>
            <a:ext cx="1985873" cy="2854486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072" y="1878314"/>
            <a:ext cx="2007112" cy="285448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338" y="2180667"/>
            <a:ext cx="1997166" cy="285357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0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Verkaufsunterlagen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Antrag mit Umschlag und Vertragsinformationen</a:t>
            </a:r>
            <a:endParaRPr lang="de-DE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02" y="1195747"/>
            <a:ext cx="4584853" cy="3276599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979" y="1386668"/>
            <a:ext cx="2374451" cy="350771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511" y="1647927"/>
            <a:ext cx="2363440" cy="3507711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50800" dist="152400" dir="2700000" algn="tl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1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Verkaufsunterlagen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Annahmerichtlinien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99" y="1186737"/>
            <a:ext cx="2799353" cy="393100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895" y="1186737"/>
            <a:ext cx="2781804" cy="393100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1524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9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Risikoprüfung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3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Risikoprüfung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Grundsätze der Risikoprüfung</a:t>
            </a:r>
          </a:p>
          <a:p>
            <a:pPr lvl="2"/>
            <a:r>
              <a:rPr lang="de-DE" dirty="0"/>
              <a:t>IDEAL </a:t>
            </a:r>
            <a:r>
              <a:rPr lang="de-DE" dirty="0" err="1"/>
              <a:t>TotalProtect</a:t>
            </a:r>
            <a:r>
              <a:rPr lang="de-DE" dirty="0"/>
              <a:t> deckt ein breites Spektrum an Risiken</a:t>
            </a:r>
          </a:p>
          <a:p>
            <a:pPr lvl="2"/>
            <a:r>
              <a:rPr lang="de-DE" dirty="0"/>
              <a:t>Catch-All-Komponente fängt zusätzliche Grenzrisiken auf</a:t>
            </a:r>
          </a:p>
          <a:p>
            <a:pPr lvl="2"/>
            <a:endParaRPr lang="de-DE" dirty="0"/>
          </a:p>
          <a:p>
            <a:pPr lvl="2"/>
            <a:endParaRPr lang="de-DE" dirty="0"/>
          </a:p>
          <a:p>
            <a:pPr lvl="2"/>
            <a:endParaRPr lang="de-DE" dirty="0"/>
          </a:p>
          <a:p>
            <a:pPr lvl="2"/>
            <a:r>
              <a:rPr lang="de-DE" dirty="0"/>
              <a:t>Risikoprüfung bewertet die mögliche erhöhte Eintrittswahrscheinlichkeit…</a:t>
            </a:r>
          </a:p>
          <a:p>
            <a:pPr lvl="3"/>
            <a:r>
              <a:rPr lang="de-DE" dirty="0"/>
              <a:t>des Todesfalls</a:t>
            </a:r>
          </a:p>
          <a:p>
            <a:pPr lvl="3"/>
            <a:r>
              <a:rPr lang="de-DE" dirty="0"/>
              <a:t>einer schweren Erkrankung</a:t>
            </a:r>
          </a:p>
          <a:p>
            <a:pPr lvl="3"/>
            <a:r>
              <a:rPr lang="de-DE" dirty="0"/>
              <a:t>einer dauerhaften Einschränkung der Leistungsfähigkeit (</a:t>
            </a:r>
            <a:r>
              <a:rPr lang="de-DE" dirty="0" smtClean="0"/>
              <a:t>Catch-All</a:t>
            </a:r>
            <a:r>
              <a:rPr lang="de-DE" dirty="0"/>
              <a:t>)</a:t>
            </a:r>
          </a:p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725789" y="1985129"/>
            <a:ext cx="5508000" cy="936392"/>
          </a:xfrm>
          <a:prstGeom prst="rect">
            <a:avLst/>
          </a:prstGeom>
          <a:solidFill>
            <a:srgbClr val="1C829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72000" rIns="36000" bIns="72000" rtlCol="0">
            <a:spAutoFit/>
          </a:bodyPr>
          <a:lstStyle/>
          <a:p>
            <a:pPr marL="285750" lvl="1" indent="-2857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1600" kern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Komplexität verlangt faire, aber restriktive Risikoprüfung</a:t>
            </a:r>
          </a:p>
          <a:p>
            <a:pPr marL="285750" lvl="1" indent="-285750"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de-DE" sz="1600" kern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Ziel ist ein gutes und stabiles Versichertenkollektiv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2110" r="2880" b="2769"/>
          <a:stretch/>
        </p:blipFill>
        <p:spPr>
          <a:xfrm>
            <a:off x="6903218" y="693335"/>
            <a:ext cx="2149398" cy="217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36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Risikoprüfung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Mögliche Ergebnisse</a:t>
            </a:r>
          </a:p>
          <a:p>
            <a:pPr lvl="2"/>
            <a:r>
              <a:rPr lang="de-DE" dirty="0"/>
              <a:t>Normalannahme</a:t>
            </a:r>
          </a:p>
          <a:p>
            <a:pPr lvl="2">
              <a:tabLst>
                <a:tab pos="898525" algn="l"/>
                <a:tab pos="2330450" algn="l"/>
              </a:tabLst>
            </a:pPr>
            <a:r>
              <a:rPr lang="de-DE" dirty="0" smtClean="0"/>
              <a:t>Risikozuschlag 	</a:t>
            </a:r>
            <a:r>
              <a:rPr lang="de-DE" dirty="0" smtClean="0">
                <a:sym typeface="Wingdings" panose="05000000000000000000" pitchFamily="2" charset="2"/>
              </a:rPr>
              <a:t></a:t>
            </a:r>
            <a:r>
              <a:rPr lang="de-DE" dirty="0" smtClean="0"/>
              <a:t> </a:t>
            </a:r>
            <a:r>
              <a:rPr lang="de-DE" dirty="0"/>
              <a:t>Vergabe in </a:t>
            </a:r>
            <a:r>
              <a:rPr lang="de-DE" dirty="0" smtClean="0"/>
              <a:t>Prozent </a:t>
            </a:r>
            <a:r>
              <a:rPr lang="de-DE" dirty="0"/>
              <a:t>auf den Beitrag</a:t>
            </a:r>
          </a:p>
          <a:p>
            <a:pPr lvl="2">
              <a:tabLst>
                <a:tab pos="898525" algn="l"/>
                <a:tab pos="2330450" algn="l"/>
              </a:tabLst>
            </a:pPr>
            <a:r>
              <a:rPr lang="de-DE" dirty="0"/>
              <a:t>Vorschlag	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Annahme </a:t>
            </a:r>
            <a:r>
              <a:rPr lang="de-DE" dirty="0"/>
              <a:t>unter Ausschluss der Anschlussgarantie</a:t>
            </a:r>
          </a:p>
          <a:p>
            <a:pPr lvl="2">
              <a:tabLst>
                <a:tab pos="898525" algn="l"/>
                <a:tab pos="2330450" algn="l"/>
              </a:tabLst>
            </a:pPr>
            <a:r>
              <a:rPr lang="de-DE" dirty="0" smtClean="0"/>
              <a:t>Zurückstellung 	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 smtClean="0"/>
              <a:t>bei </a:t>
            </a:r>
            <a:r>
              <a:rPr lang="de-DE" dirty="0"/>
              <a:t>Aussicht auf eine spätere Versicherbarkeit</a:t>
            </a:r>
          </a:p>
          <a:p>
            <a:pPr lvl="2">
              <a:tabLst>
                <a:tab pos="898525" algn="l"/>
                <a:tab pos="2330450" algn="l"/>
              </a:tabLst>
            </a:pPr>
            <a:r>
              <a:rPr lang="de-DE" dirty="0"/>
              <a:t>Ablehnung	</a:t>
            </a:r>
            <a:r>
              <a:rPr lang="de-DE" dirty="0" smtClean="0">
                <a:sym typeface="Wingdings" panose="05000000000000000000" pitchFamily="2" charset="2"/>
              </a:rPr>
              <a:t></a:t>
            </a:r>
            <a:r>
              <a:rPr lang="de-DE" dirty="0" smtClean="0"/>
              <a:t> </a:t>
            </a:r>
            <a:r>
              <a:rPr lang="de-DE" dirty="0"/>
              <a:t>wenn Risiko nicht versichert werden kann</a:t>
            </a:r>
          </a:p>
          <a:p>
            <a:pPr>
              <a:tabLst>
                <a:tab pos="1798638" algn="l"/>
              </a:tabLst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573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Risikoprüfung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Rückfragen vermeiden</a:t>
            </a:r>
            <a:endParaRPr lang="de-DE" dirty="0"/>
          </a:p>
          <a:p>
            <a:pPr lvl="2"/>
            <a:r>
              <a:rPr lang="de-DE" dirty="0"/>
              <a:t>Antragsfragen vollständig beantworten</a:t>
            </a:r>
          </a:p>
          <a:p>
            <a:pPr lvl="2"/>
            <a:r>
              <a:rPr lang="de-DE" dirty="0"/>
              <a:t>Genaue Angaben der Diagnosen inkl. Detailinformationen</a:t>
            </a:r>
          </a:p>
          <a:p>
            <a:pPr lvl="2"/>
            <a:r>
              <a:rPr lang="de-DE" dirty="0"/>
              <a:t>Ursache (was)?</a:t>
            </a:r>
          </a:p>
          <a:p>
            <a:pPr lvl="2"/>
            <a:r>
              <a:rPr lang="de-DE" dirty="0"/>
              <a:t>Verlauf (wann)? </a:t>
            </a:r>
          </a:p>
          <a:p>
            <a:pPr lvl="2"/>
            <a:r>
              <a:rPr lang="de-DE" dirty="0"/>
              <a:t>Aktueller Zustand (z.B. folgenlos ausgeheilt/ beschwerdefrei seit)?</a:t>
            </a:r>
          </a:p>
          <a:p>
            <a:pPr lvl="2"/>
            <a:r>
              <a:rPr lang="de-DE" dirty="0"/>
              <a:t>Zusatzerklärungen und (wenn vorhanden) Befunde mit einreichen</a:t>
            </a:r>
          </a:p>
          <a:p>
            <a:pPr lvl="2"/>
            <a:r>
              <a:rPr lang="de-DE" dirty="0"/>
              <a:t>Bei Medikamenteneinnahme immer die genaue Bezeichnung, Dosierung und Ursache (Grunderkrankung) angeben</a:t>
            </a:r>
          </a:p>
          <a:p>
            <a:pPr lvl="2"/>
            <a:r>
              <a:rPr lang="de-DE" dirty="0"/>
              <a:t>Liegt ein Grad der Behinderung (</a:t>
            </a:r>
            <a:r>
              <a:rPr lang="de-DE" dirty="0" err="1"/>
              <a:t>GdB</a:t>
            </a:r>
            <a:r>
              <a:rPr lang="de-DE" dirty="0"/>
              <a:t>) vor? </a:t>
            </a:r>
          </a:p>
          <a:p>
            <a:pPr lvl="2"/>
            <a:r>
              <a:rPr lang="de-DE" dirty="0"/>
              <a:t>Kopie des </a:t>
            </a:r>
            <a:r>
              <a:rPr lang="de-DE" dirty="0" err="1"/>
              <a:t>GdB</a:t>
            </a:r>
            <a:r>
              <a:rPr lang="de-DE" dirty="0"/>
              <a:t>-Bescheids einreichen</a:t>
            </a:r>
          </a:p>
          <a:p>
            <a:pPr>
              <a:tabLst>
                <a:tab pos="1798638" algn="l"/>
              </a:tabLst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574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Risikoprüfung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Medizinische Risikoprüfung</a:t>
            </a:r>
          </a:p>
          <a:p>
            <a:pPr marL="0" lvl="1" indent="0">
              <a:buNone/>
            </a:pPr>
            <a:endParaRPr lang="de-DE" dirty="0" smtClean="0"/>
          </a:p>
          <a:p>
            <a:endParaRPr lang="de-DE" dirty="0"/>
          </a:p>
          <a:p>
            <a:pPr>
              <a:tabLst>
                <a:tab pos="1798638" algn="l"/>
              </a:tabLst>
            </a:pPr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495175"/>
              </p:ext>
            </p:extLst>
          </p:nvPr>
        </p:nvGraphicFramePr>
        <p:xfrm>
          <a:off x="267956" y="1428401"/>
          <a:ext cx="8343482" cy="146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1741"/>
                <a:gridCol w="4171741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Hausarztberichte / Ärztliches</a:t>
                      </a:r>
                      <a:r>
                        <a:rPr lang="de-DE" sz="1400" baseline="0" dirty="0" smtClean="0"/>
                        <a:t> Zeugnis</a:t>
                      </a:r>
                      <a:endParaRPr lang="de-DE" sz="1400" dirty="0"/>
                    </a:p>
                  </a:txBody>
                  <a:tcPr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Höhe der Versicherungssumme</a:t>
                      </a:r>
                      <a:endParaRPr lang="de-DE" sz="1400" dirty="0"/>
                    </a:p>
                  </a:txBody>
                  <a:tcPr>
                    <a:solidFill>
                      <a:srgbClr val="4678A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Hausarztbericht Eintrittsalter bis 49 Jahre</a:t>
                      </a:r>
                      <a:endParaRPr lang="de-DE" sz="1400" dirty="0"/>
                    </a:p>
                  </a:txBody>
                  <a:tcPr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&gt; 75.000 €</a:t>
                      </a:r>
                      <a:endParaRPr lang="de-DE" sz="1400" dirty="0"/>
                    </a:p>
                  </a:txBody>
                  <a:tcPr>
                    <a:solidFill>
                      <a:srgbClr val="E8E9F0"/>
                    </a:solidFill>
                  </a:tcPr>
                </a:tc>
              </a:tr>
              <a:tr h="352055">
                <a:tc>
                  <a:txBody>
                    <a:bodyPr/>
                    <a:lstStyle/>
                    <a:p>
                      <a:pPr marL="0" algn="l" defTabSz="904890" rtl="0" eaLnBrk="1" latinLnBrk="0" hangingPunct="1"/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Hausarztbericht Eintrittsalter ab 50 Jahre</a:t>
                      </a:r>
                    </a:p>
                  </a:txBody>
                  <a:tcPr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04890" rtl="0" eaLnBrk="1" latinLnBrk="0" hangingPunct="1"/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 50.000 €</a:t>
                      </a:r>
                      <a:endParaRPr lang="de-DE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78BEE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04890" rtl="0" eaLnBrk="1" latinLnBrk="0" hangingPunct="1"/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Ärztliches Zeugnis ab 50 Jahre</a:t>
                      </a:r>
                      <a:endParaRPr lang="de-DE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04890" rtl="0" eaLnBrk="1" latinLnBrk="0" hangingPunct="1"/>
                      <a:r>
                        <a:rPr lang="de-DE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 200.000 €</a:t>
                      </a:r>
                      <a:endParaRPr lang="de-DE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8E9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48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Risikoprüfung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ln>
            <a:noFill/>
          </a:ln>
          <a:effectLst/>
        </p:spPr>
        <p:txBody>
          <a:bodyPr/>
          <a:lstStyle/>
          <a:p>
            <a:r>
              <a:rPr lang="de-DE" dirty="0" smtClean="0"/>
              <a:t>Welche Unterlagen sind sinnvoll?</a:t>
            </a:r>
            <a:endParaRPr lang="de-DE" dirty="0"/>
          </a:p>
          <a:p>
            <a:pPr>
              <a:tabLst>
                <a:tab pos="1798638" algn="l"/>
              </a:tabLst>
            </a:pPr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540000" y="1421568"/>
            <a:ext cx="1764000" cy="648000"/>
          </a:xfrm>
          <a:prstGeom prst="rect">
            <a:avLst/>
          </a:prstGeom>
          <a:solidFill>
            <a:srgbClr val="4678AA"/>
          </a:solidFill>
          <a:ln>
            <a:solidFill>
              <a:srgbClr val="4678A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0" bIns="72000" rtlCol="0" anchor="ctr"/>
          <a:lstStyle/>
          <a:p>
            <a:r>
              <a:rPr lang="de-DE" sz="1100" b="1" dirty="0">
                <a:solidFill>
                  <a:schemeClr val="bg1"/>
                </a:solidFill>
                <a:cs typeface="Arial" panose="020B0604020202020204" pitchFamily="34" charset="0"/>
              </a:rPr>
              <a:t>Zusatzerklärungen</a:t>
            </a:r>
          </a:p>
        </p:txBody>
      </p:sp>
      <p:sp>
        <p:nvSpPr>
          <p:cNvPr id="5" name="Rechteck 4"/>
          <p:cNvSpPr/>
          <p:nvPr/>
        </p:nvSpPr>
        <p:spPr>
          <a:xfrm>
            <a:off x="540000" y="2191808"/>
            <a:ext cx="1764000" cy="828000"/>
          </a:xfrm>
          <a:prstGeom prst="rect">
            <a:avLst/>
          </a:prstGeom>
          <a:solidFill>
            <a:srgbClr val="4678A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0" bIns="72000" rtlCol="0" anchor="ctr"/>
          <a:lstStyle/>
          <a:p>
            <a:r>
              <a:rPr lang="de-DE" sz="1100" b="1" dirty="0">
                <a:solidFill>
                  <a:schemeClr val="bg1"/>
                </a:solidFill>
                <a:cs typeface="Arial" panose="020B0604020202020204" pitchFamily="34" charset="0"/>
              </a:rPr>
              <a:t>Befunde, Untersuchungs-/ Kontrollberichte</a:t>
            </a:r>
          </a:p>
        </p:txBody>
      </p:sp>
      <p:sp>
        <p:nvSpPr>
          <p:cNvPr id="6" name="Rechteck 5"/>
          <p:cNvSpPr/>
          <p:nvPr/>
        </p:nvSpPr>
        <p:spPr>
          <a:xfrm>
            <a:off x="540000" y="3111904"/>
            <a:ext cx="1764000" cy="1058163"/>
          </a:xfrm>
          <a:prstGeom prst="rect">
            <a:avLst/>
          </a:prstGeom>
          <a:solidFill>
            <a:srgbClr val="4678A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0" bIns="72000" rtlCol="0" anchor="ctr"/>
          <a:lstStyle/>
          <a:p>
            <a:r>
              <a:rPr lang="de-DE" sz="1100" b="1" dirty="0">
                <a:solidFill>
                  <a:schemeClr val="bg1"/>
                </a:solidFill>
                <a:cs typeface="Arial" panose="020B0604020202020204" pitchFamily="34" charset="0"/>
              </a:rPr>
              <a:t>Haus-/ Facharztbericht</a:t>
            </a:r>
          </a:p>
        </p:txBody>
      </p:sp>
      <p:sp>
        <p:nvSpPr>
          <p:cNvPr id="7" name="Rechteck 6"/>
          <p:cNvSpPr/>
          <p:nvPr/>
        </p:nvSpPr>
        <p:spPr>
          <a:xfrm>
            <a:off x="2419425" y="1421568"/>
            <a:ext cx="5904000" cy="658048"/>
          </a:xfrm>
          <a:prstGeom prst="rect">
            <a:avLst/>
          </a:prstGeom>
          <a:solidFill>
            <a:srgbClr val="78BE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0" bIns="72000" rtlCol="0" anchor="ctr"/>
          <a:lstStyle/>
          <a:p>
            <a:pPr marL="180975" lvl="1" indent="-180975"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4A4A4A"/>
                </a:solidFill>
              </a:rPr>
              <a:t>Bei einfachen oder ausgeheilten Vorerkrankungen</a:t>
            </a:r>
          </a:p>
          <a:p>
            <a:pPr marL="180975" lvl="1" indent="-180975"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4A4A4A"/>
                </a:solidFill>
              </a:rPr>
              <a:t>Verschaffen ersten Eindruck zur Vorerkrankung aus Kundensicht</a:t>
            </a:r>
          </a:p>
        </p:txBody>
      </p:sp>
      <p:sp>
        <p:nvSpPr>
          <p:cNvPr id="8" name="Rechteck 7"/>
          <p:cNvSpPr/>
          <p:nvPr/>
        </p:nvSpPr>
        <p:spPr>
          <a:xfrm>
            <a:off x="2419425" y="3121952"/>
            <a:ext cx="5904000" cy="1048115"/>
          </a:xfrm>
          <a:prstGeom prst="rect">
            <a:avLst/>
          </a:prstGeom>
          <a:solidFill>
            <a:srgbClr val="78BE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0" bIns="72000" rtlCol="0" anchor="ctr"/>
          <a:lstStyle/>
          <a:p>
            <a:pPr marL="180975" lvl="1" indent="-180975"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4A4A4A"/>
                </a:solidFill>
              </a:rPr>
              <a:t>Wird in der Regel von Risikoprüfung beim Arzt angefordert</a:t>
            </a:r>
          </a:p>
          <a:p>
            <a:pPr marL="180975" lvl="1" indent="-180975"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4A4A4A"/>
                </a:solidFill>
              </a:rPr>
              <a:t>Bei komplexen Vorerkrankungen oder wenn Kunde keine Angaben machen kann / keine Befunde </a:t>
            </a:r>
            <a:r>
              <a:rPr lang="de-DE" sz="1100" dirty="0" smtClean="0">
                <a:solidFill>
                  <a:srgbClr val="4A4A4A"/>
                </a:solidFill>
              </a:rPr>
              <a:t>hat</a:t>
            </a:r>
            <a:endParaRPr lang="de-DE" sz="1100" dirty="0">
              <a:solidFill>
                <a:srgbClr val="4A4A4A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419425" y="2188882"/>
            <a:ext cx="5904000" cy="820879"/>
          </a:xfrm>
          <a:prstGeom prst="rect">
            <a:avLst/>
          </a:prstGeom>
          <a:solidFill>
            <a:srgbClr val="78BE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0" bIns="72000" rtlCol="0" anchor="ctr"/>
          <a:lstStyle/>
          <a:p>
            <a:pPr marL="180975" lvl="1" indent="-180975"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4A4A4A"/>
                </a:solidFill>
              </a:rPr>
              <a:t>Bei komplexen, bestehenden oder chronischen Erkrankungen</a:t>
            </a:r>
          </a:p>
          <a:p>
            <a:pPr marL="180975" lvl="1" indent="-180975"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rgbClr val="4A4A4A"/>
                </a:solidFill>
              </a:rPr>
              <a:t>Objektive, detaillierte Aussagen zur Erkrankung und deren Verlauf</a:t>
            </a:r>
          </a:p>
        </p:txBody>
      </p:sp>
    </p:spTree>
    <p:extLst>
      <p:ext uri="{BB962C8B-B14F-4D97-AF65-F5344CB8AC3E}">
        <p14:creationId xmlns:p14="http://schemas.microsoft.com/office/powerpoint/2010/main" val="385509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Risikoprüfung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Welche Vorerkrankungen sind </a:t>
            </a:r>
            <a:r>
              <a:rPr lang="de-DE" u="sng" dirty="0"/>
              <a:t>nicht versicherbar</a:t>
            </a:r>
            <a:r>
              <a:rPr lang="de-DE" dirty="0" smtClean="0"/>
              <a:t>?</a:t>
            </a:r>
          </a:p>
          <a:p>
            <a:pPr lvl="1"/>
            <a:r>
              <a:rPr lang="de-DE" sz="1400" dirty="0"/>
              <a:t>Blindheit</a:t>
            </a:r>
          </a:p>
          <a:p>
            <a:pPr lvl="1"/>
            <a:r>
              <a:rPr lang="de-DE" sz="1400" dirty="0"/>
              <a:t>Colitis </a:t>
            </a:r>
            <a:r>
              <a:rPr lang="de-DE" sz="1400" dirty="0" err="1"/>
              <a:t>Ulcerosa</a:t>
            </a:r>
            <a:endParaRPr lang="de-DE" sz="1400" dirty="0"/>
          </a:p>
          <a:p>
            <a:pPr lvl="1"/>
            <a:r>
              <a:rPr lang="de-DE" sz="1400" dirty="0"/>
              <a:t>Demenz</a:t>
            </a:r>
          </a:p>
          <a:p>
            <a:pPr lvl="1"/>
            <a:r>
              <a:rPr lang="de-DE" sz="1400" dirty="0"/>
              <a:t>Depression und schwere chronische</a:t>
            </a:r>
            <a:br>
              <a:rPr lang="de-DE" sz="1400" dirty="0"/>
            </a:br>
            <a:r>
              <a:rPr lang="de-DE" sz="1400" dirty="0"/>
              <a:t>psychische Erkrankungen</a:t>
            </a:r>
          </a:p>
          <a:p>
            <a:pPr lvl="1"/>
            <a:r>
              <a:rPr lang="de-DE" sz="1400" dirty="0"/>
              <a:t>Diabetes Mellitus </a:t>
            </a:r>
          </a:p>
          <a:p>
            <a:pPr lvl="1"/>
            <a:r>
              <a:rPr lang="de-DE" sz="1400" dirty="0"/>
              <a:t>Hepatitis (chronisch) </a:t>
            </a:r>
          </a:p>
          <a:p>
            <a:pPr lvl="1"/>
            <a:r>
              <a:rPr lang="de-DE" sz="1400" dirty="0"/>
              <a:t>Herzinfarkt</a:t>
            </a:r>
          </a:p>
          <a:p>
            <a:pPr lvl="1"/>
            <a:r>
              <a:rPr lang="de-DE" sz="1400" dirty="0"/>
              <a:t>Herzoperationen, Stent-Bypass-OP</a:t>
            </a:r>
          </a:p>
          <a:p>
            <a:pPr lvl="1"/>
            <a:r>
              <a:rPr lang="de-DE" sz="1400" dirty="0"/>
              <a:t>Herzklappenfehler</a:t>
            </a:r>
          </a:p>
          <a:p>
            <a:pPr lvl="1"/>
            <a:r>
              <a:rPr lang="de-DE" sz="1400" dirty="0"/>
              <a:t>Koronare Herzkrankheit</a:t>
            </a:r>
          </a:p>
          <a:p>
            <a:pPr lvl="1"/>
            <a:r>
              <a:rPr lang="de-DE" sz="1400" dirty="0"/>
              <a:t>Krebserkrankungen und Hirntumor</a:t>
            </a:r>
          </a:p>
          <a:p>
            <a:pPr marL="0" lvl="1" indent="0">
              <a:buNone/>
            </a:pPr>
            <a:endParaRPr lang="de-DE" dirty="0" smtClean="0"/>
          </a:p>
          <a:p>
            <a:endParaRPr lang="de-DE" dirty="0"/>
          </a:p>
          <a:p>
            <a:pPr>
              <a:tabLst>
                <a:tab pos="1798638" algn="l"/>
              </a:tabLst>
            </a:pPr>
            <a:endParaRPr lang="de-DE" dirty="0"/>
          </a:p>
        </p:txBody>
      </p:sp>
      <p:sp>
        <p:nvSpPr>
          <p:cNvPr id="8" name="Inhaltsplatzhalter 2"/>
          <p:cNvSpPr txBox="1">
            <a:spLocks/>
          </p:cNvSpPr>
          <p:nvPr/>
        </p:nvSpPr>
        <p:spPr bwMode="auto">
          <a:xfrm>
            <a:off x="4172399" y="872399"/>
            <a:ext cx="8712613" cy="43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000066"/>
              </a:buClr>
              <a:buSzPct val="70000"/>
              <a:buFont typeface="Zapf Dingbats" charset="2"/>
              <a:defRPr sz="20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2pPr>
            <a:lvl3pPr marL="504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>
                <a:solidFill>
                  <a:schemeClr val="tx1"/>
                </a:solidFill>
                <a:latin typeface="+mn-lt"/>
              </a:defRPr>
            </a:lvl3pPr>
            <a:lvl4pPr marL="756000" indent="-252000" algn="l" defTabSz="900000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tabLst>
                <a:tab pos="900000" algn="l"/>
                <a:tab pos="1800000" algn="l"/>
              </a:tabLst>
              <a:defRPr sz="1800" baseline="0">
                <a:solidFill>
                  <a:schemeClr val="tx1"/>
                </a:solidFill>
                <a:latin typeface="+mn-lt"/>
              </a:defRPr>
            </a:lvl4pPr>
            <a:lvl5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40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5pPr>
            <a:lvl6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20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6pPr>
            <a:lvl7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itchFamily="34" charset="0"/>
              <a:buChar char="•"/>
              <a:defRPr sz="100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7pPr>
            <a:lvl8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1000" baseline="0">
                <a:solidFill>
                  <a:srgbClr val="C00000"/>
                </a:solidFill>
                <a:latin typeface="+mn-lt"/>
              </a:defRPr>
            </a:lvl8pPr>
            <a:lvl9pPr marL="756000" indent="-252000" algn="l" rtl="0" eaLnBrk="1" fontAlgn="base" hangingPunct="1">
              <a:spcBef>
                <a:spcPct val="0"/>
              </a:spcBef>
              <a:spcAft>
                <a:spcPts val="700"/>
              </a:spcAft>
              <a:buClr>
                <a:schemeClr val="tx2">
                  <a:lumMod val="50000"/>
                </a:schemeClr>
              </a:buClr>
              <a:buSzPct val="90000"/>
              <a:buFont typeface="Tahoma" panose="020B0604030504040204" pitchFamily="34" charset="0"/>
              <a:buChar char="•"/>
              <a:defRPr sz="800" baseline="0">
                <a:solidFill>
                  <a:srgbClr val="C00000"/>
                </a:solidFill>
                <a:latin typeface="+mn-lt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endParaRPr lang="de-DE" sz="1400" kern="0" dirty="0"/>
          </a:p>
          <a:p>
            <a:pPr lvl="1">
              <a:lnSpc>
                <a:spcPct val="100000"/>
              </a:lnSpc>
            </a:pPr>
            <a:r>
              <a:rPr lang="de-DE" sz="1400" kern="0" dirty="0"/>
              <a:t>Leberzirrhose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Multiple Sklerose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Niereninsuffizienz/ Dialyse, Chronisches Nierenversagen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Parkinson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Periphere arterielle Verschlusskrankheit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Rheumatoide Arthritis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Rheuma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Schlafapnoe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Schlaganfall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Somatoforme Schmerzstörung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Suchterkrankungen (Alkohol, Drogen, Spielsucht)</a:t>
            </a:r>
          </a:p>
          <a:p>
            <a:pPr lvl="1">
              <a:lnSpc>
                <a:spcPct val="100000"/>
              </a:lnSpc>
            </a:pPr>
            <a:r>
              <a:rPr lang="de-DE" sz="1400" kern="0" dirty="0"/>
              <a:t>Taubheit</a:t>
            </a:r>
          </a:p>
          <a:p>
            <a:pPr marL="0" lvl="1" indent="0">
              <a:lnSpc>
                <a:spcPct val="100000"/>
              </a:lnSpc>
              <a:buFont typeface="Tahoma" pitchFamily="34" charset="0"/>
              <a:buNone/>
            </a:pPr>
            <a:endParaRPr lang="de-DE" kern="0" dirty="0" smtClean="0"/>
          </a:p>
          <a:p>
            <a:endParaRPr lang="de-DE" kern="0" dirty="0" smtClean="0"/>
          </a:p>
          <a:p>
            <a:pPr>
              <a:tabLst>
                <a:tab pos="1798638" algn="l"/>
              </a:tabLst>
            </a:pP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1915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Krankheitsbereiche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Krankheitsbereiche – Wartezeiten etc.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Krebs, Erkrankungen der blutbildenden Organe und Hirntumore </a:t>
            </a:r>
          </a:p>
          <a:p>
            <a:pPr lvl="2"/>
            <a:r>
              <a:rPr lang="de-DE" sz="1600" dirty="0"/>
              <a:t>Ausschluss bestimmter Frühstadien</a:t>
            </a:r>
          </a:p>
          <a:p>
            <a:pPr lvl="2"/>
            <a:r>
              <a:rPr lang="de-DE" sz="1600" dirty="0"/>
              <a:t>Wartezeit 6 Monate 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Neurologische Erkrankungen</a:t>
            </a:r>
          </a:p>
          <a:p>
            <a:pPr lvl="2"/>
            <a:r>
              <a:rPr lang="de-DE" sz="1600" dirty="0"/>
              <a:t>z.B. Schlaganfall, MS, Demenz; Diagnose durch Neurologen</a:t>
            </a:r>
          </a:p>
          <a:p>
            <a:pPr lvl="2"/>
            <a:r>
              <a:rPr lang="de-DE" sz="1600" dirty="0"/>
              <a:t>mind. 3 Monate anhaltend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Schwerer Herzinfarkt</a:t>
            </a:r>
          </a:p>
          <a:p>
            <a:pPr lvl="2"/>
            <a:r>
              <a:rPr lang="de-DE" sz="1600" dirty="0"/>
              <a:t>Chronische Herzinsuffizienz und sonstige schwere Herzerkrankungen</a:t>
            </a:r>
          </a:p>
          <a:p>
            <a:pPr lvl="2"/>
            <a:r>
              <a:rPr lang="de-DE" sz="1600" dirty="0"/>
              <a:t>mind. 3 Monate anhaltend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Herzklappen-Operation, Bypass-Operation am Herz, </a:t>
            </a:r>
            <a:r>
              <a:rPr lang="de-DE" dirty="0" err="1">
                <a:solidFill>
                  <a:srgbClr val="9BC31E"/>
                </a:solidFill>
              </a:rPr>
              <a:t>Aortenchirurgie</a:t>
            </a:r>
            <a:endParaRPr lang="de-DE" dirty="0">
              <a:solidFill>
                <a:srgbClr val="9BC31E"/>
              </a:solidFill>
            </a:endParaRPr>
          </a:p>
          <a:p>
            <a:pPr lvl="2"/>
            <a:r>
              <a:rPr lang="de-DE" sz="1600" dirty="0"/>
              <a:t>Wartezeit 6 Monate</a:t>
            </a:r>
          </a:p>
          <a:p>
            <a:pPr lvl="1"/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6" t="18486" r="17962" b="18153"/>
          <a:stretch/>
        </p:blipFill>
        <p:spPr>
          <a:xfrm>
            <a:off x="6832881" y="1426871"/>
            <a:ext cx="2230728" cy="224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8671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Krankheitsbereiche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999" y="679807"/>
            <a:ext cx="8712613" cy="4318726"/>
          </a:xfrm>
        </p:spPr>
        <p:txBody>
          <a:bodyPr/>
          <a:lstStyle/>
          <a:p>
            <a:r>
              <a:rPr lang="de-DE" dirty="0" smtClean="0"/>
              <a:t>Krankheitsbereiche – </a:t>
            </a:r>
            <a:r>
              <a:rPr lang="de-DE" dirty="0"/>
              <a:t>Wartezeiten etc</a:t>
            </a:r>
            <a:r>
              <a:rPr lang="de-DE" dirty="0" smtClean="0"/>
              <a:t>.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Schwerer Leberschaden</a:t>
            </a:r>
          </a:p>
          <a:p>
            <a:pPr lvl="2"/>
            <a:r>
              <a:rPr lang="de-DE" sz="1600" dirty="0"/>
              <a:t>nicht infolge von Alkohol-, Medikamenten-, Drogenmissbrauch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Chronische Niereninsuffizienz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Schwere chronische Lungenerkrankungen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Organ oder Knochenmark (Stammzell-)Transplantation</a:t>
            </a:r>
          </a:p>
          <a:p>
            <a:pPr lvl="2"/>
            <a:r>
              <a:rPr lang="de-DE" sz="1600" dirty="0"/>
              <a:t>Wartezeit 6 Monate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Autoimmunerkrankungen</a:t>
            </a:r>
          </a:p>
          <a:p>
            <a:pPr lvl="2"/>
            <a:r>
              <a:rPr lang="de-DE" sz="1600" dirty="0"/>
              <a:t>mind. 3 Monate ohne Besserung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Blindheit / starke Fehlsichtigkeit</a:t>
            </a:r>
          </a:p>
          <a:p>
            <a:pPr lvl="2"/>
            <a:r>
              <a:rPr lang="de-DE" sz="1600" dirty="0"/>
              <a:t>bei 5% oder weniger Restsehschärfe</a:t>
            </a:r>
          </a:p>
          <a:p>
            <a:pPr lvl="1"/>
            <a:r>
              <a:rPr lang="de-DE" dirty="0">
                <a:solidFill>
                  <a:srgbClr val="9BC31E"/>
                </a:solidFill>
              </a:rPr>
              <a:t>Gehörlosigkeit und Schwerhörigkeit </a:t>
            </a:r>
          </a:p>
          <a:p>
            <a:pPr lvl="2"/>
            <a:r>
              <a:rPr lang="de-DE" sz="1600" dirty="0"/>
              <a:t>Hörverlust von mind. 60db, mind. 3 Monate bestehend</a:t>
            </a:r>
          </a:p>
          <a:p>
            <a:pPr lvl="1"/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6" t="18486" r="17962" b="18153"/>
          <a:stretch/>
        </p:blipFill>
        <p:spPr>
          <a:xfrm>
            <a:off x="6832881" y="1426871"/>
            <a:ext cx="2230728" cy="224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576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Risikoprüfung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Unterstützung bei Risikovoranfragen</a:t>
            </a:r>
          </a:p>
          <a:p>
            <a:pPr marL="0" lvl="1" indent="0">
              <a:buNone/>
            </a:pPr>
            <a:endParaRPr lang="de-DE" dirty="0" smtClean="0"/>
          </a:p>
          <a:p>
            <a:endParaRPr lang="de-DE" dirty="0"/>
          </a:p>
          <a:p>
            <a:pPr>
              <a:tabLst>
                <a:tab pos="1798638" algn="l"/>
              </a:tabLst>
            </a:pP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268694" y="1265515"/>
            <a:ext cx="7308000" cy="1548024"/>
          </a:xfrm>
          <a:prstGeom prst="rect">
            <a:avLst/>
          </a:prstGeom>
          <a:solidFill>
            <a:srgbClr val="1C829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lvl="0">
              <a:spcAft>
                <a:spcPts val="600"/>
              </a:spcAft>
              <a:buClr>
                <a:srgbClr val="008746"/>
              </a:buClr>
            </a:pPr>
            <a:r>
              <a:rPr lang="de-DE" sz="1400" b="1" dirty="0">
                <a:solidFill>
                  <a:schemeClr val="bg1"/>
                </a:solidFill>
                <a:cs typeface="Arial" panose="020B0604020202020204" pitchFamily="34" charset="0"/>
              </a:rPr>
              <a:t>Risikovoranfragen</a:t>
            </a: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 per E-Mail an:</a:t>
            </a:r>
            <a:r>
              <a:rPr lang="de-DE" sz="1400" dirty="0">
                <a:solidFill>
                  <a:srgbClr val="9BC31E"/>
                </a:solidFill>
                <a:cs typeface="Arial" panose="020B0604020202020204" pitchFamily="34" charset="0"/>
              </a:rPr>
              <a:t> </a:t>
            </a:r>
            <a:r>
              <a:rPr lang="de-DE" sz="1400" b="1" dirty="0">
                <a:solidFill>
                  <a:srgbClr val="9BC31E"/>
                </a:solidFill>
                <a:cs typeface="Arial" panose="020B0604020202020204" pitchFamily="34" charset="0"/>
              </a:rPr>
              <a:t>risikohotline@ideal-versicherung.de </a:t>
            </a:r>
          </a:p>
          <a:p>
            <a:pPr marL="450850" lvl="1" indent="-28575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Bitte unbedingt </a:t>
            </a:r>
            <a:r>
              <a:rPr lang="de-DE" sz="1400" b="1" dirty="0">
                <a:solidFill>
                  <a:schemeClr val="bg1"/>
                </a:solidFill>
                <a:cs typeface="Arial" panose="020B0604020202020204" pitchFamily="34" charset="0"/>
              </a:rPr>
              <a:t>anonymisieren</a:t>
            </a:r>
          </a:p>
          <a:p>
            <a:pPr marL="450850" lvl="1" indent="-28575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Je genauer die Angaben, desto klarer das Votum</a:t>
            </a:r>
          </a:p>
          <a:p>
            <a:pPr marL="450850" lvl="1" indent="-28575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Ärztliche Unterlagen erleichtern die Einschätzung und können mit eingereicht werden </a:t>
            </a:r>
          </a:p>
        </p:txBody>
      </p:sp>
      <p:sp>
        <p:nvSpPr>
          <p:cNvPr id="7" name="Rechteck 6"/>
          <p:cNvSpPr/>
          <p:nvPr/>
        </p:nvSpPr>
        <p:spPr>
          <a:xfrm>
            <a:off x="268694" y="3457729"/>
            <a:ext cx="7308000" cy="1526253"/>
          </a:xfrm>
          <a:prstGeom prst="rect">
            <a:avLst/>
          </a:prstGeom>
          <a:solidFill>
            <a:srgbClr val="1C829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lvl="0">
              <a:spcAft>
                <a:spcPts val="600"/>
              </a:spcAft>
              <a:buClr>
                <a:schemeClr val="bg1"/>
              </a:buClr>
            </a:pPr>
            <a:r>
              <a:rPr lang="de-DE" sz="1600" b="1" dirty="0">
                <a:solidFill>
                  <a:schemeClr val="bg1"/>
                </a:solidFill>
                <a:cs typeface="Arial" panose="020B0604020202020204" pitchFamily="34" charset="0"/>
              </a:rPr>
              <a:t>Risikohotline: </a:t>
            </a:r>
            <a:r>
              <a:rPr lang="de-DE" sz="1600" b="1" dirty="0">
                <a:solidFill>
                  <a:srgbClr val="9BC31E"/>
                </a:solidFill>
                <a:cs typeface="Arial" panose="020B0604020202020204" pitchFamily="34" charset="0"/>
              </a:rPr>
              <a:t>030 / 2587-100  </a:t>
            </a:r>
          </a:p>
          <a:p>
            <a:pPr marL="361950" lvl="1" indent="-19685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Unterstützung beim Einreichen des Antrags </a:t>
            </a:r>
            <a:r>
              <a:rPr lang="de-DE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z.B. hinsichtlich der einzureichenden Unterlagen) </a:t>
            </a:r>
          </a:p>
          <a:p>
            <a:pPr marL="361950" lvl="1" indent="-196850"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Abschließende Bewertung über die Annahme ist </a:t>
            </a:r>
            <a:r>
              <a:rPr lang="de-DE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telefonisch </a:t>
            </a:r>
            <a:r>
              <a:rPr lang="de-DE" sz="1400" dirty="0">
                <a:solidFill>
                  <a:schemeClr val="bg1"/>
                </a:solidFill>
                <a:cs typeface="Arial" panose="020B0604020202020204" pitchFamily="34" charset="0"/>
              </a:rPr>
              <a:t>nicht möglich.</a:t>
            </a:r>
          </a:p>
        </p:txBody>
      </p:sp>
    </p:spTree>
    <p:extLst>
      <p:ext uri="{BB962C8B-B14F-4D97-AF65-F5344CB8AC3E}">
        <p14:creationId xmlns:p14="http://schemas.microsoft.com/office/powerpoint/2010/main" val="273064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205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Übersicht der Wettbewerber</a:t>
            </a:r>
          </a:p>
          <a:p>
            <a:pPr lvl="1"/>
            <a:r>
              <a:rPr lang="de-DE" dirty="0"/>
              <a:t>Vergleich mit den Top </a:t>
            </a:r>
            <a:r>
              <a:rPr lang="de-DE" dirty="0" err="1"/>
              <a:t>Dread-Disease</a:t>
            </a:r>
            <a:r>
              <a:rPr lang="de-DE" dirty="0"/>
              <a:t> bzw. Grundfähigkeiten-Anbietern</a:t>
            </a:r>
          </a:p>
          <a:p>
            <a:pPr lvl="2"/>
            <a:r>
              <a:rPr lang="de-DE" dirty="0"/>
              <a:t>Reine </a:t>
            </a:r>
            <a:r>
              <a:rPr lang="de-DE" dirty="0" err="1"/>
              <a:t>Dread</a:t>
            </a:r>
            <a:r>
              <a:rPr lang="de-DE" dirty="0"/>
              <a:t>-</a:t>
            </a:r>
            <a:r>
              <a:rPr lang="de-DE" dirty="0" err="1"/>
              <a:t>Disease</a:t>
            </a:r>
            <a:r>
              <a:rPr lang="de-DE" dirty="0"/>
              <a:t>-Anbieter:</a:t>
            </a:r>
          </a:p>
          <a:p>
            <a:pPr lvl="3"/>
            <a:r>
              <a:rPr lang="de-DE" dirty="0" err="1" smtClean="0"/>
              <a:t>CanadaLife</a:t>
            </a:r>
            <a:r>
              <a:rPr lang="de-DE" dirty="0" smtClean="0"/>
              <a:t>: </a:t>
            </a:r>
            <a:r>
              <a:rPr lang="de-DE" dirty="0"/>
              <a:t>Schwere Krankheiten Vorsorge</a:t>
            </a:r>
          </a:p>
          <a:p>
            <a:pPr lvl="3"/>
            <a:r>
              <a:rPr lang="de-DE" dirty="0" smtClean="0"/>
              <a:t>Gothaer: </a:t>
            </a:r>
            <a:r>
              <a:rPr lang="de-DE" dirty="0" err="1"/>
              <a:t>Perikon</a:t>
            </a:r>
            <a:endParaRPr lang="de-DE" dirty="0"/>
          </a:p>
          <a:p>
            <a:pPr lvl="3"/>
            <a:r>
              <a:rPr lang="de-DE" dirty="0" err="1" smtClean="0"/>
              <a:t>Nünberger</a:t>
            </a:r>
            <a:r>
              <a:rPr lang="de-DE" dirty="0" smtClean="0"/>
              <a:t>: </a:t>
            </a:r>
            <a:r>
              <a:rPr lang="de-DE" dirty="0"/>
              <a:t>Ernstfallschutz</a:t>
            </a:r>
          </a:p>
          <a:p>
            <a:pPr lvl="3"/>
            <a:r>
              <a:rPr lang="de-DE" dirty="0" err="1" smtClean="0"/>
              <a:t>Zurich</a:t>
            </a:r>
            <a:r>
              <a:rPr lang="de-DE" dirty="0" smtClean="0"/>
              <a:t>: </a:t>
            </a:r>
            <a:r>
              <a:rPr lang="de-DE" dirty="0"/>
              <a:t>Eagle Star </a:t>
            </a:r>
            <a:r>
              <a:rPr lang="de-DE" dirty="0" smtClean="0"/>
              <a:t>Krankheits-Schutzbrief</a:t>
            </a:r>
          </a:p>
          <a:p>
            <a:pPr lvl="2"/>
            <a:r>
              <a:rPr lang="de-DE" dirty="0" smtClean="0"/>
              <a:t>Grundfähigkeitstarife </a:t>
            </a:r>
            <a:r>
              <a:rPr lang="de-DE" dirty="0"/>
              <a:t>mit Schwere-Krankheiten-Option</a:t>
            </a:r>
          </a:p>
          <a:p>
            <a:pPr lvl="3"/>
            <a:r>
              <a:rPr lang="de-DE" dirty="0"/>
              <a:t>Swiss </a:t>
            </a:r>
            <a:r>
              <a:rPr lang="de-DE" dirty="0" smtClean="0"/>
              <a:t>Life: </a:t>
            </a:r>
            <a:r>
              <a:rPr lang="de-DE" dirty="0"/>
              <a:t>Vitalschutz Power (ohne Psyche, günstigster Tarif)</a:t>
            </a:r>
          </a:p>
          <a:p>
            <a:pPr lvl="3"/>
            <a:r>
              <a:rPr lang="de-DE" dirty="0" smtClean="0"/>
              <a:t>Allianz: </a:t>
            </a:r>
            <a:r>
              <a:rPr lang="de-DE" dirty="0"/>
              <a:t>Körperschutzpolice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462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Leistungsunterschiede bei den Wettbewerbern I/II</a:t>
            </a:r>
          </a:p>
          <a:p>
            <a:pPr lvl="1"/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581384"/>
              </p:ext>
            </p:extLst>
          </p:nvPr>
        </p:nvGraphicFramePr>
        <p:xfrm>
          <a:off x="241159" y="1100613"/>
          <a:ext cx="8681776" cy="3953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7372"/>
                <a:gridCol w="1802813"/>
                <a:gridCol w="1938800"/>
                <a:gridCol w="2023654"/>
                <a:gridCol w="1899137"/>
              </a:tblGrid>
              <a:tr h="423921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>
                          <a:solidFill>
                            <a:srgbClr val="2D456B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de-DE" sz="900" b="1" i="0" u="none" strike="noStrike" dirty="0">
                        <a:solidFill>
                          <a:srgbClr val="2D456B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Canada </a:t>
                      </a:r>
                      <a:r>
                        <a:rPr lang="de-DE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Life – schwere</a:t>
                      </a:r>
                      <a:r>
                        <a:rPr lang="de-DE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Krankheiten-Vorsorge</a:t>
                      </a:r>
                      <a:endParaRPr lang="de-DE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Nürnberger - </a:t>
                      </a:r>
                      <a:r>
                        <a:rPr lang="de-DE" sz="900" b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ErnstfallSchutz</a:t>
                      </a:r>
                      <a:endParaRPr lang="de-DE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Zurich</a:t>
                      </a:r>
                      <a:r>
                        <a:rPr lang="de-DE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– Krankheits-Schutzbrief</a:t>
                      </a:r>
                      <a:endParaRPr lang="de-DE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IDEAL </a:t>
                      </a:r>
                      <a:r>
                        <a:rPr lang="de-DE" sz="900" b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TotalProtect</a:t>
                      </a:r>
                      <a:endParaRPr lang="de-DE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</a:tr>
              <a:tr h="700767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Produkt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Fondsgebundene Risiko-LV mit Absicherung gegen den Eintritt  schwerer Krankheiten</a:t>
                      </a: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fondsgebundene Schwere-Krankheiten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Zusatzversicherung </a:t>
                      </a:r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zur BU und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Pflege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Risiko-LV mit Absicherung gegen den Eintritt von schweren Erkrankungen</a:t>
                      </a: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Risiko-LV mit Absicherung gegen den Eintritt von </a:t>
                      </a:r>
                      <a:r>
                        <a:rPr lang="de-DE" sz="900" b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schweren Erkrankungen und Tod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</a:tr>
              <a:tr h="285498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Todesfall-leistung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Optional bis zu 5 Mio. € </a:t>
                      </a:r>
                      <a:r>
                        <a:rPr lang="de-DE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zubuchbar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optional </a:t>
                      </a:r>
                      <a:r>
                        <a:rPr lang="de-DE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zubuchbar</a:t>
                      </a:r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(5-100% der VSU)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Optional bis zu 5 Mio. €  </a:t>
                      </a:r>
                      <a:r>
                        <a:rPr lang="de-DE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zubuchbar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Höhe der Versicherungssumme 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</a:tr>
              <a:tr h="285498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Überlebenszeit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</a:t>
                      </a:r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Tage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Tage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Tage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</a:tr>
              <a:tr h="423921"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Anzahl Krankheiten</a:t>
                      </a:r>
                      <a:endParaRPr lang="de-DE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Krankheiten – </a:t>
                      </a:r>
                    </a:p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kein Catch-all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Krankheiten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</a:p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kein Catch-all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 Krankheiten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</a:p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kein Catch-all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umfassende Krankheitsbereiche plus Catch-all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</a:tr>
              <a:tr h="562344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Erwerbs-unfähigkeit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Erwerbsunfähigkeit und Pflegeschutz als Zusatzoption </a:t>
                      </a:r>
                      <a:r>
                        <a:rPr lang="de-DE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zubuchbar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keine </a:t>
                      </a:r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Erwerbsunfähigkeit </a:t>
                      </a:r>
                      <a:r>
                        <a:rPr lang="de-DE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mitversichert</a:t>
                      </a: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Erwerbsunfähigkeitsschutz </a:t>
                      </a:r>
                      <a:r>
                        <a:rPr lang="de-DE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als Zusatzoption </a:t>
                      </a:r>
                      <a:r>
                        <a:rPr lang="de-DE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zubuchbar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Erwerbsunfähigkeit in Catch-all</a:t>
                      </a:r>
                      <a:r>
                        <a:rPr lang="de-DE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enthalten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</a:tr>
              <a:tr h="423921"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Rauchverhalten (Nachmeldung)</a:t>
                      </a:r>
                      <a:endParaRPr lang="de-DE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notwendig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notwendig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nicht notwendig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Nicht notwendig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</a:tr>
              <a:tr h="423921"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Beitrags-anpassung</a:t>
                      </a:r>
                      <a:endParaRPr lang="de-DE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 </a:t>
                      </a:r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 5. Jahr aufgrund von Wertentwicklung der Fonds möglich</a:t>
                      </a: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Verzicht auf Erhöhung der Beiträge</a:t>
                      </a: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Kein Verzicht auf Erhöhung der Beiträge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E8E9F0"/>
                    </a:solidFill>
                  </a:tcPr>
                </a:tc>
              </a:tr>
              <a:tr h="423921"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Überschuss-beteiligung</a:t>
                      </a:r>
                      <a:endParaRPr lang="de-DE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keine "reine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ÜB", </a:t>
                      </a:r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sondern Beteiligung an den Erträgen der Fonds</a:t>
                      </a: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keine "reine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ÜB", </a:t>
                      </a:r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Fondsprodukt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Keine 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ÜB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0489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Verzinsliche Ansammlung und</a:t>
                      </a:r>
                      <a:b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Plussumme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39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Leistungsunterschiede bei den Wettbewerbern II/II</a:t>
            </a:r>
          </a:p>
          <a:p>
            <a:pPr lvl="1"/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940307"/>
              </p:ext>
            </p:extLst>
          </p:nvPr>
        </p:nvGraphicFramePr>
        <p:xfrm>
          <a:off x="265095" y="1093288"/>
          <a:ext cx="8406633" cy="3940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1077"/>
                <a:gridCol w="1648780"/>
                <a:gridCol w="1648780"/>
                <a:gridCol w="1997972"/>
                <a:gridCol w="1870024"/>
              </a:tblGrid>
              <a:tr h="458902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>
                          <a:solidFill>
                            <a:srgbClr val="2D456B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de-DE" sz="900" b="1" i="0" u="none" strike="noStrike" dirty="0">
                        <a:solidFill>
                          <a:srgbClr val="2D456B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Gothaer</a:t>
                      </a:r>
                      <a:r>
                        <a:rPr lang="de-DE" sz="9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9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Perikon</a:t>
                      </a:r>
                      <a:endParaRPr lang="de-DE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Allianz</a:t>
                      </a:r>
                      <a:r>
                        <a:rPr lang="de-DE" sz="9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Körperschutzpolice</a:t>
                      </a:r>
                      <a:endParaRPr lang="de-DE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Swiss Life Vitalschutz </a:t>
                      </a:r>
                      <a:r>
                        <a:rPr lang="de-DE" sz="9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de-DE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IDEAL </a:t>
                      </a:r>
                      <a:r>
                        <a:rPr lang="de-DE" sz="900" b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TotalProtect</a:t>
                      </a:r>
                      <a:endParaRPr lang="de-DE" sz="9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</a:tr>
              <a:tr h="5161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Produkt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Fondsgebundene schwere Krankheiten-Versicherung 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Grundfähigkeiten-Produkt mit schwere Krankheiten Absicherung 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de-DE" sz="9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DreadDisease</a:t>
                      </a:r>
                      <a:r>
                        <a:rPr lang="de-DE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Zusatzversicherung zum Swiss Life Vitalschutz (Grundfähigkeiten-Tarif)</a:t>
                      </a:r>
                      <a:endParaRPr lang="de-DE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Risiko-LV mit Absicherung gegen den Eintritt von </a:t>
                      </a:r>
                      <a:r>
                        <a:rPr lang="de-DE" sz="900" b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schweren Erkrankungen und Tod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09056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Todesfallleistung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Optional</a:t>
                      </a:r>
                      <a:r>
                        <a:rPr lang="de-DE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in Höhe der VSU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Höhe der Versicherungssumme 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</a:tr>
              <a:tr h="309056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Überlebenszeit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 Tage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28 Tage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 Tage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89322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Anzahl Krankheiten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 – kein Catch-all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– kein Catch-all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– kein Catch-all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umfassende Krankheitsbereiche plus Catch-all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</a:tr>
              <a:tr h="458902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Erwerbsunfähigkeit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Optional</a:t>
                      </a:r>
                      <a:r>
                        <a:rPr lang="de-DE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gegen BU versicherbar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nein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nein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Erwerbsunfähigkeit in Catch-all</a:t>
                      </a:r>
                      <a:r>
                        <a:rPr lang="de-DE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enthalten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890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Rauchverhalten (Nachmeldung)</a:t>
                      </a:r>
                    </a:p>
                    <a:p>
                      <a:pPr algn="ctr" fontAlgn="b"/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notwendig</a:t>
                      </a: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Nicht notwendig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Nicht notwendig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Nicht notwendig</a:t>
                      </a: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</a:tr>
              <a:tr h="431887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Beitragsanpassung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 Verzicht auf Erhöhung der Beiträge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 Verzicht auf Erhöhung der Beiträge</a:t>
                      </a:r>
                    </a:p>
                    <a:p>
                      <a:pPr algn="ctr" fontAlgn="b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 Verzicht auf Erhöhung der Beiträge</a:t>
                      </a:r>
                    </a:p>
                    <a:p>
                      <a:pPr algn="ctr" fontAlgn="b"/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 Verzicht auf Erhöhung der Beiträge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608748"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Überschuss-beteiligung</a:t>
                      </a:r>
                      <a:endParaRPr lang="de-DE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keine "reine ÜB", sondern Beteiligung an den Erträgen der Fonds</a:t>
                      </a: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Sofortrabatt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Sofortrabatt oder Bonus zur Auswahl 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Verzinsliche Ansammlung und </a:t>
                      </a:r>
                      <a:b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de-DE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Plussumme</a:t>
                      </a:r>
                      <a:endParaRPr lang="de-DE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78BE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13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Beitragsvergleich</a:t>
            </a:r>
          </a:p>
          <a:p>
            <a:pPr lvl="1"/>
            <a:r>
              <a:rPr lang="de-DE" dirty="0"/>
              <a:t>Erwartete Hauptzielgruppe </a:t>
            </a:r>
            <a:r>
              <a:rPr lang="de-DE" b="1" dirty="0"/>
              <a:t>30-45-Jährige</a:t>
            </a:r>
          </a:p>
          <a:p>
            <a:pPr lvl="1"/>
            <a:r>
              <a:rPr lang="de-DE" dirty="0"/>
              <a:t>Erwartete Versicherungssummen </a:t>
            </a:r>
            <a:r>
              <a:rPr lang="de-DE" b="1" dirty="0"/>
              <a:t>25.000 -75.000 €</a:t>
            </a:r>
          </a:p>
          <a:p>
            <a:pPr lvl="1"/>
            <a:r>
              <a:rPr lang="de-DE" dirty="0"/>
              <a:t>Eckdaten:  Versicherungsbeginn </a:t>
            </a:r>
            <a:r>
              <a:rPr lang="de-DE" dirty="0" smtClean="0"/>
              <a:t>01.03.2019, </a:t>
            </a:r>
            <a:r>
              <a:rPr lang="de-DE" dirty="0"/>
              <a:t>Zahlungsweise monatlich, keine Dynamik, Laufzeit 15 Jahre, max. </a:t>
            </a:r>
            <a:r>
              <a:rPr lang="de-DE" dirty="0" err="1"/>
              <a:t>Endalter</a:t>
            </a:r>
            <a:r>
              <a:rPr lang="de-DE" dirty="0"/>
              <a:t> 67 Jahre</a:t>
            </a:r>
          </a:p>
          <a:p>
            <a:pPr lvl="1"/>
            <a:r>
              <a:rPr lang="de-DE" dirty="0"/>
              <a:t>Wenn möglich Todesfallleistung = Versicherungssumme, ansonsten Mindesttodesfallleistung</a:t>
            </a:r>
          </a:p>
          <a:p>
            <a:pPr lvl="1"/>
            <a:r>
              <a:rPr lang="de-DE" dirty="0"/>
              <a:t>Kaufmännischer Angestellter; 100 % Büro, Nichtraucher</a:t>
            </a:r>
          </a:p>
          <a:p>
            <a:pPr lvl="1"/>
            <a:r>
              <a:rPr lang="de-DE" dirty="0"/>
              <a:t>Keine risikorelevanten Hobbys</a:t>
            </a:r>
          </a:p>
          <a:p>
            <a:pPr marL="0" lvl="1" indent="0">
              <a:buNone/>
            </a:pPr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122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VSU 25.000 €, Laufzeit 15 Jahre, </a:t>
            </a:r>
            <a:r>
              <a:rPr lang="de-DE" dirty="0" err="1"/>
              <a:t>monatl</a:t>
            </a:r>
            <a:r>
              <a:rPr lang="de-DE" dirty="0"/>
              <a:t>. ZW</a:t>
            </a:r>
          </a:p>
          <a:p>
            <a:pPr marL="0" lvl="1" indent="0">
              <a:buNone/>
            </a:pPr>
            <a:endParaRPr lang="de-DE" dirty="0" smtClean="0"/>
          </a:p>
          <a:p>
            <a:pPr lvl="1"/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950486"/>
              </p:ext>
            </p:extLst>
          </p:nvPr>
        </p:nvGraphicFramePr>
        <p:xfrm>
          <a:off x="371790" y="1259551"/>
          <a:ext cx="8058777" cy="2025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788"/>
                <a:gridCol w="1115370"/>
                <a:gridCol w="1125412"/>
                <a:gridCol w="663195"/>
                <a:gridCol w="1004835"/>
                <a:gridCol w="1245995"/>
                <a:gridCol w="1376625"/>
                <a:gridCol w="1155557"/>
              </a:tblGrid>
              <a:tr h="193667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 EA</a:t>
                      </a: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Canada Life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Nürnberger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Zurich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Gothaer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Allianz</a:t>
                      </a:r>
                      <a:r>
                        <a:rPr lang="de-DE" sz="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*</a:t>
                      </a:r>
                      <a:endParaRPr lang="de-DE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Swiss Life</a:t>
                      </a:r>
                      <a:r>
                        <a:rPr lang="de-DE" sz="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*</a:t>
                      </a:r>
                      <a:endParaRPr lang="de-DE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IDEAL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</a:tr>
              <a:tr h="239702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30,00 € </a:t>
                      </a:r>
                      <a:r>
                        <a:rPr lang="de-DE" sz="8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*</a:t>
                      </a:r>
                      <a:endParaRPr lang="de-DE" sz="8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10,00 (7,50)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 </a:t>
                      </a:r>
                      <a:r>
                        <a:rPr lang="de-DE" sz="8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*</a:t>
                      </a:r>
                      <a:endParaRPr lang="de-DE" sz="8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18,93 €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b="1" u="none" strike="noStrike" dirty="0" smtClean="0">
                          <a:effectLst/>
                        </a:rPr>
                        <a:t>Nicht rechenbar*</a:t>
                      </a:r>
                      <a:endParaRPr lang="de-DE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26,84 (22,81)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45,90 (36,72)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effectLst/>
                        </a:rPr>
                        <a:t>16,83 €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366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30,00 € </a:t>
                      </a:r>
                      <a:r>
                        <a:rPr lang="de-DE" sz="8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*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13,54 (10,15)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22,31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b="1" u="none" strike="noStrike" dirty="0" smtClean="0">
                          <a:effectLst/>
                        </a:rPr>
                        <a:t>Nicht rechenbar*</a:t>
                      </a:r>
                      <a:endParaRPr lang="de-DE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36,55 (31,07)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58,67 (46,94)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22,38 €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3667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30,00*</a:t>
                      </a:r>
                      <a:r>
                        <a:rPr lang="de-DE" sz="10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(33,06) €</a:t>
                      </a:r>
                      <a:endParaRPr lang="de-DE" sz="8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20,13 (15,10)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27,75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none" strike="noStrike" dirty="0" smtClean="0">
                          <a:effectLst/>
                        </a:rPr>
                        <a:t>Nicht rechenbar*</a:t>
                      </a:r>
                      <a:endParaRPr lang="de-DE" sz="8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57,88 (49,19)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86,98 (69,58)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31,37 €</a:t>
                      </a: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7566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37,07 (44,98) 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30,90 (23,17)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35,67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u="none" strike="noStrike" dirty="0" smtClean="0">
                          <a:effectLst/>
                        </a:rPr>
                        <a:t>Nicht rechenbar*</a:t>
                      </a:r>
                      <a:endParaRPr lang="de-DE" sz="8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101,15 (85,97)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145,72 (116,58)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45,46 €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2252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*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Mindestbeitrag      </a:t>
                      </a:r>
                    </a:p>
                    <a:p>
                      <a:pPr algn="r" fontAlgn="b"/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mit 100% TFS; </a:t>
                      </a:r>
                    </a:p>
                    <a:p>
                      <a:pPr algn="r" fontAlgn="b"/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In Klammern: mit EU und Pflege</a:t>
                      </a:r>
                      <a:endParaRPr lang="de-DE" sz="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Arial" charset="0"/>
                        <a:buNone/>
                      </a:pP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*VSU</a:t>
                      </a: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25.812 </a:t>
                      </a: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€</a:t>
                      </a:r>
                    </a:p>
                    <a:p>
                      <a:pPr marL="0" indent="0" algn="r" fontAlgn="b">
                        <a:buFont typeface="Arial" charset="0"/>
                        <a:buNone/>
                      </a:pP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100% TFS</a:t>
                      </a:r>
                    </a:p>
                    <a:p>
                      <a:pPr marL="0" indent="0" algn="r" fontAlgn="b">
                        <a:buFont typeface="Arial" charset="0"/>
                        <a:buNone/>
                      </a:pP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B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rutto(Netto) Beitrag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Inkl. 100% TFS und 100%</a:t>
                      </a: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EU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* Mindestbeitrag 30 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€, </a:t>
                      </a:r>
                      <a:r>
                        <a:rPr kumimoji="0" lang="de-D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 TFS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*nur nach Rente rechenbar  2.083,33 € pro Monat </a:t>
                      </a:r>
                      <a:r>
                        <a:rPr lang="de-DE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≙ VSU 24.996,96 €</a:t>
                      </a:r>
                    </a:p>
                    <a:p>
                      <a:pPr algn="r" fontAlgn="b"/>
                      <a:r>
                        <a:rPr lang="de-DE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Brutto</a:t>
                      </a:r>
                      <a:r>
                        <a:rPr lang="de-DE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(Netto) Beitrag</a:t>
                      </a:r>
                      <a:r>
                        <a:rPr lang="de-DE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*Nur nach Rente rechenbar </a:t>
                      </a:r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2.083,33 € pro Monat </a:t>
                      </a:r>
                      <a:b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12-fache Monatsrente (DD)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rutto (Netto)</a:t>
                      </a: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Beitrag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6922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Legende:</a:t>
                      </a:r>
                      <a:r>
                        <a:rPr lang="de-DE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/>
                      </a:r>
                      <a:br>
                        <a:rPr lang="de-DE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de-DE" sz="800" b="1" i="0" u="none" strike="noStrike" dirty="0" smtClean="0">
                          <a:solidFill>
                            <a:srgbClr val="9BC31E"/>
                          </a:solidFill>
                          <a:effectLst/>
                          <a:latin typeface="Arial"/>
                        </a:rPr>
                        <a:t>teurer</a:t>
                      </a:r>
                      <a:r>
                        <a:rPr lang="de-DE" sz="800" b="1" i="0" u="none" strike="noStrike" baseline="0" dirty="0" smtClean="0">
                          <a:solidFill>
                            <a:srgbClr val="9BC31E"/>
                          </a:solidFill>
                          <a:effectLst/>
                          <a:latin typeface="Arial"/>
                        </a:rPr>
                        <a:t> als IDEAL</a:t>
                      </a:r>
                    </a:p>
                    <a:p>
                      <a:pPr algn="l" fontAlgn="b"/>
                      <a:r>
                        <a:rPr lang="de-DE" sz="800" b="1" i="0" u="none" strike="noStrike" baseline="0" dirty="0" smtClean="0">
                          <a:solidFill>
                            <a:srgbClr val="F59B69"/>
                          </a:solidFill>
                          <a:effectLst/>
                          <a:latin typeface="Arial"/>
                        </a:rPr>
                        <a:t>günstiger als IDEAL</a:t>
                      </a:r>
                      <a:endParaRPr lang="de-DE" sz="8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>
          <a:xfrm>
            <a:off x="221070" y="3904472"/>
            <a:ext cx="877221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1C8294"/>
                </a:solidFill>
              </a:rPr>
              <a:t>Niedrige Versicherungssummen sind aufgrund hoher Mindestbeiträge gar nicht </a:t>
            </a:r>
            <a:r>
              <a:rPr lang="de-DE" sz="1600" dirty="0" smtClean="0">
                <a:solidFill>
                  <a:srgbClr val="1C8294"/>
                </a:solidFill>
              </a:rPr>
              <a:t>rechenbar.</a:t>
            </a:r>
            <a:endParaRPr lang="de-DE" sz="1600" dirty="0">
              <a:solidFill>
                <a:srgbClr val="1C82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38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900000">
              <a:tabLst>
                <a:tab pos="900000" algn="l"/>
              </a:tabLst>
            </a:pPr>
            <a:r>
              <a:rPr lang="de-DE" dirty="0"/>
              <a:t>VSU 50.000 €, Laufzeit 15 Jahre, </a:t>
            </a:r>
            <a:r>
              <a:rPr lang="de-DE" dirty="0" err="1"/>
              <a:t>monatl</a:t>
            </a:r>
            <a:r>
              <a:rPr lang="de-DE" dirty="0"/>
              <a:t>. ZW</a:t>
            </a:r>
          </a:p>
          <a:p>
            <a:pPr marL="0" lvl="1" indent="0">
              <a:buNone/>
            </a:pPr>
            <a:endParaRPr lang="de-DE" dirty="0" smtClean="0"/>
          </a:p>
          <a:p>
            <a:pPr lvl="1"/>
            <a:endParaRPr lang="de-DE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717937"/>
              </p:ext>
            </p:extLst>
          </p:nvPr>
        </p:nvGraphicFramePr>
        <p:xfrm>
          <a:off x="260506" y="1605915"/>
          <a:ext cx="8672479" cy="19893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955"/>
                <a:gridCol w="1240006"/>
                <a:gridCol w="1076479"/>
                <a:gridCol w="990628"/>
                <a:gridCol w="1349279"/>
                <a:gridCol w="1256044"/>
                <a:gridCol w="1276140"/>
                <a:gridCol w="1235948"/>
              </a:tblGrid>
              <a:tr h="324199">
                <a:tc>
                  <a:txBody>
                    <a:bodyPr/>
                    <a:lstStyle/>
                    <a:p>
                      <a:pPr marL="0" marR="0" indent="0" algn="ct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 EA</a:t>
                      </a:r>
                      <a:endParaRPr lang="de-DE" sz="10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Canada Life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Nürnberger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Zurich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Gothaer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Allianz*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Swiss Life*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IDEAL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</a:tr>
              <a:tr h="1866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rgbClr val="575757"/>
                          </a:solidFill>
                          <a:effectLst/>
                        </a:rPr>
                        <a:t>30</a:t>
                      </a:r>
                      <a:endParaRPr lang="de-DE" sz="1000" b="1" i="0" u="none" strike="noStrike" dirty="0">
                        <a:solidFill>
                          <a:srgbClr val="5757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30,00 </a:t>
                      </a:r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€*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17,49 (13,12)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26,85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effectLst/>
                        </a:rPr>
                        <a:t>Nicht rechenbar*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52,42 (44,56)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88,79 (71,03)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32,66 €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66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rgbClr val="575757"/>
                          </a:solidFill>
                          <a:effectLst/>
                        </a:rPr>
                        <a:t>35</a:t>
                      </a:r>
                      <a:endParaRPr lang="de-DE" sz="1000" b="1" i="0" u="none" strike="noStrike" dirty="0">
                        <a:solidFill>
                          <a:srgbClr val="5757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34,05 (39,14) € 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25,09 (18,82)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33,63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effectLst/>
                        </a:rPr>
                        <a:t>Nicht rechenbar*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71,84 (61,06)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114,33 (91,47) 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43,76 €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66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rgbClr val="575757"/>
                          </a:solidFill>
                          <a:effectLst/>
                        </a:rPr>
                        <a:t>40</a:t>
                      </a:r>
                      <a:endParaRPr lang="de-DE" sz="1000" b="1" i="0" u="none" strike="noStrike" dirty="0">
                        <a:solidFill>
                          <a:srgbClr val="5757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46,28 (55,26)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38,26 (28,69)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44,49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33,23 €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114,52 (97,34)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170,97 (136,78)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61,74 €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86660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rgbClr val="575757"/>
                          </a:solidFill>
                          <a:effectLst/>
                        </a:rPr>
                        <a:t>45</a:t>
                      </a:r>
                      <a:endParaRPr lang="de-DE" sz="1000" b="1" i="0" u="none" strike="noStrike" dirty="0">
                        <a:solidFill>
                          <a:srgbClr val="5757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63,55 (79,35)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59,81 (44,86)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60,34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48,81 €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201,03 (170,88)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288,43 (230,74)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89,92 €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2007"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*Mindestbeitrag mit 100% TFS; (mit EU und Pflege)</a:t>
                      </a:r>
                      <a:endParaRPr lang="de-DE" sz="8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100% TFS Brutto(Netto) Beitrag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Inkl. 100% TFS und 100% EU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* Mindestbeitrag 30 €, 100% TFS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*nur nach Rente rechenbar 4.166,66 € pro Monat </a:t>
                      </a:r>
                      <a:r>
                        <a:rPr lang="de-DE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≙ VSU 49.992,92 € Brutto</a:t>
                      </a:r>
                      <a:r>
                        <a:rPr lang="de-DE" sz="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(Netto) Beitrag</a:t>
                      </a:r>
                      <a:r>
                        <a:rPr lang="de-DE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*Nur nach Rente rechenbar 4166,66</a:t>
                      </a:r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€ pro Monat </a:t>
                      </a:r>
                      <a:b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12-fache Monatsrente (DD)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rutto (Netto)</a:t>
                      </a: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Beitrag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21341"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800" b="1" i="0" u="none" strike="noStrike" dirty="0" smtClean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Legende:</a:t>
                      </a:r>
                      <a:br>
                        <a:rPr lang="de-DE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r>
                        <a:rPr lang="de-DE" sz="800" b="1" i="0" u="none" strike="noStrike" dirty="0" smtClean="0">
                          <a:solidFill>
                            <a:srgbClr val="9BC31E"/>
                          </a:solidFill>
                          <a:effectLst/>
                          <a:latin typeface="Arial"/>
                        </a:rPr>
                        <a:t>teurer</a:t>
                      </a:r>
                      <a:r>
                        <a:rPr lang="de-DE" sz="800" b="1" i="0" u="none" strike="noStrike" baseline="0" dirty="0" smtClean="0">
                          <a:solidFill>
                            <a:srgbClr val="9BC31E"/>
                          </a:solidFill>
                          <a:effectLst/>
                          <a:latin typeface="Arial"/>
                        </a:rPr>
                        <a:t> als IDEAL</a:t>
                      </a:r>
                    </a:p>
                    <a:p>
                      <a:pPr marL="0" marR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1" i="0" u="none" strike="noStrike" baseline="0" dirty="0" smtClean="0">
                          <a:solidFill>
                            <a:srgbClr val="F59B69"/>
                          </a:solidFill>
                          <a:effectLst/>
                          <a:latin typeface="Arial"/>
                        </a:rPr>
                        <a:t>günstiger als IDEAL</a:t>
                      </a:r>
                      <a:endParaRPr lang="de-DE" sz="800" b="1" i="0" u="none" strike="noStrike" dirty="0" smtClean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09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900000">
              <a:tabLst>
                <a:tab pos="900000" algn="l"/>
              </a:tabLst>
            </a:pPr>
            <a:r>
              <a:rPr lang="de-DE" dirty="0"/>
              <a:t>VSU 75.000 €, Laufzeit 15 Jahre, </a:t>
            </a:r>
            <a:r>
              <a:rPr lang="de-DE" dirty="0" err="1"/>
              <a:t>monatl</a:t>
            </a:r>
            <a:r>
              <a:rPr lang="de-DE" dirty="0"/>
              <a:t>. ZW</a:t>
            </a:r>
          </a:p>
          <a:p>
            <a:pPr marL="0" lvl="1" indent="0">
              <a:buNone/>
            </a:pPr>
            <a:endParaRPr lang="de-DE" dirty="0" smtClean="0"/>
          </a:p>
          <a:p>
            <a:pPr lvl="1"/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40057"/>
              </p:ext>
            </p:extLst>
          </p:nvPr>
        </p:nvGraphicFramePr>
        <p:xfrm>
          <a:off x="261256" y="1197255"/>
          <a:ext cx="8521004" cy="20446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341"/>
                <a:gridCol w="1121174"/>
                <a:gridCol w="1330514"/>
                <a:gridCol w="653422"/>
                <a:gridCol w="902691"/>
                <a:gridCol w="1269719"/>
                <a:gridCol w="1487952"/>
                <a:gridCol w="1458191"/>
              </a:tblGrid>
              <a:tr h="172908">
                <a:tc>
                  <a:txBody>
                    <a:bodyPr/>
                    <a:lstStyle/>
                    <a:p>
                      <a:pPr marL="0" marR="0" indent="0" algn="ct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EA</a:t>
                      </a:r>
                      <a:endParaRPr lang="de-DE" sz="10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Canada Life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Nürnberger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Zurich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Gothaer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Allianz*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Swiss </a:t>
                      </a:r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Life</a:t>
                      </a:r>
                      <a:r>
                        <a:rPr lang="de-DE" sz="8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*</a:t>
                      </a:r>
                      <a:endParaRPr lang="de-DE" sz="8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IDEAL</a:t>
                      </a:r>
                      <a:endParaRPr lang="de-DE" sz="1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4678AA"/>
                    </a:solidFill>
                  </a:tcPr>
                </a:tc>
              </a:tr>
              <a:tr h="154372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rgbClr val="575757"/>
                          </a:solidFill>
                          <a:effectLst/>
                        </a:rPr>
                        <a:t>30</a:t>
                      </a:r>
                      <a:endParaRPr lang="de-DE" sz="1000" b="1" i="0" u="none" strike="noStrike" dirty="0">
                        <a:solidFill>
                          <a:srgbClr val="5757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33,59 (38,42)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 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25,24 (18,93)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34,79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b="1" u="none" strike="noStrike" dirty="0" smtClean="0">
                          <a:effectLst/>
                        </a:rPr>
                        <a:t>Nicht rechenbar*</a:t>
                      </a:r>
                      <a:endParaRPr lang="de-DE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62,66 (53,26)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116,25 (93,00)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48,49 €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484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rgbClr val="575757"/>
                          </a:solidFill>
                          <a:effectLst/>
                        </a:rPr>
                        <a:t>35</a:t>
                      </a:r>
                      <a:endParaRPr lang="de-DE" sz="1000" b="1" i="0" u="none" strike="noStrike" dirty="0">
                        <a:solidFill>
                          <a:srgbClr val="5757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45,57 (53,21)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36,63 (27,47)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44,96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32,53 €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85,96 (73,06)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149,96 (119,97)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65,13 €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484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>
                          <a:solidFill>
                            <a:srgbClr val="575757"/>
                          </a:solidFill>
                          <a:effectLst/>
                        </a:rPr>
                        <a:t>40</a:t>
                      </a:r>
                      <a:endParaRPr lang="de-DE" sz="1000" b="1" i="0" u="none" strike="noStrike">
                        <a:solidFill>
                          <a:srgbClr val="5757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63,99 (77,45)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56,40 (42,30)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61,25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46,62 €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137,17 (116,60)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224,72 (179,77)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92,10 €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4841"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1" u="none" strike="noStrike" dirty="0">
                          <a:solidFill>
                            <a:srgbClr val="575757"/>
                          </a:solidFill>
                          <a:effectLst/>
                        </a:rPr>
                        <a:t>45</a:t>
                      </a:r>
                      <a:endParaRPr lang="de-DE" sz="1000" b="1" i="0" u="none" strike="noStrike" dirty="0">
                        <a:solidFill>
                          <a:srgbClr val="5757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90,03 (113,72)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88,71</a:t>
                      </a:r>
                      <a:r>
                        <a:rPr lang="de-DE" sz="1000" b="1" u="none" strike="noStrike" baseline="0" dirty="0" smtClean="0">
                          <a:solidFill>
                            <a:srgbClr val="F59B69"/>
                          </a:solidFill>
                          <a:effectLst/>
                        </a:rPr>
                        <a:t> (</a:t>
                      </a:r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66,53)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F59B69"/>
                          </a:solidFill>
                          <a:effectLst/>
                        </a:rPr>
                        <a:t>85,01 </a:t>
                      </a:r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solidFill>
                            <a:srgbClr val="F59B69"/>
                          </a:solidFill>
                          <a:effectLst/>
                        </a:rPr>
                        <a:t>69,99 €</a:t>
                      </a:r>
                      <a:endParaRPr lang="de-DE" sz="1000" b="1" i="0" u="none" strike="noStrike" dirty="0">
                        <a:solidFill>
                          <a:srgbClr val="F59B69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 241,00 (204,85)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 smtClean="0">
                          <a:solidFill>
                            <a:srgbClr val="9BC31E"/>
                          </a:solidFill>
                          <a:effectLst/>
                        </a:rPr>
                        <a:t>379,78 (303,82) </a:t>
                      </a:r>
                      <a:r>
                        <a:rPr lang="de-DE" sz="1000" b="1" u="none" strike="noStrike" dirty="0">
                          <a:solidFill>
                            <a:srgbClr val="9BC31E"/>
                          </a:solidFill>
                          <a:effectLst/>
                        </a:rPr>
                        <a:t>€</a:t>
                      </a:r>
                      <a:endParaRPr lang="de-DE" sz="1000" b="1" i="0" u="none" strike="noStrike" dirty="0">
                        <a:solidFill>
                          <a:srgbClr val="9BC31E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000" b="1" u="none" strike="noStrike" dirty="0">
                          <a:effectLst/>
                        </a:rPr>
                        <a:t>134,38 €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90245">
                <a:tc>
                  <a:txBody>
                    <a:bodyPr/>
                    <a:lstStyle/>
                    <a:p>
                      <a:pPr algn="r" fontAlgn="b"/>
                      <a:endParaRPr lang="de-DE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mit 100% TFS;        (mit EU und Pflege)</a:t>
                      </a:r>
                      <a:endParaRPr lang="de-DE" sz="8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100% TFS Brutto(Netto) Beitrag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Inkl. 100% TFS und 100% EU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* Mindestbeitrag 30 </a:t>
                      </a:r>
                      <a:r>
                        <a:rPr kumimoji="0" lang="de-D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€, 100% TFS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kumimoji="0" lang="de-D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*nur nach Rente rechenbar</a:t>
                      </a:r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5.000 €  max. pro Monat</a:t>
                      </a:r>
                      <a:b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de-DE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≙ VSU 60.000 €</a:t>
                      </a:r>
                    </a:p>
                    <a:p>
                      <a:pPr marL="0" algn="r" defTabSz="914400" rtl="0" eaLnBrk="1" fontAlgn="b" latinLnBrk="0" hangingPunct="1"/>
                      <a:r>
                        <a:rPr lang="de-DE" sz="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Brutto (Netto) Beitrag  </a:t>
                      </a:r>
                      <a:endParaRPr lang="de-DE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fontAlgn="b">
                        <a:buFont typeface="Arial" charset="0"/>
                        <a:buNone/>
                      </a:pP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*Nur nach Rente rechenbar 5.500</a:t>
                      </a:r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€ pro Monat, max. 66.000</a:t>
                      </a:r>
                      <a:r>
                        <a:rPr lang="de-DE" sz="80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€ Jahresrente </a:t>
                      </a:r>
                      <a:r>
                        <a:rPr lang="de-DE" sz="800" u="none" strike="noStrike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absicherbar</a:t>
                      </a:r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b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de-DE" sz="8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12-fache Monatsrente (DD)</a:t>
                      </a:r>
                    </a:p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rutto (Netto)</a:t>
                      </a:r>
                      <a:r>
                        <a:rPr lang="de-DE" sz="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de-DE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Beitrag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e-DE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6122">
                <a:tc>
                  <a:txBody>
                    <a:bodyPr/>
                    <a:lstStyle/>
                    <a:p>
                      <a:pPr algn="l" fontAlgn="b"/>
                      <a:endParaRPr lang="de-DE" sz="1000" b="1" i="0" u="none" strike="noStrike" dirty="0">
                        <a:solidFill>
                          <a:srgbClr val="2D456B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de-DE" sz="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Legende:</a:t>
                      </a:r>
                      <a:br>
                        <a:rPr kumimoji="0" lang="de-DE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</a:br>
                      <a:r>
                        <a:rPr kumimoji="0" lang="de-D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BC31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teurer  als IDEAL</a:t>
                      </a:r>
                    </a:p>
                    <a:p>
                      <a:pPr marL="0" marR="0" lvl="0" indent="0" algn="l" defTabSz="90489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59B69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günstiger als IDEAL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57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Marktvergleich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Fazit</a:t>
            </a:r>
          </a:p>
          <a:p>
            <a:pPr lvl="1"/>
            <a:r>
              <a:rPr lang="de-DE" sz="1600" dirty="0"/>
              <a:t>Es gibt zwar günstigere Tarife bei den Wettbewerbern</a:t>
            </a:r>
          </a:p>
          <a:p>
            <a:pPr lvl="1"/>
            <a:r>
              <a:rPr lang="de-DE" sz="1600" dirty="0"/>
              <a:t>Dies hat jedoch Gründe:</a:t>
            </a:r>
          </a:p>
          <a:p>
            <a:pPr lvl="2"/>
            <a:r>
              <a:rPr lang="de-DE" sz="1600" dirty="0"/>
              <a:t>Bestimmte Anzahl von Krankheiten – aber kein </a:t>
            </a:r>
            <a:r>
              <a:rPr lang="de-DE" sz="1600" dirty="0" smtClean="0"/>
              <a:t>Catch-all</a:t>
            </a:r>
          </a:p>
          <a:p>
            <a:pPr lvl="2"/>
            <a:r>
              <a:rPr lang="de-DE" sz="1600" dirty="0"/>
              <a:t>Fehlende oder sehr geringe Todesfallleistung</a:t>
            </a:r>
          </a:p>
          <a:p>
            <a:pPr lvl="2"/>
            <a:r>
              <a:rPr lang="de-DE" sz="1600" dirty="0"/>
              <a:t>Erwerbsunfähigkeit meist lediglich als Zusatzoption </a:t>
            </a:r>
            <a:endParaRPr lang="de-DE" sz="1600" dirty="0" smtClean="0"/>
          </a:p>
          <a:p>
            <a:pPr lvl="2"/>
            <a:r>
              <a:rPr lang="de-DE" sz="1600" dirty="0" smtClean="0"/>
              <a:t>Zahlung </a:t>
            </a:r>
            <a:r>
              <a:rPr lang="de-DE" sz="1600" dirty="0"/>
              <a:t>der Leistung erst ab einer bestimmten </a:t>
            </a:r>
            <a:r>
              <a:rPr lang="de-DE" sz="1600" dirty="0" smtClean="0"/>
              <a:t>Überlebenszeit</a:t>
            </a:r>
            <a:endParaRPr lang="de-DE" sz="1600" dirty="0"/>
          </a:p>
          <a:p>
            <a:pPr lvl="2"/>
            <a:r>
              <a:rPr lang="de-DE" sz="1600" dirty="0" smtClean="0"/>
              <a:t>Fondsprodukte</a:t>
            </a:r>
            <a:r>
              <a:rPr lang="de-DE" sz="1600" dirty="0"/>
              <a:t>, Beitragsanpassung bei schlechter Fondsentwicklung möglich</a:t>
            </a:r>
          </a:p>
          <a:p>
            <a:pPr lvl="2"/>
            <a:r>
              <a:rPr lang="de-DE" sz="1600" dirty="0" smtClean="0"/>
              <a:t>Keine </a:t>
            </a:r>
            <a:r>
              <a:rPr lang="de-DE" sz="1600" dirty="0"/>
              <a:t>Überschussbeteiligung bzw. abhängig von </a:t>
            </a:r>
            <a:r>
              <a:rPr lang="de-DE" sz="1600" dirty="0" smtClean="0"/>
              <a:t>Fondsentwicklung</a:t>
            </a:r>
          </a:p>
          <a:p>
            <a:pPr lvl="2"/>
            <a:r>
              <a:rPr lang="de-DE" sz="1600" dirty="0" smtClean="0"/>
              <a:t>Zusatzprodukte </a:t>
            </a:r>
            <a:r>
              <a:rPr lang="de-DE" sz="1600" dirty="0"/>
              <a:t>zu bspw. BU </a:t>
            </a:r>
            <a:r>
              <a:rPr lang="de-DE" sz="1600" dirty="0">
                <a:sym typeface="Wingdings" panose="05000000000000000000" pitchFamily="2" charset="2"/>
              </a:rPr>
              <a:t></a:t>
            </a:r>
            <a:r>
              <a:rPr lang="de-DE" sz="1600" dirty="0"/>
              <a:t> nicht als Hauptversicherung </a:t>
            </a:r>
            <a:r>
              <a:rPr lang="de-DE" sz="1600" dirty="0" smtClean="0"/>
              <a:t>abschließbar</a:t>
            </a:r>
            <a:endParaRPr lang="de-DE" sz="1600" dirty="0"/>
          </a:p>
          <a:p>
            <a:pPr lvl="1"/>
            <a:r>
              <a:rPr lang="de-DE" sz="1600" dirty="0"/>
              <a:t>Grundfähigkeitstarife sind teurer als reine DD-Tarife, jedoch auch teurer als die </a:t>
            </a:r>
            <a:r>
              <a:rPr lang="de-DE" sz="1600" dirty="0" smtClean="0"/>
              <a:t>IDEAL </a:t>
            </a:r>
            <a:r>
              <a:rPr lang="de-DE" sz="1600" dirty="0" err="1" smtClean="0"/>
              <a:t>TotalProtect</a:t>
            </a:r>
            <a:r>
              <a:rPr lang="de-DE" sz="1600" dirty="0"/>
              <a:t>, die im Vergleich noch umfangreichere Leistungen hat als die </a:t>
            </a:r>
            <a:r>
              <a:rPr lang="de-DE" sz="1600" dirty="0" smtClean="0"/>
              <a:t>Grundfähigkeitstarife </a:t>
            </a:r>
            <a:r>
              <a:rPr lang="de-DE" sz="1600" dirty="0" smtClean="0">
                <a:sym typeface="Wingdings" panose="05000000000000000000" pitchFamily="2" charset="2"/>
              </a:rPr>
              <a:t> Grundfähigkeitstarife zahlen eine Rente, was auch zu höheren Preisen führt</a:t>
            </a:r>
            <a:endParaRPr lang="de-DE" sz="1600" dirty="0"/>
          </a:p>
          <a:p>
            <a:pPr marL="0" lvl="1" indent="0">
              <a:buNone/>
            </a:pPr>
            <a:endParaRPr lang="de-DE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612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Zusammenfassung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Zusammenfassung</a:t>
            </a:r>
          </a:p>
          <a:p>
            <a:pPr lvl="1"/>
            <a:r>
              <a:rPr lang="de-DE" dirty="0"/>
              <a:t>Schwere Krankheiten können jeden treffen</a:t>
            </a:r>
          </a:p>
          <a:p>
            <a:pPr lvl="1"/>
            <a:r>
              <a:rPr lang="de-DE" dirty="0"/>
              <a:t>Sie sind heute häufig kein Todesurteil mehr, aber bedeuten meist eine dauerhafte Beeinträchtigung der Gesundheit</a:t>
            </a:r>
          </a:p>
          <a:p>
            <a:pPr lvl="1"/>
            <a:r>
              <a:rPr lang="de-DE" dirty="0" smtClean="0"/>
              <a:t>IDEAL </a:t>
            </a:r>
            <a:r>
              <a:rPr lang="de-DE" dirty="0" err="1" smtClean="0"/>
              <a:t>TotalProtect</a:t>
            </a:r>
            <a:r>
              <a:rPr lang="de-DE" dirty="0" smtClean="0"/>
              <a:t> </a:t>
            </a:r>
            <a:r>
              <a:rPr lang="de-DE" dirty="0"/>
              <a:t>leistet nicht nur bei bestimmten, sondern </a:t>
            </a:r>
            <a:r>
              <a:rPr lang="de-DE" u="sng" dirty="0"/>
              <a:t>allen</a:t>
            </a:r>
            <a:r>
              <a:rPr lang="de-DE" dirty="0"/>
              <a:t> schweren </a:t>
            </a:r>
            <a:r>
              <a:rPr lang="de-DE" dirty="0" smtClean="0"/>
              <a:t>und dauerhaften Erkrankungen</a:t>
            </a:r>
            <a:endParaRPr lang="de-DE" dirty="0"/>
          </a:p>
          <a:p>
            <a:pPr lvl="1"/>
            <a:r>
              <a:rPr lang="de-DE" dirty="0"/>
              <a:t>Auch im Todesfall gibt es vollen Versicherungsschutz – ohne </a:t>
            </a:r>
            <a:r>
              <a:rPr lang="de-DE" dirty="0" smtClean="0"/>
              <a:t>Überlebenszeit</a:t>
            </a:r>
            <a:endParaRPr lang="de-DE" dirty="0"/>
          </a:p>
          <a:p>
            <a:pPr marL="0" lvl="1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1663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4" name="id_abschluss"/>
          <p:cNvSpPr>
            <a:spLocks noGrp="1" noChangeArrowheads="1"/>
          </p:cNvSpPr>
          <p:nvPr>
            <p:ph sz="quarter" idx="10"/>
          </p:nvPr>
        </p:nvSpPr>
        <p:spPr>
          <a:prstGeom prst="rect">
            <a:avLst/>
          </a:prstGeom>
          <a:noFill/>
          <a:ln/>
        </p:spPr>
        <p:txBody>
          <a:bodyPr/>
          <a:lstStyle/>
          <a:p>
            <a:r>
              <a:rPr lang="de-DE" dirty="0"/>
              <a:t>Vielen Dank für Ihre Aufmerksamkeit!</a:t>
            </a:r>
          </a:p>
        </p:txBody>
      </p:sp>
      <p:sp>
        <p:nvSpPr>
          <p:cNvPr id="4" name="id_adresse"/>
          <p:cNvSpPr txBox="1"/>
          <p:nvPr/>
        </p:nvSpPr>
        <p:spPr>
          <a:xfrm>
            <a:off x="981075" y="2557462"/>
            <a:ext cx="5048249" cy="226218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266700" lvl="1" indent="-266700">
              <a:lnSpc>
                <a:spcPct val="100000"/>
              </a:lnSpc>
              <a:spcBef>
                <a:spcPts val="7000"/>
              </a:spcBef>
              <a:buClr>
                <a:schemeClr val="tx2">
                  <a:lumMod val="50000"/>
                </a:schemeClr>
              </a:buClr>
              <a:buFont typeface="Wingdings" pitchFamily="2" charset="2"/>
              <a:buChar char="n"/>
            </a:pPr>
            <a:r>
              <a:rPr lang="de-DE" sz="1800" dirty="0">
                <a:solidFill>
                  <a:schemeClr val="tx1"/>
                </a:solidFill>
              </a:rPr>
              <a:t>IDEAL Versicherung </a:t>
            </a:r>
            <a:br>
              <a:rPr lang="de-DE" sz="1800" dirty="0">
                <a:solidFill>
                  <a:schemeClr val="tx1"/>
                </a:solidFill>
              </a:rPr>
            </a:br>
            <a:r>
              <a:rPr lang="de-DE" sz="1800" dirty="0">
                <a:solidFill>
                  <a:schemeClr val="tx1"/>
                </a:solidFill>
              </a:rPr>
              <a:t>Kochstraße 26 • 10969 Berlin</a:t>
            </a:r>
            <a:br>
              <a:rPr lang="de-DE" sz="1800" dirty="0">
                <a:solidFill>
                  <a:schemeClr val="tx1"/>
                </a:solidFill>
              </a:rPr>
            </a:br>
            <a:r>
              <a:rPr lang="de-DE" sz="1800" dirty="0">
                <a:solidFill>
                  <a:schemeClr val="tx1"/>
                </a:solidFill>
              </a:rPr>
              <a:t>info@ideal-versicherung.de</a:t>
            </a:r>
            <a:br>
              <a:rPr lang="de-DE" sz="1800" dirty="0">
                <a:solidFill>
                  <a:schemeClr val="tx1"/>
                </a:solidFill>
              </a:rPr>
            </a:br>
            <a:r>
              <a:rPr lang="de-DE" sz="1800" dirty="0">
                <a:solidFill>
                  <a:schemeClr val="tx1"/>
                </a:solidFill>
              </a:rPr>
              <a:t>www.ideal-versicherung.de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IDEAL">
      <a:dk1>
        <a:sysClr val="windowText" lastClr="000000"/>
      </a:dk1>
      <a:lt1>
        <a:sysClr val="window" lastClr="FFFFFF"/>
      </a:lt1>
      <a:dk2>
        <a:srgbClr val="6D8EC2"/>
      </a:dk2>
      <a:lt2>
        <a:srgbClr val="B9A99F"/>
      </a:lt2>
      <a:accent1>
        <a:srgbClr val="2A569D"/>
      </a:accent1>
      <a:accent2>
        <a:srgbClr val="454C4C"/>
      </a:accent2>
      <a:accent3>
        <a:srgbClr val="BE7A72"/>
      </a:accent3>
      <a:accent4>
        <a:srgbClr val="FFCC00"/>
      </a:accent4>
      <a:accent5>
        <a:srgbClr val="99CC00"/>
      </a:accent5>
      <a:accent6>
        <a:srgbClr val="FF9900"/>
      </a:accent6>
      <a:hlink>
        <a:srgbClr val="2A569D"/>
      </a:hlink>
      <a:folHlink>
        <a:srgbClr val="6D8EC2"/>
      </a:folHlink>
    </a:clrScheme>
    <a:fontScheme name="IDEAL_Präsentationsvorlage_Tag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2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12700" cap="flat" cmpd="sng" algn="ctr">
          <a:solidFill>
            <a:schemeClr val="tx2">
              <a:lumMod val="50000"/>
            </a:schemeClr>
          </a:solidFill>
          <a:prstDash val="solid"/>
          <a:round/>
          <a:headEnd type="none" w="med" len="med"/>
          <a:tailEnd type="none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/>
      <a:bodyPr vert="horz" wrap="square" lIns="0" tIns="0" rIns="0" bIns="0" rtlCol="0" anchor="t" anchorCtr="0">
        <a:noAutofit/>
      </a:bodyPr>
      <a:lstStyle>
        <a:defPPr defTabSz="900000">
          <a:lnSpc>
            <a:spcPct val="100000"/>
          </a:lnSpc>
          <a:spcBef>
            <a:spcPts val="0"/>
          </a:spcBef>
          <a:spcAft>
            <a:spcPts val="0"/>
          </a:spcAft>
          <a:buClr>
            <a:schemeClr val="tx2">
              <a:lumMod val="50000"/>
            </a:schemeClr>
          </a:buClr>
          <a:buSzPct val="90000"/>
          <a:tabLst>
            <a:tab pos="900000" algn="l"/>
            <a:tab pos="1800000" algn="l"/>
          </a:tabLst>
          <a:defRPr sz="180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IDEAL_Präsentationsvorlage_Tag 1">
        <a:dk1>
          <a:srgbClr val="333939"/>
        </a:dk1>
        <a:lt1>
          <a:srgbClr val="FFFFFF"/>
        </a:lt1>
        <a:dk2>
          <a:srgbClr val="2C446A"/>
        </a:dk2>
        <a:lt2>
          <a:srgbClr val="595959"/>
        </a:lt2>
        <a:accent1>
          <a:srgbClr val="CDDBF1"/>
        </a:accent1>
        <a:accent2>
          <a:srgbClr val="333939"/>
        </a:accent2>
        <a:accent3>
          <a:srgbClr val="FFFFFF"/>
        </a:accent3>
        <a:accent4>
          <a:srgbClr val="2A2F2F"/>
        </a:accent4>
        <a:accent5>
          <a:srgbClr val="E3EAF7"/>
        </a:accent5>
        <a:accent6>
          <a:srgbClr val="2D3333"/>
        </a:accent6>
        <a:hlink>
          <a:srgbClr val="2C446A"/>
        </a:hlink>
        <a:folHlink>
          <a:srgbClr val="B9A9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ank.potm" id="{67CF2A62-E22C-4EFF-93E7-06A210789BA1}" vid="{49004571-2706-4E8B-8A98-80AB01DD9F9E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3504</Words>
  <Application>Microsoft Office PowerPoint</Application>
  <PresentationFormat>Bildschirmpräsentation (16:10)</PresentationFormat>
  <Paragraphs>873</Paragraphs>
  <Slides>70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70</vt:i4>
      </vt:variant>
    </vt:vector>
  </HeadingPairs>
  <TitlesOfParts>
    <vt:vector size="71" baseType="lpstr">
      <vt:lpstr>blank</vt:lpstr>
      <vt:lpstr>Vertriebspräsentation IDEAL TotalProtect</vt:lpstr>
      <vt:lpstr>PowerPoint-Präsentation</vt:lpstr>
      <vt:lpstr>Einführung</vt:lpstr>
      <vt:lpstr>Einführung</vt:lpstr>
      <vt:lpstr>Einführung</vt:lpstr>
      <vt:lpstr>Einführung</vt:lpstr>
      <vt:lpstr>Einführung</vt:lpstr>
      <vt:lpstr>Einführung</vt:lpstr>
      <vt:lpstr>Einführung</vt:lpstr>
      <vt:lpstr>Einführung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Produktvorstellung</vt:lpstr>
      <vt:lpstr>Verkaufsansätze</vt:lpstr>
      <vt:lpstr>Verkaufsansätze</vt:lpstr>
      <vt:lpstr>Verkaufsansätze</vt:lpstr>
      <vt:lpstr>Verkaufsansätze</vt:lpstr>
      <vt:lpstr>Verkaufsansätze</vt:lpstr>
      <vt:lpstr>Verkaufsansätze</vt:lpstr>
      <vt:lpstr>Verkaufsansätze</vt:lpstr>
      <vt:lpstr>Verkaufsansätze</vt:lpstr>
      <vt:lpstr>Prämien</vt:lpstr>
      <vt:lpstr>Prämien</vt:lpstr>
      <vt:lpstr>Prämien</vt:lpstr>
      <vt:lpstr>Prämien</vt:lpstr>
      <vt:lpstr>Goldener Bulle – Oscar der Finanzmarktbranche</vt:lpstr>
      <vt:lpstr>Goldener Bulle</vt:lpstr>
      <vt:lpstr>Verkaufsunterlagen</vt:lpstr>
      <vt:lpstr>Verkaufsunterlagen</vt:lpstr>
      <vt:lpstr>Verkaufsunterlagen</vt:lpstr>
      <vt:lpstr>Verkaufsunterlagen</vt:lpstr>
      <vt:lpstr>Verkaufsunterlagen</vt:lpstr>
      <vt:lpstr>Risikoprüfung</vt:lpstr>
      <vt:lpstr>Risikoprüfung</vt:lpstr>
      <vt:lpstr>Risikoprüfung</vt:lpstr>
      <vt:lpstr>Risikoprüfung</vt:lpstr>
      <vt:lpstr>Risikoprüfung</vt:lpstr>
      <vt:lpstr>Risikoprüfung</vt:lpstr>
      <vt:lpstr>Risikoprüfung</vt:lpstr>
      <vt:lpstr>Krankheitsbereiche</vt:lpstr>
      <vt:lpstr>Krankheitsbereiche</vt:lpstr>
      <vt:lpstr>Risikoprüfung</vt:lpstr>
      <vt:lpstr>Marktvergleich</vt:lpstr>
      <vt:lpstr>Marktvergleich</vt:lpstr>
      <vt:lpstr>Marktvergleich</vt:lpstr>
      <vt:lpstr>Marktvergleich</vt:lpstr>
      <vt:lpstr>Marktvergleich</vt:lpstr>
      <vt:lpstr>Marktvergleich</vt:lpstr>
      <vt:lpstr>Marktvergleich</vt:lpstr>
      <vt:lpstr>Marktvergleich</vt:lpstr>
      <vt:lpstr>Marktvergleich</vt:lpstr>
      <vt:lpstr>Zusammenfassung</vt:lpstr>
      <vt:lpstr>PowerPoint-Präsentation</vt:lpstr>
    </vt:vector>
  </TitlesOfParts>
  <Company>IDEAL Versicherung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Beispiel für Haupttitel</dc:title>
  <dc:subject>ideal</dc:subject>
  <dc:creator>Ramona Paul</dc:creator>
  <cp:lastModifiedBy>Ramona Paul</cp:lastModifiedBy>
  <cp:revision>103</cp:revision>
  <cp:lastPrinted>2003-05-28T09:33:03Z</cp:lastPrinted>
  <dcterms:created xsi:type="dcterms:W3CDTF">2019-02-13T15:57:36Z</dcterms:created>
  <dcterms:modified xsi:type="dcterms:W3CDTF">2019-05-13T12:08:55Z</dcterms:modified>
  <dc:languag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heme">
    <vt:lpwstr>itp</vt:lpwstr>
  </property>
  <property fmtid="{D5CDD505-2E9C-101B-9397-08002B2CF9AE}" pid="3" name="PictoVersion">
    <vt:lpwstr>1.3b</vt:lpwstr>
  </property>
  <property fmtid="{D5CDD505-2E9C-101B-9397-08002B2CF9AE}" pid="4" name="Marker">
    <vt:lpwstr>IDEALFlexibel</vt:lpwstr>
  </property>
  <property fmtid="{D5CDD505-2E9C-101B-9397-08002B2CF9AE}" pid="5" name="Style">
    <vt:lpwstr>ideal</vt:lpwstr>
  </property>
</Properties>
</file>